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FCC68-955F-954A-93F5-EC60DE13A2B8}" v="1" dt="2023-09-28T14:32:57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0"/>
    <p:restoredTop sz="96327"/>
  </p:normalViewPr>
  <p:slideViewPr>
    <p:cSldViewPr snapToGrid="0">
      <p:cViewPr varScale="1">
        <p:scale>
          <a:sx n="124" d="100"/>
          <a:sy n="124" d="100"/>
        </p:scale>
        <p:origin x="4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ey, Allison" userId="3bd555d7-d2bd-43c0-8a4a-2c8b23118067" providerId="ADAL" clId="{470B040F-321C-F647-B7B7-8D63B641B132}"/>
    <pc:docChg chg="custSel addSld delSld modSld">
      <pc:chgData name="Carey, Allison" userId="3bd555d7-d2bd-43c0-8a4a-2c8b23118067" providerId="ADAL" clId="{470B040F-321C-F647-B7B7-8D63B641B132}" dt="2023-09-28T02:12:25.475" v="42" actId="20577"/>
      <pc:docMkLst>
        <pc:docMk/>
      </pc:docMkLst>
      <pc:sldChg chg="new del">
        <pc:chgData name="Carey, Allison" userId="3bd555d7-d2bd-43c0-8a4a-2c8b23118067" providerId="ADAL" clId="{470B040F-321C-F647-B7B7-8D63B641B132}" dt="2023-09-28T02:11:41.269" v="1" actId="2696"/>
        <pc:sldMkLst>
          <pc:docMk/>
          <pc:sldMk cId="758385344" sldId="263"/>
        </pc:sldMkLst>
      </pc:sldChg>
      <pc:sldChg chg="modSp new mod">
        <pc:chgData name="Carey, Allison" userId="3bd555d7-d2bd-43c0-8a4a-2c8b23118067" providerId="ADAL" clId="{470B040F-321C-F647-B7B7-8D63B641B132}" dt="2023-09-28T02:12:25.475" v="42" actId="20577"/>
        <pc:sldMkLst>
          <pc:docMk/>
          <pc:sldMk cId="3543814412" sldId="263"/>
        </pc:sldMkLst>
        <pc:spChg chg="mod">
          <ac:chgData name="Carey, Allison" userId="3bd555d7-d2bd-43c0-8a4a-2c8b23118067" providerId="ADAL" clId="{470B040F-321C-F647-B7B7-8D63B641B132}" dt="2023-09-28T02:12:25.475" v="42" actId="20577"/>
          <ac:spMkLst>
            <pc:docMk/>
            <pc:sldMk cId="3543814412" sldId="263"/>
            <ac:spMk id="2" creationId="{0094EF5C-5DAF-26DE-0837-5B7C21B55CBC}"/>
          </ac:spMkLst>
        </pc:spChg>
      </pc:sldChg>
    </pc:docChg>
  </pc:docChgLst>
  <pc:docChgLst>
    <pc:chgData name="Carey, Allison" userId="3bd555d7-d2bd-43c0-8a4a-2c8b23118067" providerId="ADAL" clId="{0B0FCC68-955F-954A-93F5-EC60DE13A2B8}"/>
    <pc:docChg chg="custSel addSld modSld">
      <pc:chgData name="Carey, Allison" userId="3bd555d7-d2bd-43c0-8a4a-2c8b23118067" providerId="ADAL" clId="{0B0FCC68-955F-954A-93F5-EC60DE13A2B8}" dt="2023-09-28T18:50:43.334" v="319" actId="20577"/>
      <pc:docMkLst>
        <pc:docMk/>
      </pc:docMkLst>
      <pc:sldChg chg="modSp mod">
        <pc:chgData name="Carey, Allison" userId="3bd555d7-d2bd-43c0-8a4a-2c8b23118067" providerId="ADAL" clId="{0B0FCC68-955F-954A-93F5-EC60DE13A2B8}" dt="2023-09-28T14:34:11.189" v="313" actId="20577"/>
        <pc:sldMkLst>
          <pc:docMk/>
          <pc:sldMk cId="3947421757" sldId="257"/>
        </pc:sldMkLst>
        <pc:spChg chg="mod">
          <ac:chgData name="Carey, Allison" userId="3bd555d7-d2bd-43c0-8a4a-2c8b23118067" providerId="ADAL" clId="{0B0FCC68-955F-954A-93F5-EC60DE13A2B8}" dt="2023-09-28T14:34:11.189" v="313" actId="20577"/>
          <ac:spMkLst>
            <pc:docMk/>
            <pc:sldMk cId="3947421757" sldId="257"/>
            <ac:spMk id="3" creationId="{4F56D0EA-F2BD-574F-BEF7-1B6C4F564951}"/>
          </ac:spMkLst>
        </pc:spChg>
      </pc:sldChg>
      <pc:sldChg chg="modSp mod">
        <pc:chgData name="Carey, Allison" userId="3bd555d7-d2bd-43c0-8a4a-2c8b23118067" providerId="ADAL" clId="{0B0FCC68-955F-954A-93F5-EC60DE13A2B8}" dt="2023-09-28T14:15:43.296" v="26" actId="20577"/>
        <pc:sldMkLst>
          <pc:docMk/>
          <pc:sldMk cId="6518476" sldId="259"/>
        </pc:sldMkLst>
        <pc:spChg chg="mod">
          <ac:chgData name="Carey, Allison" userId="3bd555d7-d2bd-43c0-8a4a-2c8b23118067" providerId="ADAL" clId="{0B0FCC68-955F-954A-93F5-EC60DE13A2B8}" dt="2023-09-28T14:15:43.296" v="26" actId="20577"/>
          <ac:spMkLst>
            <pc:docMk/>
            <pc:sldMk cId="6518476" sldId="259"/>
            <ac:spMk id="3" creationId="{7E6A1804-13F5-99B9-5EF1-6362E67A7BFB}"/>
          </ac:spMkLst>
        </pc:spChg>
      </pc:sldChg>
      <pc:sldChg chg="modSp mod">
        <pc:chgData name="Carey, Allison" userId="3bd555d7-d2bd-43c0-8a4a-2c8b23118067" providerId="ADAL" clId="{0B0FCC68-955F-954A-93F5-EC60DE13A2B8}" dt="2023-09-28T18:50:43.334" v="319" actId="20577"/>
        <pc:sldMkLst>
          <pc:docMk/>
          <pc:sldMk cId="2284699013" sldId="260"/>
        </pc:sldMkLst>
        <pc:spChg chg="mod">
          <ac:chgData name="Carey, Allison" userId="3bd555d7-d2bd-43c0-8a4a-2c8b23118067" providerId="ADAL" clId="{0B0FCC68-955F-954A-93F5-EC60DE13A2B8}" dt="2023-09-28T18:50:43.334" v="319" actId="20577"/>
          <ac:spMkLst>
            <pc:docMk/>
            <pc:sldMk cId="2284699013" sldId="260"/>
            <ac:spMk id="3" creationId="{DAEFB14E-7FE4-4C9F-3CA4-F4F019A84E45}"/>
          </ac:spMkLst>
        </pc:spChg>
      </pc:sldChg>
      <pc:sldChg chg="modSp mod">
        <pc:chgData name="Carey, Allison" userId="3bd555d7-d2bd-43c0-8a4a-2c8b23118067" providerId="ADAL" clId="{0B0FCC68-955F-954A-93F5-EC60DE13A2B8}" dt="2023-09-28T14:35:02.849" v="315" actId="14100"/>
        <pc:sldMkLst>
          <pc:docMk/>
          <pc:sldMk cId="2082324328" sldId="261"/>
        </pc:sldMkLst>
        <pc:spChg chg="mod">
          <ac:chgData name="Carey, Allison" userId="3bd555d7-d2bd-43c0-8a4a-2c8b23118067" providerId="ADAL" clId="{0B0FCC68-955F-954A-93F5-EC60DE13A2B8}" dt="2023-09-28T14:35:02.849" v="315" actId="14100"/>
          <ac:spMkLst>
            <pc:docMk/>
            <pc:sldMk cId="2082324328" sldId="261"/>
            <ac:spMk id="2" creationId="{FCFA0715-5DC7-FFDB-02F1-F29FCE589078}"/>
          </ac:spMkLst>
        </pc:spChg>
      </pc:sldChg>
      <pc:sldChg chg="addSp delSp modSp new mod setBg">
        <pc:chgData name="Carey, Allison" userId="3bd555d7-d2bd-43c0-8a4a-2c8b23118067" providerId="ADAL" clId="{0B0FCC68-955F-954A-93F5-EC60DE13A2B8}" dt="2023-09-28T14:33:46.178" v="310" actId="20577"/>
        <pc:sldMkLst>
          <pc:docMk/>
          <pc:sldMk cId="2254669753" sldId="264"/>
        </pc:sldMkLst>
        <pc:spChg chg="mod">
          <ac:chgData name="Carey, Allison" userId="3bd555d7-d2bd-43c0-8a4a-2c8b23118067" providerId="ADAL" clId="{0B0FCC68-955F-954A-93F5-EC60DE13A2B8}" dt="2023-09-28T14:33:07.921" v="292" actId="26606"/>
          <ac:spMkLst>
            <pc:docMk/>
            <pc:sldMk cId="2254669753" sldId="264"/>
            <ac:spMk id="2" creationId="{34F94621-A6B9-AB4C-80AF-40F06695ABCF}"/>
          </ac:spMkLst>
        </pc:spChg>
        <pc:spChg chg="mod">
          <ac:chgData name="Carey, Allison" userId="3bd555d7-d2bd-43c0-8a4a-2c8b23118067" providerId="ADAL" clId="{0B0FCC68-955F-954A-93F5-EC60DE13A2B8}" dt="2023-09-28T14:33:46.178" v="310" actId="20577"/>
          <ac:spMkLst>
            <pc:docMk/>
            <pc:sldMk cId="2254669753" sldId="264"/>
            <ac:spMk id="3" creationId="{C571FC5C-3221-794C-992D-74CB8D02DB9B}"/>
          </ac:spMkLst>
        </pc:spChg>
        <pc:spChg chg="del">
          <ac:chgData name="Carey, Allison" userId="3bd555d7-d2bd-43c0-8a4a-2c8b23118067" providerId="ADAL" clId="{0B0FCC68-955F-954A-93F5-EC60DE13A2B8}" dt="2023-09-28T14:32:57.575" v="289" actId="931"/>
          <ac:spMkLst>
            <pc:docMk/>
            <pc:sldMk cId="2254669753" sldId="264"/>
            <ac:spMk id="4" creationId="{585D924D-3627-D942-AC76-53799070C3A7}"/>
          </ac:spMkLst>
        </pc:spChg>
        <pc:spChg chg="add">
          <ac:chgData name="Carey, Allison" userId="3bd555d7-d2bd-43c0-8a4a-2c8b23118067" providerId="ADAL" clId="{0B0FCC68-955F-954A-93F5-EC60DE13A2B8}" dt="2023-09-28T14:33:07.921" v="292" actId="26606"/>
          <ac:spMkLst>
            <pc:docMk/>
            <pc:sldMk cId="2254669753" sldId="264"/>
            <ac:spMk id="23" creationId="{3BCB5F6A-9EB0-40B0-9D13-3023E9A20508}"/>
          </ac:spMkLst>
        </pc:spChg>
        <pc:grpChg chg="add">
          <ac:chgData name="Carey, Allison" userId="3bd555d7-d2bd-43c0-8a4a-2c8b23118067" providerId="ADAL" clId="{0B0FCC68-955F-954A-93F5-EC60DE13A2B8}" dt="2023-09-28T14:33:07.921" v="292" actId="26606"/>
          <ac:grpSpMkLst>
            <pc:docMk/>
            <pc:sldMk cId="2254669753" sldId="264"/>
            <ac:grpSpMk id="11" creationId="{10BE40E3-5550-4CDD-B4FD-387C33EBF157}"/>
          </ac:grpSpMkLst>
        </pc:grpChg>
        <pc:picChg chg="add mod">
          <ac:chgData name="Carey, Allison" userId="3bd555d7-d2bd-43c0-8a4a-2c8b23118067" providerId="ADAL" clId="{0B0FCC68-955F-954A-93F5-EC60DE13A2B8}" dt="2023-09-28T14:33:07.921" v="292" actId="26606"/>
          <ac:picMkLst>
            <pc:docMk/>
            <pc:sldMk cId="2254669753" sldId="264"/>
            <ac:picMk id="6" creationId="{0E84E864-2F1C-B840-8652-5824386CA8A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8596D-7480-2B39-E790-3FC10E2AA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218" y="1469113"/>
            <a:ext cx="8414699" cy="1646302"/>
          </a:xfrm>
        </p:spPr>
        <p:txBody>
          <a:bodyPr/>
          <a:lstStyle/>
          <a:p>
            <a:r>
              <a:rPr lang="en-US" sz="6000" dirty="0"/>
              <a:t>HERD HUMANITIES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799C9-E6E8-DA5B-30E6-9AF1DC44CE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Introductory Luncheon for University Advisors</a:t>
            </a:r>
          </a:p>
          <a:p>
            <a:r>
              <a:rPr lang="en-US" dirty="0"/>
              <a:t>Thursday, September 28, 2023 </a:t>
            </a:r>
          </a:p>
        </p:txBody>
      </p:sp>
    </p:spTree>
    <p:extLst>
      <p:ext uri="{BB962C8B-B14F-4D97-AF65-F5344CB8AC3E}">
        <p14:creationId xmlns:p14="http://schemas.microsoft.com/office/powerpoint/2010/main" val="378906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C2656-252D-2774-8432-FCF0B3A56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86" y="620110"/>
            <a:ext cx="8971163" cy="1320800"/>
          </a:xfrm>
        </p:spPr>
        <p:txBody>
          <a:bodyPr/>
          <a:lstStyle/>
          <a:p>
            <a:r>
              <a:rPr lang="en-US" dirty="0"/>
              <a:t>Timeline of the Herd Humanities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6D0EA-F2BD-574F-BEF7-1B6C4F564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974397"/>
          </a:xfrm>
        </p:spPr>
        <p:txBody>
          <a:bodyPr>
            <a:normAutofit/>
          </a:bodyPr>
          <a:lstStyle/>
          <a:p>
            <a:r>
              <a:rPr lang="en-US" sz="2000" dirty="0"/>
              <a:t>Fall 2017: The Cornerstone Program starts at Purdue University (2 courses, 100 students)</a:t>
            </a:r>
          </a:p>
          <a:p>
            <a:r>
              <a:rPr lang="en-US" sz="2000" dirty="0"/>
              <a:t>June 2021 – November 2022: Marshall University committee (1 rep from each COLA department) begins researching and grant writing for </a:t>
            </a:r>
            <a:r>
              <a:rPr lang="en-US" sz="2000" i="1" dirty="0"/>
              <a:t>Cornerstone: Learning for Living </a:t>
            </a:r>
            <a:r>
              <a:rPr lang="en-US" sz="2000" dirty="0"/>
              <a:t>grant program (NEH/Teagle). </a:t>
            </a:r>
          </a:p>
          <a:p>
            <a:r>
              <a:rPr lang="en-US" sz="2000" dirty="0"/>
              <a:t>May 2023: Marshall is awarded a </a:t>
            </a:r>
            <a:r>
              <a:rPr lang="en-US" sz="2000" i="1" dirty="0"/>
              <a:t>Cornerstone </a:t>
            </a:r>
            <a:r>
              <a:rPr lang="en-US" sz="2000" dirty="0"/>
              <a:t>planning grant for our Herd Humanities Program. </a:t>
            </a:r>
          </a:p>
          <a:p>
            <a:r>
              <a:rPr lang="en-US" sz="2000" dirty="0"/>
              <a:t>Spring 2024: Marshall will offer our first sections of Herd Humanities courses.</a:t>
            </a:r>
          </a:p>
        </p:txBody>
      </p:sp>
    </p:spTree>
    <p:extLst>
      <p:ext uri="{BB962C8B-B14F-4D97-AF65-F5344CB8AC3E}">
        <p14:creationId xmlns:p14="http://schemas.microsoft.com/office/powerpoint/2010/main" val="394742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94BE-0A19-8D58-4695-A9FF984B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2021-2023 Herd Humanities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A1804-13F5-99B9-5EF1-6362E67A7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4654"/>
            <a:ext cx="8596668" cy="4523746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Melissa S. Atkins – Associate Professor and Undergraduate Coordinator, Psychology Department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Allison E. Carey – Professor and Department Chair, English Department; Chair of Council of Department Chairs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Dr. Del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Chrol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— Professor and Department Chair, Humanities Department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Hilton A. Córdoba – Assistant Professor, Geography Department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Boniface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Noyongoyo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Assistant Professor, Department of Sociology and Anthropology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Prof. Daniel J. O’Malley – Associate Professor and Coordinator of Undergraduate Programs, English Department (committee chair)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Greta Rensenbrink – Professor and Department Chair, History Department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Zelideth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María Rivas – Professor of Japanese, Department of Modern Languages; Assistant Provost for Global Education; Hedrick Teaching Fellow, 2022-2023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Dr. Julie Snyder-</a:t>
            </a:r>
            <a:r>
              <a:rPr lang="en-US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Yuly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Assistant Professor, Department of Communication Studies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F6CB7-DA44-49A2-5A0F-71C35AD37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93358"/>
          </a:xfrm>
        </p:spPr>
        <p:txBody>
          <a:bodyPr>
            <a:normAutofit/>
          </a:bodyPr>
          <a:lstStyle/>
          <a:p>
            <a:r>
              <a:rPr lang="en-US" dirty="0"/>
              <a:t>Interviews with Marshall stakeholders: Associate Deans, advisors, administrators,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FB14E-7FE4-4C9F-3CA4-F4F019A84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14656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Dr. Nancy </a:t>
            </a:r>
            <a:r>
              <a:rPr lang="en-US" sz="2400" dirty="0" err="1"/>
              <a:t>Lankton</a:t>
            </a:r>
            <a:r>
              <a:rPr lang="en-US" sz="2400" dirty="0"/>
              <a:t> and Lacie </a:t>
            </a:r>
            <a:r>
              <a:rPr lang="en-US" sz="2400" dirty="0" err="1"/>
              <a:t>Bittinger</a:t>
            </a:r>
            <a:r>
              <a:rPr lang="en-US" sz="2400" dirty="0"/>
              <a:t>, LCOB</a:t>
            </a:r>
          </a:p>
          <a:p>
            <a:r>
              <a:rPr lang="en-US" sz="2400" dirty="0"/>
              <a:t>Dr. Greg Michaelson, CECS</a:t>
            </a:r>
          </a:p>
          <a:p>
            <a:r>
              <a:rPr lang="en-US" sz="2400" dirty="0"/>
              <a:t>Dr. Gary McIlvain</a:t>
            </a:r>
            <a:r>
              <a:rPr lang="en-US" sz="2400"/>
              <a:t>, COHP</a:t>
            </a:r>
            <a:endParaRPr lang="en-US" sz="2400" dirty="0"/>
          </a:p>
          <a:p>
            <a:r>
              <a:rPr lang="en-US" sz="2400" dirty="0"/>
              <a:t>Dr. Brian </a:t>
            </a:r>
            <a:r>
              <a:rPr lang="en-US" sz="2400" dirty="0" err="1"/>
              <a:t>Antonsen</a:t>
            </a:r>
            <a:r>
              <a:rPr lang="en-US" sz="2400" dirty="0"/>
              <a:t>, COS</a:t>
            </a:r>
          </a:p>
          <a:p>
            <a:r>
              <a:rPr lang="en-US" sz="2400" dirty="0"/>
              <a:t>Dr. Brian </a:t>
            </a:r>
            <a:r>
              <a:rPr lang="en-US" sz="2400" dirty="0" err="1"/>
              <a:t>Hoey</a:t>
            </a:r>
            <a:r>
              <a:rPr lang="en-US" sz="2400" dirty="0"/>
              <a:t>, Honors College</a:t>
            </a:r>
          </a:p>
          <a:p>
            <a:r>
              <a:rPr lang="en-US" sz="2400" dirty="0"/>
              <a:t>Dr. Montserrat Miller, </a:t>
            </a:r>
            <a:r>
              <a:rPr lang="en-US" sz="2400" dirty="0" err="1"/>
              <a:t>Drinko</a:t>
            </a:r>
            <a:r>
              <a:rPr lang="en-US" sz="2400" dirty="0"/>
              <a:t> Academy</a:t>
            </a:r>
          </a:p>
          <a:p>
            <a:r>
              <a:rPr lang="en-US" sz="2400" dirty="0"/>
              <a:t>Honors students (from STEM fields)</a:t>
            </a:r>
          </a:p>
        </p:txBody>
      </p:sp>
    </p:spTree>
    <p:extLst>
      <p:ext uri="{BB962C8B-B14F-4D97-AF65-F5344CB8AC3E}">
        <p14:creationId xmlns:p14="http://schemas.microsoft.com/office/powerpoint/2010/main" val="228469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1B25-BA2D-3EA9-D57E-8BB3CEC6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2024 Herd Humanities Courses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B3275-4491-C7EC-C179-B2D229D15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810109"/>
            <a:ext cx="4185623" cy="576262"/>
          </a:xfrm>
        </p:spPr>
        <p:txBody>
          <a:bodyPr/>
          <a:lstStyle/>
          <a:p>
            <a:r>
              <a:rPr lang="en-US" sz="2800" dirty="0"/>
              <a:t>CMM 280 (SCLA 101)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D7EC5-E835-4B41-FF5E-83849BBA5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386371"/>
            <a:ext cx="4185623" cy="3304117"/>
          </a:xfrm>
        </p:spPr>
        <p:txBody>
          <a:bodyPr>
            <a:noAutofit/>
          </a:bodyPr>
          <a:lstStyle/>
          <a:p>
            <a:r>
              <a:rPr lang="en-US" sz="2400" dirty="0"/>
              <a:t>2 sections</a:t>
            </a:r>
          </a:p>
          <a:p>
            <a:r>
              <a:rPr lang="en-US" sz="2400" dirty="0"/>
              <a:t>Transformative Texts CMM: Identity &amp; Community</a:t>
            </a:r>
          </a:p>
          <a:p>
            <a:r>
              <a:rPr lang="en-US" sz="2400" dirty="0"/>
              <a:t>Counts towards the following requirements: </a:t>
            </a:r>
          </a:p>
          <a:p>
            <a:pPr lvl="1"/>
            <a:r>
              <a:rPr lang="en-US" sz="2400" dirty="0"/>
              <a:t>Core II Communications</a:t>
            </a:r>
          </a:p>
          <a:p>
            <a:pPr lvl="1"/>
            <a:r>
              <a:rPr lang="en-US" sz="2400" dirty="0"/>
              <a:t>Critical Thinking (CT)</a:t>
            </a:r>
          </a:p>
          <a:p>
            <a:pPr lvl="1"/>
            <a:r>
              <a:rPr lang="en-US" sz="2400" dirty="0"/>
              <a:t>Multicultural (MC)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ACAEBC-885B-A955-23B4-0D0CEE404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810109"/>
            <a:ext cx="4185618" cy="576262"/>
          </a:xfrm>
        </p:spPr>
        <p:txBody>
          <a:bodyPr/>
          <a:lstStyle/>
          <a:p>
            <a:r>
              <a:rPr lang="en-US" sz="2800" dirty="0"/>
              <a:t>ENG 280 (SCLA 102)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73A9C2-6718-5F51-2269-1D8A8A7C74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386371"/>
            <a:ext cx="4185617" cy="3304117"/>
          </a:xfrm>
        </p:spPr>
        <p:txBody>
          <a:bodyPr>
            <a:noAutofit/>
          </a:bodyPr>
          <a:lstStyle/>
          <a:p>
            <a:r>
              <a:rPr lang="en-US" sz="2400" dirty="0"/>
              <a:t>2 sections</a:t>
            </a:r>
          </a:p>
          <a:p>
            <a:r>
              <a:rPr lang="en-US" sz="2400" dirty="0"/>
              <a:t>Transformative Texts ENG: Reality &amp; Perception</a:t>
            </a:r>
          </a:p>
          <a:p>
            <a:r>
              <a:rPr lang="en-US" sz="2400" dirty="0"/>
              <a:t>Counts towards the following requirements: </a:t>
            </a:r>
          </a:p>
          <a:p>
            <a:pPr lvl="1"/>
            <a:r>
              <a:rPr lang="en-US" sz="2400" dirty="0"/>
              <a:t>Core II Composition</a:t>
            </a:r>
          </a:p>
          <a:p>
            <a:pPr lvl="1"/>
            <a:r>
              <a:rPr lang="en-US" sz="2400" dirty="0"/>
              <a:t>Core II HUM</a:t>
            </a:r>
          </a:p>
          <a:p>
            <a:pPr lvl="1"/>
            <a:r>
              <a:rPr lang="en-US" sz="2400" dirty="0"/>
              <a:t>Writing Intensive (WI)</a:t>
            </a:r>
          </a:p>
        </p:txBody>
      </p:sp>
    </p:spTree>
    <p:extLst>
      <p:ext uri="{BB962C8B-B14F-4D97-AF65-F5344CB8AC3E}">
        <p14:creationId xmlns:p14="http://schemas.microsoft.com/office/powerpoint/2010/main" val="143215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35F67-150C-77E4-37F6-281DEE9B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step? Creation of a Herd Humanities Certificate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CF2A3-DE4C-0A8E-D703-B4C55F01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5 themed tracks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Science &amp; Technology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Environment &amp; Sustainability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Healthcare &amp; Medicine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Management &amp; Organization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Conflict Resolution &amp; Justice</a:t>
            </a:r>
            <a:r>
              <a:rPr lang="en-US" sz="2800" dirty="0">
                <a:effectLst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925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EF5C-5DAF-26DE-0837-5B7C21B55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3011905"/>
          </a:xfrm>
        </p:spPr>
        <p:txBody>
          <a:bodyPr>
            <a:noAutofit/>
          </a:bodyPr>
          <a:lstStyle/>
          <a:p>
            <a:pPr algn="ctr"/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What ARE </a:t>
            </a:r>
            <a:br>
              <a:rPr lang="en-US" sz="4800" dirty="0"/>
            </a:br>
            <a:r>
              <a:rPr lang="en-US" sz="4800" dirty="0"/>
              <a:t>“Transformative Texts”?</a:t>
            </a:r>
          </a:p>
        </p:txBody>
      </p:sp>
    </p:spTree>
    <p:extLst>
      <p:ext uri="{BB962C8B-B14F-4D97-AF65-F5344CB8AC3E}">
        <p14:creationId xmlns:p14="http://schemas.microsoft.com/office/powerpoint/2010/main" val="354381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0715-5DC7-FFDB-02F1-F29FCE58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958939"/>
          </a:xfrm>
        </p:spPr>
        <p:txBody>
          <a:bodyPr>
            <a:normAutofit/>
          </a:bodyPr>
          <a:lstStyle/>
          <a:p>
            <a:r>
              <a:rPr lang="en-US" sz="4000" dirty="0"/>
              <a:t>The origins and impact of the Cornerstone Program at Purdue …</a:t>
            </a:r>
          </a:p>
        </p:txBody>
      </p:sp>
    </p:spTree>
    <p:extLst>
      <p:ext uri="{BB962C8B-B14F-4D97-AF65-F5344CB8AC3E}">
        <p14:creationId xmlns:p14="http://schemas.microsoft.com/office/powerpoint/2010/main" val="20823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F94621-A6B9-AB4C-80AF-40F06695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Dr. Melinda S. Zook, Purdue University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FC5C-3221-794C-992D-74CB8D02D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Germain </a:t>
            </a:r>
            <a:r>
              <a:rPr lang="en-US" sz="2200" dirty="0" err="1"/>
              <a:t>Seelye</a:t>
            </a:r>
            <a:r>
              <a:rPr lang="en-US" sz="2200" dirty="0"/>
              <a:t> Oesterle Professor of History</a:t>
            </a:r>
          </a:p>
          <a:p>
            <a:r>
              <a:rPr lang="en-US" sz="2200" dirty="0"/>
              <a:t>Director of Cornerstone: Integrated Liberal Arts for the College of Liberal Arts, Purdue University</a:t>
            </a:r>
          </a:p>
          <a:p>
            <a:r>
              <a:rPr lang="en-US" sz="2200" dirty="0"/>
              <a:t>Award-winning teacher</a:t>
            </a:r>
          </a:p>
          <a:p>
            <a:r>
              <a:rPr lang="en-US" sz="2200" dirty="0"/>
              <a:t>Accomplished scholar</a:t>
            </a:r>
          </a:p>
          <a:p>
            <a:r>
              <a:rPr lang="en-US" sz="2200" dirty="0"/>
              <a:t>Innovative educator</a:t>
            </a:r>
          </a:p>
        </p:txBody>
      </p:sp>
      <p:pic>
        <p:nvPicPr>
          <p:cNvPr id="6" name="Content Placeholder 5" descr="A person in a black jacket&#10;&#10;Description automatically generated">
            <a:extLst>
              <a:ext uri="{FF2B5EF4-FFF2-40B4-BE49-F238E27FC236}">
                <a16:creationId xmlns:a16="http://schemas.microsoft.com/office/drawing/2014/main" id="{0E84E864-2F1C-B840-8652-5824386CA8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9646" r="17648" b="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46697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467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HERD HUMANITIES PROGRAM</vt:lpstr>
      <vt:lpstr>Timeline of the Herd Humanities Program</vt:lpstr>
      <vt:lpstr>2021-2023 Herd Humanities Committee</vt:lpstr>
      <vt:lpstr>Interviews with Marshall stakeholders: Associate Deans, advisors, administrators, students</vt:lpstr>
      <vt:lpstr>Spring 2024 Herd Humanities Courses</vt:lpstr>
      <vt:lpstr>Next step? Creation of a Herd Humanities Certificate Program</vt:lpstr>
      <vt:lpstr>  What ARE  “Transformative Texts”?</vt:lpstr>
      <vt:lpstr>The origins and impact of the Cornerstone Program at Purdue …</vt:lpstr>
      <vt:lpstr>Dr. Melinda S. Zook, Purdue University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HERD HUMANITIES PROGRAM</dc:title>
  <dc:creator>Carey, Allison</dc:creator>
  <cp:lastModifiedBy>Carey, Allison</cp:lastModifiedBy>
  <cp:revision>1</cp:revision>
  <dcterms:created xsi:type="dcterms:W3CDTF">2023-09-28T00:58:41Z</dcterms:created>
  <dcterms:modified xsi:type="dcterms:W3CDTF">2023-09-28T18:50:46Z</dcterms:modified>
</cp:coreProperties>
</file>