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3.xml" ContentType="application/vnd.openxmlformats-officedocument.presentationml.tags+xml"/>
  <Override PartName="/docProps/app.xml" ContentType="application/vnd.openxmlformats-officedocument.extended-properties+xml"/>
  <Override PartName="/ppt/tags/tag7.xml" ContentType="application/vnd.openxmlformats-officedocument.presentationml.tags+xml"/>
  <Override PartName="/ppt/tags/tag6.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2" r:id="rId2"/>
    <p:sldId id="283" r:id="rId3"/>
    <p:sldId id="280" r:id="rId4"/>
    <p:sldId id="257" r:id="rId5"/>
    <p:sldId id="279" r:id="rId6"/>
    <p:sldId id="262" r:id="rId7"/>
    <p:sldId id="259" r:id="rId8"/>
    <p:sldId id="260" r:id="rId9"/>
    <p:sldId id="261" r:id="rId10"/>
    <p:sldId id="269" r:id="rId11"/>
    <p:sldId id="263" r:id="rId12"/>
    <p:sldId id="281" r:id="rId13"/>
    <p:sldId id="268" r:id="rId14"/>
    <p:sldId id="267" r:id="rId15"/>
    <p:sldId id="270" r:id="rId16"/>
    <p:sldId id="278" r:id="rId17"/>
    <p:sldId id="264" r:id="rId18"/>
    <p:sldId id="265" r:id="rId19"/>
    <p:sldId id="266" r:id="rId20"/>
    <p:sldId id="271" r:id="rId21"/>
    <p:sldId id="272" r:id="rId22"/>
    <p:sldId id="273" r:id="rId23"/>
    <p:sldId id="275" r:id="rId24"/>
    <p:sldId id="276" r:id="rId25"/>
    <p:sldId id="277" r:id="rId26"/>
    <p:sldId id="274" r:id="rId27"/>
    <p:sldId id="285" r:id="rId28"/>
    <p:sldId id="284"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822A"/>
    <a:srgbClr val="4F7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4660" autoAdjust="0"/>
  </p:normalViewPr>
  <p:slideViewPr>
    <p:cSldViewPr snapToGrid="0">
      <p:cViewPr varScale="1">
        <p:scale>
          <a:sx n="60" d="100"/>
          <a:sy n="60" d="100"/>
        </p:scale>
        <p:origin x="908" y="48"/>
      </p:cViewPr>
      <p:guideLst/>
    </p:cSldViewPr>
  </p:slideViewPr>
  <p:outlineViewPr>
    <p:cViewPr>
      <p:scale>
        <a:sx n="33" d="100"/>
        <a:sy n="33" d="100"/>
      </p:scale>
      <p:origin x="0" y="-1520"/>
    </p:cViewPr>
  </p:outlineViewPr>
  <p:notesTextViewPr>
    <p:cViewPr>
      <p:scale>
        <a:sx n="3" d="2"/>
        <a:sy n="3" d="2"/>
      </p:scale>
      <p:origin x="0" y="0"/>
    </p:cViewPr>
  </p:notesTextViewPr>
  <p:sorterViewPr>
    <p:cViewPr>
      <p:scale>
        <a:sx n="100" d="100"/>
        <a:sy n="100" d="100"/>
      </p:scale>
      <p:origin x="0" y="-2720"/>
    </p:cViewPr>
  </p:sorterViewPr>
  <p:notesViewPr>
    <p:cSldViewPr snapToGrid="0">
      <p:cViewPr>
        <p:scale>
          <a:sx n="66" d="100"/>
          <a:sy n="66" d="100"/>
        </p:scale>
        <p:origin x="2364" y="-9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BB326DA-6EDF-4D3F-8A0E-272601374A96}"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FA9D1-C5AC-40B4-B761-5BB8F5AE6739}" type="slidenum">
              <a:rPr lang="en-US" smtClean="0"/>
              <a:t>‹#›</a:t>
            </a:fld>
            <a:endParaRPr lang="en-US"/>
          </a:p>
        </p:txBody>
      </p:sp>
    </p:spTree>
    <p:extLst>
      <p:ext uri="{BB962C8B-B14F-4D97-AF65-F5344CB8AC3E}">
        <p14:creationId xmlns:p14="http://schemas.microsoft.com/office/powerpoint/2010/main" val="1236579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600" b="1" dirty="0" smtClean="0"/>
              <a:t>Hello! My </a:t>
            </a:r>
            <a:r>
              <a:rPr lang="en-US" sz="1600" b="1" dirty="0"/>
              <a:t>name is Teryl Jones, and I am a Behavior Support Specialist with the West Virginia Behavior / Mental Health Technical Assistance Center.  </a:t>
            </a:r>
            <a:r>
              <a:rPr lang="en-US" sz="1600" b="1" dirty="0" smtClean="0"/>
              <a:t>I serve the southern region part of the state which consist of all the counties between Wirt and Mingo County. </a:t>
            </a:r>
            <a:endParaRPr lang="en-US" sz="1600" b="1" dirty="0"/>
          </a:p>
          <a:p>
            <a:endParaRPr lang="en-US" sz="1600" b="1"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3150797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xfrm>
            <a:off x="685800" y="4229100"/>
            <a:ext cx="5486400" cy="4914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500" b="1" dirty="0" smtClean="0"/>
              <a:t>Before you begins to create an efficient teaching system, the team will want to use data taken from WVEIS </a:t>
            </a:r>
            <a:r>
              <a:rPr lang="en-US" sz="1500" b="1" dirty="0"/>
              <a:t>or your school discipline </a:t>
            </a:r>
            <a:r>
              <a:rPr lang="en-US" sz="1500" b="1" dirty="0" smtClean="0"/>
              <a:t>information </a:t>
            </a:r>
            <a:r>
              <a:rPr lang="en-US" altLang="en-US" sz="1500" b="1" dirty="0" smtClean="0"/>
              <a:t>to </a:t>
            </a:r>
            <a:r>
              <a:rPr lang="en-US" altLang="en-US" sz="1500" b="1" dirty="0" smtClean="0"/>
              <a:t>identify what Specific Behaviors you will need to target.    </a:t>
            </a:r>
          </a:p>
          <a:p>
            <a:endParaRPr lang="en-US" altLang="en-US" b="1" dirty="0"/>
          </a:p>
          <a:p>
            <a:r>
              <a:rPr lang="en-US" altLang="en-US" sz="1550" b="1" dirty="0" smtClean="0"/>
              <a:t>An effective matrix will address unwanted behaviors by teaching students the skills needed to succeed in all school settings.</a:t>
            </a:r>
          </a:p>
          <a:p>
            <a:endParaRPr lang="en-US" altLang="en-US" b="1" dirty="0"/>
          </a:p>
          <a:p>
            <a:r>
              <a:rPr lang="en-US" altLang="en-US" sz="1600" b="1" dirty="0" smtClean="0"/>
              <a:t>The chart on this slide is from a school who decided </a:t>
            </a:r>
            <a:r>
              <a:rPr lang="en-US" altLang="en-US" sz="1600" b="1" dirty="0"/>
              <a:t>to </a:t>
            </a:r>
            <a:r>
              <a:rPr lang="en-US" altLang="en-US" sz="1600" b="1" dirty="0" smtClean="0"/>
              <a:t>have </a:t>
            </a:r>
            <a:r>
              <a:rPr lang="en-US" altLang="en-US" sz="1600" b="1" dirty="0"/>
              <a:t>Respect,</a:t>
            </a:r>
            <a:r>
              <a:rPr lang="en-US" altLang="en-US" sz="1600" b="1" baseline="0" dirty="0"/>
              <a:t> Responsibility and Safety as their </a:t>
            </a:r>
            <a:r>
              <a:rPr lang="en-US" altLang="en-US" sz="1600" b="1" dirty="0" smtClean="0"/>
              <a:t>“shared” </a:t>
            </a:r>
            <a:r>
              <a:rPr lang="en-US" altLang="en-US" sz="1600" b="1" baseline="0" dirty="0" smtClean="0"/>
              <a:t>School-wide expectations based on their data.  </a:t>
            </a:r>
          </a:p>
          <a:p>
            <a:endParaRPr lang="en-US" altLang="en-US" b="1" dirty="0"/>
          </a:p>
          <a:p>
            <a:r>
              <a:rPr lang="en-US" altLang="en-US" sz="1600" b="1" dirty="0" smtClean="0"/>
              <a:t>As you look at this schools data, discuss amongst one another the following two questions:</a:t>
            </a:r>
          </a:p>
          <a:p>
            <a:endParaRPr lang="en-US" altLang="en-US" b="1" dirty="0"/>
          </a:p>
          <a:p>
            <a:r>
              <a:rPr lang="en-US" altLang="en-US" sz="1600" b="1" dirty="0" smtClean="0"/>
              <a:t>What </a:t>
            </a:r>
            <a:r>
              <a:rPr lang="en-US" altLang="en-US" sz="1600" b="1" dirty="0"/>
              <a:t>rules </a:t>
            </a:r>
            <a:r>
              <a:rPr lang="en-US" altLang="en-US" sz="1600" b="1" dirty="0" smtClean="0"/>
              <a:t>and skills will this school need </a:t>
            </a:r>
            <a:r>
              <a:rPr lang="en-US" altLang="en-US" sz="1600" b="1" dirty="0"/>
              <a:t>to </a:t>
            </a:r>
            <a:r>
              <a:rPr lang="en-US" altLang="en-US" sz="1600" b="1" dirty="0" smtClean="0"/>
              <a:t>teach on their school-wide matrix?  </a:t>
            </a:r>
          </a:p>
          <a:p>
            <a:endParaRPr lang="en-US" altLang="en-US" b="1" dirty="0"/>
          </a:p>
          <a:p>
            <a:r>
              <a:rPr lang="en-US" altLang="en-US" sz="1600" b="1" dirty="0" smtClean="0"/>
              <a:t>How could they teach these skills </a:t>
            </a:r>
            <a:r>
              <a:rPr lang="en-US" altLang="en-US" sz="1600" b="1" dirty="0"/>
              <a:t>in a </a:t>
            </a:r>
            <a:r>
              <a:rPr lang="en-US" altLang="en-US" sz="1600" b="1" dirty="0" smtClean="0"/>
              <a:t>clear and positive manner?</a:t>
            </a:r>
            <a:endParaRPr lang="en-US" altLang="en-US" sz="1600" b="1" dirty="0"/>
          </a:p>
          <a:p>
            <a:endParaRPr lang="en-US" altLang="en-US" dirty="0"/>
          </a:p>
          <a:p>
            <a:r>
              <a:rPr lang="en-US" dirty="0" smtClean="0"/>
              <a:t> </a:t>
            </a:r>
            <a:endParaRPr lang="en-US" dirty="0"/>
          </a:p>
          <a:p>
            <a:endParaRPr lang="en-US" altLang="en-US" baseline="0" dirty="0" smtClean="0"/>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E0AEA406-5BC3-4A73-8A10-DB806D4745D1}" type="slidenum">
              <a:rPr lang="en-US" smtClean="0"/>
              <a:pPr>
                <a:defRPr/>
              </a:pPr>
              <a:t>10</a:t>
            </a:fld>
            <a:endParaRPr lang="en-US"/>
          </a:p>
        </p:txBody>
      </p:sp>
    </p:spTree>
    <p:extLst>
      <p:ext uri="{BB962C8B-B14F-4D97-AF65-F5344CB8AC3E}">
        <p14:creationId xmlns:p14="http://schemas.microsoft.com/office/powerpoint/2010/main" val="3826577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4156308"/>
          </a:xfrm>
        </p:spPr>
        <p:txBody>
          <a:bodyPr/>
          <a:lstStyle/>
          <a:p>
            <a:r>
              <a:rPr lang="en-US" sz="1600" b="1" dirty="0" smtClean="0"/>
              <a:t>Just as you utilized the Ideal Student Activity to gather a “shared” Behavioral Expectations</a:t>
            </a:r>
          </a:p>
          <a:p>
            <a:endParaRPr lang="en-US" sz="1600" b="1" dirty="0"/>
          </a:p>
          <a:p>
            <a:r>
              <a:rPr lang="en-US" sz="1600" b="1" dirty="0"/>
              <a:t>It is also important that teams gather feedback </a:t>
            </a:r>
            <a:r>
              <a:rPr lang="en-US" sz="1600" b="1" dirty="0" smtClean="0"/>
              <a:t>from Stakeholders regarding what each expectation should “look like” in each location identified on </a:t>
            </a:r>
            <a:r>
              <a:rPr lang="en-US" sz="1600" b="1" dirty="0" smtClean="0"/>
              <a:t>your</a:t>
            </a:r>
            <a:r>
              <a:rPr lang="en-US" sz="1600" b="1" dirty="0" smtClean="0"/>
              <a:t> </a:t>
            </a:r>
            <a:r>
              <a:rPr lang="en-US" sz="1600" b="1" dirty="0" smtClean="0"/>
              <a:t>matrix.</a:t>
            </a:r>
            <a:endParaRPr lang="en-US" sz="1600" b="1" dirty="0"/>
          </a:p>
          <a:p>
            <a:endParaRPr lang="en-US" sz="1600" b="1" dirty="0"/>
          </a:p>
          <a:p>
            <a:r>
              <a:rPr lang="en-US" sz="1600" b="1" dirty="0"/>
              <a:t>You will have more Buy-In and corporation from staff, students, parents if they feel that they </a:t>
            </a:r>
            <a:r>
              <a:rPr lang="en-US" sz="1600" b="1" dirty="0" smtClean="0"/>
              <a:t>were respected and took </a:t>
            </a:r>
            <a:r>
              <a:rPr lang="en-US" sz="1600" b="1" dirty="0"/>
              <a:t>part in the process of developing the School-wide </a:t>
            </a:r>
            <a:r>
              <a:rPr lang="en-US" sz="1600" b="1" dirty="0" smtClean="0"/>
              <a:t>Expectation </a:t>
            </a:r>
            <a:r>
              <a:rPr lang="en-US" sz="1600" b="1" dirty="0"/>
              <a:t>matrix.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2697CD9-E82C-694D-AC14-5F98FA1737D9}" type="slidenum">
              <a:rPr lang="en-US" smtClean="0"/>
              <a:pPr/>
              <a:t>11</a:t>
            </a:fld>
            <a:endParaRPr lang="en-US"/>
          </a:p>
        </p:txBody>
      </p:sp>
    </p:spTree>
    <p:extLst>
      <p:ext uri="{BB962C8B-B14F-4D97-AF65-F5344CB8AC3E}">
        <p14:creationId xmlns:p14="http://schemas.microsoft.com/office/powerpoint/2010/main" val="180447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799397"/>
          </a:xfrm>
        </p:spPr>
        <p:txBody>
          <a:bodyPr/>
          <a:lstStyle/>
          <a:p>
            <a:pPr>
              <a:defRPr/>
            </a:pPr>
            <a:r>
              <a:rPr lang="en-US" sz="1600" b="1" dirty="0"/>
              <a:t>It is commonly well known that we often fear or reject what we do not understand.  </a:t>
            </a:r>
            <a:endParaRPr lang="en-US" sz="1600" b="1" dirty="0" smtClean="0"/>
          </a:p>
          <a:p>
            <a:pPr>
              <a:defRPr/>
            </a:pPr>
            <a:endParaRPr lang="en-US" sz="1600" b="1" dirty="0"/>
          </a:p>
          <a:p>
            <a:pPr>
              <a:defRPr/>
            </a:pPr>
            <a:r>
              <a:rPr lang="en-US" sz="1600" b="1" dirty="0" smtClean="0"/>
              <a:t>Our </a:t>
            </a:r>
            <a:r>
              <a:rPr lang="en-US" sz="1600" b="1" dirty="0"/>
              <a:t>best defense </a:t>
            </a:r>
            <a:r>
              <a:rPr lang="en-US" sz="1600" b="1" dirty="0" smtClean="0"/>
              <a:t>is to inform all stakeholders about the importance, reasons and benefits for having a school-wide expectation matrix.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Here are s</a:t>
            </a:r>
            <a:r>
              <a:rPr lang="en-US" sz="1600" b="1" dirty="0" smtClean="0"/>
              <a:t>ome </a:t>
            </a:r>
            <a:r>
              <a:rPr lang="en-US" sz="1600" b="1" dirty="0" smtClean="0"/>
              <a:t>Suggestions for collecting </a:t>
            </a:r>
            <a:r>
              <a:rPr lang="en-US" sz="1600" b="1" dirty="0" smtClean="0"/>
              <a:t>feedback from your stakeholders</a:t>
            </a:r>
            <a:r>
              <a:rPr lang="en-US" sz="1600" b="1" dirty="0" smtClean="0"/>
              <a:t>:</a:t>
            </a: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Surveys can be completed</a:t>
            </a:r>
            <a:r>
              <a:rPr lang="en-US" sz="1600" b="1" baseline="0" dirty="0" smtClean="0"/>
              <a:t> in </a:t>
            </a:r>
            <a:r>
              <a:rPr lang="en-US" sz="1600" b="1" dirty="0" smtClean="0"/>
              <a:t>Classrooms and/or Sent Home</a:t>
            </a:r>
            <a:r>
              <a:rPr lang="en-US" sz="1600" b="1" baseline="0" dirty="0" smtClean="0"/>
              <a:t> to Parents</a:t>
            </a:r>
            <a:r>
              <a:rPr lang="en-US" sz="1600" b="1" dirty="0" smtClean="0"/>
              <a:t> to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p>
          <a:p>
            <a:pPr>
              <a:defRPr/>
            </a:pPr>
            <a:r>
              <a:rPr lang="en-US" sz="1600" b="1" dirty="0"/>
              <a:t>Newsletters/Flyers sent home requesting parent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All Staff Meeting where feedback</a:t>
            </a:r>
            <a:r>
              <a:rPr lang="en-US" sz="1600" b="1" dirty="0" smtClean="0"/>
              <a:t> is posted and collected by the team.</a:t>
            </a:r>
            <a:r>
              <a:rPr lang="en-US" sz="1600" b="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Email Polls (Administrator for Staff Input and Teachers for Parent’s Input) </a:t>
            </a:r>
            <a:endParaRPr lang="en-US" sz="1600" b="1" baseline="0" dirty="0" smtClean="0"/>
          </a:p>
          <a:p>
            <a:endParaRPr lang="en-US" dirty="0"/>
          </a:p>
        </p:txBody>
      </p:sp>
      <p:sp>
        <p:nvSpPr>
          <p:cNvPr id="4" name="Slide Number Placeholder 3"/>
          <p:cNvSpPr>
            <a:spLocks noGrp="1"/>
          </p:cNvSpPr>
          <p:nvPr>
            <p:ph type="sldNum" sz="quarter" idx="10"/>
          </p:nvPr>
        </p:nvSpPr>
        <p:spPr/>
        <p:txBody>
          <a:bodyPr/>
          <a:lstStyle/>
          <a:p>
            <a:fld id="{969FA9D1-C5AC-40B4-B761-5BB8F5AE6739}" type="slidenum">
              <a:rPr lang="en-US" smtClean="0"/>
              <a:t>12</a:t>
            </a:fld>
            <a:endParaRPr lang="en-US"/>
          </a:p>
        </p:txBody>
      </p:sp>
    </p:spTree>
    <p:extLst>
      <p:ext uri="{BB962C8B-B14F-4D97-AF65-F5344CB8AC3E}">
        <p14:creationId xmlns:p14="http://schemas.microsoft.com/office/powerpoint/2010/main" val="1742228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Lost Creek Elementary School </a:t>
            </a:r>
          </a:p>
          <a:p>
            <a:endParaRPr lang="en-US" sz="1600" b="1" dirty="0" smtClean="0"/>
          </a:p>
          <a:p>
            <a:r>
              <a:rPr lang="en-US" sz="1600" b="1" dirty="0" smtClean="0"/>
              <a:t>What they did to collected Teacher and Student Input</a:t>
            </a:r>
          </a:p>
          <a:p>
            <a:endParaRPr lang="en-US" sz="1600" b="1" dirty="0" smtClean="0"/>
          </a:p>
          <a:p>
            <a:endParaRPr lang="en-US" dirty="0" smtClean="0"/>
          </a:p>
        </p:txBody>
      </p:sp>
      <p:sp>
        <p:nvSpPr>
          <p:cNvPr id="4" name="Slide Number Placeholder 3"/>
          <p:cNvSpPr>
            <a:spLocks noGrp="1"/>
          </p:cNvSpPr>
          <p:nvPr>
            <p:ph type="sldNum" sz="quarter" idx="10"/>
          </p:nvPr>
        </p:nvSpPr>
        <p:spPr/>
        <p:txBody>
          <a:bodyPr/>
          <a:lstStyle/>
          <a:p>
            <a:fld id="{969FA9D1-C5AC-40B4-B761-5BB8F5AE6739}" type="slidenum">
              <a:rPr lang="en-US" smtClean="0"/>
              <a:t>13</a:t>
            </a:fld>
            <a:endParaRPr lang="en-US"/>
          </a:p>
        </p:txBody>
      </p:sp>
    </p:spTree>
    <p:extLst>
      <p:ext uri="{BB962C8B-B14F-4D97-AF65-F5344CB8AC3E}">
        <p14:creationId xmlns:p14="http://schemas.microsoft.com/office/powerpoint/2010/main" val="184242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72058"/>
            <a:ext cx="5486400" cy="4971941"/>
          </a:xfrm>
        </p:spPr>
        <p:txBody>
          <a:bodyPr/>
          <a:lstStyle/>
          <a:p>
            <a:r>
              <a:rPr lang="en-US" sz="1600" b="1" dirty="0" smtClean="0"/>
              <a:t>After you identify specific behaviors that will need to be addressed, the next step will be to fill in what the expected behaviors “look like” in each of the categories and locations. </a:t>
            </a:r>
          </a:p>
          <a:p>
            <a:endParaRPr lang="en-US" sz="1600" b="1" dirty="0"/>
          </a:p>
          <a:p>
            <a:r>
              <a:rPr lang="en-US" sz="1600" b="1" u="sng" dirty="0" smtClean="0"/>
              <a:t>CLICK</a:t>
            </a:r>
          </a:p>
          <a:p>
            <a:endParaRPr lang="en-US" sz="1600" b="1" dirty="0"/>
          </a:p>
          <a:p>
            <a:r>
              <a:rPr lang="en-US" sz="1600" b="1" dirty="0" smtClean="0"/>
              <a:t>It is important that each statement is clear, understandable, easy to remember and positive. </a:t>
            </a:r>
          </a:p>
          <a:p>
            <a:endParaRPr lang="en-US" sz="1600" b="1" dirty="0"/>
          </a:p>
          <a:p>
            <a:pPr lvl="1"/>
            <a:r>
              <a:rPr lang="en-US" sz="1500" b="1" u="sng" dirty="0" smtClean="0"/>
              <a:t>Bad Example:</a:t>
            </a:r>
          </a:p>
          <a:p>
            <a:pPr lvl="1"/>
            <a:endParaRPr lang="en-US" sz="1500" b="1" dirty="0"/>
          </a:p>
          <a:p>
            <a:pPr lvl="1"/>
            <a:r>
              <a:rPr lang="en-US" sz="1500" b="1" dirty="0" smtClean="0"/>
              <a:t>Don’t run in the hallway</a:t>
            </a:r>
          </a:p>
          <a:p>
            <a:pPr lvl="1"/>
            <a:endParaRPr lang="en-US" sz="1500" b="1" dirty="0"/>
          </a:p>
          <a:p>
            <a:pPr lvl="1"/>
            <a:r>
              <a:rPr lang="en-US" sz="1500" b="1" u="sng" dirty="0" smtClean="0"/>
              <a:t>Good Example:</a:t>
            </a:r>
          </a:p>
          <a:p>
            <a:pPr lvl="1"/>
            <a:endParaRPr lang="en-US" sz="1500" b="1" dirty="0"/>
          </a:p>
          <a:p>
            <a:pPr lvl="1"/>
            <a:r>
              <a:rPr lang="en-US" sz="1500" b="1" dirty="0" smtClean="0"/>
              <a:t>Walk quietly in the hallway </a:t>
            </a:r>
          </a:p>
          <a:p>
            <a:endParaRPr lang="en-US" sz="1600" b="1" dirty="0"/>
          </a:p>
          <a:p>
            <a:r>
              <a:rPr lang="en-US" sz="1600" b="1" dirty="0" smtClean="0"/>
              <a:t>We want to teach our students what we are “Looking For” rather than focusing on the behaviors that we </a:t>
            </a:r>
            <a:r>
              <a:rPr lang="en-US" sz="1600" b="1" u="sng" dirty="0" smtClean="0"/>
              <a:t>don’t</a:t>
            </a:r>
            <a:r>
              <a:rPr lang="en-US" sz="1600" b="1" dirty="0" smtClean="0"/>
              <a:t> want to see. </a:t>
            </a:r>
          </a:p>
          <a:p>
            <a:endParaRPr lang="en-US" sz="1600" b="1" dirty="0"/>
          </a:p>
          <a:p>
            <a:endParaRPr lang="en-US" dirty="0"/>
          </a:p>
          <a:p>
            <a:pPr eaLnBrk="1" hangingPunct="1">
              <a:spcBef>
                <a:spcPct val="0"/>
              </a:spcBef>
            </a:pPr>
            <a:endParaRPr lang="en-US" dirty="0"/>
          </a:p>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pPr/>
              <a:t>14</a:t>
            </a:fld>
            <a:endParaRPr lang="en-US"/>
          </a:p>
        </p:txBody>
      </p:sp>
    </p:spTree>
    <p:extLst>
      <p:ext uri="{BB962C8B-B14F-4D97-AF65-F5344CB8AC3E}">
        <p14:creationId xmlns:p14="http://schemas.microsoft.com/office/powerpoint/2010/main" val="49678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For our younger students, it is important that we us visuals</a:t>
            </a:r>
            <a:r>
              <a:rPr lang="en-US" sz="1600" b="1" baseline="0" dirty="0" smtClean="0"/>
              <a:t> of what each expectation</a:t>
            </a:r>
            <a:r>
              <a:rPr lang="en-US" sz="1600" b="1" dirty="0" smtClean="0"/>
              <a:t> looks like so that they are able to be successful in all school settings. </a:t>
            </a:r>
            <a:endParaRPr lang="en-US" sz="1600" b="1" baseline="0" dirty="0"/>
          </a:p>
          <a:p>
            <a:endParaRPr lang="en-US" baseline="0" dirty="0"/>
          </a:p>
          <a:p>
            <a:endParaRPr lang="en-US" b="1" dirty="0"/>
          </a:p>
        </p:txBody>
      </p:sp>
      <p:sp>
        <p:nvSpPr>
          <p:cNvPr id="4" name="Slide Number Placeholder 3"/>
          <p:cNvSpPr>
            <a:spLocks noGrp="1"/>
          </p:cNvSpPr>
          <p:nvPr>
            <p:ph type="sldNum" sz="quarter" idx="10"/>
          </p:nvPr>
        </p:nvSpPr>
        <p:spPr/>
        <p:txBody>
          <a:bodyPr/>
          <a:lstStyle/>
          <a:p>
            <a:fld id="{82697CD9-E82C-694D-AC14-5F98FA1737D9}" type="slidenum">
              <a:rPr lang="en-US" smtClean="0"/>
              <a:pPr/>
              <a:t>15</a:t>
            </a:fld>
            <a:endParaRPr lang="en-US"/>
          </a:p>
        </p:txBody>
      </p:sp>
    </p:spTree>
    <p:extLst>
      <p:ext uri="{BB962C8B-B14F-4D97-AF65-F5344CB8AC3E}">
        <p14:creationId xmlns:p14="http://schemas.microsoft.com/office/powerpoint/2010/main" val="8446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93194"/>
          </a:xfrm>
        </p:spPr>
        <p:txBody>
          <a:bodyPr/>
          <a:lstStyle/>
          <a:p>
            <a:r>
              <a:rPr lang="en-US" sz="1800" b="1" dirty="0" smtClean="0"/>
              <a:t>The next slides consist of several examples of Behavioral Expectation Matrices. </a:t>
            </a:r>
          </a:p>
          <a:p>
            <a:endParaRPr lang="en-US" sz="1800" b="1" dirty="0"/>
          </a:p>
          <a:p>
            <a:r>
              <a:rPr lang="en-US" sz="1800" b="1" dirty="0" smtClean="0"/>
              <a:t>Please look over them for helpful ideas and suggestions prior to developing your school-wide matrix.</a:t>
            </a:r>
          </a:p>
          <a:p>
            <a:endParaRPr lang="en-US" sz="1800" b="1" dirty="0"/>
          </a:p>
          <a:p>
            <a:r>
              <a:rPr lang="en-US" sz="1800" b="1" dirty="0" smtClean="0"/>
              <a:t>The one thing that I have learned while in this position is how the majority of schools, especially our PBIS Model Schools, welcome all schools to benefit from what they have all ready accomplished. </a:t>
            </a:r>
          </a:p>
          <a:p>
            <a:endParaRPr lang="en-US" sz="1800" b="1" dirty="0"/>
          </a:p>
          <a:p>
            <a:r>
              <a:rPr lang="en-US" sz="1800" b="1" dirty="0"/>
              <a:t>Why re-invent the wheel if you don’t have to.</a:t>
            </a:r>
          </a:p>
          <a:p>
            <a:endParaRPr lang="en-US" sz="1800" b="1" dirty="0"/>
          </a:p>
          <a:p>
            <a:r>
              <a:rPr lang="en-US" sz="1800" b="1" dirty="0" smtClean="0"/>
              <a:t> </a:t>
            </a:r>
            <a:endParaRPr lang="en-US" sz="18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16</a:t>
            </a:fld>
            <a:endParaRPr lang="en-US"/>
          </a:p>
        </p:txBody>
      </p:sp>
    </p:spTree>
    <p:extLst>
      <p:ext uri="{BB962C8B-B14F-4D97-AF65-F5344CB8AC3E}">
        <p14:creationId xmlns:p14="http://schemas.microsoft.com/office/powerpoint/2010/main" val="1742793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63598FC-AECC-4CDB-83AE-8AC4655C057D}" type="slidenum">
              <a:rPr lang="en-US" smtClean="0">
                <a:solidFill>
                  <a:srgbClr val="000000"/>
                </a:solidFill>
                <a:latin typeface="Arial" pitchFamily="34" charset="0"/>
              </a:rPr>
              <a:pPr>
                <a:defRPr/>
              </a:pPr>
              <a:t>17</a:t>
            </a:fld>
            <a:endParaRPr lang="en-US">
              <a:solidFill>
                <a:srgbClr val="000000"/>
              </a:solidFill>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535303"/>
            <a:ext cx="5486400" cy="3600451"/>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spcBef>
                <a:spcPct val="0"/>
              </a:spcBef>
            </a:pPr>
            <a:r>
              <a:rPr lang="en-US" sz="1600" b="1" dirty="0"/>
              <a:t>The matrix can also be a delivery mechanism to organize the initiatives in your school. </a:t>
            </a:r>
            <a:r>
              <a:rPr lang="en-US" sz="1600" b="1" dirty="0" smtClean="0"/>
              <a:t>For instance, h</a:t>
            </a:r>
            <a:r>
              <a:rPr lang="en-US" sz="1600" b="1" baseline="0" dirty="0" smtClean="0">
                <a:ea typeface="ＭＳ Ｐゴシック" pitchFamily="34" charset="-128"/>
              </a:rPr>
              <a:t>ere </a:t>
            </a:r>
            <a:r>
              <a:rPr lang="en-US" sz="1600" b="1" baseline="0" dirty="0" smtClean="0">
                <a:ea typeface="ＭＳ Ｐゴシック" pitchFamily="34" charset="-128"/>
              </a:rPr>
              <a:t>is an example of a matrix with Expectations that focus on Managing Stress.</a:t>
            </a:r>
          </a:p>
          <a:p>
            <a:pPr>
              <a:spcBef>
                <a:spcPct val="0"/>
              </a:spcBef>
            </a:pPr>
            <a:endParaRPr lang="en-US" sz="1600" b="1" dirty="0">
              <a:ea typeface="ＭＳ Ｐゴシック" pitchFamily="34" charset="-128"/>
            </a:endParaRPr>
          </a:p>
          <a:p>
            <a:pPr>
              <a:spcBef>
                <a:spcPct val="0"/>
              </a:spcBef>
            </a:pPr>
            <a:r>
              <a:rPr lang="en-US" sz="1600" b="1" u="sng" baseline="0" dirty="0" smtClean="0">
                <a:ea typeface="ＭＳ Ｐゴシック" pitchFamily="34" charset="-128"/>
              </a:rPr>
              <a:t>CLICK</a:t>
            </a:r>
          </a:p>
          <a:p>
            <a:pPr>
              <a:spcBef>
                <a:spcPct val="0"/>
              </a:spcBef>
            </a:pPr>
            <a:endParaRPr lang="en-US" sz="1600" b="1" dirty="0">
              <a:ea typeface="ＭＳ Ｐゴシック" pitchFamily="34" charset="-128"/>
            </a:endParaRPr>
          </a:p>
          <a:p>
            <a:pPr>
              <a:spcBef>
                <a:spcPct val="0"/>
              </a:spcBef>
            </a:pPr>
            <a:r>
              <a:rPr lang="en-US" sz="1600" b="1" baseline="0" dirty="0" smtClean="0">
                <a:ea typeface="ＭＳ Ｐゴシック" pitchFamily="34" charset="-128"/>
              </a:rPr>
              <a:t>When dealing with stress and anxiety in schools, it </a:t>
            </a:r>
            <a:r>
              <a:rPr lang="en-US" sz="1600" b="1" dirty="0" smtClean="0">
                <a:ea typeface="ＭＳ Ｐゴシック" pitchFamily="34" charset="-128"/>
              </a:rPr>
              <a:t>benefits our students to</a:t>
            </a:r>
            <a:r>
              <a:rPr lang="en-US" sz="1600" b="1" baseline="0" dirty="0" smtClean="0">
                <a:ea typeface="ＭＳ Ｐゴシック" pitchFamily="34" charset="-128"/>
              </a:rPr>
              <a:t> teach them the skills and strategies which they can incorporate into </a:t>
            </a:r>
            <a:r>
              <a:rPr lang="en-US" sz="1600" b="1" baseline="0" dirty="0">
                <a:ea typeface="ＭＳ Ｐゴシック" pitchFamily="34" charset="-128"/>
              </a:rPr>
              <a:t>their social curriculum – the matrix is the delivery mechanism to get </a:t>
            </a:r>
            <a:r>
              <a:rPr lang="en-US" sz="1600" b="1" baseline="0" dirty="0" smtClean="0">
                <a:ea typeface="ＭＳ Ｐゴシック" pitchFamily="34" charset="-128"/>
              </a:rPr>
              <a:t>such skills </a:t>
            </a:r>
            <a:r>
              <a:rPr lang="en-US" sz="1600" b="1" baseline="0" dirty="0">
                <a:ea typeface="ＭＳ Ｐゴシック" pitchFamily="34" charset="-128"/>
              </a:rPr>
              <a:t>out </a:t>
            </a:r>
            <a:r>
              <a:rPr lang="en-US" sz="1600" b="1" baseline="0" dirty="0" smtClean="0">
                <a:ea typeface="ＭＳ Ｐゴシック" pitchFamily="34" charset="-128"/>
              </a:rPr>
              <a:t>to ALL students !!!  </a:t>
            </a:r>
            <a:endParaRPr lang="en-US" sz="1600" b="1" dirty="0">
              <a:ea typeface="ＭＳ Ｐゴシック" pitchFamily="34" charset="-128"/>
            </a:endParaRPr>
          </a:p>
        </p:txBody>
      </p:sp>
    </p:spTree>
    <p:extLst>
      <p:ext uri="{BB962C8B-B14F-4D97-AF65-F5344CB8AC3E}">
        <p14:creationId xmlns:p14="http://schemas.microsoft.com/office/powerpoint/2010/main" val="3653301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63598FC-AECC-4CDB-83AE-8AC4655C057D}" type="slidenum">
              <a:rPr lang="en-US" smtClean="0">
                <a:solidFill>
                  <a:srgbClr val="000000"/>
                </a:solidFill>
                <a:latin typeface="Arial" pitchFamily="34" charset="0"/>
              </a:rPr>
              <a:pPr>
                <a:defRPr/>
              </a:pPr>
              <a:t>18</a:t>
            </a:fld>
            <a:endParaRPr lang="en-US">
              <a:solidFill>
                <a:srgbClr val="000000"/>
              </a:solidFill>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spcBef>
                <a:spcPct val="0"/>
              </a:spcBef>
            </a:pPr>
            <a:r>
              <a:rPr lang="en-US" sz="1800" b="1" dirty="0">
                <a:ea typeface="ＭＳ Ｐゴシック" pitchFamily="34" charset="-128"/>
              </a:rPr>
              <a:t>Here is </a:t>
            </a:r>
            <a:r>
              <a:rPr lang="en-US" sz="1800" b="1" dirty="0" smtClean="0">
                <a:ea typeface="ＭＳ Ｐゴシック" pitchFamily="34" charset="-128"/>
              </a:rPr>
              <a:t>an example of a matrix </a:t>
            </a:r>
            <a:r>
              <a:rPr lang="en-US" sz="1800" b="1" dirty="0">
                <a:ea typeface="ＭＳ Ｐゴシック" pitchFamily="34" charset="-128"/>
              </a:rPr>
              <a:t>with Expectations that focus on </a:t>
            </a:r>
            <a:r>
              <a:rPr lang="en-US" sz="1800" b="1" dirty="0" smtClean="0">
                <a:ea typeface="ＭＳ Ｐゴシック" pitchFamily="34" charset="-128"/>
              </a:rPr>
              <a:t>Bully Prevention.</a:t>
            </a:r>
          </a:p>
          <a:p>
            <a:pPr>
              <a:spcBef>
                <a:spcPct val="0"/>
              </a:spcBef>
            </a:pPr>
            <a:endParaRPr lang="en-US" sz="1800" b="1" dirty="0">
              <a:ea typeface="ＭＳ Ｐゴシック" pitchFamily="34" charset="-128"/>
            </a:endParaRPr>
          </a:p>
          <a:p>
            <a:pPr>
              <a:spcBef>
                <a:spcPct val="0"/>
              </a:spcBef>
            </a:pPr>
            <a:r>
              <a:rPr lang="en-US" sz="1800" b="1" u="sng" dirty="0" smtClean="0">
                <a:ea typeface="ＭＳ Ｐゴシック" pitchFamily="34" charset="-128"/>
              </a:rPr>
              <a:t>CLICK</a:t>
            </a:r>
          </a:p>
          <a:p>
            <a:pPr>
              <a:spcBef>
                <a:spcPct val="0"/>
              </a:spcBef>
            </a:pPr>
            <a:endParaRPr lang="en-US" sz="1800" b="1" baseline="0" dirty="0">
              <a:ea typeface="ＭＳ Ｐゴシック" pitchFamily="34" charset="-128"/>
            </a:endParaRPr>
          </a:p>
          <a:p>
            <a:pPr>
              <a:spcBef>
                <a:spcPct val="0"/>
              </a:spcBef>
            </a:pPr>
            <a:r>
              <a:rPr lang="en-US" sz="1800" b="1" dirty="0" smtClean="0">
                <a:ea typeface="ＭＳ Ｐゴシック" pitchFamily="34" charset="-128"/>
              </a:rPr>
              <a:t>To prevent and reduce bullying, it is essential that we </a:t>
            </a:r>
            <a:r>
              <a:rPr lang="en-US" sz="1800" b="1" baseline="0" dirty="0" smtClean="0">
                <a:ea typeface="ＭＳ Ｐゴシック" pitchFamily="34" charset="-128"/>
              </a:rPr>
              <a:t>teach </a:t>
            </a:r>
            <a:r>
              <a:rPr lang="en-US" sz="1800" b="1" dirty="0" smtClean="0">
                <a:ea typeface="ＭＳ Ｐゴシック" pitchFamily="34" charset="-128"/>
              </a:rPr>
              <a:t>ALL </a:t>
            </a:r>
            <a:r>
              <a:rPr lang="en-US" sz="1800" b="1" baseline="0" dirty="0" smtClean="0">
                <a:ea typeface="ＭＳ Ｐゴシック" pitchFamily="34" charset="-128"/>
              </a:rPr>
              <a:t>students skills necessary</a:t>
            </a:r>
            <a:r>
              <a:rPr lang="en-US" sz="1800" b="1" dirty="0" smtClean="0">
                <a:ea typeface="ＭＳ Ｐゴシック" pitchFamily="34" charset="-128"/>
              </a:rPr>
              <a:t> to</a:t>
            </a:r>
            <a:r>
              <a:rPr lang="en-US" sz="1800" b="1" baseline="0" dirty="0" smtClean="0">
                <a:ea typeface="ＭＳ Ｐゴシック" pitchFamily="34" charset="-128"/>
              </a:rPr>
              <a:t> </a:t>
            </a:r>
            <a:r>
              <a:rPr lang="en-US" sz="1800" b="1" baseline="0" dirty="0">
                <a:ea typeface="ＭＳ Ｐゴシック" pitchFamily="34" charset="-128"/>
              </a:rPr>
              <a:t>stop , walk and talk and </a:t>
            </a:r>
            <a:r>
              <a:rPr lang="en-US" sz="1800" b="1" baseline="0" smtClean="0">
                <a:ea typeface="ＭＳ Ｐゴシック" pitchFamily="34" charset="-128"/>
              </a:rPr>
              <a:t>incorporate</a:t>
            </a:r>
            <a:r>
              <a:rPr lang="en-US" sz="1800" b="1" smtClean="0">
                <a:ea typeface="ＭＳ Ｐゴシック" pitchFamily="34" charset="-128"/>
              </a:rPr>
              <a:t> these </a:t>
            </a:r>
            <a:r>
              <a:rPr lang="en-US" sz="1800" b="1" baseline="0" smtClean="0">
                <a:ea typeface="ＭＳ Ｐゴシック" pitchFamily="34" charset="-128"/>
              </a:rPr>
              <a:t>skills </a:t>
            </a:r>
            <a:r>
              <a:rPr lang="en-US" sz="1800" b="1" baseline="0" dirty="0" smtClean="0">
                <a:ea typeface="ＭＳ Ｐゴシック" pitchFamily="34" charset="-128"/>
              </a:rPr>
              <a:t>into </a:t>
            </a:r>
            <a:r>
              <a:rPr lang="en-US" sz="1800" b="1" baseline="0" dirty="0">
                <a:ea typeface="ＭＳ Ｐゴシック" pitchFamily="34" charset="-128"/>
              </a:rPr>
              <a:t>their social </a:t>
            </a:r>
            <a:r>
              <a:rPr lang="en-US" sz="1800" b="1" baseline="0" dirty="0" smtClean="0">
                <a:ea typeface="ＭＳ Ｐゴシック" pitchFamily="34" charset="-128"/>
              </a:rPr>
              <a:t>curriculum.</a:t>
            </a:r>
            <a:endParaRPr lang="en-US" sz="1800" b="1" dirty="0">
              <a:ea typeface="ＭＳ Ｐゴシック" pitchFamily="34" charset="-128"/>
            </a:endParaRPr>
          </a:p>
        </p:txBody>
      </p:sp>
    </p:spTree>
    <p:extLst>
      <p:ext uri="{BB962C8B-B14F-4D97-AF65-F5344CB8AC3E}">
        <p14:creationId xmlns:p14="http://schemas.microsoft.com/office/powerpoint/2010/main" val="421233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163598FC-AECC-4CDB-83AE-8AC4655C057D}" type="slidenum">
              <a:rPr lang="en-US" smtClean="0">
                <a:solidFill>
                  <a:srgbClr val="000000"/>
                </a:solidFill>
                <a:latin typeface="Arial" pitchFamily="34" charset="0"/>
              </a:rPr>
              <a:pPr>
                <a:defRPr/>
              </a:pPr>
              <a:t>19</a:t>
            </a:fld>
            <a:endParaRPr lang="en-US">
              <a:solidFill>
                <a:srgbClr val="000000"/>
              </a:solidFill>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spcBef>
                <a:spcPct val="0"/>
              </a:spcBef>
            </a:pPr>
            <a:r>
              <a:rPr lang="en-US" sz="1800" b="1" dirty="0">
                <a:ea typeface="ＭＳ Ｐゴシック" pitchFamily="34" charset="-128"/>
              </a:rPr>
              <a:t>Here is an example of a matrix with Expectations that focus on </a:t>
            </a:r>
            <a:r>
              <a:rPr lang="en-US" sz="1800" b="1" dirty="0" smtClean="0">
                <a:ea typeface="ＭＳ Ｐゴシック" pitchFamily="34" charset="-128"/>
              </a:rPr>
              <a:t>Technology.</a:t>
            </a:r>
          </a:p>
          <a:p>
            <a:pPr>
              <a:spcBef>
                <a:spcPct val="0"/>
              </a:spcBef>
            </a:pPr>
            <a:endParaRPr lang="en-US" sz="1800" b="1" baseline="0" dirty="0" smtClean="0">
              <a:ea typeface="ＭＳ Ｐゴシック" pitchFamily="34" charset="-128"/>
            </a:endParaRPr>
          </a:p>
          <a:p>
            <a:pPr>
              <a:spcBef>
                <a:spcPct val="0"/>
              </a:spcBef>
            </a:pPr>
            <a:r>
              <a:rPr lang="en-US" sz="1800" b="1" u="sng" dirty="0" smtClean="0">
                <a:ea typeface="ＭＳ Ｐゴシック" pitchFamily="34" charset="-128"/>
              </a:rPr>
              <a:t>CLICK</a:t>
            </a:r>
          </a:p>
          <a:p>
            <a:pPr>
              <a:spcBef>
                <a:spcPct val="0"/>
              </a:spcBef>
            </a:pPr>
            <a:endParaRPr lang="en-US" sz="1800" b="1" u="sng" baseline="0" dirty="0">
              <a:ea typeface="ＭＳ Ｐゴシック" pitchFamily="34" charset="-128"/>
            </a:endParaRPr>
          </a:p>
          <a:p>
            <a:pPr>
              <a:spcBef>
                <a:spcPct val="0"/>
              </a:spcBef>
            </a:pPr>
            <a:r>
              <a:rPr lang="en-US" sz="1800" b="1" u="sng" dirty="0" smtClean="0">
                <a:ea typeface="ＭＳ Ｐゴシック" pitchFamily="34" charset="-128"/>
              </a:rPr>
              <a:t>Read some of the expectations </a:t>
            </a:r>
            <a:endParaRPr lang="en-US" sz="1800" b="1" u="sng" baseline="0" dirty="0">
              <a:ea typeface="ＭＳ Ｐゴシック" pitchFamily="34" charset="-128"/>
            </a:endParaRPr>
          </a:p>
        </p:txBody>
      </p:sp>
    </p:spTree>
    <p:extLst>
      <p:ext uri="{BB962C8B-B14F-4D97-AF65-F5344CB8AC3E}">
        <p14:creationId xmlns:p14="http://schemas.microsoft.com/office/powerpoint/2010/main" val="129044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08697"/>
          </a:xfrm>
        </p:spPr>
        <p:txBody>
          <a:bodyPr/>
          <a:lstStyle/>
          <a:p>
            <a:r>
              <a:rPr lang="en-US" sz="1600" b="1" dirty="0"/>
              <a:t>Our center is in collaboration between the WV Autism Training Center Located at Marshall University and the WV Department of Education, Office of Special Education. </a:t>
            </a:r>
          </a:p>
          <a:p>
            <a:endParaRPr lang="en-US" sz="1600" b="1" dirty="0" smtClean="0"/>
          </a:p>
          <a:p>
            <a:r>
              <a:rPr lang="en-US" sz="1600" b="1" dirty="0" smtClean="0"/>
              <a:t>The </a:t>
            </a:r>
            <a:r>
              <a:rPr lang="en-US" sz="1600" b="1" dirty="0"/>
              <a:t>TA center was created as a response to local outcry for supports with issues related to student behavior/mental health needs.  It is the hub for </a:t>
            </a:r>
            <a:r>
              <a:rPr lang="en-US" sz="1600" b="1" dirty="0" smtClean="0"/>
              <a:t>Early </a:t>
            </a:r>
            <a:r>
              <a:rPr lang="en-US" sz="1600" b="1" dirty="0"/>
              <a:t>C</a:t>
            </a:r>
            <a:r>
              <a:rPr lang="en-US" sz="1600" b="1" dirty="0" smtClean="0"/>
              <a:t>hildhood </a:t>
            </a:r>
            <a:r>
              <a:rPr lang="en-US" sz="1600" b="1" dirty="0" err="1"/>
              <a:t>pbis</a:t>
            </a:r>
            <a:r>
              <a:rPr lang="en-US" sz="1600" b="1" dirty="0"/>
              <a:t>, School-wide </a:t>
            </a:r>
            <a:r>
              <a:rPr lang="en-US" sz="1600" b="1" dirty="0" err="1"/>
              <a:t>pbis</a:t>
            </a:r>
            <a:r>
              <a:rPr lang="en-US" sz="1600" b="1" dirty="0"/>
              <a:t> and Mental Health </a:t>
            </a:r>
            <a:r>
              <a:rPr lang="en-US" sz="1600" b="1" dirty="0" smtClean="0"/>
              <a:t>First Aid</a:t>
            </a:r>
            <a:r>
              <a:rPr lang="en-US" sz="1600" b="1" dirty="0"/>
              <a:t>. </a:t>
            </a:r>
            <a:r>
              <a:rPr lang="en-US" sz="1600" b="1" dirty="0" smtClean="0"/>
              <a:t>In addition, the TA Center </a:t>
            </a:r>
            <a:r>
              <a:rPr lang="en-US" sz="1600" b="1" dirty="0"/>
              <a:t>also offer technical assistance in areas such as trauma, social emotional learning, challenging behaviors, re-entry </a:t>
            </a:r>
            <a:r>
              <a:rPr lang="en-US" sz="1600" b="1" dirty="0" smtClean="0"/>
              <a:t>back into your school </a:t>
            </a:r>
            <a:r>
              <a:rPr lang="en-US" sz="1600" b="1" dirty="0"/>
              <a:t>after a crisis and anything else related to behavior or mental health needs</a:t>
            </a:r>
            <a:r>
              <a:rPr lang="en-US" sz="1600" b="1" dirty="0" smtClean="0"/>
              <a:t>.</a:t>
            </a:r>
          </a:p>
          <a:p>
            <a:endParaRPr lang="en-US" sz="1600" b="1" dirty="0"/>
          </a:p>
          <a:p>
            <a:r>
              <a:rPr lang="en-US" sz="1600" b="1" dirty="0"/>
              <a:t>As you listen today, if anything jumps out at you or something you feel you need more support with </a:t>
            </a:r>
            <a:r>
              <a:rPr lang="en-US" sz="1600" b="1" dirty="0" smtClean="0"/>
              <a:t>or </a:t>
            </a:r>
            <a:r>
              <a:rPr lang="en-US" sz="1600" b="1" dirty="0"/>
              <a:t>understanding, I will share my information with you at the </a:t>
            </a:r>
            <a:r>
              <a:rPr lang="en-US" sz="1600" b="1" dirty="0" smtClean="0"/>
              <a:t>end </a:t>
            </a:r>
            <a:r>
              <a:rPr lang="en-US" sz="1600" b="1" dirty="0"/>
              <a:t>and you can reach out to me or </a:t>
            </a:r>
            <a:r>
              <a:rPr lang="en-US" sz="1600" b="1" dirty="0" smtClean="0"/>
              <a:t>the behavior </a:t>
            </a:r>
            <a:r>
              <a:rPr lang="en-US" sz="1600" b="1" dirty="0"/>
              <a:t>support </a:t>
            </a:r>
            <a:r>
              <a:rPr lang="en-US" sz="1600" b="1" dirty="0" smtClean="0"/>
              <a:t>specialist located in your region.   </a:t>
            </a:r>
            <a:endParaRPr lang="en-US" sz="1600" b="1" dirty="0"/>
          </a:p>
          <a:p>
            <a:endParaRPr lang="en-US" sz="1800" b="1" dirty="0"/>
          </a:p>
          <a:p>
            <a:pPr marL="285750" indent="-285750">
              <a:buFont typeface="Arial" panose="020B0604020202020204" pitchFamily="34" charset="0"/>
              <a:buChar char="•"/>
            </a:pPr>
            <a:endParaRPr lang="en-US" sz="1100" b="1" dirty="0"/>
          </a:p>
        </p:txBody>
      </p:sp>
      <p:sp>
        <p:nvSpPr>
          <p:cNvPr id="4" name="Slide Number Placeholder 3"/>
          <p:cNvSpPr>
            <a:spLocks noGrp="1"/>
          </p:cNvSpPr>
          <p:nvPr>
            <p:ph type="sldNum" sz="quarter" idx="10"/>
          </p:nvPr>
        </p:nvSpPr>
        <p:spPr/>
        <p:txBody>
          <a:bodyPr/>
          <a:lstStyle/>
          <a:p>
            <a:fld id="{14AF7507-3B5B-4843-98BA-DBE20D1689B3}" type="slidenum">
              <a:rPr lang="en-US" smtClean="0"/>
              <a:t>2</a:t>
            </a:fld>
            <a:endParaRPr lang="en-US" dirty="0"/>
          </a:p>
        </p:txBody>
      </p:sp>
    </p:spTree>
    <p:extLst>
      <p:ext uri="{BB962C8B-B14F-4D97-AF65-F5344CB8AC3E}">
        <p14:creationId xmlns:p14="http://schemas.microsoft.com/office/powerpoint/2010/main" val="155088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ea typeface="ＭＳ Ｐゴシック" pitchFamily="34" charset="-128"/>
              </a:rPr>
              <a:t>And here is another example </a:t>
            </a:r>
            <a:r>
              <a:rPr lang="en-US" sz="1600" b="1" dirty="0">
                <a:ea typeface="ＭＳ Ｐゴシック" pitchFamily="34" charset="-128"/>
              </a:rPr>
              <a:t>of a matrix with Expectations that focus on </a:t>
            </a:r>
            <a:r>
              <a:rPr lang="en-US" sz="1600" b="1" dirty="0" smtClean="0">
                <a:ea typeface="ＭＳ Ｐゴシック" pitchFamily="34" charset="-128"/>
              </a:rPr>
              <a:t>Social Emotional Skills. </a:t>
            </a:r>
          </a:p>
          <a:p>
            <a:endParaRPr lang="en-US" sz="1600" b="1" dirty="0">
              <a:ea typeface="ＭＳ Ｐゴシック" pitchFamily="34" charset="-128"/>
            </a:endParaRPr>
          </a:p>
          <a:p>
            <a:r>
              <a:rPr lang="en-US" sz="1600" b="1" u="sng" dirty="0" smtClean="0">
                <a:ea typeface="ＭＳ Ｐゴシック" pitchFamily="34" charset="-128"/>
              </a:rPr>
              <a:t>CLICK</a:t>
            </a:r>
          </a:p>
          <a:p>
            <a:endParaRPr lang="en-US" dirty="0" smtClean="0"/>
          </a:p>
          <a:p>
            <a:r>
              <a:rPr lang="en-US" sz="1600" b="1" dirty="0" smtClean="0"/>
              <a:t>Social Emotional Learning is important to incorporate into your school-wide matrix because it have been known to improve students attitudes’ where they become more motivation </a:t>
            </a:r>
            <a:r>
              <a:rPr lang="en-US" sz="1600" b="1" dirty="0"/>
              <a:t>to </a:t>
            </a:r>
            <a:r>
              <a:rPr lang="en-US" sz="1600" b="1" dirty="0" smtClean="0"/>
              <a:t>learn with a </a:t>
            </a:r>
            <a:r>
              <a:rPr lang="en-US" sz="1600" b="1" dirty="0"/>
              <a:t>deeper commitment to </a:t>
            </a:r>
            <a:r>
              <a:rPr lang="en-US" sz="1600" b="1" dirty="0" smtClean="0"/>
              <a:t>their school and homework. Most importantly, there is a lot of research that suggest that by teaching SEL, students display less </a:t>
            </a:r>
            <a:r>
              <a:rPr lang="en-US" sz="1600" b="1" dirty="0"/>
              <a:t>negative </a:t>
            </a:r>
            <a:r>
              <a:rPr lang="en-US" sz="1600" b="1" dirty="0" smtClean="0"/>
              <a:t>behaviors, noncompliance</a:t>
            </a:r>
            <a:r>
              <a:rPr lang="en-US" sz="1600" b="1" dirty="0"/>
              <a:t>, </a:t>
            </a:r>
            <a:r>
              <a:rPr lang="en-US" sz="1600" b="1" dirty="0" smtClean="0"/>
              <a:t>and delinquent acts. </a:t>
            </a:r>
            <a:endParaRPr lang="en-US" sz="2000" b="1" dirty="0">
              <a:ea typeface="ＭＳ Ｐゴシック" pitchFamily="34" charset="-128"/>
            </a:endParaRPr>
          </a:p>
          <a:p>
            <a:endParaRPr lang="en-US" sz="16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20</a:t>
            </a:fld>
            <a:endParaRPr lang="en-US"/>
          </a:p>
        </p:txBody>
      </p:sp>
    </p:spTree>
    <p:extLst>
      <p:ext uri="{BB962C8B-B14F-4D97-AF65-F5344CB8AC3E}">
        <p14:creationId xmlns:p14="http://schemas.microsoft.com/office/powerpoint/2010/main" val="3968707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C04D7D-6BCF-BF47-8CAA-5C91DED02858}" type="slidenum">
              <a:rPr lang="en-US" smtClean="0"/>
              <a:t>21</a:t>
            </a:fld>
            <a:endParaRPr lang="en-US"/>
          </a:p>
        </p:txBody>
      </p:sp>
    </p:spTree>
    <p:extLst>
      <p:ext uri="{BB962C8B-B14F-4D97-AF65-F5344CB8AC3E}">
        <p14:creationId xmlns:p14="http://schemas.microsoft.com/office/powerpoint/2010/main" val="1888960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0175"/>
            <a:ext cx="5486400" cy="3600451"/>
          </a:xfrm>
        </p:spPr>
        <p:txBody>
          <a:bodyPr/>
          <a:lstStyle/>
          <a:p>
            <a:endParaRPr lang="en-US" dirty="0"/>
          </a:p>
        </p:txBody>
      </p:sp>
      <p:sp>
        <p:nvSpPr>
          <p:cNvPr id="4" name="Slide Number Placeholder 3"/>
          <p:cNvSpPr>
            <a:spLocks noGrp="1"/>
          </p:cNvSpPr>
          <p:nvPr>
            <p:ph type="sldNum" sz="quarter" idx="10"/>
          </p:nvPr>
        </p:nvSpPr>
        <p:spPr/>
        <p:txBody>
          <a:bodyPr/>
          <a:lstStyle/>
          <a:p>
            <a:fld id="{5D440D26-162D-4E3C-9556-1A2F4BC36322}" type="slidenum">
              <a:rPr lang="en-US" smtClean="0"/>
              <a:t>22</a:t>
            </a:fld>
            <a:endParaRPr lang="en-US"/>
          </a:p>
        </p:txBody>
      </p:sp>
    </p:spTree>
    <p:extLst>
      <p:ext uri="{BB962C8B-B14F-4D97-AF65-F5344CB8AC3E}">
        <p14:creationId xmlns:p14="http://schemas.microsoft.com/office/powerpoint/2010/main" val="1975458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Teachers Expectations</a:t>
            </a:r>
            <a:endParaRPr lang="en-US" sz="1800" b="1" dirty="0"/>
          </a:p>
        </p:txBody>
      </p:sp>
      <p:sp>
        <p:nvSpPr>
          <p:cNvPr id="4" name="Slide Number Placeholder 3"/>
          <p:cNvSpPr>
            <a:spLocks noGrp="1"/>
          </p:cNvSpPr>
          <p:nvPr>
            <p:ph type="sldNum" sz="quarter" idx="10"/>
          </p:nvPr>
        </p:nvSpPr>
        <p:spPr/>
        <p:txBody>
          <a:bodyPr/>
          <a:lstStyle/>
          <a:p>
            <a:fld id="{5D440D26-162D-4E3C-9556-1A2F4BC36322}" type="slidenum">
              <a:rPr lang="en-US" smtClean="0"/>
              <a:t>23</a:t>
            </a:fld>
            <a:endParaRPr lang="en-US"/>
          </a:p>
        </p:txBody>
      </p:sp>
    </p:spTree>
    <p:extLst>
      <p:ext uri="{BB962C8B-B14F-4D97-AF65-F5344CB8AC3E}">
        <p14:creationId xmlns:p14="http://schemas.microsoft.com/office/powerpoint/2010/main" val="3551402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Students</a:t>
            </a:r>
            <a:r>
              <a:rPr lang="en-US" sz="1800" b="1" baseline="0" dirty="0" smtClean="0"/>
              <a:t> Expectations</a:t>
            </a:r>
            <a:endParaRPr lang="en-US" sz="1800" b="1" dirty="0"/>
          </a:p>
        </p:txBody>
      </p:sp>
      <p:sp>
        <p:nvSpPr>
          <p:cNvPr id="4" name="Slide Number Placeholder 3"/>
          <p:cNvSpPr>
            <a:spLocks noGrp="1"/>
          </p:cNvSpPr>
          <p:nvPr>
            <p:ph type="sldNum" sz="quarter" idx="10"/>
          </p:nvPr>
        </p:nvSpPr>
        <p:spPr/>
        <p:txBody>
          <a:bodyPr/>
          <a:lstStyle/>
          <a:p>
            <a:fld id="{5D440D26-162D-4E3C-9556-1A2F4BC36322}" type="slidenum">
              <a:rPr lang="en-US" smtClean="0"/>
              <a:t>24</a:t>
            </a:fld>
            <a:endParaRPr lang="en-US"/>
          </a:p>
        </p:txBody>
      </p:sp>
    </p:spTree>
    <p:extLst>
      <p:ext uri="{BB962C8B-B14F-4D97-AF65-F5344CB8AC3E}">
        <p14:creationId xmlns:p14="http://schemas.microsoft.com/office/powerpoint/2010/main" val="2117756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Parents Expectations</a:t>
            </a:r>
          </a:p>
          <a:p>
            <a:endParaRPr lang="en-US" sz="1800" b="1" dirty="0"/>
          </a:p>
          <a:p>
            <a:r>
              <a:rPr lang="en-US" sz="1800" b="1" dirty="0" smtClean="0"/>
              <a:t>Grandparents and Great Grandparent raising children.  </a:t>
            </a:r>
          </a:p>
          <a:p>
            <a:endParaRPr lang="en-US" sz="1800" b="1" dirty="0"/>
          </a:p>
          <a:p>
            <a:r>
              <a:rPr lang="en-US" sz="1800" b="1" dirty="0" smtClean="0"/>
              <a:t>Not knowing how to do something can lead to stress/anxiety </a:t>
            </a:r>
          </a:p>
          <a:p>
            <a:endParaRPr lang="en-US" sz="1800" b="1" dirty="0"/>
          </a:p>
          <a:p>
            <a:r>
              <a:rPr lang="en-US" sz="1800" b="1" dirty="0" smtClean="0"/>
              <a:t>Result in a Lack of Participation </a:t>
            </a:r>
            <a:endParaRPr lang="en-US" sz="1800" b="1" dirty="0"/>
          </a:p>
        </p:txBody>
      </p:sp>
      <p:sp>
        <p:nvSpPr>
          <p:cNvPr id="4" name="Slide Number Placeholder 3"/>
          <p:cNvSpPr>
            <a:spLocks noGrp="1"/>
          </p:cNvSpPr>
          <p:nvPr>
            <p:ph type="sldNum" sz="quarter" idx="10"/>
          </p:nvPr>
        </p:nvSpPr>
        <p:spPr/>
        <p:txBody>
          <a:bodyPr/>
          <a:lstStyle/>
          <a:p>
            <a:fld id="{5D440D26-162D-4E3C-9556-1A2F4BC36322}" type="slidenum">
              <a:rPr lang="en-US" smtClean="0"/>
              <a:t>25</a:t>
            </a:fld>
            <a:endParaRPr lang="en-US"/>
          </a:p>
        </p:txBody>
      </p:sp>
    </p:spTree>
    <p:extLst>
      <p:ext uri="{BB962C8B-B14F-4D97-AF65-F5344CB8AC3E}">
        <p14:creationId xmlns:p14="http://schemas.microsoft.com/office/powerpoint/2010/main" val="2079461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This</a:t>
            </a:r>
            <a:r>
              <a:rPr lang="en-US" sz="1600" b="1" baseline="0" dirty="0" smtClean="0"/>
              <a:t> is an example of a Hybrid Learning Behavioral Matrix where the first three settings and expectations are centered</a:t>
            </a:r>
            <a:r>
              <a:rPr lang="en-US" sz="1600" b="1" dirty="0" smtClean="0"/>
              <a:t> around students being present </a:t>
            </a:r>
            <a:r>
              <a:rPr lang="en-US" sz="1600" b="1" baseline="0" dirty="0" smtClean="0"/>
              <a:t>at school while the last two are </a:t>
            </a:r>
            <a:r>
              <a:rPr lang="en-US" sz="1600" b="1" dirty="0" smtClean="0"/>
              <a:t>for a remote learning environment such as expectations for </a:t>
            </a:r>
            <a:r>
              <a:rPr lang="en-US" sz="1600" b="1" dirty="0" smtClean="0"/>
              <a:t>Online Groups and Online Independence. </a:t>
            </a:r>
            <a:endParaRPr lang="en-US" sz="16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26</a:t>
            </a:fld>
            <a:endParaRPr lang="en-US"/>
          </a:p>
        </p:txBody>
      </p:sp>
    </p:spTree>
    <p:extLst>
      <p:ext uri="{BB962C8B-B14F-4D97-AF65-F5344CB8AC3E}">
        <p14:creationId xmlns:p14="http://schemas.microsoft.com/office/powerpoint/2010/main" val="2810909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914900"/>
          </a:xfrm>
        </p:spPr>
        <p:txBody>
          <a:bodyPr/>
          <a:lstStyle/>
          <a:p>
            <a:r>
              <a:rPr lang="en-US" sz="1400" b="1" dirty="0" smtClean="0"/>
              <a:t>The last step, but most definitely not the least, teams will need to develop </a:t>
            </a:r>
            <a:r>
              <a:rPr lang="en-US" sz="1400" b="1" dirty="0"/>
              <a:t>lesson plans for each of the matrix sections and to make a schedule of how they will be </a:t>
            </a:r>
            <a:r>
              <a:rPr lang="en-US" sz="1400" b="1" dirty="0" smtClean="0"/>
              <a:t>taught. </a:t>
            </a:r>
          </a:p>
          <a:p>
            <a:endParaRPr lang="en-US" sz="1400" b="1" dirty="0"/>
          </a:p>
          <a:p>
            <a:r>
              <a:rPr lang="en-US" sz="1400" b="1" dirty="0" smtClean="0"/>
              <a:t>The Lesson Plan Example as seen on this slide, in addition to other examples, can be accessed by logging onto the </a:t>
            </a:r>
          </a:p>
          <a:p>
            <a:endParaRPr lang="en-US" sz="1800" b="1" dirty="0"/>
          </a:p>
          <a:p>
            <a:pPr marL="285750" indent="-285750">
              <a:buFont typeface="Wingdings" panose="05000000000000000000" pitchFamily="2" charset="2"/>
              <a:buChar char="Ø"/>
            </a:pPr>
            <a:r>
              <a:rPr lang="en-US" sz="1400" b="1" dirty="0" smtClean="0"/>
              <a:t>WVPBIS.org   website</a:t>
            </a:r>
            <a:endParaRPr lang="en-US" sz="1400" b="1" dirty="0"/>
          </a:p>
          <a:p>
            <a:pPr marL="285750" indent="-285750">
              <a:buFont typeface="Wingdings" panose="05000000000000000000" pitchFamily="2" charset="2"/>
              <a:buChar char="Ø"/>
            </a:pPr>
            <a:r>
              <a:rPr lang="en-US" sz="1400" b="1" dirty="0" smtClean="0"/>
              <a:t>Tier </a:t>
            </a:r>
            <a:r>
              <a:rPr lang="en-US" sz="1400" b="1" dirty="0"/>
              <a:t>1</a:t>
            </a:r>
          </a:p>
          <a:p>
            <a:pPr marL="285750" indent="-285750">
              <a:buFont typeface="Wingdings" panose="05000000000000000000" pitchFamily="2" charset="2"/>
              <a:buChar char="Ø"/>
            </a:pPr>
            <a:r>
              <a:rPr lang="en-US" sz="1400" b="1" dirty="0" smtClean="0"/>
              <a:t>Expectation</a:t>
            </a:r>
            <a:endParaRPr lang="en-US" sz="1400" b="1" dirty="0"/>
          </a:p>
          <a:p>
            <a:pPr marL="285750" indent="-285750">
              <a:buFont typeface="Wingdings" panose="05000000000000000000" pitchFamily="2" charset="2"/>
              <a:buChar char="Ø"/>
            </a:pPr>
            <a:r>
              <a:rPr lang="en-US" sz="1400" b="1" dirty="0" smtClean="0"/>
              <a:t>Example </a:t>
            </a:r>
            <a:r>
              <a:rPr lang="en-US" sz="1400" b="1" dirty="0"/>
              <a:t>Lesson Plan</a:t>
            </a:r>
          </a:p>
          <a:p>
            <a:endParaRPr lang="en-US" sz="1800" b="1" dirty="0"/>
          </a:p>
          <a:p>
            <a:r>
              <a:rPr lang="en-US" sz="1400" b="1" dirty="0" smtClean="0"/>
              <a:t>Remember!  A matrix is only as good as it is taught and practiced.  </a:t>
            </a:r>
          </a:p>
          <a:p>
            <a:endParaRPr lang="en-US" sz="1400" b="1" dirty="0" smtClean="0"/>
          </a:p>
          <a:p>
            <a:r>
              <a:rPr lang="en-US" sz="1400" b="1" dirty="0" smtClean="0"/>
              <a:t>One of our PBIS Mottos is”</a:t>
            </a:r>
          </a:p>
          <a:p>
            <a:endParaRPr lang="en-US" sz="1400" b="1" dirty="0" smtClean="0"/>
          </a:p>
          <a:p>
            <a:r>
              <a:rPr lang="en-US" sz="1400" b="1" dirty="0" smtClean="0"/>
              <a:t>“If you want something you must teach it </a:t>
            </a:r>
          </a:p>
          <a:p>
            <a:endParaRPr lang="en-US" sz="1400" b="1" dirty="0" smtClean="0"/>
          </a:p>
          <a:p>
            <a:r>
              <a:rPr lang="en-US" sz="1400" b="1" dirty="0" smtClean="0"/>
              <a:t>And when you see it </a:t>
            </a:r>
          </a:p>
          <a:p>
            <a:endParaRPr lang="en-US" sz="1400" b="1" dirty="0" smtClean="0"/>
          </a:p>
          <a:p>
            <a:r>
              <a:rPr lang="en-US" sz="1400" b="1" dirty="0" smtClean="0"/>
              <a:t>You must acknowledge it.”</a:t>
            </a:r>
          </a:p>
          <a:p>
            <a:r>
              <a:rPr lang="en-US" sz="1400" b="1" dirty="0" smtClean="0"/>
              <a:t> </a:t>
            </a:r>
            <a:endParaRPr lang="en-US" sz="14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27</a:t>
            </a:fld>
            <a:endParaRPr lang="en-US"/>
          </a:p>
        </p:txBody>
      </p:sp>
    </p:spTree>
    <p:extLst>
      <p:ext uri="{BB962C8B-B14F-4D97-AF65-F5344CB8AC3E}">
        <p14:creationId xmlns:p14="http://schemas.microsoft.com/office/powerpoint/2010/main" val="115458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AF7507-3B5B-4843-98BA-DBE20D1689B3}" type="slidenum">
              <a:rPr lang="en-US" smtClean="0"/>
              <a:t>28</a:t>
            </a:fld>
            <a:endParaRPr lang="en-US"/>
          </a:p>
        </p:txBody>
      </p:sp>
    </p:spTree>
    <p:extLst>
      <p:ext uri="{BB962C8B-B14F-4D97-AF65-F5344CB8AC3E}">
        <p14:creationId xmlns:p14="http://schemas.microsoft.com/office/powerpoint/2010/main" val="768340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9FA9D1-C5AC-40B4-B761-5BB8F5AE6739}" type="slidenum">
              <a:rPr lang="en-US" smtClean="0"/>
              <a:t>29</a:t>
            </a:fld>
            <a:endParaRPr lang="en-US"/>
          </a:p>
        </p:txBody>
      </p:sp>
    </p:spTree>
    <p:extLst>
      <p:ext uri="{BB962C8B-B14F-4D97-AF65-F5344CB8AC3E}">
        <p14:creationId xmlns:p14="http://schemas.microsoft.com/office/powerpoint/2010/main" val="29763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In this tutorial, I will be covering features </a:t>
            </a:r>
            <a:r>
              <a:rPr lang="en-US" sz="1800" b="1" dirty="0"/>
              <a:t>1.3, Behavioral Expectations and </a:t>
            </a:r>
            <a:endParaRPr lang="en-US" sz="1800" b="1" dirty="0" smtClean="0"/>
          </a:p>
          <a:p>
            <a:endParaRPr lang="en-US" sz="1800" b="1" dirty="0" smtClean="0"/>
          </a:p>
          <a:p>
            <a:r>
              <a:rPr lang="en-US" sz="1800" b="1" dirty="0" smtClean="0"/>
              <a:t>1.4</a:t>
            </a:r>
            <a:r>
              <a:rPr lang="en-US" sz="1800" b="1" dirty="0"/>
              <a:t>, Teaching </a:t>
            </a:r>
            <a:r>
              <a:rPr lang="en-US" sz="1800" b="1" dirty="0" smtClean="0"/>
              <a:t>Expectations</a:t>
            </a:r>
          </a:p>
          <a:p>
            <a:endParaRPr lang="en-US" sz="1800" b="1" dirty="0"/>
          </a:p>
          <a:p>
            <a:r>
              <a:rPr lang="en-US" sz="1800" b="1" dirty="0" smtClean="0"/>
              <a:t>Both features can </a:t>
            </a:r>
            <a:r>
              <a:rPr lang="en-US" sz="1800" b="1" dirty="0" smtClean="0"/>
              <a:t>be located in the School-wide </a:t>
            </a:r>
            <a:r>
              <a:rPr lang="en-US" sz="1800" b="1" dirty="0"/>
              <a:t>PBIS Tiered Fidelity </a:t>
            </a:r>
            <a:r>
              <a:rPr lang="en-US" sz="1800" b="1" dirty="0" smtClean="0"/>
              <a:t>Inventory.   </a:t>
            </a:r>
            <a:endParaRPr lang="en-US" sz="1800" b="1" dirty="0"/>
          </a:p>
          <a:p>
            <a:endParaRPr lang="en-US" dirty="0"/>
          </a:p>
        </p:txBody>
      </p:sp>
      <p:sp>
        <p:nvSpPr>
          <p:cNvPr id="4" name="Slide Number Placeholder 3"/>
          <p:cNvSpPr>
            <a:spLocks noGrp="1"/>
          </p:cNvSpPr>
          <p:nvPr>
            <p:ph type="sldNum" sz="quarter" idx="10"/>
          </p:nvPr>
        </p:nvSpPr>
        <p:spPr/>
        <p:txBody>
          <a:bodyPr/>
          <a:lstStyle/>
          <a:p>
            <a:fld id="{969FA9D1-C5AC-40B4-B761-5BB8F5AE6739}" type="slidenum">
              <a:rPr lang="en-US" smtClean="0"/>
              <a:t>3</a:t>
            </a:fld>
            <a:endParaRPr lang="en-US"/>
          </a:p>
        </p:txBody>
      </p:sp>
    </p:spTree>
    <p:extLst>
      <p:ext uri="{BB962C8B-B14F-4D97-AF65-F5344CB8AC3E}">
        <p14:creationId xmlns:p14="http://schemas.microsoft.com/office/powerpoint/2010/main" val="274675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The purpose of this tutorial is for me to instruct and guide you and your team throughout the process of creating </a:t>
            </a:r>
            <a:r>
              <a:rPr lang="en-US" sz="1600" b="1" dirty="0"/>
              <a:t>a School-wide Behavioral Expectation Matrix for your school</a:t>
            </a:r>
            <a:r>
              <a:rPr lang="en-US" sz="1600" b="1" dirty="0" smtClean="0"/>
              <a:t>.</a:t>
            </a:r>
          </a:p>
          <a:p>
            <a:endParaRPr lang="en-US" sz="1600" b="1" dirty="0"/>
          </a:p>
          <a:p>
            <a:r>
              <a:rPr lang="en-US" sz="1600" b="1" dirty="0" smtClean="0"/>
              <a:t>Let’s Get Started</a:t>
            </a:r>
            <a:endParaRPr lang="en-US" sz="1600" b="1" dirty="0"/>
          </a:p>
          <a:p>
            <a:endParaRPr lang="en-US" sz="1600" b="1" dirty="0"/>
          </a:p>
        </p:txBody>
      </p:sp>
      <p:sp>
        <p:nvSpPr>
          <p:cNvPr id="4" name="Slide Number Placeholder 3"/>
          <p:cNvSpPr>
            <a:spLocks noGrp="1"/>
          </p:cNvSpPr>
          <p:nvPr>
            <p:ph type="sldNum" sz="quarter" idx="10"/>
          </p:nvPr>
        </p:nvSpPr>
        <p:spPr/>
        <p:txBody>
          <a:bodyPr/>
          <a:lstStyle/>
          <a:p>
            <a:pPr>
              <a:defRPr/>
            </a:pPr>
            <a:fld id="{79CBE647-584C-45FC-8B39-CAA5DFA138ED}" type="slidenum">
              <a:rPr lang="en-US" smtClean="0"/>
              <a:pPr>
                <a:defRPr/>
              </a:pPr>
              <a:t>4</a:t>
            </a:fld>
            <a:endParaRPr lang="en-US" dirty="0"/>
          </a:p>
        </p:txBody>
      </p:sp>
    </p:spTree>
    <p:extLst>
      <p:ext uri="{BB962C8B-B14F-4D97-AF65-F5344CB8AC3E}">
        <p14:creationId xmlns:p14="http://schemas.microsoft.com/office/powerpoint/2010/main" val="367077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r>
              <a:rPr lang="en-US" sz="1600" b="1" dirty="0" smtClean="0"/>
              <a:t>When introducing staff, students and parents to your school’s Expectation Matrix, it is important that all team members have a clear and shared understanding regarding the purpose and benefits of having a Matrix posted throughout your school.   </a:t>
            </a:r>
          </a:p>
          <a:p>
            <a:endParaRPr lang="en-US" sz="1600" b="1" dirty="0"/>
          </a:p>
          <a:p>
            <a:r>
              <a:rPr lang="en-US" sz="1600" b="1" dirty="0" smtClean="0"/>
              <a:t>The </a:t>
            </a:r>
            <a:r>
              <a:rPr lang="en-US" sz="1600" b="1" dirty="0"/>
              <a:t>“School-wide” Behavioral Expectation Matrix is a chart that clearly communicates your schools expectations for positive behaviors for ALL students throughout </a:t>
            </a:r>
            <a:r>
              <a:rPr lang="en-US" sz="1600" b="1" dirty="0" smtClean="0"/>
              <a:t>school settings. </a:t>
            </a:r>
          </a:p>
          <a:p>
            <a:endParaRPr lang="en-US" sz="1600" b="1" dirty="0"/>
          </a:p>
          <a:p>
            <a:r>
              <a:rPr lang="en-US" sz="1600" b="1" dirty="0" smtClean="0"/>
              <a:t>It </a:t>
            </a:r>
            <a:r>
              <a:rPr lang="en-US" sz="1600" b="1" dirty="0"/>
              <a:t>aides teachers and administrators in teaching, modeling, and reinforcing expected behaviors in hallways, playground, cafeteria, the bus and parking-lot to name a few. When matrices are visibly displayed, it helps to increase students’ understanding of school-wide expectations, and even offers specific examples of actions students can take to meet these expectations. </a:t>
            </a:r>
          </a:p>
          <a:p>
            <a:endParaRPr lang="en-US" sz="16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5</a:t>
            </a:fld>
            <a:endParaRPr lang="en-US"/>
          </a:p>
        </p:txBody>
      </p:sp>
    </p:spTree>
    <p:extLst>
      <p:ext uri="{BB962C8B-B14F-4D97-AF65-F5344CB8AC3E}">
        <p14:creationId xmlns:p14="http://schemas.microsoft.com/office/powerpoint/2010/main" val="113005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914900"/>
          </a:xfrm>
        </p:spPr>
        <p:txBody>
          <a:bodyPr/>
          <a:lstStyle/>
          <a:p>
            <a:r>
              <a:rPr lang="en-US" sz="1600" b="1" dirty="0" smtClean="0"/>
              <a:t>To create your teaching matrix, you </a:t>
            </a:r>
            <a:r>
              <a:rPr lang="en-US" sz="1600" b="1" dirty="0" smtClean="0"/>
              <a:t>will </a:t>
            </a:r>
            <a:r>
              <a:rPr lang="en-US" sz="1600" b="1" dirty="0" smtClean="0"/>
              <a:t>need </a:t>
            </a:r>
            <a:r>
              <a:rPr lang="en-US" sz="1600" b="1" dirty="0" smtClean="0"/>
              <a:t>a blank teaching matrix template as seen above. </a:t>
            </a:r>
          </a:p>
          <a:p>
            <a:endParaRPr lang="en-US" b="1" dirty="0" smtClean="0"/>
          </a:p>
          <a:p>
            <a:r>
              <a:rPr lang="en-US" sz="1600" b="1" dirty="0" smtClean="0"/>
              <a:t>The matrix can be first completed as a rough draft by using paper, a Post-It Super Wall Easel Pad or </a:t>
            </a:r>
            <a:r>
              <a:rPr lang="en-US" sz="1600" b="1" dirty="0" smtClean="0"/>
              <a:t>by using a</a:t>
            </a:r>
            <a:r>
              <a:rPr lang="en-US" sz="1600" b="1" dirty="0" smtClean="0"/>
              <a:t> </a:t>
            </a:r>
            <a:r>
              <a:rPr lang="en-US" sz="1600" b="1" dirty="0" smtClean="0"/>
              <a:t>computer.</a:t>
            </a:r>
          </a:p>
          <a:p>
            <a:endParaRPr lang="en-US" sz="1600" b="1" dirty="0"/>
          </a:p>
          <a:p>
            <a:r>
              <a:rPr lang="en-US" sz="1600" b="1" dirty="0" smtClean="0"/>
              <a:t>You will need pencils (some schools have used colored pencils to separate each section</a:t>
            </a:r>
            <a:r>
              <a:rPr lang="en-US" sz="1600" b="1" dirty="0" smtClean="0"/>
              <a:t>).</a:t>
            </a:r>
            <a:endParaRPr lang="en-US" sz="1600" b="1" dirty="0" smtClean="0"/>
          </a:p>
          <a:p>
            <a:endParaRPr lang="en-US" sz="1600" b="1" dirty="0"/>
          </a:p>
          <a:p>
            <a:r>
              <a:rPr lang="en-US" sz="1600" b="1" dirty="0" smtClean="0"/>
              <a:t>You will also need to have access to your WVEIS </a:t>
            </a:r>
            <a:r>
              <a:rPr lang="en-US" sz="1600" b="1" dirty="0" smtClean="0"/>
              <a:t>data </a:t>
            </a:r>
            <a:r>
              <a:rPr lang="en-US" sz="1600" b="1" dirty="0" smtClean="0"/>
              <a:t>or </a:t>
            </a:r>
            <a:r>
              <a:rPr lang="en-US" sz="1600" b="1" dirty="0"/>
              <a:t>your school discipline </a:t>
            </a:r>
            <a:r>
              <a:rPr lang="en-US" sz="1600" b="1" dirty="0" smtClean="0"/>
              <a:t>information.</a:t>
            </a:r>
            <a:endParaRPr lang="en-US" sz="2000" b="1" dirty="0" smtClean="0"/>
          </a:p>
          <a:p>
            <a:endParaRPr lang="en-US" sz="1600" b="1" dirty="0"/>
          </a:p>
          <a:p>
            <a:r>
              <a:rPr lang="en-US" sz="1600" b="1" dirty="0" smtClean="0"/>
              <a:t>In </a:t>
            </a:r>
            <a:r>
              <a:rPr lang="en-US" sz="1600" b="1" dirty="0" smtClean="0"/>
              <a:t>addition, teams will need to have their shared </a:t>
            </a:r>
            <a:r>
              <a:rPr lang="en-US" sz="1600" b="1" dirty="0" smtClean="0"/>
              <a:t>3 – 5 Behavioral Expectations taken from the Ideal Student Activity.</a:t>
            </a:r>
          </a:p>
          <a:p>
            <a:endParaRPr lang="en-US" sz="1600" b="1" dirty="0"/>
          </a:p>
          <a:p>
            <a:r>
              <a:rPr lang="en-US" sz="1600" b="1" dirty="0" smtClean="0"/>
              <a:t>Teams will also be asked to collect feedback from all stakeholders in completing this matrix via surveys, newsletters, staff meetings, etc…</a:t>
            </a:r>
          </a:p>
          <a:p>
            <a:r>
              <a:rPr lang="en-US" sz="1600" b="1" dirty="0" smtClean="0"/>
              <a:t>    </a:t>
            </a:r>
            <a:endParaRPr lang="en-US" sz="1600" b="1" dirty="0"/>
          </a:p>
        </p:txBody>
      </p:sp>
      <p:sp>
        <p:nvSpPr>
          <p:cNvPr id="4" name="Slide Number Placeholder 3"/>
          <p:cNvSpPr>
            <a:spLocks noGrp="1"/>
          </p:cNvSpPr>
          <p:nvPr>
            <p:ph type="sldNum" sz="quarter" idx="10"/>
          </p:nvPr>
        </p:nvSpPr>
        <p:spPr/>
        <p:txBody>
          <a:bodyPr/>
          <a:lstStyle/>
          <a:p>
            <a:fld id="{969FA9D1-C5AC-40B4-B761-5BB8F5AE6739}" type="slidenum">
              <a:rPr lang="en-US" smtClean="0"/>
              <a:t>6</a:t>
            </a:fld>
            <a:endParaRPr lang="en-US"/>
          </a:p>
        </p:txBody>
      </p:sp>
    </p:spTree>
    <p:extLst>
      <p:ext uri="{BB962C8B-B14F-4D97-AF65-F5344CB8AC3E}">
        <p14:creationId xmlns:p14="http://schemas.microsoft.com/office/powerpoint/2010/main" val="56333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b="1" dirty="0" smtClean="0"/>
              <a:t>Let’s Begin Creating </a:t>
            </a:r>
            <a:r>
              <a:rPr lang="en-US" sz="1600" b="1" dirty="0" smtClean="0"/>
              <a:t>Your School-wide Behavioral </a:t>
            </a:r>
            <a:r>
              <a:rPr lang="en-US" sz="1600" b="1" dirty="0" smtClean="0"/>
              <a:t>Expectation Matrix </a:t>
            </a:r>
          </a:p>
          <a:p>
            <a:pPr eaLnBrk="1" hangingPunct="1">
              <a:spcBef>
                <a:spcPct val="0"/>
              </a:spcBef>
            </a:pPr>
            <a:endParaRPr lang="en-US" sz="1600" b="1" dirty="0"/>
          </a:p>
          <a:p>
            <a:pPr eaLnBrk="1" hangingPunct="1">
              <a:spcBef>
                <a:spcPct val="0"/>
              </a:spcBef>
            </a:pPr>
            <a:r>
              <a:rPr lang="en-US" sz="1600" b="1" dirty="0" smtClean="0"/>
              <a:t>In the first column to the left labeled “Expectations”, you will want to fill the boxes in with the “Shared” 3 – 5 Ideal </a:t>
            </a:r>
            <a:r>
              <a:rPr lang="en-US" sz="1600" b="1" dirty="0"/>
              <a:t>C</a:t>
            </a:r>
            <a:r>
              <a:rPr lang="en-US" sz="1600" b="1" dirty="0" smtClean="0"/>
              <a:t>haracter traits taken from the Ideal Student Activity.   </a:t>
            </a:r>
            <a:endParaRPr lang="en-US" b="1" dirty="0"/>
          </a:p>
        </p:txBody>
      </p:sp>
      <p:sp>
        <p:nvSpPr>
          <p:cNvPr id="29594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47" indent="-285710">
              <a:defRPr>
                <a:solidFill>
                  <a:schemeClr val="tx1"/>
                </a:solidFill>
                <a:latin typeface="Calibri" pitchFamily="34" charset="0"/>
              </a:defRPr>
            </a:lvl2pPr>
            <a:lvl3pPr marL="1142842" indent="-228568">
              <a:defRPr>
                <a:solidFill>
                  <a:schemeClr val="tx1"/>
                </a:solidFill>
                <a:latin typeface="Calibri" pitchFamily="34" charset="0"/>
              </a:defRPr>
            </a:lvl3pPr>
            <a:lvl4pPr marL="1599979" indent="-228568">
              <a:defRPr>
                <a:solidFill>
                  <a:schemeClr val="tx1"/>
                </a:solidFill>
                <a:latin typeface="Calibri" pitchFamily="34" charset="0"/>
              </a:defRPr>
            </a:lvl4pPr>
            <a:lvl5pPr marL="2057116" indent="-228568">
              <a:defRPr>
                <a:solidFill>
                  <a:schemeClr val="tx1"/>
                </a:solidFill>
                <a:latin typeface="Calibri" pitchFamily="34" charset="0"/>
              </a:defRPr>
            </a:lvl5pPr>
            <a:lvl6pPr marL="2514253" indent="-228568" defTabSz="912687" fontAlgn="base">
              <a:spcBef>
                <a:spcPct val="0"/>
              </a:spcBef>
              <a:spcAft>
                <a:spcPct val="0"/>
              </a:spcAft>
              <a:defRPr>
                <a:solidFill>
                  <a:schemeClr val="tx1"/>
                </a:solidFill>
                <a:latin typeface="Calibri" pitchFamily="34" charset="0"/>
              </a:defRPr>
            </a:lvl6pPr>
            <a:lvl7pPr marL="2971390" indent="-228568" defTabSz="912687" fontAlgn="base">
              <a:spcBef>
                <a:spcPct val="0"/>
              </a:spcBef>
              <a:spcAft>
                <a:spcPct val="0"/>
              </a:spcAft>
              <a:defRPr>
                <a:solidFill>
                  <a:schemeClr val="tx1"/>
                </a:solidFill>
                <a:latin typeface="Calibri" pitchFamily="34" charset="0"/>
              </a:defRPr>
            </a:lvl7pPr>
            <a:lvl8pPr marL="3428527" indent="-228568" defTabSz="912687" fontAlgn="base">
              <a:spcBef>
                <a:spcPct val="0"/>
              </a:spcBef>
              <a:spcAft>
                <a:spcPct val="0"/>
              </a:spcAft>
              <a:defRPr>
                <a:solidFill>
                  <a:schemeClr val="tx1"/>
                </a:solidFill>
                <a:latin typeface="Calibri" pitchFamily="34" charset="0"/>
              </a:defRPr>
            </a:lvl8pPr>
            <a:lvl9pPr marL="3885664" indent="-228568" defTabSz="912687" fontAlgn="base">
              <a:spcBef>
                <a:spcPct val="0"/>
              </a:spcBef>
              <a:spcAft>
                <a:spcPct val="0"/>
              </a:spcAft>
              <a:defRPr>
                <a:solidFill>
                  <a:schemeClr val="tx1"/>
                </a:solidFill>
                <a:latin typeface="Calibri" pitchFamily="34" charset="0"/>
              </a:defRPr>
            </a:lvl9pPr>
          </a:lstStyle>
          <a:p>
            <a:pPr defTabSz="912687" fontAlgn="base">
              <a:spcBef>
                <a:spcPct val="0"/>
              </a:spcBef>
              <a:spcAft>
                <a:spcPct val="0"/>
              </a:spcAft>
              <a:defRPr/>
            </a:pPr>
            <a:fld id="{67B49078-B47C-48AE-B119-F994601AD22C}" type="slidenum">
              <a:rPr lang="en-US" smtClean="0">
                <a:solidFill>
                  <a:srgbClr val="000000"/>
                </a:solidFill>
                <a:ea typeface="MS PGothic" pitchFamily="34" charset="-128"/>
              </a:rPr>
              <a:pPr defTabSz="912687" fontAlgn="base">
                <a:spcBef>
                  <a:spcPct val="0"/>
                </a:spcBef>
                <a:spcAft>
                  <a:spcPct val="0"/>
                </a:spcAft>
                <a:defRPr/>
              </a:pPr>
              <a:t>7</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156050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8914" name="Notes Placeholder 2"/>
          <p:cNvSpPr>
            <a:spLocks noGrp="1"/>
          </p:cNvSpPr>
          <p:nvPr>
            <p:ph type="body" idx="1"/>
          </p:nvPr>
        </p:nvSpPr>
        <p:spPr bwMode="auto">
          <a:xfrm>
            <a:off x="685800" y="4229100"/>
            <a:ext cx="5486400" cy="4914900"/>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400" b="1" dirty="0" smtClean="0"/>
              <a:t>Before continuing to complete the next section on your matrix, you will want to identify “specific locations” throughout your school settings that </a:t>
            </a:r>
            <a:r>
              <a:rPr lang="en-US" sz="1400" b="1" dirty="0"/>
              <a:t>generated </a:t>
            </a:r>
            <a:r>
              <a:rPr lang="en-US" sz="1400" b="1" dirty="0" smtClean="0"/>
              <a:t>office discipline</a:t>
            </a:r>
            <a:r>
              <a:rPr lang="en-US" sz="1400" b="1" baseline="0" dirty="0" smtClean="0"/>
              <a:t> </a:t>
            </a:r>
            <a:r>
              <a:rPr lang="en-US" sz="1400" b="1" dirty="0" smtClean="0"/>
              <a:t>referrals, minus classrooms.    </a:t>
            </a:r>
          </a:p>
          <a:p>
            <a:endParaRPr lang="en-US" sz="800" b="1" dirty="0"/>
          </a:p>
          <a:p>
            <a:r>
              <a:rPr lang="en-US" sz="1600" b="1" dirty="0"/>
              <a:t>We will be completing a “classroom matrix” at a later date.  </a:t>
            </a:r>
            <a:r>
              <a:rPr lang="en-US" sz="1600" b="1" dirty="0" smtClean="0"/>
              <a:t>Classroom Matrices </a:t>
            </a:r>
            <a:r>
              <a:rPr lang="en-US" sz="1600" b="1" dirty="0" smtClean="0"/>
              <a:t>will have the </a:t>
            </a:r>
            <a:r>
              <a:rPr lang="en-US" sz="1600" b="1" dirty="0" smtClean="0"/>
              <a:t>same expectations but how each expectation “looks” will vary from classroom to classroom.</a:t>
            </a:r>
            <a:endParaRPr lang="en-US" sz="1600" b="1" dirty="0"/>
          </a:p>
          <a:p>
            <a:endParaRPr lang="en-US" sz="800" b="1" dirty="0" smtClean="0"/>
          </a:p>
          <a:p>
            <a:r>
              <a:rPr lang="en-US" sz="1600" b="1" dirty="0" smtClean="0"/>
              <a:t>A</a:t>
            </a:r>
            <a:r>
              <a:rPr lang="en-US" sz="1600" b="1" baseline="0" dirty="0" smtClean="0"/>
              <a:t>nalyzing your </a:t>
            </a:r>
            <a:r>
              <a:rPr lang="en-US" sz="1600" b="1" dirty="0" smtClean="0"/>
              <a:t>“DATA” </a:t>
            </a:r>
            <a:r>
              <a:rPr lang="en-US" sz="1600" b="1" dirty="0" smtClean="0"/>
              <a:t>will </a:t>
            </a:r>
            <a:r>
              <a:rPr lang="en-US" sz="1600" b="1" dirty="0" smtClean="0"/>
              <a:t>be essential for developing a solid and effective matrix. </a:t>
            </a:r>
            <a:endParaRPr lang="en-US" sz="1600" b="1" dirty="0"/>
          </a:p>
          <a:p>
            <a:endParaRPr lang="en-US" sz="800" b="1" dirty="0"/>
          </a:p>
          <a:p>
            <a:r>
              <a:rPr lang="en-US" sz="1600" b="1" dirty="0" smtClean="0"/>
              <a:t>The</a:t>
            </a:r>
            <a:r>
              <a:rPr lang="en-US" sz="1600" b="1" baseline="0" dirty="0" smtClean="0"/>
              <a:t> </a:t>
            </a:r>
            <a:r>
              <a:rPr lang="en-US" sz="1600" b="1" dirty="0" smtClean="0"/>
              <a:t>chart seen on this slide </a:t>
            </a:r>
            <a:r>
              <a:rPr lang="en-US" sz="1600" b="1" dirty="0"/>
              <a:t>is </a:t>
            </a:r>
            <a:r>
              <a:rPr lang="en-US" sz="1600" b="1" dirty="0" smtClean="0"/>
              <a:t>Office Discipline </a:t>
            </a:r>
            <a:r>
              <a:rPr lang="en-US" sz="1600" b="1" dirty="0"/>
              <a:t>Referral Data </a:t>
            </a:r>
            <a:r>
              <a:rPr lang="en-US" sz="1600" b="1" dirty="0" smtClean="0"/>
              <a:t>“by location” </a:t>
            </a:r>
            <a:r>
              <a:rPr lang="en-US" sz="1600" b="1" dirty="0"/>
              <a:t>from an elementary school.</a:t>
            </a:r>
          </a:p>
          <a:p>
            <a:endParaRPr lang="en-US" sz="800" b="1" dirty="0" smtClean="0"/>
          </a:p>
          <a:p>
            <a:r>
              <a:rPr lang="en-US" sz="1600" b="1" dirty="0" smtClean="0"/>
              <a:t>According to the data found at this school, Common Locations such as Bus and Recess will need to be identified on their school-wide matrix. </a:t>
            </a:r>
          </a:p>
          <a:p>
            <a:endParaRPr lang="en-US" sz="800" b="1" dirty="0" smtClean="0"/>
          </a:p>
          <a:p>
            <a:r>
              <a:rPr lang="en-US" sz="1600" b="1" dirty="0" smtClean="0"/>
              <a:t>By using your data, make a list or create a chart (as</a:t>
            </a:r>
            <a:r>
              <a:rPr lang="en-US" sz="1600" b="1" baseline="0" dirty="0" smtClean="0"/>
              <a:t> seen above) </a:t>
            </a:r>
            <a:r>
              <a:rPr lang="en-US" sz="1600" b="1" dirty="0" smtClean="0"/>
              <a:t>that identifies</a:t>
            </a:r>
            <a:r>
              <a:rPr lang="en-US" sz="1600" b="1" baseline="0" dirty="0" smtClean="0"/>
              <a:t> your “hot spots” within “common locations</a:t>
            </a:r>
            <a:r>
              <a:rPr lang="en-US" sz="1600" b="1" baseline="0" dirty="0" smtClean="0"/>
              <a:t>” throughout your school. </a:t>
            </a:r>
            <a:endParaRPr lang="en-US" sz="1600" b="1" dirty="0" smtClean="0"/>
          </a:p>
          <a:p>
            <a:endParaRPr lang="en-US" sz="1600" b="1" dirty="0" smtClean="0"/>
          </a:p>
          <a:p>
            <a:endParaRPr lang="en-US" dirty="0" smtClean="0"/>
          </a:p>
          <a:p>
            <a:endParaRPr lang="en-US" baseline="0" dirty="0">
              <a:latin typeface="Calibri" charset="0"/>
            </a:endParaRPr>
          </a:p>
          <a:p>
            <a:endParaRPr lang="en-US" b="1" i="1" dirty="0"/>
          </a:p>
          <a:p>
            <a:endParaRPr lang="en-US" dirty="0">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28991" indent="-280381" eaLnBrk="0" hangingPunct="0">
              <a:defRPr sz="2300">
                <a:solidFill>
                  <a:schemeClr val="tx1"/>
                </a:solidFill>
                <a:latin typeface="Arial" charset="0"/>
                <a:ea typeface="ＭＳ Ｐゴシック" charset="0"/>
              </a:defRPr>
            </a:lvl2pPr>
            <a:lvl3pPr marL="1121524" indent="-224305" eaLnBrk="0" hangingPunct="0">
              <a:defRPr sz="2300">
                <a:solidFill>
                  <a:schemeClr val="tx1"/>
                </a:solidFill>
                <a:latin typeface="Arial" charset="0"/>
                <a:ea typeface="ＭＳ Ｐゴシック" charset="0"/>
              </a:defRPr>
            </a:lvl3pPr>
            <a:lvl4pPr marL="1570134" indent="-224305" eaLnBrk="0" hangingPunct="0">
              <a:defRPr sz="2300">
                <a:solidFill>
                  <a:schemeClr val="tx1"/>
                </a:solidFill>
                <a:latin typeface="Arial" charset="0"/>
                <a:ea typeface="ＭＳ Ｐゴシック" charset="0"/>
              </a:defRPr>
            </a:lvl4pPr>
            <a:lvl5pPr marL="2018744" indent="-224305" eaLnBrk="0" hangingPunct="0">
              <a:defRPr sz="2300">
                <a:solidFill>
                  <a:schemeClr val="tx1"/>
                </a:solidFill>
                <a:latin typeface="Arial" charset="0"/>
                <a:ea typeface="ＭＳ Ｐゴシック" charset="0"/>
              </a:defRPr>
            </a:lvl5pPr>
            <a:lvl6pPr marL="2467353" indent="-224305" eaLnBrk="0" fontAlgn="base" hangingPunct="0">
              <a:spcBef>
                <a:spcPct val="0"/>
              </a:spcBef>
              <a:spcAft>
                <a:spcPct val="0"/>
              </a:spcAft>
              <a:defRPr sz="2300">
                <a:solidFill>
                  <a:schemeClr val="tx1"/>
                </a:solidFill>
                <a:latin typeface="Arial" charset="0"/>
                <a:ea typeface="ＭＳ Ｐゴシック" charset="0"/>
              </a:defRPr>
            </a:lvl6pPr>
            <a:lvl7pPr marL="2915963" indent="-224305" eaLnBrk="0" fontAlgn="base" hangingPunct="0">
              <a:spcBef>
                <a:spcPct val="0"/>
              </a:spcBef>
              <a:spcAft>
                <a:spcPct val="0"/>
              </a:spcAft>
              <a:defRPr sz="2300">
                <a:solidFill>
                  <a:schemeClr val="tx1"/>
                </a:solidFill>
                <a:latin typeface="Arial" charset="0"/>
                <a:ea typeface="ＭＳ Ｐゴシック" charset="0"/>
              </a:defRPr>
            </a:lvl7pPr>
            <a:lvl8pPr marL="3364573" indent="-224305" eaLnBrk="0" fontAlgn="base" hangingPunct="0">
              <a:spcBef>
                <a:spcPct val="0"/>
              </a:spcBef>
              <a:spcAft>
                <a:spcPct val="0"/>
              </a:spcAft>
              <a:defRPr sz="2300">
                <a:solidFill>
                  <a:schemeClr val="tx1"/>
                </a:solidFill>
                <a:latin typeface="Arial" charset="0"/>
                <a:ea typeface="ＭＳ Ｐゴシック" charset="0"/>
              </a:defRPr>
            </a:lvl8pPr>
            <a:lvl9pPr marL="3813183" indent="-22430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C9427612-19CC-D842-8476-00AECB177447}" type="slidenum">
              <a:rPr lang="en-US" sz="1200">
                <a:latin typeface="Calibri" charset="0"/>
                <a:cs typeface="Arial" charset="0"/>
              </a:rPr>
              <a:pPr eaLnBrk="1" hangingPunct="1"/>
              <a:t>8</a:t>
            </a:fld>
            <a:endParaRPr lang="en-US" sz="1200" dirty="0">
              <a:latin typeface="Calibri" charset="0"/>
              <a:cs typeface="Arial" charset="0"/>
            </a:endParaRPr>
          </a:p>
        </p:txBody>
      </p:sp>
    </p:spTree>
    <p:extLst>
      <p:ext uri="{BB962C8B-B14F-4D97-AF65-F5344CB8AC3E}">
        <p14:creationId xmlns:p14="http://schemas.microsoft.com/office/powerpoint/2010/main" val="198206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0579" name="Notes Placeholder 2"/>
          <p:cNvSpPr>
            <a:spLocks noGrp="1"/>
          </p:cNvSpPr>
          <p:nvPr>
            <p:ph type="body" idx="1"/>
          </p:nvPr>
        </p:nvSpPr>
        <p:spPr bwMode="auto">
          <a:xfrm>
            <a:off x="685800" y="4277033"/>
            <a:ext cx="5486400" cy="463757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sz="1600" b="1" dirty="0" smtClean="0"/>
              <a:t>After you have identified your “hot spots” by using your data,  the next step will be for the team </a:t>
            </a:r>
            <a:r>
              <a:rPr lang="en-US" sz="1600" b="1" dirty="0"/>
              <a:t>to </a:t>
            </a:r>
            <a:r>
              <a:rPr lang="en-US" sz="1600" b="1" dirty="0" smtClean="0"/>
              <a:t>identify common locations throughout your school where ALL students need </a:t>
            </a:r>
            <a:r>
              <a:rPr lang="en-US" sz="1600" b="1" dirty="0"/>
              <a:t>to know how to do the same </a:t>
            </a:r>
            <a:r>
              <a:rPr lang="en-US" sz="1600" b="1" dirty="0" smtClean="0"/>
              <a:t>thing, such as Hallways and Bathrooms. </a:t>
            </a:r>
          </a:p>
          <a:p>
            <a:pPr>
              <a:lnSpc>
                <a:spcPct val="90000"/>
              </a:lnSpc>
            </a:pPr>
            <a:endParaRPr lang="en-US" sz="1600" b="1" dirty="0"/>
          </a:p>
          <a:p>
            <a:pPr>
              <a:lnSpc>
                <a:spcPct val="90000"/>
              </a:lnSpc>
            </a:pPr>
            <a:r>
              <a:rPr lang="en-US" sz="1600" b="1" dirty="0" smtClean="0"/>
              <a:t>If not already identified on your “hot spot” list, the team may want to consider adding </a:t>
            </a:r>
            <a:r>
              <a:rPr lang="en-US" sz="1600" b="1" dirty="0" smtClean="0"/>
              <a:t>these locations to the list. </a:t>
            </a:r>
            <a:endParaRPr lang="en-US" sz="1600" b="1" dirty="0"/>
          </a:p>
          <a:p>
            <a:pPr>
              <a:lnSpc>
                <a:spcPct val="90000"/>
              </a:lnSpc>
            </a:pPr>
            <a:endParaRPr lang="en-US" sz="1600" b="1" dirty="0" smtClean="0"/>
          </a:p>
          <a:p>
            <a:pPr>
              <a:lnSpc>
                <a:spcPct val="90000"/>
              </a:lnSpc>
            </a:pPr>
            <a:r>
              <a:rPr lang="en-US" sz="1600" b="1" dirty="0" smtClean="0"/>
              <a:t>The next step will be for the team to fill in the top row with the </a:t>
            </a:r>
            <a:r>
              <a:rPr lang="en-US" sz="1600" b="1" dirty="0"/>
              <a:t>locations </a:t>
            </a:r>
            <a:r>
              <a:rPr lang="en-US" sz="1600" b="1" dirty="0" smtClean="0"/>
              <a:t>around </a:t>
            </a:r>
            <a:r>
              <a:rPr lang="en-US" sz="1600" b="1" dirty="0"/>
              <a:t>your building where </a:t>
            </a:r>
            <a:r>
              <a:rPr lang="en-US" sz="1600" b="1" dirty="0" smtClean="0"/>
              <a:t>you would like to Display and Teach School-wide Expectations.  </a:t>
            </a:r>
          </a:p>
          <a:p>
            <a:pPr>
              <a:lnSpc>
                <a:spcPct val="90000"/>
              </a:lnSpc>
            </a:pPr>
            <a:endParaRPr lang="en-US" sz="1600" b="1" dirty="0"/>
          </a:p>
          <a:p>
            <a:pPr>
              <a:lnSpc>
                <a:spcPct val="90000"/>
              </a:lnSpc>
            </a:pPr>
            <a:endParaRPr lang="en-US" sz="1600" b="1" dirty="0"/>
          </a:p>
          <a:p>
            <a:pPr>
              <a:lnSpc>
                <a:spcPct val="90000"/>
              </a:lnSpc>
            </a:pPr>
            <a:endParaRPr lang="en-US" dirty="0"/>
          </a:p>
        </p:txBody>
      </p:sp>
      <p:sp>
        <p:nvSpPr>
          <p:cNvPr id="295940"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47" indent="-285710">
              <a:defRPr>
                <a:solidFill>
                  <a:schemeClr val="tx1"/>
                </a:solidFill>
                <a:latin typeface="Calibri" pitchFamily="34" charset="0"/>
              </a:defRPr>
            </a:lvl2pPr>
            <a:lvl3pPr marL="1142842" indent="-228568">
              <a:defRPr>
                <a:solidFill>
                  <a:schemeClr val="tx1"/>
                </a:solidFill>
                <a:latin typeface="Calibri" pitchFamily="34" charset="0"/>
              </a:defRPr>
            </a:lvl3pPr>
            <a:lvl4pPr marL="1599979" indent="-228568">
              <a:defRPr>
                <a:solidFill>
                  <a:schemeClr val="tx1"/>
                </a:solidFill>
                <a:latin typeface="Calibri" pitchFamily="34" charset="0"/>
              </a:defRPr>
            </a:lvl4pPr>
            <a:lvl5pPr marL="2057116" indent="-228568">
              <a:defRPr>
                <a:solidFill>
                  <a:schemeClr val="tx1"/>
                </a:solidFill>
                <a:latin typeface="Calibri" pitchFamily="34" charset="0"/>
              </a:defRPr>
            </a:lvl5pPr>
            <a:lvl6pPr marL="2514253" indent="-228568" defTabSz="912687" fontAlgn="base">
              <a:spcBef>
                <a:spcPct val="0"/>
              </a:spcBef>
              <a:spcAft>
                <a:spcPct val="0"/>
              </a:spcAft>
              <a:defRPr>
                <a:solidFill>
                  <a:schemeClr val="tx1"/>
                </a:solidFill>
                <a:latin typeface="Calibri" pitchFamily="34" charset="0"/>
              </a:defRPr>
            </a:lvl6pPr>
            <a:lvl7pPr marL="2971390" indent="-228568" defTabSz="912687" fontAlgn="base">
              <a:spcBef>
                <a:spcPct val="0"/>
              </a:spcBef>
              <a:spcAft>
                <a:spcPct val="0"/>
              </a:spcAft>
              <a:defRPr>
                <a:solidFill>
                  <a:schemeClr val="tx1"/>
                </a:solidFill>
                <a:latin typeface="Calibri" pitchFamily="34" charset="0"/>
              </a:defRPr>
            </a:lvl7pPr>
            <a:lvl8pPr marL="3428527" indent="-228568" defTabSz="912687" fontAlgn="base">
              <a:spcBef>
                <a:spcPct val="0"/>
              </a:spcBef>
              <a:spcAft>
                <a:spcPct val="0"/>
              </a:spcAft>
              <a:defRPr>
                <a:solidFill>
                  <a:schemeClr val="tx1"/>
                </a:solidFill>
                <a:latin typeface="Calibri" pitchFamily="34" charset="0"/>
              </a:defRPr>
            </a:lvl8pPr>
            <a:lvl9pPr marL="3885664" indent="-228568" defTabSz="912687" fontAlgn="base">
              <a:spcBef>
                <a:spcPct val="0"/>
              </a:spcBef>
              <a:spcAft>
                <a:spcPct val="0"/>
              </a:spcAft>
              <a:defRPr>
                <a:solidFill>
                  <a:schemeClr val="tx1"/>
                </a:solidFill>
                <a:latin typeface="Calibri" pitchFamily="34" charset="0"/>
              </a:defRPr>
            </a:lvl9pPr>
          </a:lstStyle>
          <a:p>
            <a:pPr defTabSz="912687" fontAlgn="base">
              <a:spcBef>
                <a:spcPct val="0"/>
              </a:spcBef>
              <a:spcAft>
                <a:spcPct val="0"/>
              </a:spcAft>
              <a:defRPr/>
            </a:pPr>
            <a:fld id="{67B49078-B47C-48AE-B119-F994601AD22C}" type="slidenum">
              <a:rPr lang="en-US" smtClean="0">
                <a:solidFill>
                  <a:srgbClr val="000000"/>
                </a:solidFill>
                <a:ea typeface="MS PGothic" pitchFamily="34" charset="-128"/>
              </a:rPr>
              <a:pPr defTabSz="912687" fontAlgn="base">
                <a:spcBef>
                  <a:spcPct val="0"/>
                </a:spcBef>
                <a:spcAft>
                  <a:spcPct val="0"/>
                </a:spcAft>
                <a:defRPr/>
              </a:pPr>
              <a:t>9</a:t>
            </a:fld>
            <a:endParaRPr lang="en-US" dirty="0">
              <a:solidFill>
                <a:srgbClr val="000000"/>
              </a:solidFill>
              <a:ea typeface="MS PGothic" pitchFamily="34" charset="-128"/>
            </a:endParaRPr>
          </a:p>
        </p:txBody>
      </p:sp>
    </p:spTree>
    <p:extLst>
      <p:ext uri="{BB962C8B-B14F-4D97-AF65-F5344CB8AC3E}">
        <p14:creationId xmlns:p14="http://schemas.microsoft.com/office/powerpoint/2010/main" val="257111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989FA8-303A-4F46-85D3-217C391318D1}"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137284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89FA8-303A-4F46-85D3-217C391318D1}"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245614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89FA8-303A-4F46-85D3-217C391318D1}"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287189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6396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45433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89FA8-303A-4F46-85D3-217C391318D1}"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3273182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989FA8-303A-4F46-85D3-217C391318D1}"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387855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89FA8-303A-4F46-85D3-217C391318D1}"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191710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989FA8-303A-4F46-85D3-217C391318D1}"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377537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989FA8-303A-4F46-85D3-217C391318D1}"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329213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89FA8-303A-4F46-85D3-217C391318D1}"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275445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989FA8-303A-4F46-85D3-217C391318D1}"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237929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989FA8-303A-4F46-85D3-217C391318D1}"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55A3BF-7C27-4EDF-A668-59705B439B99}" type="slidenum">
              <a:rPr lang="en-US" smtClean="0"/>
              <a:t>‹#›</a:t>
            </a:fld>
            <a:endParaRPr lang="en-US"/>
          </a:p>
        </p:txBody>
      </p:sp>
    </p:spTree>
    <p:extLst>
      <p:ext uri="{BB962C8B-B14F-4D97-AF65-F5344CB8AC3E}">
        <p14:creationId xmlns:p14="http://schemas.microsoft.com/office/powerpoint/2010/main" val="293877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89FA8-303A-4F46-85D3-217C391318D1}" type="datetimeFigureOut">
              <a:rPr lang="en-US" smtClean="0"/>
              <a:t>9/18/2020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A3BF-7C27-4EDF-A668-59705B439B99}" type="slidenum">
              <a:rPr lang="en-US" smtClean="0"/>
              <a:t>‹#›</a:t>
            </a:fld>
            <a:endParaRPr lang="en-US"/>
          </a:p>
        </p:txBody>
      </p:sp>
    </p:spTree>
    <p:extLst>
      <p:ext uri="{BB962C8B-B14F-4D97-AF65-F5344CB8AC3E}">
        <p14:creationId xmlns:p14="http://schemas.microsoft.com/office/powerpoint/2010/main" val="188925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notesSlide" Target="../notesSlides/notesSlide1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14.m4a"/><Relationship Id="rId10" Type="http://schemas.openxmlformats.org/officeDocument/2006/relationships/image" Target="../media/image2.png"/><Relationship Id="rId4" Type="http://schemas.microsoft.com/office/2007/relationships/media" Target="../media/media14.m4a"/><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jpe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21.jpeg"/><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21.jpeg"/><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21.jpeg"/><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pbis.org/Common/Cms/files/pbisresources/TeachingSocialEmotionalCompetenciesWithinAPBISFramework.pdf" TargetMode="External"/><Relationship Id="rId3" Type="http://schemas.openxmlformats.org/officeDocument/2006/relationships/audio" Target="../media/media20.m4a"/><Relationship Id="rId7" Type="http://schemas.openxmlformats.org/officeDocument/2006/relationships/image" Target="../media/image25.png"/><Relationship Id="rId2" Type="http://schemas.microsoft.com/office/2007/relationships/media" Target="../media/media20.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notesSlide" Target="../notesSlides/notesSlide2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6.tif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5.png"/><Relationship Id="rId5" Type="http://schemas.openxmlformats.org/officeDocument/2006/relationships/hyperlink" Target="mailto:joneste@marshall.edu"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hyperlink" Target="http://www.google.com/url?sa=i&amp;rct=j&amp;q=how&amp;source=images&amp;cd=&amp;cad=rja&amp;docid=5gTHkOSdlsVSzM&amp;tbnid=_O_GIhroTX1sWM:&amp;ved=0CAUQjRw&amp;url=http://seanheritage.com/blog/how-leaders/&amp;ei=tA-hUbboOobf0QHOpIGwCg&amp;bvm=bv.47008514,d.dmg&amp;psig=AFQjCNHmLUJqsOcqsZxqWpRKv4j-MFoe1Q&amp;ust=1369596203116512"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4572166"/>
            <a:ext cx="12191999" cy="1815882"/>
          </a:xfrm>
          <a:prstGeom prst="rect">
            <a:avLst/>
          </a:prstGeom>
          <a:noFill/>
        </p:spPr>
        <p:txBody>
          <a:bodyPr wrap="square" rtlCol="0">
            <a:spAutoFit/>
          </a:bodyPr>
          <a:lstStyle/>
          <a:p>
            <a:pPr algn="ctr"/>
            <a:r>
              <a:rPr lang="en-US" sz="2800" b="1" dirty="0">
                <a:solidFill>
                  <a:srgbClr val="006600"/>
                </a:solidFill>
              </a:rPr>
              <a:t>Teryl Jones, MA</a:t>
            </a:r>
          </a:p>
          <a:p>
            <a:pPr algn="ctr"/>
            <a:r>
              <a:rPr lang="en-US" sz="2800" b="1" dirty="0">
                <a:solidFill>
                  <a:srgbClr val="006600"/>
                </a:solidFill>
              </a:rPr>
              <a:t>Behavior Support Specialist</a:t>
            </a:r>
          </a:p>
          <a:p>
            <a:pPr algn="ctr"/>
            <a:r>
              <a:rPr lang="en-US" sz="2800" b="1" dirty="0">
                <a:solidFill>
                  <a:srgbClr val="006600"/>
                </a:solidFill>
              </a:rPr>
              <a:t>West Virginia Behavior/ Mental Health </a:t>
            </a:r>
          </a:p>
          <a:p>
            <a:pPr algn="ctr"/>
            <a:r>
              <a:rPr lang="en-US" sz="2800" b="1" dirty="0">
                <a:solidFill>
                  <a:srgbClr val="006600"/>
                </a:solidFill>
              </a:rPr>
              <a:t>Technical Assistance Center  </a:t>
            </a:r>
          </a:p>
        </p:txBody>
      </p:sp>
      <p:pic>
        <p:nvPicPr>
          <p:cNvPr id="1026" name="Picture 2" descr="Behavior Support Speciali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019" y="405735"/>
            <a:ext cx="2800570" cy="3500713"/>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2450632"/>
      </p:ext>
    </p:extLst>
  </p:cSld>
  <p:clrMapOvr>
    <a:masterClrMapping/>
  </p:clrMapOvr>
  <mc:AlternateContent xmlns:mc="http://schemas.openxmlformats.org/markup-compatibility/2006">
    <mc:Choice xmlns:p14="http://schemas.microsoft.com/office/powerpoint/2010/main" Requires="p14">
      <p:transition spd="med" p14:dur="700" advTm="17950">
        <p:fade/>
      </p:transition>
    </mc:Choice>
    <mc:Fallback>
      <p:transition spd="med" advTm="17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hart 1"/>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31445" y="1289334"/>
            <a:ext cx="8911275" cy="5465233"/>
          </a:xfrm>
          <a:prstGeom prst="rect">
            <a:avLst/>
          </a:prstGeom>
          <a:noFill/>
          <a:ln w="28575"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3" name="Oval 2"/>
          <p:cNvSpPr/>
          <p:nvPr/>
        </p:nvSpPr>
        <p:spPr>
          <a:xfrm rot="19108052">
            <a:off x="4688505" y="4890803"/>
            <a:ext cx="1999257" cy="3222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5" name="Oval 4"/>
          <p:cNvSpPr/>
          <p:nvPr/>
        </p:nvSpPr>
        <p:spPr>
          <a:xfrm rot="19108052">
            <a:off x="2612024" y="4562330"/>
            <a:ext cx="1506893" cy="32861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6" name="Oval 5"/>
          <p:cNvSpPr/>
          <p:nvPr/>
        </p:nvSpPr>
        <p:spPr>
          <a:xfrm rot="18958099">
            <a:off x="2053824" y="5065968"/>
            <a:ext cx="3045462" cy="40111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7" name="Oval 6"/>
          <p:cNvSpPr/>
          <p:nvPr/>
        </p:nvSpPr>
        <p:spPr>
          <a:xfrm rot="19108052">
            <a:off x="7273697" y="4497508"/>
            <a:ext cx="1244869" cy="30428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4" name="Title 3"/>
          <p:cNvSpPr>
            <a:spLocks noGrp="1"/>
          </p:cNvSpPr>
          <p:nvPr>
            <p:ph type="title"/>
          </p:nvPr>
        </p:nvSpPr>
        <p:spPr>
          <a:xfrm>
            <a:off x="0" y="290276"/>
            <a:ext cx="12192000" cy="711075"/>
          </a:xfrm>
        </p:spPr>
        <p:txBody>
          <a:bodyPr>
            <a:noAutofit/>
          </a:bodyPr>
          <a:lstStyle/>
          <a:p>
            <a:pPr algn="ctr"/>
            <a:r>
              <a:rPr lang="en-US" altLang="en-US" sz="4000" b="1" dirty="0">
                <a:solidFill>
                  <a:srgbClr val="1D2A53"/>
                </a:solidFill>
                <a:latin typeface="+mn-lt"/>
                <a:ea typeface="Osaka"/>
              </a:rPr>
              <a:t>What are the </a:t>
            </a:r>
            <a:r>
              <a:rPr lang="en-US" altLang="en-US" sz="4000" b="1" dirty="0" smtClean="0">
                <a:solidFill>
                  <a:srgbClr val="1D2A53"/>
                </a:solidFill>
                <a:latin typeface="+mn-lt"/>
                <a:ea typeface="Osaka"/>
              </a:rPr>
              <a:t>Behaviors </a:t>
            </a:r>
            <a:r>
              <a:rPr lang="en-US" altLang="en-US" sz="4000" b="1" dirty="0">
                <a:solidFill>
                  <a:srgbClr val="1D2A53"/>
                </a:solidFill>
                <a:latin typeface="+mn-lt"/>
                <a:ea typeface="Osaka"/>
              </a:rPr>
              <a:t>to </a:t>
            </a:r>
            <a:r>
              <a:rPr lang="en-US" altLang="en-US" sz="4000" b="1" dirty="0" smtClean="0">
                <a:solidFill>
                  <a:srgbClr val="1D2A53"/>
                </a:solidFill>
                <a:latin typeface="+mn-lt"/>
                <a:ea typeface="Osaka"/>
              </a:rPr>
              <a:t>Target</a:t>
            </a:r>
            <a:r>
              <a:rPr lang="en-US" altLang="en-US" sz="4000" b="1" dirty="0">
                <a:solidFill>
                  <a:srgbClr val="1D2A53"/>
                </a:solidFill>
                <a:latin typeface="+mn-lt"/>
                <a:ea typeface="Osaka"/>
              </a:rPr>
              <a:t>? Got Data?</a:t>
            </a:r>
            <a:endParaRPr lang="en-US" sz="4000" b="1" dirty="0">
              <a:latin typeface="+mn-l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1742" y="5835352"/>
            <a:ext cx="1087134" cy="7247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186214"/>
      </p:ext>
    </p:extLst>
  </p:cSld>
  <p:clrMapOvr>
    <a:masterClrMapping/>
  </p:clrMapOvr>
  <p:transition spd="slow" advTm="49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keholders.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81329" y="1475418"/>
            <a:ext cx="2485595" cy="2093498"/>
          </a:xfrm>
          <a:prstGeom prst="rect">
            <a:avLst/>
          </a:prstGeom>
          <a:ln w="28575" cmpd="sng">
            <a:solidFill>
              <a:srgbClr val="1D2A53"/>
            </a:solidFill>
          </a:ln>
          <a:effectLst>
            <a:outerShdw blurRad="292100" dist="139700" dir="2700000" algn="tl" rotWithShape="0">
              <a:srgbClr val="333333">
                <a:alpha val="65000"/>
              </a:srgbClr>
            </a:outerShdw>
          </a:effectLst>
        </p:spPr>
      </p:pic>
      <p:sp>
        <p:nvSpPr>
          <p:cNvPr id="9" name="Title 8"/>
          <p:cNvSpPr>
            <a:spLocks noGrp="1"/>
          </p:cNvSpPr>
          <p:nvPr>
            <p:ph type="title"/>
          </p:nvPr>
        </p:nvSpPr>
        <p:spPr>
          <a:xfrm>
            <a:off x="0" y="0"/>
            <a:ext cx="12192000" cy="1325563"/>
          </a:xfrm>
        </p:spPr>
        <p:txBody>
          <a:bodyPr>
            <a:normAutofit/>
          </a:bodyPr>
          <a:lstStyle/>
          <a:p>
            <a:pPr algn="ctr"/>
            <a:r>
              <a:rPr lang="en-US" sz="4000" b="1" dirty="0">
                <a:latin typeface="+mn-lt"/>
              </a:rPr>
              <a:t>Gather Feedback from all Stakeholders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52" y="1638261"/>
            <a:ext cx="3308359" cy="236311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3760" y="1161429"/>
            <a:ext cx="3049027" cy="3942176"/>
          </a:xfrm>
          <a:prstGeom prst="rect">
            <a:avLst/>
          </a:prstGeom>
        </p:spPr>
      </p:pic>
      <p:pic>
        <p:nvPicPr>
          <p:cNvPr id="5" name="Picture 4"/>
          <p:cNvPicPr>
            <a:picLocks noChangeAspect="1"/>
          </p:cNvPicPr>
          <p:nvPr/>
        </p:nvPicPr>
        <p:blipFill>
          <a:blip r:embed="rId8"/>
          <a:stretch>
            <a:fillRect/>
          </a:stretch>
        </p:blipFill>
        <p:spPr>
          <a:xfrm>
            <a:off x="4769208" y="4314074"/>
            <a:ext cx="3569728" cy="2187898"/>
          </a:xfrm>
          <a:prstGeom prst="rect">
            <a:avLst/>
          </a:prstGeom>
        </p:spPr>
      </p:pic>
      <p:pic>
        <p:nvPicPr>
          <p:cNvPr id="6" name="Picture 5"/>
          <p:cNvPicPr>
            <a:picLocks noChangeAspect="1"/>
          </p:cNvPicPr>
          <p:nvPr/>
        </p:nvPicPr>
        <p:blipFill>
          <a:blip r:embed="rId9"/>
          <a:stretch>
            <a:fillRect/>
          </a:stretch>
        </p:blipFill>
        <p:spPr>
          <a:xfrm>
            <a:off x="654142" y="4001375"/>
            <a:ext cx="3226648" cy="213343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231644"/>
      </p:ext>
    </p:extLst>
  </p:cSld>
  <p:clrMapOvr>
    <a:masterClrMapping/>
  </p:clrMapOvr>
  <p:transition advTm="297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800"/>
            <a:ext cx="12192000" cy="1325563"/>
          </a:xfrm>
        </p:spPr>
        <p:txBody>
          <a:bodyPr/>
          <a:lstStyle/>
          <a:p>
            <a:pPr algn="ctr"/>
            <a:r>
              <a:rPr lang="en-US" b="1" dirty="0" smtClean="0">
                <a:latin typeface="+mn-lt"/>
              </a:rPr>
              <a:t>Suggestions for Gathering Stakeholder’s Feedback</a:t>
            </a:r>
            <a:endParaRPr lang="en-US" b="1" dirty="0">
              <a:latin typeface="+mn-lt"/>
            </a:endParaRPr>
          </a:p>
        </p:txBody>
      </p:sp>
      <p:sp>
        <p:nvSpPr>
          <p:cNvPr id="3" name="Content Placeholder 2"/>
          <p:cNvSpPr>
            <a:spLocks noGrp="1"/>
          </p:cNvSpPr>
          <p:nvPr>
            <p:ph idx="1"/>
          </p:nvPr>
        </p:nvSpPr>
        <p:spPr>
          <a:xfrm>
            <a:off x="838200" y="1825624"/>
            <a:ext cx="11353800" cy="5032375"/>
          </a:xfrm>
        </p:spPr>
        <p:txBody>
          <a:bodyPr/>
          <a:lstStyle/>
          <a:p>
            <a:r>
              <a:rPr lang="en-US" b="1" dirty="0" smtClean="0"/>
              <a:t>Discuss the importance and reasons for having a School-wide Behavioral Expectation Matrix to all stakeholders.</a:t>
            </a:r>
          </a:p>
          <a:p>
            <a:endParaRPr lang="en-US" dirty="0"/>
          </a:p>
          <a:p>
            <a:r>
              <a:rPr lang="en-US" b="1" dirty="0" smtClean="0"/>
              <a:t>Suggestions for collecting the feedback:</a:t>
            </a:r>
          </a:p>
          <a:p>
            <a:pPr marL="0" indent="0">
              <a:buNone/>
            </a:pPr>
            <a:endParaRPr lang="en-US" sz="1000" dirty="0" smtClean="0"/>
          </a:p>
          <a:p>
            <a:pPr lvl="1"/>
            <a:r>
              <a:rPr lang="en-US" dirty="0" smtClean="0"/>
              <a:t>Student and/or Parent Surveys </a:t>
            </a:r>
          </a:p>
          <a:p>
            <a:pPr lvl="1"/>
            <a:r>
              <a:rPr lang="en-US" dirty="0" smtClean="0"/>
              <a:t>Newsletters or Flyers requesting Parent’s Input</a:t>
            </a:r>
          </a:p>
          <a:p>
            <a:pPr lvl="1"/>
            <a:r>
              <a:rPr lang="en-US" dirty="0" smtClean="0"/>
              <a:t>All Staff Meeting </a:t>
            </a:r>
          </a:p>
          <a:p>
            <a:pPr lvl="1"/>
            <a:r>
              <a:rPr lang="en-US" dirty="0" smtClean="0"/>
              <a:t>Email Polls (Recipient and Response)</a:t>
            </a:r>
            <a:endParaRPr lang="en-US" dirty="0"/>
          </a:p>
          <a:p>
            <a:pPr lvl="1"/>
            <a:endParaRPr lang="en-US" dirty="0" smtClean="0"/>
          </a:p>
          <a:p>
            <a:pPr lvl="1"/>
            <a:endParaRPr lang="en-US" dirty="0" smtClean="0"/>
          </a:p>
          <a:p>
            <a:pPr lvl="1"/>
            <a:endParaRPr lang="en-US" dirty="0" smtClean="0"/>
          </a:p>
          <a:p>
            <a:pPr lvl="1"/>
            <a:endParaRPr lang="en-US" dirty="0" smtClean="0"/>
          </a:p>
          <a:p>
            <a:endParaRPr lang="en-US" dirty="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5074694"/>
      </p:ext>
    </p:extLst>
  </p:cSld>
  <p:clrMapOvr>
    <a:masterClrMapping/>
  </p:clrMapOvr>
  <mc:AlternateContent xmlns:mc="http://schemas.openxmlformats.org/markup-compatibility/2006">
    <mc:Choice xmlns:p14="http://schemas.microsoft.com/office/powerpoint/2010/main" Requires="p14">
      <p:transition spd="slow" p14:dur="2000" advTm="52162"/>
    </mc:Choice>
    <mc:Fallback>
      <p:transition spd="slow" advTm="5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05915"/>
            <a:ext cx="7533860" cy="1325563"/>
          </a:xfrm>
        </p:spPr>
        <p:txBody>
          <a:bodyPr>
            <a:noAutofit/>
          </a:bodyPr>
          <a:lstStyle/>
          <a:p>
            <a:r>
              <a:rPr lang="en-US" sz="5400" b="1" dirty="0" smtClean="0">
                <a:latin typeface="+mn-lt"/>
              </a:rPr>
              <a:t>Lost Creek Elementary </a:t>
            </a:r>
            <a:endParaRPr lang="en-US" sz="5400" b="1" dirty="0">
              <a:latin typeface="+mn-lt"/>
            </a:endParaRPr>
          </a:p>
        </p:txBody>
      </p:sp>
      <p:sp>
        <p:nvSpPr>
          <p:cNvPr id="3" name="Content Placeholder 2"/>
          <p:cNvSpPr>
            <a:spLocks noGrp="1"/>
          </p:cNvSpPr>
          <p:nvPr>
            <p:ph idx="1"/>
          </p:nvPr>
        </p:nvSpPr>
        <p:spPr>
          <a:xfrm>
            <a:off x="748748" y="2119104"/>
            <a:ext cx="10515600" cy="5106644"/>
          </a:xfrm>
        </p:spPr>
        <p:txBody>
          <a:bodyPr>
            <a:normAutofit/>
          </a:bodyPr>
          <a:lstStyle/>
          <a:p>
            <a:r>
              <a:rPr lang="en-US" dirty="0" smtClean="0"/>
              <a:t>Addressed One Location A Week</a:t>
            </a:r>
          </a:p>
          <a:p>
            <a:r>
              <a:rPr lang="en-US" dirty="0" smtClean="0"/>
              <a:t>What Are Some Behaviors That You Want To See</a:t>
            </a:r>
          </a:p>
          <a:p>
            <a:pPr marL="457200" lvl="1" indent="0">
              <a:buNone/>
            </a:pPr>
            <a:r>
              <a:rPr lang="en-US" u="sng" dirty="0" smtClean="0"/>
              <a:t>Bathroom</a:t>
            </a:r>
          </a:p>
          <a:p>
            <a:pPr lvl="1"/>
            <a:r>
              <a:rPr lang="en-US" dirty="0" smtClean="0"/>
              <a:t>Don’t Look Under The Stall</a:t>
            </a:r>
          </a:p>
          <a:p>
            <a:pPr lvl="1"/>
            <a:r>
              <a:rPr lang="en-US" dirty="0" smtClean="0"/>
              <a:t>Wash and Dry Hands</a:t>
            </a:r>
          </a:p>
          <a:p>
            <a:pPr lvl="1"/>
            <a:r>
              <a:rPr lang="en-US" dirty="0" smtClean="0"/>
              <a:t>Keep Eyes On Your Area</a:t>
            </a:r>
          </a:p>
          <a:p>
            <a:r>
              <a:rPr lang="en-US" dirty="0" smtClean="0"/>
              <a:t>Sticky Note Collected By Teachers In Classrooms</a:t>
            </a:r>
          </a:p>
          <a:p>
            <a:r>
              <a:rPr lang="en-US" dirty="0" smtClean="0"/>
              <a:t>Leadership Team Collected Notes</a:t>
            </a:r>
          </a:p>
          <a:p>
            <a:r>
              <a:rPr lang="en-US" dirty="0" smtClean="0"/>
              <a:t>Narrowed Down and Re-Worded Common Expected Behaviors  </a:t>
            </a:r>
            <a:r>
              <a:rPr lang="en-US" dirty="0" smtClean="0">
                <a:solidFill>
                  <a:srgbClr val="C00000"/>
                </a:solidFill>
              </a:rPr>
              <a:t>  </a:t>
            </a:r>
            <a:endParaRPr lang="en-US" dirty="0">
              <a:solidFill>
                <a:srgbClr val="C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6476">
            <a:off x="8371233" y="586408"/>
            <a:ext cx="3446329" cy="229014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5482856"/>
      </p:ext>
    </p:extLst>
  </p:cSld>
  <p:clrMapOvr>
    <a:masterClrMapping/>
  </p:clrMapOvr>
  <mc:AlternateContent xmlns:mc="http://schemas.openxmlformats.org/markup-compatibility/2006">
    <mc:Choice xmlns:p14="http://schemas.microsoft.com/office/powerpoint/2010/main" Requires="p14">
      <p:transition spd="slow" p14:dur="2000" advTm="52242"/>
    </mc:Choice>
    <mc:Fallback>
      <p:transition spd="slow" advTm="5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322"/>
            <a:ext cx="12192000" cy="713232"/>
          </a:xfrm>
        </p:spPr>
        <p:txBody>
          <a:bodyPr>
            <a:normAutofit/>
          </a:bodyPr>
          <a:lstStyle/>
          <a:p>
            <a:pPr algn="ctr"/>
            <a:r>
              <a:rPr lang="en-US" sz="3600" b="1" dirty="0">
                <a:solidFill>
                  <a:srgbClr val="1D2A53"/>
                </a:solidFill>
                <a:latin typeface="+mn-lt"/>
              </a:rPr>
              <a:t>Develop an Efficient Teaching System</a:t>
            </a:r>
          </a:p>
        </p:txBody>
      </p:sp>
      <p:sp>
        <p:nvSpPr>
          <p:cNvPr id="5" name="Rectangle 2"/>
          <p:cNvSpPr txBox="1">
            <a:spLocks noChangeArrowheads="1"/>
          </p:cNvSpPr>
          <p:nvPr>
            <p:custDataLst>
              <p:tags r:id="rId2"/>
            </p:custDataLst>
          </p:nvPr>
        </p:nvSpPr>
        <p:spPr>
          <a:xfrm>
            <a:off x="2065867" y="372533"/>
            <a:ext cx="9144000" cy="1026055"/>
          </a:xfrm>
          <a:prstGeom prst="rect">
            <a:avLst/>
          </a:prstGeom>
          <a:ln>
            <a:noFill/>
          </a:ln>
        </p:spPr>
        <p:txBody>
          <a:bodyPr vert="horz" lIns="91436" tIns="45716" rIns="91436" bIns="45716" rtlCol="0" anchor="t">
            <a:normAutofit/>
          </a:bodyPr>
          <a:lstStyle>
            <a:lvl1pPr algn="l" defTabSz="457200" rtl="0" eaLnBrk="1" latinLnBrk="0" hangingPunct="1">
              <a:spcBef>
                <a:spcPct val="0"/>
              </a:spcBef>
              <a:buNone/>
              <a:defRPr sz="3600" b="1" kern="1200">
                <a:solidFill>
                  <a:schemeClr val="tx2"/>
                </a:solidFill>
                <a:latin typeface="Tw Cen MT"/>
                <a:ea typeface="+mj-ea"/>
                <a:cs typeface="Tw Cen MT"/>
              </a:defRPr>
            </a:lvl1pPr>
          </a:lstStyle>
          <a:p>
            <a:endParaRPr lang="en-US" sz="4000" dirty="0">
              <a:solidFill>
                <a:srgbClr val="1D2A53"/>
              </a:solidFill>
              <a:latin typeface="+mj-lt"/>
            </a:endParaRPr>
          </a:p>
        </p:txBody>
      </p:sp>
      <p:sp>
        <p:nvSpPr>
          <p:cNvPr id="6" name="Rectangle 3"/>
          <p:cNvSpPr txBox="1">
            <a:spLocks noChangeArrowheads="1"/>
          </p:cNvSpPr>
          <p:nvPr>
            <p:custDataLst>
              <p:tags r:id="rId3"/>
            </p:custDataLst>
          </p:nvPr>
        </p:nvSpPr>
        <p:spPr>
          <a:xfrm>
            <a:off x="2459037" y="880534"/>
            <a:ext cx="7861300" cy="7943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lumMod val="75000"/>
                </a:schemeClr>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accent6"/>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tx1">
                  <a:lumMod val="60000"/>
                  <a:lumOff val="40000"/>
                </a:schemeClr>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ClrTx/>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1800" dirty="0">
                <a:ea typeface="ＭＳ Ｐゴシック" pitchFamily="-112" charset="-128"/>
                <a:cs typeface="ＭＳ Ｐゴシック" pitchFamily="-112" charset="-128"/>
              </a:rPr>
              <a:t>Provide </a:t>
            </a:r>
            <a:r>
              <a:rPr lang="en-US" sz="1800" u="sng" dirty="0">
                <a:ea typeface="ＭＳ Ｐゴシック" pitchFamily="-112" charset="-128"/>
                <a:cs typeface="ＭＳ Ｐゴシック" pitchFamily="-112" charset="-128"/>
              </a:rPr>
              <a:t>initial</a:t>
            </a:r>
            <a:r>
              <a:rPr lang="en-US" sz="1800" dirty="0">
                <a:ea typeface="ＭＳ Ｐゴシック" pitchFamily="-112" charset="-128"/>
                <a:cs typeface="ＭＳ Ｐゴシック" pitchFamily="-112" charset="-128"/>
              </a:rPr>
              <a:t> lesson plans and/or lesson plan format </a:t>
            </a:r>
            <a:br>
              <a:rPr lang="en-US" sz="1800" dirty="0">
                <a:ea typeface="ＭＳ Ｐゴシック" pitchFamily="-112" charset="-128"/>
                <a:cs typeface="ＭＳ Ｐゴシック" pitchFamily="-112" charset="-128"/>
              </a:rPr>
            </a:br>
            <a:r>
              <a:rPr lang="en-US" sz="1800" dirty="0">
                <a:ea typeface="ＭＳ Ｐゴシック" pitchFamily="-112" charset="-128"/>
                <a:cs typeface="ＭＳ Ｐゴシック" pitchFamily="-112" charset="-128"/>
              </a:rPr>
              <a:t>to teach specific behaviors identified on the Matrix</a:t>
            </a:r>
          </a:p>
          <a:p>
            <a:pPr marL="308448" indent="-308448">
              <a:defRPr/>
            </a:pPr>
            <a:endParaRPr lang="en-US" sz="2800" dirty="0"/>
          </a:p>
          <a:p>
            <a:pPr marL="0" indent="0">
              <a:buNone/>
              <a:defRPr/>
            </a:pPr>
            <a:endParaRPr lang="en-US" sz="2800" dirty="0">
              <a:ea typeface="ＭＳ Ｐゴシック" pitchFamily="-112" charset="-128"/>
              <a:cs typeface="ＭＳ Ｐゴシック" pitchFamily="-112" charset="-128"/>
            </a:endParaRPr>
          </a:p>
        </p:txBody>
      </p:sp>
      <p:sp>
        <p:nvSpPr>
          <p:cNvPr id="10" name="Right Brace 9"/>
          <p:cNvSpPr/>
          <p:nvPr/>
        </p:nvSpPr>
        <p:spPr>
          <a:xfrm>
            <a:off x="6918326" y="2620736"/>
            <a:ext cx="704850" cy="3729263"/>
          </a:xfrm>
          <a:prstGeom prst="rightBrace">
            <a:avLst>
              <a:gd name="adj1" fmla="val 8333"/>
              <a:gd name="adj2" fmla="val 28108"/>
            </a:avLst>
          </a:prstGeom>
          <a:noFill/>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lIns="91436" tIns="45716" rIns="91436" bIns="45716" anchor="ctr"/>
          <a:lstStyle/>
          <a:p>
            <a:pPr algn="ctr" defTabSz="822952">
              <a:defRPr/>
            </a:pPr>
            <a:endParaRPr lang="en-US" sz="2200" dirty="0">
              <a:solidFill>
                <a:srgbClr val="000000"/>
              </a:solidFill>
              <a:latin typeface="Tw Cen MT"/>
            </a:endParaRPr>
          </a:p>
        </p:txBody>
      </p:sp>
      <p:graphicFrame>
        <p:nvGraphicFramePr>
          <p:cNvPr id="11" name="Table 10"/>
          <p:cNvGraphicFramePr>
            <a:graphicFrameLocks noGrp="1"/>
          </p:cNvGraphicFramePr>
          <p:nvPr>
            <p:extLst>
              <p:ext uri="{D42A27DB-BD31-4B8C-83A1-F6EECF244321}">
                <p14:modId xmlns:p14="http://schemas.microsoft.com/office/powerpoint/2010/main" val="3016093065"/>
              </p:ext>
            </p:extLst>
          </p:nvPr>
        </p:nvGraphicFramePr>
        <p:xfrm>
          <a:off x="7981122" y="1674907"/>
          <a:ext cx="2574980" cy="4942356"/>
        </p:xfrm>
        <a:graphic>
          <a:graphicData uri="http://schemas.openxmlformats.org/drawingml/2006/table">
            <a:tbl>
              <a:tblPr/>
              <a:tblGrid>
                <a:gridCol w="470334">
                  <a:extLst>
                    <a:ext uri="{9D8B030D-6E8A-4147-A177-3AD203B41FA5}">
                      <a16:colId xmlns:a16="http://schemas.microsoft.com/office/drawing/2014/main" val="20000"/>
                    </a:ext>
                  </a:extLst>
                </a:gridCol>
                <a:gridCol w="2104646">
                  <a:extLst>
                    <a:ext uri="{9D8B030D-6E8A-4147-A177-3AD203B41FA5}">
                      <a16:colId xmlns:a16="http://schemas.microsoft.com/office/drawing/2014/main" val="20001"/>
                    </a:ext>
                  </a:extLst>
                </a:gridCol>
              </a:tblGrid>
              <a:tr h="487866">
                <a:tc gridSpan="2">
                  <a:txBody>
                    <a:bodyPr/>
                    <a:lstStyle/>
                    <a:p>
                      <a:pPr marL="0" marR="0" algn="ctr">
                        <a:spcBef>
                          <a:spcPts val="0"/>
                        </a:spcBef>
                        <a:spcAft>
                          <a:spcPts val="0"/>
                        </a:spcAft>
                      </a:pPr>
                      <a:r>
                        <a:rPr lang="en-US" sz="2400" b="1" dirty="0">
                          <a:solidFill>
                            <a:srgbClr val="1D2A53"/>
                          </a:solidFill>
                          <a:latin typeface="Tw Cen MT"/>
                          <a:ea typeface="Times New Roman"/>
                          <a:cs typeface="Tw Cen MT"/>
                        </a:rPr>
                        <a:t>CAFETERIA</a:t>
                      </a:r>
                      <a:endParaRPr lang="en-US" sz="2400" dirty="0">
                        <a:solidFill>
                          <a:srgbClr val="1D2A53"/>
                        </a:solidFill>
                        <a:latin typeface="Tw Cen MT"/>
                        <a:ea typeface="Times New Roman"/>
                        <a:cs typeface="Tw Cen MT"/>
                      </a:endParaRPr>
                    </a:p>
                  </a:txBody>
                  <a:tcPr marL="39145" marR="39145" marT="0" marB="0" anchor="ctr">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spcBef>
                          <a:spcPts val="0"/>
                        </a:spcBef>
                        <a:spcAft>
                          <a:spcPts val="0"/>
                        </a:spcAft>
                      </a:pPr>
                      <a:endParaRPr lang="en-US" sz="2400" dirty="0">
                        <a:solidFill>
                          <a:srgbClr val="1D2A53"/>
                        </a:solidFill>
                        <a:latin typeface="Tw Cen MT"/>
                        <a:ea typeface="Times New Roman"/>
                        <a:cs typeface="Tw Cen MT"/>
                      </a:endParaRPr>
                    </a:p>
                  </a:txBody>
                  <a:tcPr marL="39145" marR="39145" marT="0" marB="0">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095382">
                <a:tc>
                  <a:txBody>
                    <a:bodyPr/>
                    <a:lstStyle/>
                    <a:p>
                      <a:pPr marL="342900" marR="0" lvl="0" indent="-342900" algn="ctr" defTabSz="457200" rtl="0" eaLnBrk="1" fontAlgn="auto" latinLnBrk="0" hangingPunct="1">
                        <a:lnSpc>
                          <a:spcPct val="100000"/>
                        </a:lnSpc>
                        <a:spcBef>
                          <a:spcPts val="0"/>
                        </a:spcBef>
                        <a:spcAft>
                          <a:spcPts val="0"/>
                        </a:spcAft>
                        <a:buClrTx/>
                        <a:buSzTx/>
                        <a:buFont typeface="Symbol"/>
                        <a:buNone/>
                        <a:tabLst>
                          <a:tab pos="228600" algn="l"/>
                        </a:tabLst>
                        <a:defRPr/>
                      </a:pPr>
                      <a:r>
                        <a:rPr lang="en-US" sz="1500" dirty="0">
                          <a:solidFill>
                            <a:srgbClr val="1D2A53"/>
                          </a:solidFill>
                          <a:latin typeface="Tw Cen MT"/>
                          <a:ea typeface="Times New Roman"/>
                          <a:cs typeface="Tw Cen MT"/>
                        </a:rPr>
                        <a:t>Respectful</a:t>
                      </a:r>
                    </a:p>
                  </a:txBody>
                  <a:tcPr marL="39145" marR="39145" marT="0" marB="0" vert="vert270" anchor="ctr">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Be on time</a:t>
                      </a:r>
                    </a:p>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Keep my area clear</a:t>
                      </a:r>
                    </a:p>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Keep my place in line</a:t>
                      </a:r>
                    </a:p>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Say “Thank You”</a:t>
                      </a:r>
                    </a:p>
                  </a:txBody>
                  <a:tcPr marL="39145" marR="39145" marT="0" marB="0">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80395">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228600" algn="l"/>
                        </a:tabLst>
                        <a:defRPr/>
                      </a:pPr>
                      <a:r>
                        <a:rPr lang="en-US" sz="1500" dirty="0">
                          <a:solidFill>
                            <a:srgbClr val="1D2A53"/>
                          </a:solidFill>
                          <a:latin typeface="Tw Cen MT"/>
                          <a:ea typeface="Times New Roman"/>
                          <a:cs typeface="Tw Cen MT"/>
                        </a:rPr>
                        <a:t>Responsible</a:t>
                      </a:r>
                    </a:p>
                  </a:txBody>
                  <a:tcPr marL="39145" marR="39145" marT="0" marB="0" vert="vert270" anchor="ctr">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7800" marR="0" lvl="0" indent="-177800" algn="l" defTabSz="914400" rtl="0" eaLnBrk="1" fontAlgn="auto" latinLnBrk="0" hangingPunct="1">
                        <a:lnSpc>
                          <a:spcPct val="100000"/>
                        </a:lnSpc>
                        <a:spcBef>
                          <a:spcPts val="0"/>
                        </a:spcBef>
                        <a:spcAft>
                          <a:spcPts val="0"/>
                        </a:spcAft>
                        <a:buClrTx/>
                        <a:buSzTx/>
                        <a:buFont typeface="Symbol"/>
                        <a:buChar char=""/>
                        <a:tabLst>
                          <a:tab pos="228600" algn="l"/>
                        </a:tabLst>
                        <a:defRPr/>
                      </a:pPr>
                      <a:r>
                        <a:rPr lang="en-US" sz="1500" dirty="0">
                          <a:solidFill>
                            <a:srgbClr val="1D2A53"/>
                          </a:solidFill>
                          <a:latin typeface="Tw Cen MT"/>
                          <a:ea typeface="Times New Roman"/>
                          <a:cs typeface="Tw Cen MT"/>
                        </a:rPr>
                        <a:t>Dispose of food and trash in the proper manner</a:t>
                      </a:r>
                    </a:p>
                    <a:p>
                      <a:pPr marL="177800" marR="0" lvl="0" indent="-177800" algn="l" defTabSz="914400" rtl="0" eaLnBrk="1" fontAlgn="auto" latinLnBrk="0" hangingPunct="1">
                        <a:lnSpc>
                          <a:spcPct val="100000"/>
                        </a:lnSpc>
                        <a:spcBef>
                          <a:spcPts val="0"/>
                        </a:spcBef>
                        <a:spcAft>
                          <a:spcPts val="0"/>
                        </a:spcAft>
                        <a:buClrTx/>
                        <a:buSzTx/>
                        <a:buFont typeface="Symbol"/>
                        <a:buChar char=""/>
                        <a:tabLst>
                          <a:tab pos="228600" algn="l"/>
                        </a:tabLst>
                        <a:defRPr/>
                      </a:pPr>
                      <a:r>
                        <a:rPr lang="en-US" sz="1500" dirty="0">
                          <a:solidFill>
                            <a:srgbClr val="1D2A53"/>
                          </a:solidFill>
                          <a:latin typeface="Tw Cen MT"/>
                          <a:ea typeface="Times New Roman"/>
                          <a:cs typeface="Tw Cen MT"/>
                        </a:rPr>
                        <a:t>Pay for my food</a:t>
                      </a:r>
                    </a:p>
                  </a:txBody>
                  <a:tcPr marL="39145" marR="39145" marT="0" marB="0">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12762">
                <a:tc>
                  <a:txBody>
                    <a:bodyPr/>
                    <a:lstStyle/>
                    <a:p>
                      <a:pPr marL="0" marR="0" lvl="0" indent="0" algn="ctr">
                        <a:spcBef>
                          <a:spcPts val="0"/>
                        </a:spcBef>
                        <a:spcAft>
                          <a:spcPts val="0"/>
                        </a:spcAft>
                        <a:buFontTx/>
                        <a:buNone/>
                        <a:tabLst>
                          <a:tab pos="228600" algn="l"/>
                        </a:tabLst>
                      </a:pPr>
                      <a:r>
                        <a:rPr lang="en-US" sz="1500" dirty="0">
                          <a:solidFill>
                            <a:srgbClr val="1D2A53"/>
                          </a:solidFill>
                          <a:latin typeface="Tw Cen MT"/>
                          <a:ea typeface="Times New Roman"/>
                          <a:cs typeface="Tw Cen MT"/>
                        </a:rPr>
                        <a:t>Safe</a:t>
                      </a:r>
                    </a:p>
                  </a:txBody>
                  <a:tcPr marL="39145" marR="39145" marT="0" marB="0" vert="vert270" anchor="ctr">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Listen to announcements</a:t>
                      </a:r>
                    </a:p>
                    <a:p>
                      <a:pPr marL="177800" marR="0" lvl="0" indent="-177800" algn="l">
                        <a:spcBef>
                          <a:spcPts val="0"/>
                        </a:spcBef>
                        <a:spcAft>
                          <a:spcPts val="0"/>
                        </a:spcAft>
                        <a:buFont typeface="Symbol"/>
                        <a:buChar char=""/>
                        <a:tabLst>
                          <a:tab pos="228600" algn="l"/>
                        </a:tabLst>
                      </a:pPr>
                      <a:r>
                        <a:rPr lang="en-US" sz="1500" dirty="0">
                          <a:solidFill>
                            <a:srgbClr val="1D2A53"/>
                          </a:solidFill>
                          <a:latin typeface="Tw Cen MT"/>
                          <a:ea typeface="Times New Roman"/>
                          <a:cs typeface="Tw Cen MT"/>
                        </a:rPr>
                        <a:t>Be prepared to leave on time</a:t>
                      </a:r>
                    </a:p>
                  </a:txBody>
                  <a:tcPr marL="39145" marR="39145" marT="0" marB="0">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65951">
                <a:tc>
                  <a:txBody>
                    <a:bodyPr/>
                    <a:lstStyle/>
                    <a:p>
                      <a:pPr marL="0" marR="0" lvl="0" indent="0" algn="ctr">
                        <a:spcBef>
                          <a:spcPts val="0"/>
                        </a:spcBef>
                        <a:spcAft>
                          <a:spcPts val="0"/>
                        </a:spcAft>
                        <a:buFontTx/>
                        <a:buNone/>
                        <a:tabLst>
                          <a:tab pos="228600" algn="l"/>
                        </a:tabLst>
                      </a:pPr>
                      <a:r>
                        <a:rPr lang="en-US" sz="1500" dirty="0">
                          <a:solidFill>
                            <a:srgbClr val="1D2A53"/>
                          </a:solidFill>
                          <a:latin typeface="Tw Cen MT"/>
                          <a:ea typeface="Times New Roman"/>
                          <a:cs typeface="Tw Cen MT"/>
                        </a:rPr>
                        <a:t>Conditions</a:t>
                      </a:r>
                    </a:p>
                  </a:txBody>
                  <a:tcPr marL="39145" marR="39145" marT="0" marB="0" vert="vert270" anchor="ctr">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a:spcBef>
                          <a:spcPts val="0"/>
                        </a:spcBef>
                        <a:spcAft>
                          <a:spcPts val="0"/>
                        </a:spcAft>
                        <a:buFont typeface="Symbol"/>
                        <a:buNone/>
                        <a:tabLst>
                          <a:tab pos="228600" algn="l"/>
                        </a:tabLst>
                      </a:pPr>
                      <a:endParaRPr lang="en-US" sz="1500" dirty="0">
                        <a:solidFill>
                          <a:srgbClr val="1D2A53"/>
                        </a:solidFill>
                        <a:latin typeface="Tw Cen MT"/>
                        <a:ea typeface="Times New Roman"/>
                        <a:cs typeface="Tw Cen MT"/>
                      </a:endParaRPr>
                    </a:p>
                    <a:p>
                      <a:pPr marL="0" marR="0" lvl="0" indent="0" algn="ctr">
                        <a:spcBef>
                          <a:spcPts val="0"/>
                        </a:spcBef>
                        <a:spcAft>
                          <a:spcPts val="0"/>
                        </a:spcAft>
                        <a:buFont typeface="Symbol"/>
                        <a:buNone/>
                        <a:tabLst>
                          <a:tab pos="228600" algn="l"/>
                        </a:tabLst>
                      </a:pPr>
                      <a:r>
                        <a:rPr lang="en-US" sz="1500" dirty="0">
                          <a:solidFill>
                            <a:srgbClr val="1D2A53"/>
                          </a:solidFill>
                          <a:latin typeface="Tw Cen MT"/>
                          <a:ea typeface="Times New Roman"/>
                          <a:cs typeface="Tw Cen MT"/>
                        </a:rPr>
                        <a:t>Supervise student</a:t>
                      </a:r>
                      <a:r>
                        <a:rPr lang="en-US" sz="1500" baseline="0" dirty="0">
                          <a:solidFill>
                            <a:srgbClr val="1D2A53"/>
                          </a:solidFill>
                          <a:latin typeface="Tw Cen MT"/>
                          <a:ea typeface="Times New Roman"/>
                          <a:cs typeface="Tw Cen MT"/>
                        </a:rPr>
                        <a:t> lines </a:t>
                      </a:r>
                      <a:r>
                        <a:rPr lang="en-US" sz="1500" dirty="0">
                          <a:solidFill>
                            <a:srgbClr val="1D2A53"/>
                          </a:solidFill>
                          <a:latin typeface="Tw Cen MT"/>
                          <a:ea typeface="Times New Roman"/>
                          <a:cs typeface="Tw Cen MT"/>
                        </a:rPr>
                        <a:t>until they</a:t>
                      </a:r>
                      <a:r>
                        <a:rPr lang="en-US" sz="1500" baseline="0" dirty="0">
                          <a:solidFill>
                            <a:srgbClr val="1D2A53"/>
                          </a:solidFill>
                          <a:latin typeface="Tw Cen MT"/>
                          <a:ea typeface="Times New Roman"/>
                          <a:cs typeface="Tw Cen MT"/>
                        </a:rPr>
                        <a:t> are fully in cafeteria</a:t>
                      </a:r>
                    </a:p>
                    <a:p>
                      <a:pPr marL="0" marR="0" lvl="0" indent="0" algn="ctr">
                        <a:spcBef>
                          <a:spcPts val="0"/>
                        </a:spcBef>
                        <a:spcAft>
                          <a:spcPts val="0"/>
                        </a:spcAft>
                        <a:buFont typeface="Symbol"/>
                        <a:buNone/>
                        <a:tabLst>
                          <a:tab pos="228600" algn="l"/>
                        </a:tabLst>
                      </a:pPr>
                      <a:endParaRPr lang="en-US" sz="1500" dirty="0">
                        <a:solidFill>
                          <a:srgbClr val="1D2A53"/>
                        </a:solidFill>
                        <a:latin typeface="Tw Cen MT"/>
                        <a:ea typeface="Times New Roman"/>
                        <a:cs typeface="Tw Cen MT"/>
                      </a:endParaRPr>
                    </a:p>
                  </a:txBody>
                  <a:tcPr marL="39145" marR="39145" marT="0" marB="0">
                    <a:lnL w="28575" cap="flat" cmpd="sng" algn="ctr">
                      <a:solidFill>
                        <a:srgbClr val="1D2A52"/>
                      </a:solidFill>
                      <a:prstDash val="solid"/>
                      <a:round/>
                      <a:headEnd type="none" w="med" len="med"/>
                      <a:tailEnd type="none" w="med" len="med"/>
                    </a:lnL>
                    <a:lnR w="28575" cap="flat" cmpd="sng" algn="ctr">
                      <a:solidFill>
                        <a:srgbClr val="1D2A52"/>
                      </a:solidFill>
                      <a:prstDash val="solid"/>
                      <a:round/>
                      <a:headEnd type="none" w="med" len="med"/>
                      <a:tailEnd type="none" w="med" len="med"/>
                    </a:lnR>
                    <a:lnT w="28575" cap="flat" cmpd="sng" algn="ctr">
                      <a:solidFill>
                        <a:srgbClr val="1D2A52"/>
                      </a:solidFill>
                      <a:prstDash val="solid"/>
                      <a:round/>
                      <a:headEnd type="none" w="med" len="med"/>
                      <a:tailEnd type="none" w="med" len="med"/>
                    </a:lnT>
                    <a:lnB w="28575" cap="flat" cmpd="sng" algn="ctr">
                      <a:solidFill>
                        <a:srgbClr val="1D2A52"/>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8"/>
          <a:stretch>
            <a:fillRect/>
          </a:stretch>
        </p:blipFill>
        <p:spPr>
          <a:xfrm>
            <a:off x="1569507" y="1674907"/>
            <a:ext cx="5348819" cy="4942356"/>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9408" y="6082747"/>
            <a:ext cx="801773" cy="534515"/>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62830450"/>
      </p:ext>
    </p:extLst>
  </p:cSld>
  <p:clrMapOvr>
    <a:masterClrMapping/>
  </p:clrMapOvr>
  <mc:AlternateContent xmlns:mc="http://schemas.openxmlformats.org/markup-compatibility/2006">
    <mc:Choice xmlns:p14="http://schemas.microsoft.com/office/powerpoint/2010/main" Requires="p14">
      <p:transition spd="slow" p14:dur="2000" advTm="35133"/>
    </mc:Choice>
    <mc:Fallback>
      <p:transition spd="slow" advTm="35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1+#ppt_w/2"/>
                                          </p:val>
                                        </p:tav>
                                        <p:tav tm="100000">
                                          <p:val>
                                            <p:strVal val="#ppt_x"/>
                                          </p:val>
                                        </p:tav>
                                      </p:tavLst>
                                    </p:anim>
                                    <p:anim calcmode="lin" valueType="num">
                                      <p:cBhvr additive="base">
                                        <p:cTn id="12"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11 at 2.11.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2757" y="1728943"/>
            <a:ext cx="6480755" cy="4888320"/>
          </a:xfrm>
          <a:prstGeom prst="rect">
            <a:avLst/>
          </a:prstGeom>
          <a:ln w="19050" cmpd="sng">
            <a:solidFill>
              <a:schemeClr val="tx2"/>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9408" y="6082747"/>
            <a:ext cx="801773" cy="534515"/>
          </a:xfrm>
          <a:prstGeom prst="rect">
            <a:avLst/>
          </a:prstGeom>
        </p:spPr>
      </p:pic>
      <p:sp>
        <p:nvSpPr>
          <p:cNvPr id="4" name="TextBox 3"/>
          <p:cNvSpPr txBox="1"/>
          <p:nvPr/>
        </p:nvSpPr>
        <p:spPr>
          <a:xfrm>
            <a:off x="0" y="437322"/>
            <a:ext cx="12191999" cy="1061829"/>
          </a:xfrm>
          <a:prstGeom prst="rect">
            <a:avLst/>
          </a:prstGeom>
          <a:noFill/>
        </p:spPr>
        <p:txBody>
          <a:bodyPr wrap="square" rtlCol="0">
            <a:spAutoFit/>
          </a:bodyPr>
          <a:lstStyle/>
          <a:p>
            <a:pPr algn="ctr"/>
            <a:r>
              <a:rPr lang="en-US" sz="4500" b="1" dirty="0" smtClean="0"/>
              <a:t>Visuals </a:t>
            </a:r>
            <a:r>
              <a:rPr lang="en-US" sz="4500" b="1" dirty="0"/>
              <a:t>for </a:t>
            </a:r>
            <a:r>
              <a:rPr lang="en-US" sz="4500" b="1" dirty="0" smtClean="0"/>
              <a:t>Younger Students</a:t>
            </a:r>
            <a:endParaRPr lang="en-US" sz="4500" b="1"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355807"/>
      </p:ext>
    </p:extLst>
  </p:cSld>
  <p:clrMapOvr>
    <a:masterClrMapping/>
  </p:clrMapOvr>
  <mc:AlternateContent xmlns:mc="http://schemas.openxmlformats.org/markup-compatibility/2006">
    <mc:Choice xmlns:p14="http://schemas.microsoft.com/office/powerpoint/2010/main" Requires="p14">
      <p:transition spd="slow" p14:dur="2000" advTm="11214"/>
    </mc:Choice>
    <mc:Fallback>
      <p:transition spd="slow" advTm="11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564" y="2531856"/>
            <a:ext cx="6569765" cy="1325563"/>
          </a:xfrm>
        </p:spPr>
        <p:txBody>
          <a:bodyPr/>
          <a:lstStyle/>
          <a:p>
            <a:pPr algn="ctr"/>
            <a:r>
              <a:rPr lang="en-US" b="1" dirty="0" smtClean="0">
                <a:latin typeface="+mn-lt"/>
              </a:rPr>
              <a:t>Behavioral Expectation Matrix Examples</a:t>
            </a:r>
            <a:endParaRPr lang="en-US"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2966356"/>
      </p:ext>
    </p:extLst>
  </p:cSld>
  <p:clrMapOvr>
    <a:masterClrMapping/>
  </p:clrMapOvr>
  <mc:AlternateContent xmlns:mc="http://schemas.openxmlformats.org/markup-compatibility/2006">
    <mc:Choice xmlns:p14="http://schemas.microsoft.com/office/powerpoint/2010/main" Requires="p14">
      <p:transition spd="slow" p14:dur="2000" advTm="28756"/>
    </mc:Choice>
    <mc:Fallback>
      <p:transition spd="slow" advTm="2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extLst>
              <p:ext uri="{D42A27DB-BD31-4B8C-83A1-F6EECF244321}">
                <p14:modId xmlns:p14="http://schemas.microsoft.com/office/powerpoint/2010/main" val="2600678361"/>
              </p:ext>
            </p:extLst>
          </p:nvPr>
        </p:nvGraphicFramePr>
        <p:xfrm>
          <a:off x="1845313" y="32852"/>
          <a:ext cx="8004366" cy="6703515"/>
        </p:xfrm>
        <a:graphic>
          <a:graphicData uri="http://schemas.openxmlformats.org/drawingml/2006/table">
            <a:tbl>
              <a:tblPr/>
              <a:tblGrid>
                <a:gridCol w="221687">
                  <a:extLst>
                    <a:ext uri="{9D8B030D-6E8A-4147-A177-3AD203B41FA5}">
                      <a16:colId xmlns:a16="http://schemas.microsoft.com/office/drawing/2014/main" val="20000"/>
                    </a:ext>
                  </a:extLst>
                </a:gridCol>
                <a:gridCol w="1141301">
                  <a:extLst>
                    <a:ext uri="{9D8B030D-6E8A-4147-A177-3AD203B41FA5}">
                      <a16:colId xmlns:a16="http://schemas.microsoft.com/office/drawing/2014/main" val="20001"/>
                    </a:ext>
                  </a:extLst>
                </a:gridCol>
                <a:gridCol w="706618">
                  <a:extLst>
                    <a:ext uri="{9D8B030D-6E8A-4147-A177-3AD203B41FA5}">
                      <a16:colId xmlns:a16="http://schemas.microsoft.com/office/drawing/2014/main" val="20002"/>
                    </a:ext>
                  </a:extLst>
                </a:gridCol>
                <a:gridCol w="707814">
                  <a:extLst>
                    <a:ext uri="{9D8B030D-6E8A-4147-A177-3AD203B41FA5}">
                      <a16:colId xmlns:a16="http://schemas.microsoft.com/office/drawing/2014/main" val="20003"/>
                    </a:ext>
                  </a:extLst>
                </a:gridCol>
                <a:gridCol w="1073017">
                  <a:extLst>
                    <a:ext uri="{9D8B030D-6E8A-4147-A177-3AD203B41FA5}">
                      <a16:colId xmlns:a16="http://schemas.microsoft.com/office/drawing/2014/main" val="20004"/>
                    </a:ext>
                  </a:extLst>
                </a:gridCol>
                <a:gridCol w="1140966">
                  <a:extLst>
                    <a:ext uri="{9D8B030D-6E8A-4147-A177-3AD203B41FA5}">
                      <a16:colId xmlns:a16="http://schemas.microsoft.com/office/drawing/2014/main" val="20005"/>
                    </a:ext>
                  </a:extLst>
                </a:gridCol>
                <a:gridCol w="848994">
                  <a:extLst>
                    <a:ext uri="{9D8B030D-6E8A-4147-A177-3AD203B41FA5}">
                      <a16:colId xmlns:a16="http://schemas.microsoft.com/office/drawing/2014/main" val="20006"/>
                    </a:ext>
                  </a:extLst>
                </a:gridCol>
                <a:gridCol w="916942">
                  <a:extLst>
                    <a:ext uri="{9D8B030D-6E8A-4147-A177-3AD203B41FA5}">
                      <a16:colId xmlns:a16="http://schemas.microsoft.com/office/drawing/2014/main" val="20007"/>
                    </a:ext>
                  </a:extLst>
                </a:gridCol>
                <a:gridCol w="1247027">
                  <a:extLst>
                    <a:ext uri="{9D8B030D-6E8A-4147-A177-3AD203B41FA5}">
                      <a16:colId xmlns:a16="http://schemas.microsoft.com/office/drawing/2014/main" val="20008"/>
                    </a:ext>
                  </a:extLst>
                </a:gridCol>
              </a:tblGrid>
              <a:tr h="318157">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68593" marR="68593" marT="45716" marB="45716"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pitchFamily="31" charset="0"/>
                          <a:ea typeface="Times New Roman" pitchFamily="31" charset="0"/>
                          <a:cs typeface="Arial" pitchFamily="31" charset="0"/>
                        </a:rPr>
                        <a:t>INCORPORATE Coping Strategies for Managing Stress</a:t>
                      </a:r>
                      <a:endPar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46016">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All Settings</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Halls</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Playgrounds</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rPr>
                        <a:t>Lunch</a:t>
                      </a: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Library/</a:t>
                      </a:r>
                      <a:endParaRPr kumimoji="0" lang="en-US" sz="1100" b="1"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Computer Lab</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Assembly</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Bus</a:t>
                      </a:r>
                      <a:endParaRPr kumimoji="0" lang="en-US" sz="1100" b="1"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601249">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espectful</a:t>
                      </a:r>
                      <a:endPar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on task.</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a:t>
                      </a: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prepared.</a:t>
                      </a:r>
                      <a:endParaRPr kumimoji="0" lang="en-US" sz="11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Have a plan.</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Sit in one spot.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76980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A</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chieving</a:t>
                      </a: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&amp; </a:t>
                      </a: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O</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rganized </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kind.</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Hands/feet to self.</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 to right.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Share equipment.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Listen/watch.</a:t>
                      </a:r>
                      <a:endParaRPr kumimoji="0" lang="en-US" sz="11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71223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5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35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esponsible</a:t>
                      </a:r>
                      <a:endParaRPr kumimoji="0" lang="en-US" sz="135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Recycle.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 litter.</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a:t>
                      </a: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physical space.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chairs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68593" marR="68593"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4085" name="Rectangle 59"/>
          <p:cNvSpPr>
            <a:spLocks noChangeArrowheads="1"/>
          </p:cNvSpPr>
          <p:nvPr/>
        </p:nvSpPr>
        <p:spPr bwMode="auto">
          <a:xfrm>
            <a:off x="2825356" y="8043755"/>
            <a:ext cx="184729" cy="64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19" rIns="91439" bIns="45719" anchor="ctr">
            <a:spAutoFit/>
          </a:bodyPr>
          <a:lstStyle/>
          <a:p>
            <a:r>
              <a:rPr lang="en-US" sz="1200">
                <a:solidFill>
                  <a:srgbClr val="000000"/>
                </a:solidFill>
                <a:latin typeface="Calibri" pitchFamily="34" charset="0"/>
                <a:cs typeface="Times New Roman" pitchFamily="18" charset="0"/>
              </a:rPr>
              <a:t/>
            </a:r>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44086" name="Text Box 60"/>
          <p:cNvSpPr txBox="1">
            <a:spLocks noChangeArrowheads="1"/>
          </p:cNvSpPr>
          <p:nvPr/>
        </p:nvSpPr>
        <p:spPr bwMode="auto">
          <a:xfrm rot="-5400000">
            <a:off x="707506" y="3697622"/>
            <a:ext cx="2590800" cy="430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50000"/>
              </a:spcBef>
              <a:spcAft>
                <a:spcPct val="25000"/>
              </a:spcAft>
              <a:buClr>
                <a:srgbClr val="000000"/>
              </a:buClr>
            </a:pPr>
            <a:r>
              <a:rPr lang="en-US" sz="2400" dirty="0">
                <a:solidFill>
                  <a:srgbClr val="000000"/>
                </a:solidFill>
                <a:latin typeface="Calibri" pitchFamily="34" charset="0"/>
              </a:rPr>
              <a:t>Expectations</a:t>
            </a:r>
          </a:p>
        </p:txBody>
      </p:sp>
      <p:sp>
        <p:nvSpPr>
          <p:cNvPr id="8" name="Right Arrow 7"/>
          <p:cNvSpPr>
            <a:spLocks noChangeArrowheads="1"/>
          </p:cNvSpPr>
          <p:nvPr/>
        </p:nvSpPr>
        <p:spPr bwMode="auto">
          <a:xfrm rot="-1449623">
            <a:off x="2678462" y="3016791"/>
            <a:ext cx="2914650" cy="1981200"/>
          </a:xfrm>
          <a:prstGeom prst="rightArrow">
            <a:avLst>
              <a:gd name="adj1" fmla="val 50000"/>
              <a:gd name="adj2" fmla="val 50001"/>
            </a:avLst>
          </a:prstGeom>
          <a:solidFill>
            <a:schemeClr val="accent2"/>
          </a:solidFill>
          <a:ln w="9525">
            <a:solidFill>
              <a:schemeClr val="tx1"/>
            </a:solidFill>
            <a:round/>
            <a:headEnd/>
            <a:tailEnd/>
          </a:ln>
        </p:spPr>
        <p:txBody>
          <a:bodyPr lIns="91439" tIns="45719" rIns="91439" bIns="45719"/>
          <a:lstStyle/>
          <a:p>
            <a:pPr algn="ctr"/>
            <a:r>
              <a:rPr lang="en-US" sz="2400" dirty="0" smtClean="0">
                <a:solidFill>
                  <a:srgbClr val="000000"/>
                </a:solidFill>
                <a:latin typeface="Calibri" pitchFamily="34" charset="0"/>
              </a:rPr>
              <a:t>Specific Behaviors</a:t>
            </a:r>
          </a:p>
          <a:p>
            <a:pPr algn="ctr"/>
            <a:r>
              <a:rPr lang="en-US" sz="2400" dirty="0" smtClean="0">
                <a:solidFill>
                  <a:srgbClr val="000000"/>
                </a:solidFill>
                <a:latin typeface="Calibri" pitchFamily="34" charset="0"/>
              </a:rPr>
              <a:t>Rules / Skills </a:t>
            </a:r>
            <a:endParaRPr lang="en-US" sz="2400" dirty="0">
              <a:solidFill>
                <a:srgbClr val="000000"/>
              </a:solidFill>
              <a:latin typeface="Calibri" pitchFamily="34" charset="0"/>
            </a:endParaRPr>
          </a:p>
        </p:txBody>
      </p:sp>
      <p:pic>
        <p:nvPicPr>
          <p:cNvPr id="44090" name="Rectangl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7516" y="0"/>
            <a:ext cx="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5789904" y="3320180"/>
            <a:ext cx="1346450" cy="1600438"/>
          </a:xfrm>
          <a:prstGeom prst="rect">
            <a:avLst/>
          </a:prstGeom>
          <a:solidFill>
            <a:srgbClr val="FFFF00"/>
          </a:solidFill>
        </p:spPr>
        <p:txBody>
          <a:bodyPr wrap="square" rtlCol="0">
            <a:spAutoFit/>
          </a:bodyPr>
          <a:lstStyle/>
          <a:p>
            <a:pPr lvl="0" algn="ctr"/>
            <a:r>
              <a:rPr lang="en-US" sz="1400" dirty="0">
                <a:solidFill>
                  <a:srgbClr val="C00000"/>
                </a:solidFill>
                <a:latin typeface="Times New Roman" pitchFamily="31" charset="0"/>
                <a:ea typeface="Times New Roman" pitchFamily="31" charset="0"/>
                <a:cs typeface="Times New Roman" pitchFamily="31" charset="0"/>
              </a:rPr>
              <a:t>Have a lunch plan and choose quiet or social lunch area</a:t>
            </a:r>
          </a:p>
          <a:p>
            <a:pPr lvl="0" algn="ctr"/>
            <a:endParaRPr lang="en-US" sz="1400" dirty="0">
              <a:solidFill>
                <a:srgbClr val="C00000"/>
              </a:solidFill>
              <a:latin typeface="Times New Roman" pitchFamily="31" charset="0"/>
              <a:ea typeface="Times New Roman" pitchFamily="31" charset="0"/>
              <a:cs typeface="Times New Roman" pitchFamily="31" charset="0"/>
            </a:endParaRPr>
          </a:p>
          <a:p>
            <a:pPr lvl="0" algn="ctr"/>
            <a:r>
              <a:rPr lang="en-US" sz="1400" dirty="0">
                <a:solidFill>
                  <a:srgbClr val="C00000"/>
                </a:solidFill>
                <a:latin typeface="Times New Roman" pitchFamily="31" charset="0"/>
                <a:ea typeface="Times New Roman" pitchFamily="31" charset="0"/>
                <a:cs typeface="Times New Roman" pitchFamily="31" charset="0"/>
              </a:rPr>
              <a:t>Invite friends to join me </a:t>
            </a:r>
          </a:p>
        </p:txBody>
      </p:sp>
      <p:sp>
        <p:nvSpPr>
          <p:cNvPr id="12" name="TextBox 11"/>
          <p:cNvSpPr txBox="1"/>
          <p:nvPr/>
        </p:nvSpPr>
        <p:spPr>
          <a:xfrm>
            <a:off x="5921565" y="1639099"/>
            <a:ext cx="1028700" cy="1169551"/>
          </a:xfrm>
          <a:prstGeom prst="rect">
            <a:avLst/>
          </a:prstGeom>
          <a:solidFill>
            <a:srgbClr val="FFFF00"/>
          </a:solidFill>
        </p:spPr>
        <p:txBody>
          <a:bodyPr wrap="square" rtlCol="0">
            <a:spAutoFit/>
          </a:bodyPr>
          <a:lstStyle/>
          <a:p>
            <a:pPr algn="ctr"/>
            <a:r>
              <a:rPr lang="en-US" sz="1400" dirty="0">
                <a:solidFill>
                  <a:srgbClr val="C00000"/>
                </a:solidFill>
              </a:rPr>
              <a:t>Invite those sitting alone to join in</a:t>
            </a:r>
          </a:p>
        </p:txBody>
      </p:sp>
      <p:sp>
        <p:nvSpPr>
          <p:cNvPr id="13" name="TextBox 12"/>
          <p:cNvSpPr txBox="1"/>
          <p:nvPr/>
        </p:nvSpPr>
        <p:spPr>
          <a:xfrm>
            <a:off x="5879054" y="5366744"/>
            <a:ext cx="1257300" cy="1384995"/>
          </a:xfrm>
          <a:prstGeom prst="rect">
            <a:avLst/>
          </a:prstGeom>
          <a:solidFill>
            <a:srgbClr val="FFFF00"/>
          </a:solidFill>
        </p:spPr>
        <p:txBody>
          <a:bodyPr wrap="square" rtlCol="0">
            <a:spAutoFit/>
          </a:bodyPr>
          <a:lstStyle/>
          <a:p>
            <a:pPr lvl="0"/>
            <a:r>
              <a:rPr lang="en-US" sz="1400" dirty="0">
                <a:solidFill>
                  <a:srgbClr val="C00000"/>
                </a:solidFill>
                <a:latin typeface="Times New Roman"/>
                <a:ea typeface="Times New Roman" pitchFamily="31" charset="0"/>
                <a:cs typeface="Times New Roman"/>
              </a:rPr>
              <a:t>Use my breathing technique</a:t>
            </a:r>
          </a:p>
          <a:p>
            <a:pPr lvl="0"/>
            <a:endParaRPr lang="en-US" sz="1400" dirty="0">
              <a:solidFill>
                <a:srgbClr val="C00000"/>
              </a:solidFill>
              <a:latin typeface="Times New Roman"/>
              <a:ea typeface="Times New Roman" pitchFamily="31" charset="0"/>
              <a:cs typeface="Times New Roman"/>
            </a:endParaRPr>
          </a:p>
          <a:p>
            <a:pPr lvl="0"/>
            <a:r>
              <a:rPr lang="en-US" sz="1400" dirty="0">
                <a:solidFill>
                  <a:srgbClr val="C00000"/>
                </a:solidFill>
                <a:latin typeface="Times New Roman"/>
                <a:ea typeface="Times New Roman" pitchFamily="31" charset="0"/>
                <a:cs typeface="Times New Roman"/>
              </a:rPr>
              <a:t>Listen to my signals </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9408" y="6082747"/>
            <a:ext cx="801773" cy="53451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61277694"/>
      </p:ext>
    </p:extLst>
  </p:cSld>
  <p:clrMapOvr>
    <a:masterClrMapping/>
  </p:clrMapOvr>
  <p:transition advTm="31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524001" y="457200"/>
          <a:ext cx="8993189" cy="5934862"/>
        </p:xfrm>
        <a:graphic>
          <a:graphicData uri="http://schemas.openxmlformats.org/drawingml/2006/table">
            <a:tbl>
              <a:tblPr/>
              <a:tblGrid>
                <a:gridCol w="381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gridCol w="990600">
                  <a:extLst>
                    <a:ext uri="{9D8B030D-6E8A-4147-A177-3AD203B41FA5}">
                      <a16:colId xmlns:a16="http://schemas.microsoft.com/office/drawing/2014/main" val="20007"/>
                    </a:ext>
                  </a:extLst>
                </a:gridCol>
                <a:gridCol w="915989">
                  <a:extLst>
                    <a:ext uri="{9D8B030D-6E8A-4147-A177-3AD203B41FA5}">
                      <a16:colId xmlns:a16="http://schemas.microsoft.com/office/drawing/2014/main" val="20008"/>
                    </a:ext>
                  </a:extLst>
                </a:gridCol>
              </a:tblGrid>
              <a:tr h="35327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91457" marR="91457" marT="45716" marB="45716"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C00000"/>
                          </a:solidFill>
                          <a:effectLst/>
                          <a:latin typeface="Arial" pitchFamily="31" charset="0"/>
                          <a:ea typeface="Times New Roman" pitchFamily="31" charset="0"/>
                          <a:cs typeface="Arial" pitchFamily="31" charset="0"/>
                        </a:rPr>
                        <a:t>INCORPORATE BULLY PREVENTION / INTERVENTION</a:t>
                      </a:r>
                      <a:endParaRPr kumimoji="0" lang="en-US" sz="14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3527">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All Settings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Halls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Playgrounds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rPr>
                        <a:t>If you see Disrespect</a:t>
                      </a: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Assembly</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2507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espectful</a:t>
                      </a:r>
                      <a:endPar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on task.</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Be prepared.</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Walk.</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Have a plan.</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Sit in one spot.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98134">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A</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chieving</a:t>
                      </a: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Times New Roman" pitchFamily="31" charset="0"/>
                        </a:rPr>
                        <a:t>&amp; </a:t>
                      </a:r>
                      <a:r>
                        <a:rPr kumimoji="0" lang="en-US" sz="2000" b="1" i="0" u="none" strike="noStrike" cap="none" normalizeH="0" baseline="0" dirty="0">
                          <a:ln>
                            <a:noFill/>
                          </a:ln>
                          <a:solidFill>
                            <a:schemeClr val="tx1"/>
                          </a:solidFill>
                          <a:effectLst/>
                          <a:latin typeface="Arial" pitchFamily="31" charset="0"/>
                          <a:ea typeface="Arial" pitchFamily="31" charset="0"/>
                          <a:cs typeface="Times New Roman" pitchFamily="31" charset="0"/>
                        </a:rPr>
                        <a:t>O</a:t>
                      </a:r>
                      <a:r>
                        <a:rPr kumimoji="0" lang="en-US" sz="1400" b="0" i="0" u="none" strike="noStrike" cap="none" normalizeH="0" baseline="0" dirty="0">
                          <a:ln>
                            <a:noFill/>
                          </a:ln>
                          <a:solidFill>
                            <a:schemeClr val="tx1"/>
                          </a:solidFill>
                          <a:effectLst/>
                          <a:latin typeface="Arial" pitchFamily="31" charset="0"/>
                          <a:ea typeface="Arial" pitchFamily="31" charset="0"/>
                          <a:cs typeface="Times New Roman" pitchFamily="31" charset="0"/>
                        </a:rPr>
                        <a:t>rganized </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kind.</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Hands/feet to self.</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 to right.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Share equipment.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Listen/watch.</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0121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esponsible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Recycle.</a:t>
                      </a:r>
                      <a:endParaRPr kumimoji="0" lang="en-US" sz="12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 litter.</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physical space.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chairs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57" marR="91457"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4085" name="Rectangle 59"/>
          <p:cNvSpPr>
            <a:spLocks noChangeArrowheads="1"/>
          </p:cNvSpPr>
          <p:nvPr/>
        </p:nvSpPr>
        <p:spPr bwMode="auto">
          <a:xfrm>
            <a:off x="1735139" y="8043863"/>
            <a:ext cx="18573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19" rIns="91439" bIns="45719" anchor="ctr">
            <a:spAutoFit/>
          </a:bodyPr>
          <a:lstStyle/>
          <a:p>
            <a:r>
              <a:rPr lang="en-US" sz="1200">
                <a:solidFill>
                  <a:srgbClr val="000000"/>
                </a:solidFill>
                <a:latin typeface="Calibri" pitchFamily="34" charset="0"/>
                <a:cs typeface="Times New Roman" pitchFamily="18" charset="0"/>
              </a:rPr>
              <a:t/>
            </a:r>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44086" name="Text Box 60"/>
          <p:cNvSpPr txBox="1">
            <a:spLocks noChangeArrowheads="1"/>
          </p:cNvSpPr>
          <p:nvPr/>
        </p:nvSpPr>
        <p:spPr bwMode="auto">
          <a:xfrm rot="-5400000">
            <a:off x="442913" y="3671889"/>
            <a:ext cx="259080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50000"/>
              </a:spcBef>
              <a:spcAft>
                <a:spcPct val="25000"/>
              </a:spcAft>
              <a:buClr>
                <a:srgbClr val="000000"/>
              </a:buClr>
            </a:pPr>
            <a:r>
              <a:rPr lang="en-US" sz="2400" dirty="0">
                <a:solidFill>
                  <a:srgbClr val="000000"/>
                </a:solidFill>
                <a:latin typeface="Calibri" pitchFamily="34" charset="0"/>
              </a:rPr>
              <a:t>Expectations</a:t>
            </a:r>
          </a:p>
        </p:txBody>
      </p:sp>
      <p:pic>
        <p:nvPicPr>
          <p:cNvPr id="44090" name="Rectangl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2688" y="0"/>
            <a:ext cx="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324601" y="3048001"/>
            <a:ext cx="1371601" cy="1384995"/>
          </a:xfrm>
          <a:prstGeom prst="rect">
            <a:avLst/>
          </a:prstGeom>
          <a:solidFill>
            <a:srgbClr val="FFFF00"/>
          </a:solidFill>
        </p:spPr>
        <p:txBody>
          <a:bodyPr wrap="square" rtlCol="0">
            <a:spAutoFit/>
          </a:bodyPr>
          <a:lstStyle/>
          <a:p>
            <a:pPr lvl="0" algn="ctr"/>
            <a:r>
              <a:rPr lang="en-US" sz="1400" b="1" dirty="0">
                <a:solidFill>
                  <a:srgbClr val="C00000"/>
                </a:solidFill>
                <a:latin typeface="Arial" pitchFamily="31" charset="0"/>
                <a:ea typeface="Times New Roman" pitchFamily="31" charset="0"/>
                <a:cs typeface="Times New Roman" pitchFamily="31" charset="0"/>
              </a:rPr>
              <a:t>WALK: </a:t>
            </a:r>
            <a:r>
              <a:rPr lang="en-US" sz="1400" dirty="0">
                <a:solidFill>
                  <a:srgbClr val="C00000"/>
                </a:solidFill>
                <a:latin typeface="Arial" pitchFamily="31" charset="0"/>
                <a:ea typeface="Times New Roman" pitchFamily="31" charset="0"/>
                <a:cs typeface="Times New Roman" pitchFamily="31" charset="0"/>
              </a:rPr>
              <a:t>Invite people </a:t>
            </a:r>
          </a:p>
          <a:p>
            <a:pPr lvl="0" algn="ctr"/>
            <a:r>
              <a:rPr lang="en-US" sz="1400" dirty="0">
                <a:solidFill>
                  <a:srgbClr val="C00000"/>
                </a:solidFill>
                <a:latin typeface="Arial" pitchFamily="31" charset="0"/>
                <a:ea typeface="Times New Roman" pitchFamily="31" charset="0"/>
                <a:cs typeface="Times New Roman" pitchFamily="31" charset="0"/>
              </a:rPr>
              <a:t>who are being </a:t>
            </a:r>
            <a:r>
              <a:rPr lang="en-US" sz="1400" dirty="0" smtClean="0">
                <a:solidFill>
                  <a:srgbClr val="C00000"/>
                </a:solidFill>
                <a:latin typeface="Arial" pitchFamily="31" charset="0"/>
                <a:ea typeface="Times New Roman" pitchFamily="31" charset="0"/>
                <a:cs typeface="Times New Roman" pitchFamily="31" charset="0"/>
              </a:rPr>
              <a:t>disrespected</a:t>
            </a:r>
            <a:endParaRPr lang="en-US" sz="1400" dirty="0">
              <a:solidFill>
                <a:srgbClr val="C00000"/>
              </a:solidFill>
              <a:latin typeface="Arial" pitchFamily="31" charset="0"/>
              <a:ea typeface="Times New Roman" pitchFamily="31" charset="0"/>
              <a:cs typeface="Times New Roman" pitchFamily="31" charset="0"/>
            </a:endParaRPr>
          </a:p>
          <a:p>
            <a:pPr lvl="0" algn="ctr"/>
            <a:r>
              <a:rPr lang="en-US" sz="1400" dirty="0">
                <a:solidFill>
                  <a:srgbClr val="C00000"/>
                </a:solidFill>
                <a:latin typeface="Arial" pitchFamily="31" charset="0"/>
                <a:ea typeface="Times New Roman" pitchFamily="31" charset="0"/>
                <a:cs typeface="Times New Roman" pitchFamily="31" charset="0"/>
              </a:rPr>
              <a:t>to join you and move away.</a:t>
            </a:r>
            <a:endParaRPr lang="en-US" sz="1400" dirty="0">
              <a:solidFill>
                <a:srgbClr val="C00000"/>
              </a:solidFill>
              <a:latin typeface="Times New Roman" pitchFamily="31" charset="0"/>
              <a:ea typeface="Times New Roman" pitchFamily="31" charset="0"/>
              <a:cs typeface="Times New Roman" pitchFamily="31" charset="0"/>
            </a:endParaRPr>
          </a:p>
        </p:txBody>
      </p:sp>
      <p:sp>
        <p:nvSpPr>
          <p:cNvPr id="11" name="TextBox 10"/>
          <p:cNvSpPr txBox="1"/>
          <p:nvPr/>
        </p:nvSpPr>
        <p:spPr>
          <a:xfrm>
            <a:off x="5029200" y="3505201"/>
            <a:ext cx="1066800" cy="954107"/>
          </a:xfrm>
          <a:prstGeom prst="rect">
            <a:avLst/>
          </a:prstGeom>
          <a:solidFill>
            <a:srgbClr val="FFFF00"/>
          </a:solidFill>
        </p:spPr>
        <p:txBody>
          <a:bodyPr wrap="square" rtlCol="0">
            <a:spAutoFit/>
          </a:bodyPr>
          <a:lstStyle/>
          <a:p>
            <a:pPr algn="ctr"/>
            <a:r>
              <a:rPr lang="en-US" sz="1400" dirty="0">
                <a:solidFill>
                  <a:srgbClr val="C00000"/>
                </a:solidFill>
              </a:rPr>
              <a:t>Invite those who are </a:t>
            </a:r>
          </a:p>
          <a:p>
            <a:pPr algn="ctr"/>
            <a:r>
              <a:rPr lang="en-US" sz="1400" dirty="0">
                <a:solidFill>
                  <a:srgbClr val="C00000"/>
                </a:solidFill>
              </a:rPr>
              <a:t>alone to </a:t>
            </a:r>
          </a:p>
          <a:p>
            <a:pPr algn="ctr"/>
            <a:r>
              <a:rPr lang="en-US" sz="1400" dirty="0">
                <a:solidFill>
                  <a:srgbClr val="C00000"/>
                </a:solidFill>
              </a:rPr>
              <a:t>join in. </a:t>
            </a:r>
          </a:p>
        </p:txBody>
      </p:sp>
      <p:sp>
        <p:nvSpPr>
          <p:cNvPr id="12" name="TextBox 11"/>
          <p:cNvSpPr txBox="1"/>
          <p:nvPr/>
        </p:nvSpPr>
        <p:spPr>
          <a:xfrm>
            <a:off x="6248400" y="1600201"/>
            <a:ext cx="1371600" cy="1200329"/>
          </a:xfrm>
          <a:prstGeom prst="rect">
            <a:avLst/>
          </a:prstGeom>
          <a:solidFill>
            <a:srgbClr val="FFFF00"/>
          </a:solidFill>
        </p:spPr>
        <p:txBody>
          <a:bodyPr wrap="square" rtlCol="0">
            <a:spAutoFit/>
          </a:bodyPr>
          <a:lstStyle/>
          <a:p>
            <a:pPr algn="ctr"/>
            <a:r>
              <a:rPr lang="en-US" sz="1600" b="1" dirty="0">
                <a:solidFill>
                  <a:srgbClr val="C00000"/>
                </a:solidFill>
              </a:rPr>
              <a:t>STOP: </a:t>
            </a:r>
            <a:r>
              <a:rPr lang="en-US" sz="1400" dirty="0">
                <a:solidFill>
                  <a:srgbClr val="C00000"/>
                </a:solidFill>
              </a:rPr>
              <a:t>Interrupt &amp; model respect, rather than watch or join in</a:t>
            </a:r>
          </a:p>
        </p:txBody>
      </p:sp>
      <p:sp>
        <p:nvSpPr>
          <p:cNvPr id="13" name="TextBox 12"/>
          <p:cNvSpPr txBox="1"/>
          <p:nvPr/>
        </p:nvSpPr>
        <p:spPr>
          <a:xfrm>
            <a:off x="6096000" y="4687021"/>
            <a:ext cx="1676400" cy="1477328"/>
          </a:xfrm>
          <a:prstGeom prst="rect">
            <a:avLst/>
          </a:prstGeom>
          <a:solidFill>
            <a:srgbClr val="FFFF00"/>
          </a:solidFill>
        </p:spPr>
        <p:txBody>
          <a:bodyPr wrap="square" rtlCol="0">
            <a:spAutoFit/>
          </a:bodyPr>
          <a:lstStyle/>
          <a:p>
            <a:pPr lvl="0"/>
            <a:r>
              <a:rPr lang="en-US" b="1" dirty="0">
                <a:solidFill>
                  <a:srgbClr val="C00000"/>
                </a:solidFill>
              </a:rPr>
              <a:t>Stop: </a:t>
            </a:r>
            <a:r>
              <a:rPr lang="en-US" sz="1200" dirty="0">
                <a:solidFill>
                  <a:srgbClr val="C00000"/>
                </a:solidFill>
                <a:latin typeface="Arial" pitchFamily="31" charset="0"/>
                <a:ea typeface="Times New Roman" pitchFamily="31" charset="0"/>
                <a:cs typeface="Times New Roman" pitchFamily="31" charset="0"/>
              </a:rPr>
              <a:t>Interrupt, </a:t>
            </a:r>
          </a:p>
          <a:p>
            <a:pPr lvl="0" algn="ctr"/>
            <a:r>
              <a:rPr lang="en-US" sz="1200" dirty="0">
                <a:solidFill>
                  <a:srgbClr val="C00000"/>
                </a:solidFill>
                <a:latin typeface="Arial" pitchFamily="31" charset="0"/>
                <a:ea typeface="Times New Roman" pitchFamily="31" charset="0"/>
                <a:cs typeface="Times New Roman" pitchFamily="31" charset="0"/>
              </a:rPr>
              <a:t>Say “that’s not ok.”</a:t>
            </a:r>
          </a:p>
          <a:p>
            <a:r>
              <a:rPr lang="en-US" b="1" dirty="0">
                <a:solidFill>
                  <a:srgbClr val="C00000"/>
                </a:solidFill>
              </a:rPr>
              <a:t>Walk: </a:t>
            </a:r>
            <a:r>
              <a:rPr lang="en-US" sz="1200" dirty="0">
                <a:solidFill>
                  <a:srgbClr val="C00000"/>
                </a:solidFill>
                <a:latin typeface="Arial" pitchFamily="31" charset="0"/>
                <a:ea typeface="Times New Roman" pitchFamily="31" charset="0"/>
                <a:cs typeface="Times New Roman" pitchFamily="31" charset="0"/>
              </a:rPr>
              <a:t>Walk away  Don’t be an audience</a:t>
            </a:r>
          </a:p>
          <a:p>
            <a:pPr lvl="0"/>
            <a:r>
              <a:rPr lang="en-US" b="1" dirty="0">
                <a:solidFill>
                  <a:srgbClr val="C00000"/>
                </a:solidFill>
              </a:rPr>
              <a:t>Talk: </a:t>
            </a:r>
          </a:p>
          <a:p>
            <a:pPr lvl="0"/>
            <a:r>
              <a:rPr lang="en-US" sz="1200" dirty="0">
                <a:solidFill>
                  <a:srgbClr val="C00000"/>
                </a:solidFill>
                <a:latin typeface="Arial" pitchFamily="31" charset="0"/>
                <a:ea typeface="Times New Roman" pitchFamily="31" charset="0"/>
                <a:cs typeface="Times New Roman" pitchFamily="31" charset="0"/>
              </a:rPr>
              <a:t>REPORT to an adult</a:t>
            </a:r>
          </a:p>
        </p:txBody>
      </p:sp>
      <p:sp>
        <p:nvSpPr>
          <p:cNvPr id="14" name="Right Arrow 13"/>
          <p:cNvSpPr>
            <a:spLocks noChangeArrowheads="1"/>
          </p:cNvSpPr>
          <p:nvPr/>
        </p:nvSpPr>
        <p:spPr bwMode="auto">
          <a:xfrm rot="-1449623">
            <a:off x="1893885" y="3516603"/>
            <a:ext cx="2914650" cy="1981200"/>
          </a:xfrm>
          <a:prstGeom prst="rightArrow">
            <a:avLst>
              <a:gd name="adj1" fmla="val 50000"/>
              <a:gd name="adj2" fmla="val 50001"/>
            </a:avLst>
          </a:prstGeom>
          <a:solidFill>
            <a:schemeClr val="accent2"/>
          </a:solidFill>
          <a:ln w="9525">
            <a:solidFill>
              <a:schemeClr val="tx1"/>
            </a:solidFill>
            <a:round/>
            <a:headEnd/>
            <a:tailEnd/>
          </a:ln>
        </p:spPr>
        <p:txBody>
          <a:bodyPr lIns="91439" tIns="45719" rIns="91439" bIns="45719"/>
          <a:lstStyle/>
          <a:p>
            <a:pPr algn="ctr"/>
            <a:r>
              <a:rPr lang="en-US" sz="2400" dirty="0" smtClean="0">
                <a:solidFill>
                  <a:srgbClr val="000000"/>
                </a:solidFill>
                <a:latin typeface="Calibri" pitchFamily="34" charset="0"/>
              </a:rPr>
              <a:t>Specific Behaviors Rules / Skills </a:t>
            </a:r>
            <a:endParaRPr lang="en-US" sz="2400" dirty="0">
              <a:solidFill>
                <a:srgbClr val="000000"/>
              </a:solidFill>
              <a:latin typeface="Calibri" pitchFamily="34" charset="0"/>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9408" y="6082747"/>
            <a:ext cx="801773" cy="534515"/>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11221105"/>
      </p:ext>
    </p:extLst>
  </p:cSld>
  <p:clrMapOvr>
    <a:masterClrMapping/>
  </p:clrMapOvr>
  <p:transition advTm="203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extLst>
              <p:ext uri="{D42A27DB-BD31-4B8C-83A1-F6EECF244321}">
                <p14:modId xmlns:p14="http://schemas.microsoft.com/office/powerpoint/2010/main" val="1303705571"/>
              </p:ext>
            </p:extLst>
          </p:nvPr>
        </p:nvGraphicFramePr>
        <p:xfrm>
          <a:off x="1229362" y="680801"/>
          <a:ext cx="8829039" cy="5790851"/>
        </p:xfrm>
        <a:graphic>
          <a:graphicData uri="http://schemas.openxmlformats.org/drawingml/2006/table">
            <a:tbl>
              <a:tblPr/>
              <a:tblGrid>
                <a:gridCol w="374047">
                  <a:extLst>
                    <a:ext uri="{9D8B030D-6E8A-4147-A177-3AD203B41FA5}">
                      <a16:colId xmlns:a16="http://schemas.microsoft.com/office/drawing/2014/main" val="20000"/>
                    </a:ext>
                  </a:extLst>
                </a:gridCol>
                <a:gridCol w="1196946">
                  <a:extLst>
                    <a:ext uri="{9D8B030D-6E8A-4147-A177-3AD203B41FA5}">
                      <a16:colId xmlns:a16="http://schemas.microsoft.com/office/drawing/2014/main" val="20001"/>
                    </a:ext>
                  </a:extLst>
                </a:gridCol>
                <a:gridCol w="972519">
                  <a:extLst>
                    <a:ext uri="{9D8B030D-6E8A-4147-A177-3AD203B41FA5}">
                      <a16:colId xmlns:a16="http://schemas.microsoft.com/office/drawing/2014/main" val="20002"/>
                    </a:ext>
                  </a:extLst>
                </a:gridCol>
                <a:gridCol w="748091">
                  <a:extLst>
                    <a:ext uri="{9D8B030D-6E8A-4147-A177-3AD203B41FA5}">
                      <a16:colId xmlns:a16="http://schemas.microsoft.com/office/drawing/2014/main" val="20003"/>
                    </a:ext>
                  </a:extLst>
                </a:gridCol>
                <a:gridCol w="1196946">
                  <a:extLst>
                    <a:ext uri="{9D8B030D-6E8A-4147-A177-3AD203B41FA5}">
                      <a16:colId xmlns:a16="http://schemas.microsoft.com/office/drawing/2014/main" val="20004"/>
                    </a:ext>
                  </a:extLst>
                </a:gridCol>
                <a:gridCol w="1645800">
                  <a:extLst>
                    <a:ext uri="{9D8B030D-6E8A-4147-A177-3AD203B41FA5}">
                      <a16:colId xmlns:a16="http://schemas.microsoft.com/office/drawing/2014/main" val="20005"/>
                    </a:ext>
                  </a:extLst>
                </a:gridCol>
                <a:gridCol w="822901">
                  <a:extLst>
                    <a:ext uri="{9D8B030D-6E8A-4147-A177-3AD203B41FA5}">
                      <a16:colId xmlns:a16="http://schemas.microsoft.com/office/drawing/2014/main" val="20006"/>
                    </a:ext>
                  </a:extLst>
                </a:gridCol>
                <a:gridCol w="972519">
                  <a:extLst>
                    <a:ext uri="{9D8B030D-6E8A-4147-A177-3AD203B41FA5}">
                      <a16:colId xmlns:a16="http://schemas.microsoft.com/office/drawing/2014/main" val="20007"/>
                    </a:ext>
                  </a:extLst>
                </a:gridCol>
                <a:gridCol w="899270">
                  <a:extLst>
                    <a:ext uri="{9D8B030D-6E8A-4147-A177-3AD203B41FA5}">
                      <a16:colId xmlns:a16="http://schemas.microsoft.com/office/drawing/2014/main" val="20008"/>
                    </a:ext>
                  </a:extLst>
                </a:gridCol>
              </a:tblGrid>
              <a:tr h="340700">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7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51445" marR="51445" marT="34287" marB="3428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C00000"/>
                          </a:solidFill>
                          <a:effectLst/>
                          <a:latin typeface="Arial" pitchFamily="31" charset="0"/>
                          <a:ea typeface="Times New Roman" pitchFamily="31" charset="0"/>
                          <a:cs typeface="Arial" pitchFamily="31" charset="0"/>
                        </a:rPr>
                        <a:t>INCORPORATE  Strategies for Using Technology</a:t>
                      </a:r>
                      <a:endParaRPr kumimoji="0" lang="en-US" sz="1100" b="0" i="0" u="none" strike="noStrike" cap="none" normalizeH="0" baseline="0" dirty="0">
                        <a:ln>
                          <a:noFill/>
                        </a:ln>
                        <a:solidFill>
                          <a:srgbClr val="C00000"/>
                        </a:solidFill>
                        <a:effectLst/>
                        <a:latin typeface="Times New Roman" pitchFamily="31" charset="0"/>
                        <a:ea typeface="Times New Roman" pitchFamily="31" charset="0"/>
                        <a:cs typeface="Times New Roman"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4871">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All Settings</a:t>
                      </a:r>
                      <a:endParaRPr kumimoji="0" lang="en-US" sz="15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Halls</a:t>
                      </a:r>
                      <a:endParaRPr kumimoji="0" lang="en-US" sz="15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Playgrounds</a:t>
                      </a:r>
                      <a:endParaRPr kumimoji="0" lang="en-US" sz="15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Arial" pitchFamily="31" charset="0"/>
                          <a:ea typeface="Arial" pitchFamily="31" charset="0"/>
                          <a:cs typeface="Arial" pitchFamily="31" charset="0"/>
                        </a:rPr>
                        <a:t>Technology</a:t>
                      </a: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Library/</a:t>
                      </a:r>
                      <a:endParaRPr kumimoji="0" lang="en-US" sz="9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Computer Lab</a:t>
                      </a:r>
                      <a:endParaRPr kumimoji="0" lang="en-US" sz="15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Assembly</a:t>
                      </a:r>
                      <a:endParaRPr kumimoji="0" lang="en-US" sz="15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Bus</a:t>
                      </a:r>
                      <a:endParaRPr kumimoji="0" lang="en-US" sz="15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20621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espectful</a:t>
                      </a:r>
                      <a:endParaRPr kumimoji="0" lang="en-US" sz="9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on task.</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Give your best effort.</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prepared.</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Have a plan.</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Study, read, compute.</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Sit in one spot.</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7551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1" charset="0"/>
                          <a:ea typeface="Arial" pitchFamily="31" charset="0"/>
                          <a:cs typeface="Times New Roman" pitchFamily="31" charset="0"/>
                        </a:rPr>
                        <a:t>A</a:t>
                      </a:r>
                      <a:r>
                        <a:rPr kumimoji="0" lang="en-US" sz="1100" b="0" i="0" u="none" strike="noStrike" cap="none" normalizeH="0" baseline="0" dirty="0">
                          <a:ln>
                            <a:noFill/>
                          </a:ln>
                          <a:solidFill>
                            <a:schemeClr val="tx1"/>
                          </a:solidFill>
                          <a:effectLst/>
                          <a:latin typeface="Arial" pitchFamily="31" charset="0"/>
                          <a:ea typeface="Arial" pitchFamily="31" charset="0"/>
                          <a:cs typeface="Times New Roman" pitchFamily="31" charset="0"/>
                        </a:rPr>
                        <a:t>chieving</a:t>
                      </a:r>
                      <a:r>
                        <a:rPr kumimoji="0" lang="en-US" sz="1100" b="1" i="0" u="none" strike="noStrike" cap="none" normalizeH="0" baseline="0" dirty="0">
                          <a:ln>
                            <a:noFill/>
                          </a:ln>
                          <a:solidFill>
                            <a:schemeClr val="tx1"/>
                          </a:solidFill>
                          <a:effectLst/>
                          <a:latin typeface="Arial" pitchFamily="31" charset="0"/>
                          <a:ea typeface="Arial" pitchFamily="31" charset="0"/>
                          <a:cs typeface="Times New Roman" pitchFamily="31"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31" charset="0"/>
                          <a:ea typeface="Arial" pitchFamily="31" charset="0"/>
                          <a:cs typeface="Times New Roman" pitchFamily="31" charset="0"/>
                        </a:rPr>
                        <a:t>&amp; </a:t>
                      </a:r>
                      <a:r>
                        <a:rPr kumimoji="0" lang="en-US" sz="1500" b="1" i="0" u="none" strike="noStrike" cap="none" normalizeH="0" baseline="0" dirty="0">
                          <a:ln>
                            <a:noFill/>
                          </a:ln>
                          <a:solidFill>
                            <a:schemeClr val="tx1"/>
                          </a:solidFill>
                          <a:effectLst/>
                          <a:latin typeface="Arial" pitchFamily="31" charset="0"/>
                          <a:ea typeface="Arial" pitchFamily="31" charset="0"/>
                          <a:cs typeface="Times New Roman" pitchFamily="31" charset="0"/>
                        </a:rPr>
                        <a:t>O</a:t>
                      </a:r>
                      <a:r>
                        <a:rPr kumimoji="0" lang="en-US" sz="1100" b="0" i="0" u="none" strike="noStrike" cap="none" normalizeH="0" baseline="0" dirty="0">
                          <a:ln>
                            <a:noFill/>
                          </a:ln>
                          <a:solidFill>
                            <a:schemeClr val="tx1"/>
                          </a:solidFill>
                          <a:effectLst/>
                          <a:latin typeface="Arial" pitchFamily="31" charset="0"/>
                          <a:ea typeface="Arial" pitchFamily="31" charset="0"/>
                          <a:cs typeface="Times New Roman" pitchFamily="31" charset="0"/>
                        </a:rPr>
                        <a:t>rganized </a:t>
                      </a:r>
                      <a:endParaRPr kumimoji="0" lang="en-US" sz="15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kind.</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Hands/feet to self.</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Help/share with others.</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normal voice volume.</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Walk to right.</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Share equipment.</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Include others.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Listen/watch.</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appropriate applause.</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Use a quiet voice.</a:t>
                      </a:r>
                      <a:endParaRPr kumimoji="0" lang="en-US" sz="1000" b="0" i="0" u="none" strike="noStrike" cap="none" normalizeH="0" baseline="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Stay in your seat.</a:t>
                      </a:r>
                      <a:endParaRPr kumimoji="0" lang="en-US" sz="16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833552">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a:t>
                      </a:r>
                      <a:r>
                        <a:rPr kumimoji="0" lang="en-US" sz="11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esponsible</a:t>
                      </a:r>
                      <a:endParaRPr kumimoji="0" lang="en-US" sz="15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Recycle.</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Clean up after self.</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 litter.</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physical space.</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equipment properly.</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Put litter in garbage can.</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Pick up.</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chairs carefully.</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0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51445" marR="51445" marT="34287" marB="342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44085" name="Rectangle 59"/>
          <p:cNvSpPr>
            <a:spLocks noChangeArrowheads="1"/>
          </p:cNvSpPr>
          <p:nvPr/>
        </p:nvSpPr>
        <p:spPr bwMode="auto">
          <a:xfrm>
            <a:off x="3643016" y="7747316"/>
            <a:ext cx="138562" cy="484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79" tIns="34289" rIns="68579" bIns="34289" anchor="ctr">
            <a:spAutoFit/>
          </a:bodyPr>
          <a:lstStyle/>
          <a:p>
            <a:r>
              <a:rPr lang="en-US" sz="900">
                <a:solidFill>
                  <a:srgbClr val="000000"/>
                </a:solidFill>
                <a:latin typeface="Calibri" pitchFamily="34" charset="0"/>
                <a:cs typeface="Times New Roman" pitchFamily="18" charset="0"/>
              </a:rPr>
              <a:t/>
            </a:r>
            <a:br>
              <a:rPr lang="en-US" sz="900">
                <a:solidFill>
                  <a:srgbClr val="000000"/>
                </a:solidFill>
                <a:latin typeface="Calibri" pitchFamily="34" charset="0"/>
                <a:cs typeface="Times New Roman" pitchFamily="18" charset="0"/>
              </a:rPr>
            </a:br>
            <a:endParaRPr lang="en-US">
              <a:solidFill>
                <a:srgbClr val="000000"/>
              </a:solidFill>
              <a:latin typeface="Calibri" pitchFamily="34" charset="0"/>
            </a:endParaRPr>
          </a:p>
        </p:txBody>
      </p:sp>
      <p:sp>
        <p:nvSpPr>
          <p:cNvPr id="44086" name="Text Box 60"/>
          <p:cNvSpPr txBox="1">
            <a:spLocks noChangeArrowheads="1"/>
          </p:cNvSpPr>
          <p:nvPr/>
        </p:nvSpPr>
        <p:spPr bwMode="auto">
          <a:xfrm rot="-5400000">
            <a:off x="419394" y="3690916"/>
            <a:ext cx="1943100" cy="32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spcBef>
                <a:spcPct val="50000"/>
              </a:spcBef>
              <a:spcAft>
                <a:spcPct val="25000"/>
              </a:spcAft>
              <a:buClr>
                <a:srgbClr val="000000"/>
              </a:buClr>
            </a:pPr>
            <a:r>
              <a:rPr lang="en-US" dirty="0">
                <a:solidFill>
                  <a:srgbClr val="000000"/>
                </a:solidFill>
                <a:latin typeface="Calibri" pitchFamily="34" charset="0"/>
              </a:rPr>
              <a:t>Expectations</a:t>
            </a:r>
          </a:p>
        </p:txBody>
      </p:sp>
      <p:sp>
        <p:nvSpPr>
          <p:cNvPr id="8" name="Right Arrow 7"/>
          <p:cNvSpPr>
            <a:spLocks noChangeArrowheads="1"/>
          </p:cNvSpPr>
          <p:nvPr/>
        </p:nvSpPr>
        <p:spPr bwMode="auto">
          <a:xfrm rot="-1449623">
            <a:off x="3727264" y="3567274"/>
            <a:ext cx="2185988" cy="1485900"/>
          </a:xfrm>
          <a:prstGeom prst="rightArrow">
            <a:avLst>
              <a:gd name="adj1" fmla="val 50000"/>
              <a:gd name="adj2" fmla="val 50001"/>
            </a:avLst>
          </a:prstGeom>
          <a:solidFill>
            <a:schemeClr val="accent2"/>
          </a:solidFill>
          <a:ln w="9525">
            <a:solidFill>
              <a:schemeClr val="tx1"/>
            </a:solidFill>
            <a:round/>
            <a:headEnd/>
            <a:tailEnd/>
          </a:ln>
        </p:spPr>
        <p:txBody>
          <a:bodyPr lIns="68579" tIns="34289" rIns="68579" bIns="34289"/>
          <a:lstStyle/>
          <a:p>
            <a:pPr algn="ctr"/>
            <a:r>
              <a:rPr lang="en-US" dirty="0" smtClean="0">
                <a:solidFill>
                  <a:srgbClr val="000000"/>
                </a:solidFill>
                <a:latin typeface="Calibri" pitchFamily="34" charset="0"/>
              </a:rPr>
              <a:t>Specific Behaviors Rules / Skills </a:t>
            </a:r>
            <a:endParaRPr lang="en-US" dirty="0">
              <a:solidFill>
                <a:srgbClr val="000000"/>
              </a:solidFill>
              <a:latin typeface="Calibri" pitchFamily="34" charset="0"/>
            </a:endParaRPr>
          </a:p>
        </p:txBody>
      </p:sp>
      <p:pic>
        <p:nvPicPr>
          <p:cNvPr id="44090" name="Rectangl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8637" y="857253"/>
            <a:ext cx="0" cy="1234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188983" y="3240791"/>
            <a:ext cx="771526" cy="1223412"/>
          </a:xfrm>
          <a:prstGeom prst="rect">
            <a:avLst/>
          </a:prstGeom>
          <a:solidFill>
            <a:srgbClr val="FFFF00"/>
          </a:solidFill>
        </p:spPr>
        <p:txBody>
          <a:bodyPr wrap="square" rtlCol="0">
            <a:spAutoFit/>
          </a:bodyPr>
          <a:lstStyle/>
          <a:p>
            <a:pPr lvl="0" algn="ctr"/>
            <a:r>
              <a:rPr lang="en-US" sz="1050" dirty="0">
                <a:solidFill>
                  <a:srgbClr val="C00000"/>
                </a:solidFill>
                <a:latin typeface="Times New Roman" pitchFamily="31" charset="0"/>
                <a:ea typeface="Times New Roman" pitchFamily="31" charset="0"/>
                <a:cs typeface="Times New Roman" pitchFamily="31" charset="0"/>
              </a:rPr>
              <a:t>Check your feelings</a:t>
            </a:r>
          </a:p>
          <a:p>
            <a:pPr lvl="0" algn="ctr"/>
            <a:r>
              <a:rPr lang="en-US" sz="1050" dirty="0">
                <a:solidFill>
                  <a:srgbClr val="C00000"/>
                </a:solidFill>
                <a:latin typeface="Times New Roman" pitchFamily="31" charset="0"/>
                <a:ea typeface="Times New Roman" pitchFamily="31" charset="0"/>
                <a:cs typeface="Times New Roman" pitchFamily="31" charset="0"/>
              </a:rPr>
              <a:t> </a:t>
            </a:r>
          </a:p>
          <a:p>
            <a:pPr lvl="0" algn="ctr"/>
            <a:r>
              <a:rPr lang="en-US" sz="1050" dirty="0">
                <a:solidFill>
                  <a:srgbClr val="C00000"/>
                </a:solidFill>
                <a:latin typeface="Times New Roman" pitchFamily="31" charset="0"/>
                <a:ea typeface="Times New Roman" pitchFamily="31" charset="0"/>
                <a:cs typeface="Times New Roman" pitchFamily="31" charset="0"/>
              </a:rPr>
              <a:t>Re-read message</a:t>
            </a:r>
          </a:p>
          <a:p>
            <a:pPr lvl="0" algn="ctr"/>
            <a:endParaRPr lang="en-US" sz="1050" dirty="0">
              <a:solidFill>
                <a:srgbClr val="C00000"/>
              </a:solidFill>
              <a:latin typeface="Times New Roman" pitchFamily="31" charset="0"/>
              <a:ea typeface="Times New Roman" pitchFamily="31" charset="0"/>
              <a:cs typeface="Times New Roman" pitchFamily="31" charset="0"/>
            </a:endParaRPr>
          </a:p>
        </p:txBody>
      </p:sp>
      <p:sp>
        <p:nvSpPr>
          <p:cNvPr id="12" name="TextBox 11"/>
          <p:cNvSpPr txBox="1"/>
          <p:nvPr/>
        </p:nvSpPr>
        <p:spPr>
          <a:xfrm>
            <a:off x="5994400" y="2068272"/>
            <a:ext cx="1160692" cy="577081"/>
          </a:xfrm>
          <a:prstGeom prst="rect">
            <a:avLst/>
          </a:prstGeom>
          <a:solidFill>
            <a:srgbClr val="FFFF00"/>
          </a:solidFill>
        </p:spPr>
        <p:txBody>
          <a:bodyPr wrap="square" rtlCol="0">
            <a:spAutoFit/>
          </a:bodyPr>
          <a:lstStyle/>
          <a:p>
            <a:pPr algn="ctr"/>
            <a:r>
              <a:rPr lang="en-US" sz="1050" dirty="0">
                <a:solidFill>
                  <a:srgbClr val="C00000"/>
                </a:solidFill>
              </a:rPr>
              <a:t>Words matter, pause and reflect before you post</a:t>
            </a:r>
          </a:p>
        </p:txBody>
      </p:sp>
      <p:sp>
        <p:nvSpPr>
          <p:cNvPr id="13" name="TextBox 12"/>
          <p:cNvSpPr txBox="1"/>
          <p:nvPr/>
        </p:nvSpPr>
        <p:spPr>
          <a:xfrm>
            <a:off x="6121592" y="4948055"/>
            <a:ext cx="942975" cy="1223412"/>
          </a:xfrm>
          <a:prstGeom prst="rect">
            <a:avLst/>
          </a:prstGeom>
          <a:solidFill>
            <a:srgbClr val="FFFF00"/>
          </a:solidFill>
        </p:spPr>
        <p:txBody>
          <a:bodyPr wrap="square" rtlCol="0">
            <a:spAutoFit/>
          </a:bodyPr>
          <a:lstStyle/>
          <a:p>
            <a:pPr lvl="0"/>
            <a:r>
              <a:rPr lang="en-US" sz="1050" dirty="0">
                <a:solidFill>
                  <a:schemeClr val="accent2"/>
                </a:solidFill>
                <a:latin typeface="Times New Roman"/>
                <a:ea typeface="Times New Roman" pitchFamily="31" charset="0"/>
                <a:cs typeface="Times New Roman"/>
              </a:rPr>
              <a:t>Model for others</a:t>
            </a:r>
          </a:p>
          <a:p>
            <a:pPr lvl="0"/>
            <a:r>
              <a:rPr lang="en-US" sz="1050" dirty="0">
                <a:solidFill>
                  <a:schemeClr val="accent2"/>
                </a:solidFill>
                <a:latin typeface="Times New Roman"/>
                <a:ea typeface="Times New Roman" pitchFamily="31" charset="0"/>
                <a:cs typeface="Times New Roman"/>
              </a:rPr>
              <a:t>double check sources and consider feelings of others</a:t>
            </a: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632" y="6052930"/>
            <a:ext cx="801773" cy="534515"/>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52502305"/>
      </p:ext>
    </p:extLst>
  </p:cSld>
  <p:clrMapOvr>
    <a:masterClrMapping/>
  </p:clrMapOvr>
  <p:transition advTm="15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8240" y="3289770"/>
            <a:ext cx="9875520" cy="2887841"/>
          </a:xfrm>
        </p:spPr>
        <p:txBody>
          <a:bodyPr>
            <a:normAutofit/>
          </a:bodyPr>
          <a:lstStyle/>
          <a:p>
            <a:pPr marL="0" indent="0" algn="ctr">
              <a:buNone/>
            </a:pPr>
            <a:r>
              <a:rPr lang="en-US" sz="4500" dirty="0"/>
              <a:t>is the collaboration between</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027" y="798991"/>
            <a:ext cx="3702942" cy="218779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5909" y="4206788"/>
            <a:ext cx="1642354" cy="1970824"/>
          </a:xfrm>
          <a:prstGeom prst="rect">
            <a:avLst/>
          </a:prstGeom>
        </p:spPr>
      </p:pic>
      <p:pic>
        <p:nvPicPr>
          <p:cNvPr id="1026" name="Picture 2" descr="Image result for wv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5162" y="4709047"/>
            <a:ext cx="4070563" cy="96630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1399453"/>
      </p:ext>
    </p:extLst>
  </p:cSld>
  <p:clrMapOvr>
    <a:masterClrMapping/>
  </p:clrMapOvr>
  <mc:AlternateContent xmlns:mc="http://schemas.openxmlformats.org/markup-compatibility/2006">
    <mc:Choice xmlns:p14="http://schemas.microsoft.com/office/powerpoint/2010/main" Requires="p14">
      <p:transition spd="slow" p14:dur="2000" advTm="60382"/>
    </mc:Choice>
    <mc:Fallback>
      <p:transition spd="slow" advTm="6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9C89DE-087D-AA49-81D1-68B9762B799E}"/>
              </a:ext>
            </a:extLst>
          </p:cNvPr>
          <p:cNvSpPr>
            <a:spLocks noGrp="1"/>
          </p:cNvSpPr>
          <p:nvPr>
            <p:ph type="title"/>
          </p:nvPr>
        </p:nvSpPr>
        <p:spPr>
          <a:xfrm>
            <a:off x="0" y="238081"/>
            <a:ext cx="12192000" cy="915357"/>
          </a:xfrm>
        </p:spPr>
        <p:txBody>
          <a:bodyPr>
            <a:noAutofit/>
          </a:bodyPr>
          <a:lstStyle/>
          <a:p>
            <a:pPr algn="ctr"/>
            <a:r>
              <a:rPr lang="en-US" sz="3000" b="1" dirty="0" smtClean="0">
                <a:latin typeface="+mn-lt"/>
              </a:rPr>
              <a:t>Integrating </a:t>
            </a:r>
            <a:r>
              <a:rPr lang="en-US" sz="3000" b="1" dirty="0">
                <a:latin typeface="+mn-lt"/>
              </a:rPr>
              <a:t>Social-Emotional Competencies in your Teaching Matrix</a:t>
            </a:r>
          </a:p>
        </p:txBody>
      </p:sp>
      <p:pic>
        <p:nvPicPr>
          <p:cNvPr id="7" name="Content Placeholder 6">
            <a:extLst>
              <a:ext uri="{FF2B5EF4-FFF2-40B4-BE49-F238E27FC236}">
                <a16:creationId xmlns:a16="http://schemas.microsoft.com/office/drawing/2014/main" id="{73E399B3-C21A-C240-A089-7C45E2100D4D}"/>
              </a:ext>
            </a:extLst>
          </p:cNvPr>
          <p:cNvPicPr>
            <a:picLocks noGrp="1" noChangeAspect="1"/>
          </p:cNvPicPr>
          <p:nvPr>
            <p:ph idx="1"/>
          </p:nvPr>
        </p:nvPicPr>
        <p:blipFill>
          <a:blip r:embed="rId6"/>
          <a:stretch>
            <a:fillRect/>
          </a:stretch>
        </p:blipFill>
        <p:spPr>
          <a:xfrm rot="20758151">
            <a:off x="1260954" y="1821275"/>
            <a:ext cx="4592183" cy="351897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02A8133-0BE7-E948-8241-F089A059BD96}"/>
              </a:ext>
            </a:extLst>
          </p:cNvPr>
          <p:cNvPicPr>
            <a:picLocks noChangeAspect="1"/>
          </p:cNvPicPr>
          <p:nvPr/>
        </p:nvPicPr>
        <p:blipFill>
          <a:blip r:embed="rId7"/>
          <a:stretch>
            <a:fillRect/>
          </a:stretch>
        </p:blipFill>
        <p:spPr>
          <a:xfrm>
            <a:off x="4154466" y="1317095"/>
            <a:ext cx="6233605" cy="487499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9C411D0-F11C-ED46-853B-64B3C25DEC37}"/>
              </a:ext>
            </a:extLst>
          </p:cNvPr>
          <p:cNvSpPr txBox="1"/>
          <p:nvPr/>
        </p:nvSpPr>
        <p:spPr>
          <a:xfrm>
            <a:off x="1524001" y="6581002"/>
            <a:ext cx="7951023" cy="276999"/>
          </a:xfrm>
          <a:prstGeom prst="rect">
            <a:avLst/>
          </a:prstGeom>
          <a:noFill/>
        </p:spPr>
        <p:txBody>
          <a:bodyPr wrap="none" rtlCol="0">
            <a:spAutoFit/>
          </a:bodyPr>
          <a:lstStyle/>
          <a:p>
            <a:r>
              <a:rPr lang="en-US" sz="1200" dirty="0">
                <a:solidFill>
                  <a:schemeClr val="accent6"/>
                </a:solidFill>
                <a:hlinkClick r:id="rId8"/>
              </a:rPr>
              <a:t>https://www.pbis.org/Common/Cms/files/pbisresources/TeachingSocialEmotionalCompetenciesWithinAPBISFramework.pdf</a:t>
            </a:r>
            <a:r>
              <a:rPr lang="en-US" sz="1200" dirty="0">
                <a:solidFill>
                  <a:schemeClr val="accent6"/>
                </a:solidFill>
              </a:rPr>
              <a:t> </a:t>
            </a:r>
          </a:p>
        </p:txBody>
      </p:sp>
      <p:sp>
        <p:nvSpPr>
          <p:cNvPr id="10" name="Oval 9">
            <a:extLst>
              <a:ext uri="{FF2B5EF4-FFF2-40B4-BE49-F238E27FC236}">
                <a16:creationId xmlns:a16="http://schemas.microsoft.com/office/drawing/2014/main" id="{A61B4E6A-A2E8-C947-B6B0-0057BDF9D9A9}"/>
              </a:ext>
            </a:extLst>
          </p:cNvPr>
          <p:cNvSpPr/>
          <p:nvPr/>
        </p:nvSpPr>
        <p:spPr>
          <a:xfrm>
            <a:off x="7008221" y="2304790"/>
            <a:ext cx="1492777" cy="3774570"/>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ight Arrow 10"/>
          <p:cNvSpPr>
            <a:spLocks noChangeArrowheads="1"/>
          </p:cNvSpPr>
          <p:nvPr/>
        </p:nvSpPr>
        <p:spPr bwMode="auto">
          <a:xfrm rot="-1449623">
            <a:off x="4613892" y="3976260"/>
            <a:ext cx="2185988" cy="1485900"/>
          </a:xfrm>
          <a:prstGeom prst="rightArrow">
            <a:avLst>
              <a:gd name="adj1" fmla="val 50000"/>
              <a:gd name="adj2" fmla="val 50001"/>
            </a:avLst>
          </a:prstGeom>
          <a:solidFill>
            <a:schemeClr val="accent2"/>
          </a:solidFill>
          <a:ln w="9525">
            <a:solidFill>
              <a:schemeClr val="tx1"/>
            </a:solidFill>
            <a:round/>
            <a:headEnd/>
            <a:tailEnd/>
          </a:ln>
        </p:spPr>
        <p:txBody>
          <a:bodyPr lIns="68579" tIns="34289" rIns="68579" bIns="34289"/>
          <a:lstStyle/>
          <a:p>
            <a:pPr algn="ctr"/>
            <a:r>
              <a:rPr lang="en-US" dirty="0" smtClean="0">
                <a:solidFill>
                  <a:srgbClr val="000000"/>
                </a:solidFill>
                <a:latin typeface="Calibri" pitchFamily="34" charset="0"/>
              </a:rPr>
              <a:t>Specific Behaviors Rules / Skills </a:t>
            </a:r>
            <a:endParaRPr lang="en-US" dirty="0">
              <a:solidFill>
                <a:srgbClr val="000000"/>
              </a:solidFill>
              <a:latin typeface="Calibri"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99193421"/>
      </p:ext>
    </p:extLst>
  </p:cSld>
  <p:clrMapOvr>
    <a:masterClrMapping/>
  </p:clrMapOvr>
  <mc:AlternateContent xmlns:mc="http://schemas.openxmlformats.org/markup-compatibility/2006">
    <mc:Choice xmlns:p14="http://schemas.microsoft.com/office/powerpoint/2010/main" Requires="p14">
      <p:transition spd="slow" p14:dur="2000" advTm="33225"/>
    </mc:Choice>
    <mc:Fallback>
      <p:transition spd="slow" advTm="33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45508"/>
            <a:ext cx="6568262" cy="915357"/>
          </a:xfrm>
        </p:spPr>
        <p:txBody>
          <a:bodyPr>
            <a:noAutofit/>
          </a:bodyPr>
          <a:lstStyle/>
          <a:p>
            <a:pPr algn="ctr"/>
            <a:r>
              <a:rPr lang="en-US" sz="3000" b="1" dirty="0">
                <a:latin typeface="+mn-lt"/>
              </a:rPr>
              <a:t>Examples of Pro-Social, Emotional, </a:t>
            </a:r>
            <a:r>
              <a:rPr lang="en-US" sz="3000" b="1" dirty="0" smtClean="0">
                <a:latin typeface="+mn-lt"/>
              </a:rPr>
              <a:t/>
            </a:r>
            <a:br>
              <a:rPr lang="en-US" sz="3000" b="1" dirty="0" smtClean="0">
                <a:latin typeface="+mn-lt"/>
              </a:rPr>
            </a:br>
            <a:r>
              <a:rPr lang="en-US" sz="3000" b="1" dirty="0" smtClean="0">
                <a:latin typeface="+mn-lt"/>
              </a:rPr>
              <a:t>and </a:t>
            </a:r>
            <a:r>
              <a:rPr lang="en-US" sz="3000" b="1" dirty="0">
                <a:latin typeface="+mn-lt"/>
              </a:rPr>
              <a:t>Executive Functioning Skills</a:t>
            </a:r>
          </a:p>
        </p:txBody>
      </p:sp>
      <p:sp>
        <p:nvSpPr>
          <p:cNvPr id="3" name="Content Placeholder 2"/>
          <p:cNvSpPr>
            <a:spLocks noGrp="1"/>
          </p:cNvSpPr>
          <p:nvPr>
            <p:ph sz="half" idx="1"/>
          </p:nvPr>
        </p:nvSpPr>
        <p:spPr>
          <a:xfrm>
            <a:off x="1696760" y="1478616"/>
            <a:ext cx="2235692" cy="4676691"/>
          </a:xfrm>
        </p:spPr>
        <p:txBody>
          <a:bodyPr>
            <a:noAutofit/>
          </a:bodyPr>
          <a:lstStyle/>
          <a:p>
            <a:pPr marL="236538" indent="-236538">
              <a:buFont typeface="+mj-lt"/>
              <a:buAutoNum type="arabicPeriod"/>
            </a:pPr>
            <a:r>
              <a:rPr lang="en-US" sz="1600" b="1" dirty="0">
                <a:latin typeface="+mj-lt"/>
              </a:rPr>
              <a:t>Introducing Yourself </a:t>
            </a:r>
          </a:p>
          <a:p>
            <a:pPr marL="236538" indent="-236538">
              <a:buFont typeface="+mj-lt"/>
              <a:buAutoNum type="arabicPeriod"/>
            </a:pPr>
            <a:r>
              <a:rPr lang="en-US" sz="1600" b="1" dirty="0">
                <a:latin typeface="+mj-lt"/>
              </a:rPr>
              <a:t>Beginning a Conversation </a:t>
            </a:r>
          </a:p>
          <a:p>
            <a:pPr marL="236538" indent="-236538">
              <a:buFont typeface="+mj-lt"/>
              <a:buAutoNum type="arabicPeriod"/>
            </a:pPr>
            <a:r>
              <a:rPr lang="en-US" sz="1600" b="1" dirty="0">
                <a:latin typeface="+mj-lt"/>
              </a:rPr>
              <a:t>Ending a Conversation </a:t>
            </a:r>
          </a:p>
          <a:p>
            <a:pPr marL="236538" indent="-236538">
              <a:buFont typeface="+mj-lt"/>
              <a:buAutoNum type="arabicPeriod"/>
            </a:pPr>
            <a:r>
              <a:rPr lang="en-US" sz="1600" b="1" dirty="0">
                <a:latin typeface="+mj-lt"/>
              </a:rPr>
              <a:t>Joining In </a:t>
            </a:r>
          </a:p>
          <a:p>
            <a:pPr marL="236538" indent="-236538">
              <a:buFont typeface="+mj-lt"/>
              <a:buAutoNum type="arabicPeriod"/>
            </a:pPr>
            <a:r>
              <a:rPr lang="en-US" sz="1600" b="1" dirty="0">
                <a:latin typeface="+mj-lt"/>
              </a:rPr>
              <a:t>Playing a Game </a:t>
            </a:r>
          </a:p>
          <a:p>
            <a:pPr marL="236538" indent="-236538">
              <a:buFont typeface="+mj-lt"/>
              <a:buAutoNum type="arabicPeriod"/>
            </a:pPr>
            <a:r>
              <a:rPr lang="en-US" sz="1600" b="1" dirty="0">
                <a:latin typeface="+mj-lt"/>
              </a:rPr>
              <a:t>Asking a Favor </a:t>
            </a:r>
          </a:p>
          <a:p>
            <a:pPr marL="236538" indent="-236538">
              <a:buFont typeface="+mj-lt"/>
              <a:buAutoNum type="arabicPeriod"/>
            </a:pPr>
            <a:r>
              <a:rPr lang="en-US" sz="1600" b="1" dirty="0">
                <a:latin typeface="+mj-lt"/>
              </a:rPr>
              <a:t>Offering Help to a Classmate </a:t>
            </a:r>
          </a:p>
          <a:p>
            <a:pPr marL="236538" indent="-236538">
              <a:buFont typeface="+mj-lt"/>
              <a:buAutoNum type="arabicPeriod"/>
            </a:pPr>
            <a:r>
              <a:rPr lang="en-US" sz="1600" b="1" dirty="0">
                <a:latin typeface="+mj-lt"/>
              </a:rPr>
              <a:t>Giving a Compliment </a:t>
            </a:r>
          </a:p>
          <a:p>
            <a:pPr marL="236538" indent="-236538">
              <a:buFont typeface="+mj-lt"/>
              <a:buAutoNum type="arabicPeriod"/>
            </a:pPr>
            <a:r>
              <a:rPr lang="en-US" sz="1600" b="1" dirty="0">
                <a:latin typeface="+mj-lt"/>
              </a:rPr>
              <a:t>Accepting a Compliment </a:t>
            </a:r>
          </a:p>
          <a:p>
            <a:pPr marL="236538" indent="-236538">
              <a:buFont typeface="+mj-lt"/>
              <a:buAutoNum type="arabicPeriod"/>
            </a:pPr>
            <a:r>
              <a:rPr lang="en-US" sz="1600" b="1" dirty="0">
                <a:latin typeface="+mj-lt"/>
              </a:rPr>
              <a:t>Suggesting an Activity </a:t>
            </a:r>
          </a:p>
          <a:p>
            <a:pPr marL="236538" indent="-236538">
              <a:buFont typeface="+mj-lt"/>
              <a:buAutoNum type="arabicPeriod"/>
            </a:pPr>
            <a:r>
              <a:rPr lang="en-US" sz="1600" b="1" dirty="0">
                <a:latin typeface="+mj-lt"/>
              </a:rPr>
              <a:t>Sharing </a:t>
            </a:r>
          </a:p>
        </p:txBody>
      </p:sp>
      <p:sp>
        <p:nvSpPr>
          <p:cNvPr id="5" name="Content Placeholder 3"/>
          <p:cNvSpPr txBox="1">
            <a:spLocks/>
          </p:cNvSpPr>
          <p:nvPr/>
        </p:nvSpPr>
        <p:spPr>
          <a:xfrm>
            <a:off x="7169334" y="1648122"/>
            <a:ext cx="3195001" cy="46971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Font typeface="Wingdings" charset="2"/>
              <a:buChar char="§"/>
              <a:defRPr sz="28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4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0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buFont typeface="Arial" charset="0"/>
              <a:buChar char="•"/>
            </a:pPr>
            <a:endParaRPr lang="en-US" dirty="0"/>
          </a:p>
        </p:txBody>
      </p:sp>
      <p:sp>
        <p:nvSpPr>
          <p:cNvPr id="7" name="Content Placeholder 3"/>
          <p:cNvSpPr txBox="1">
            <a:spLocks/>
          </p:cNvSpPr>
          <p:nvPr/>
        </p:nvSpPr>
        <p:spPr>
          <a:xfrm>
            <a:off x="6951866" y="1755414"/>
            <a:ext cx="3195001" cy="35429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28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4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0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buFont typeface="Arial" charset="0"/>
              <a:buChar char="•"/>
            </a:pPr>
            <a:endParaRPr lang="en-US" sz="2000" dirty="0"/>
          </a:p>
        </p:txBody>
      </p:sp>
      <p:sp>
        <p:nvSpPr>
          <p:cNvPr id="9" name="Content Placeholder 2">
            <a:extLst>
              <a:ext uri="{FF2B5EF4-FFF2-40B4-BE49-F238E27FC236}">
                <a16:creationId xmlns:a16="http://schemas.microsoft.com/office/drawing/2014/main" id="{35FFE6EE-4C48-7940-A4CB-62C611CDCE6F}"/>
              </a:ext>
            </a:extLst>
          </p:cNvPr>
          <p:cNvSpPr txBox="1">
            <a:spLocks/>
          </p:cNvSpPr>
          <p:nvPr/>
        </p:nvSpPr>
        <p:spPr>
          <a:xfrm>
            <a:off x="3932452" y="1478616"/>
            <a:ext cx="2235692" cy="46766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28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4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0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mj-lt"/>
              <a:buAutoNum type="arabicPeriod" startAt="12"/>
            </a:pPr>
            <a:r>
              <a:rPr lang="en-US" sz="1600" b="1" dirty="0">
                <a:solidFill>
                  <a:schemeClr val="tx1"/>
                </a:solidFill>
                <a:latin typeface="Calibri" panose="020F0502020204030204" pitchFamily="34" charset="0"/>
                <a:cs typeface="Calibri" panose="020F0502020204030204" pitchFamily="34" charset="0"/>
              </a:rPr>
              <a:t>Apologizing</a:t>
            </a:r>
          </a:p>
          <a:p>
            <a:pPr>
              <a:buFont typeface="+mj-lt"/>
              <a:buAutoNum type="arabicPeriod" startAt="12"/>
            </a:pPr>
            <a:r>
              <a:rPr lang="en-US" sz="1600" b="1" dirty="0">
                <a:solidFill>
                  <a:schemeClr val="tx1"/>
                </a:solidFill>
                <a:latin typeface="+mj-lt"/>
              </a:rPr>
              <a:t>Listening </a:t>
            </a:r>
          </a:p>
          <a:p>
            <a:pPr>
              <a:buFont typeface="+mj-lt"/>
              <a:buAutoNum type="arabicPeriod" startAt="12"/>
            </a:pPr>
            <a:r>
              <a:rPr lang="en-US" sz="1600" b="1" dirty="0">
                <a:solidFill>
                  <a:schemeClr val="tx1"/>
                </a:solidFill>
                <a:latin typeface="+mj-lt"/>
              </a:rPr>
              <a:t>Asking for Help </a:t>
            </a:r>
          </a:p>
          <a:p>
            <a:pPr>
              <a:buFont typeface="+mj-lt"/>
              <a:buAutoNum type="arabicPeriod" startAt="12"/>
            </a:pPr>
            <a:r>
              <a:rPr lang="en-US" sz="1600" b="1" dirty="0">
                <a:solidFill>
                  <a:schemeClr val="tx1"/>
                </a:solidFill>
                <a:latin typeface="+mj-lt"/>
              </a:rPr>
              <a:t>Saying Thank You </a:t>
            </a:r>
          </a:p>
          <a:p>
            <a:pPr>
              <a:buFont typeface="+mj-lt"/>
              <a:buAutoNum type="arabicPeriod" startAt="12"/>
            </a:pPr>
            <a:r>
              <a:rPr lang="en-US" sz="1600" b="1" dirty="0">
                <a:solidFill>
                  <a:schemeClr val="tx1"/>
                </a:solidFill>
                <a:latin typeface="+mj-lt"/>
              </a:rPr>
              <a:t>Bringing Materials to Class </a:t>
            </a:r>
          </a:p>
          <a:p>
            <a:pPr>
              <a:buFont typeface="+mj-lt"/>
              <a:buAutoNum type="arabicPeriod" startAt="12"/>
            </a:pPr>
            <a:r>
              <a:rPr lang="en-US" sz="1600" b="1" dirty="0">
                <a:solidFill>
                  <a:schemeClr val="tx1"/>
                </a:solidFill>
                <a:latin typeface="+mj-lt"/>
              </a:rPr>
              <a:t>Following Instructions </a:t>
            </a:r>
          </a:p>
          <a:p>
            <a:pPr>
              <a:buFont typeface="+mj-lt"/>
              <a:buAutoNum type="arabicPeriod" startAt="12"/>
            </a:pPr>
            <a:r>
              <a:rPr lang="en-US" sz="1600" b="1" dirty="0">
                <a:solidFill>
                  <a:schemeClr val="tx1"/>
                </a:solidFill>
                <a:latin typeface="+mj-lt"/>
              </a:rPr>
              <a:t>Completing Assignments </a:t>
            </a:r>
          </a:p>
          <a:p>
            <a:pPr>
              <a:buFont typeface="+mj-lt"/>
              <a:buAutoNum type="arabicPeriod" startAt="12"/>
            </a:pPr>
            <a:r>
              <a:rPr lang="en-US" sz="1600" b="1" dirty="0">
                <a:solidFill>
                  <a:schemeClr val="tx1"/>
                </a:solidFill>
                <a:latin typeface="+mj-lt"/>
              </a:rPr>
              <a:t>Contributing to Discussions </a:t>
            </a:r>
          </a:p>
          <a:p>
            <a:pPr>
              <a:buFont typeface="+mj-lt"/>
              <a:buAutoNum type="arabicPeriod" startAt="12"/>
            </a:pPr>
            <a:r>
              <a:rPr lang="en-US" sz="1600" b="1" dirty="0">
                <a:solidFill>
                  <a:schemeClr val="tx1"/>
                </a:solidFill>
                <a:latin typeface="+mj-lt"/>
              </a:rPr>
              <a:t>Offering Help to an Adult </a:t>
            </a:r>
          </a:p>
          <a:p>
            <a:pPr>
              <a:buFont typeface="+mj-lt"/>
              <a:buAutoNum type="arabicPeriod" startAt="12"/>
            </a:pPr>
            <a:r>
              <a:rPr lang="en-US" sz="1600" b="1" dirty="0">
                <a:solidFill>
                  <a:schemeClr val="tx1"/>
                </a:solidFill>
                <a:latin typeface="+mj-lt"/>
              </a:rPr>
              <a:t>Asking a Question </a:t>
            </a:r>
          </a:p>
          <a:p>
            <a:pPr>
              <a:buFont typeface="+mj-lt"/>
              <a:buAutoNum type="arabicPeriod" startAt="12"/>
            </a:pPr>
            <a:r>
              <a:rPr lang="en-US" sz="1600" b="1" dirty="0">
                <a:solidFill>
                  <a:schemeClr val="tx1"/>
                </a:solidFill>
                <a:latin typeface="+mj-lt"/>
              </a:rPr>
              <a:t>Ignoring Distractions </a:t>
            </a:r>
          </a:p>
          <a:p>
            <a:pPr>
              <a:buFont typeface="+mj-lt"/>
              <a:buAutoNum type="arabicPeriod" startAt="12"/>
            </a:pPr>
            <a:r>
              <a:rPr lang="en-US" sz="1600" b="1" dirty="0">
                <a:solidFill>
                  <a:schemeClr val="tx1"/>
                </a:solidFill>
                <a:latin typeface="+mj-lt"/>
              </a:rPr>
              <a:t>Making Corrections </a:t>
            </a:r>
          </a:p>
        </p:txBody>
      </p:sp>
      <p:sp>
        <p:nvSpPr>
          <p:cNvPr id="10" name="Content Placeholder 2">
            <a:extLst>
              <a:ext uri="{FF2B5EF4-FFF2-40B4-BE49-F238E27FC236}">
                <a16:creationId xmlns:a16="http://schemas.microsoft.com/office/drawing/2014/main" id="{BF9D14A9-9C21-0147-920E-EBD2770F7905}"/>
              </a:ext>
            </a:extLst>
          </p:cNvPr>
          <p:cNvSpPr txBox="1">
            <a:spLocks/>
          </p:cNvSpPr>
          <p:nvPr/>
        </p:nvSpPr>
        <p:spPr>
          <a:xfrm>
            <a:off x="6171279" y="1481672"/>
            <a:ext cx="2235692" cy="46766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28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4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0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mj-lt"/>
              <a:buAutoNum type="arabicPeriod" startAt="24"/>
            </a:pPr>
            <a:r>
              <a:rPr lang="en-US" sz="1600" b="1" dirty="0">
                <a:solidFill>
                  <a:schemeClr val="tx1"/>
                </a:solidFill>
                <a:latin typeface="+mj-lt"/>
              </a:rPr>
              <a:t>Deciding on Something to Do </a:t>
            </a:r>
          </a:p>
          <a:p>
            <a:pPr>
              <a:buFont typeface="+mj-lt"/>
              <a:buAutoNum type="arabicPeriod" startAt="24"/>
            </a:pPr>
            <a:r>
              <a:rPr lang="en-US" sz="1600" b="1" dirty="0">
                <a:solidFill>
                  <a:schemeClr val="tx1"/>
                </a:solidFill>
                <a:latin typeface="+mj-lt"/>
              </a:rPr>
              <a:t>Setting a Goal</a:t>
            </a:r>
          </a:p>
          <a:p>
            <a:pPr>
              <a:buFont typeface="+mj-lt"/>
              <a:buAutoNum type="arabicPeriod" startAt="24"/>
            </a:pPr>
            <a:r>
              <a:rPr lang="en-US" sz="1600" b="1" dirty="0">
                <a:solidFill>
                  <a:schemeClr val="tx1"/>
                </a:solidFill>
                <a:latin typeface="+mj-lt"/>
              </a:rPr>
              <a:t>Expressing Your Feelings </a:t>
            </a:r>
          </a:p>
          <a:p>
            <a:pPr>
              <a:buFont typeface="+mj-lt"/>
              <a:buAutoNum type="arabicPeriod" startAt="24"/>
            </a:pPr>
            <a:r>
              <a:rPr lang="en-US" sz="1600" b="1" dirty="0">
                <a:solidFill>
                  <a:schemeClr val="tx1"/>
                </a:solidFill>
                <a:latin typeface="+mj-lt"/>
              </a:rPr>
              <a:t>Recognizing Another's Feelings </a:t>
            </a:r>
          </a:p>
          <a:p>
            <a:pPr>
              <a:buFont typeface="+mj-lt"/>
              <a:buAutoNum type="arabicPeriod" startAt="24"/>
            </a:pPr>
            <a:r>
              <a:rPr lang="en-US" sz="1600" b="1" dirty="0">
                <a:solidFill>
                  <a:schemeClr val="tx1"/>
                </a:solidFill>
                <a:latin typeface="+mj-lt"/>
              </a:rPr>
              <a:t>Showing Understanding of Another's Feelings </a:t>
            </a:r>
          </a:p>
          <a:p>
            <a:pPr>
              <a:buFont typeface="+mj-lt"/>
              <a:buAutoNum type="arabicPeriod" startAt="24"/>
            </a:pPr>
            <a:r>
              <a:rPr lang="en-US" sz="1600" b="1" dirty="0">
                <a:solidFill>
                  <a:schemeClr val="tx1"/>
                </a:solidFill>
                <a:latin typeface="+mj-lt"/>
              </a:rPr>
              <a:t>Expressing Concern for Another </a:t>
            </a:r>
          </a:p>
          <a:p>
            <a:pPr>
              <a:buFont typeface="+mj-lt"/>
              <a:buAutoNum type="arabicPeriod" startAt="24"/>
            </a:pPr>
            <a:r>
              <a:rPr lang="en-US" sz="1600" b="1" dirty="0">
                <a:solidFill>
                  <a:schemeClr val="tx1"/>
                </a:solidFill>
                <a:latin typeface="+mj-lt"/>
              </a:rPr>
              <a:t>Dealing with Your Anger </a:t>
            </a:r>
          </a:p>
          <a:p>
            <a:pPr>
              <a:buFont typeface="+mj-lt"/>
              <a:buAutoNum type="arabicPeriod" startAt="24"/>
            </a:pPr>
            <a:r>
              <a:rPr lang="en-US" sz="1600" b="1" dirty="0">
                <a:solidFill>
                  <a:schemeClr val="tx1"/>
                </a:solidFill>
                <a:latin typeface="+mj-lt"/>
              </a:rPr>
              <a:t>Dealing with another's Anger </a:t>
            </a:r>
          </a:p>
          <a:p>
            <a:pPr>
              <a:buFont typeface="+mj-lt"/>
              <a:buAutoNum type="arabicPeriod" startAt="24"/>
            </a:pPr>
            <a:r>
              <a:rPr lang="en-US" sz="1600" b="1" dirty="0">
                <a:solidFill>
                  <a:schemeClr val="tx1"/>
                </a:solidFill>
                <a:latin typeface="+mj-lt"/>
              </a:rPr>
              <a:t>Expressing Affection</a:t>
            </a:r>
          </a:p>
          <a:p>
            <a:pPr>
              <a:buFont typeface="+mj-lt"/>
              <a:buAutoNum type="arabicPeriod" startAt="24"/>
            </a:pPr>
            <a:endParaRPr lang="en-US" sz="1600" dirty="0">
              <a:latin typeface="+mj-lt"/>
            </a:endParaRPr>
          </a:p>
        </p:txBody>
      </p:sp>
      <p:sp>
        <p:nvSpPr>
          <p:cNvPr id="11" name="Content Placeholder 2">
            <a:extLst>
              <a:ext uri="{FF2B5EF4-FFF2-40B4-BE49-F238E27FC236}">
                <a16:creationId xmlns:a16="http://schemas.microsoft.com/office/drawing/2014/main" id="{EF506511-9F00-F444-9950-BE6BFDAD2A61}"/>
              </a:ext>
            </a:extLst>
          </p:cNvPr>
          <p:cNvSpPr txBox="1">
            <a:spLocks/>
          </p:cNvSpPr>
          <p:nvPr/>
        </p:nvSpPr>
        <p:spPr>
          <a:xfrm>
            <a:off x="8432308" y="1478615"/>
            <a:ext cx="2235692" cy="500685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28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4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0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18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mj-lt"/>
              <a:buAutoNum type="arabicPeriod" startAt="33"/>
            </a:pPr>
            <a:r>
              <a:rPr lang="en-US" sz="1600" b="1" dirty="0">
                <a:solidFill>
                  <a:schemeClr val="tx1"/>
                </a:solidFill>
                <a:latin typeface="+mj-lt"/>
              </a:rPr>
              <a:t>Dealing with Fear </a:t>
            </a:r>
          </a:p>
          <a:p>
            <a:pPr>
              <a:buFont typeface="+mj-lt"/>
              <a:buAutoNum type="arabicPeriod" startAt="33"/>
            </a:pPr>
            <a:r>
              <a:rPr lang="en-US" sz="1600" b="1" dirty="0">
                <a:solidFill>
                  <a:schemeClr val="tx1"/>
                </a:solidFill>
                <a:latin typeface="+mj-lt"/>
              </a:rPr>
              <a:t>Rewarding Yourself</a:t>
            </a:r>
          </a:p>
          <a:p>
            <a:pPr>
              <a:buFont typeface="+mj-lt"/>
              <a:buAutoNum type="arabicPeriod" startAt="33"/>
            </a:pPr>
            <a:r>
              <a:rPr lang="en-US" sz="1600" b="1" dirty="0">
                <a:solidFill>
                  <a:schemeClr val="tx1"/>
                </a:solidFill>
                <a:latin typeface="+mj-lt"/>
              </a:rPr>
              <a:t>Using Self-Control </a:t>
            </a:r>
          </a:p>
          <a:p>
            <a:pPr>
              <a:buFont typeface="+mj-lt"/>
              <a:buAutoNum type="arabicPeriod" startAt="33"/>
            </a:pPr>
            <a:r>
              <a:rPr lang="en-US" sz="1600" b="1" dirty="0">
                <a:solidFill>
                  <a:schemeClr val="tx1"/>
                </a:solidFill>
                <a:latin typeface="+mj-lt"/>
              </a:rPr>
              <a:t>Asking Permission </a:t>
            </a:r>
          </a:p>
          <a:p>
            <a:pPr>
              <a:buFont typeface="+mj-lt"/>
              <a:buAutoNum type="arabicPeriod" startAt="33"/>
            </a:pPr>
            <a:r>
              <a:rPr lang="en-US" sz="1600" b="1" dirty="0">
                <a:solidFill>
                  <a:schemeClr val="tx1"/>
                </a:solidFill>
                <a:latin typeface="+mj-lt"/>
              </a:rPr>
              <a:t>Knowing Your Feelings </a:t>
            </a:r>
          </a:p>
          <a:p>
            <a:pPr>
              <a:buFont typeface="+mj-lt"/>
              <a:buAutoNum type="arabicPeriod" startAt="33"/>
            </a:pPr>
            <a:r>
              <a:rPr lang="en-US" sz="1600" b="1" dirty="0">
                <a:solidFill>
                  <a:schemeClr val="tx1"/>
                </a:solidFill>
                <a:latin typeface="+mj-lt"/>
              </a:rPr>
              <a:t>Responding to Teasing </a:t>
            </a:r>
          </a:p>
          <a:p>
            <a:pPr>
              <a:buFont typeface="+mj-lt"/>
              <a:buAutoNum type="arabicPeriod" startAt="33"/>
            </a:pPr>
            <a:r>
              <a:rPr lang="en-US" sz="1600" b="1" dirty="0">
                <a:solidFill>
                  <a:schemeClr val="tx1"/>
                </a:solidFill>
                <a:latin typeface="+mj-lt"/>
              </a:rPr>
              <a:t>Avoiding Trouble </a:t>
            </a:r>
          </a:p>
          <a:p>
            <a:pPr>
              <a:buFont typeface="+mj-lt"/>
              <a:buAutoNum type="arabicPeriod" startAt="33"/>
            </a:pPr>
            <a:r>
              <a:rPr lang="en-US" sz="1600" b="1" dirty="0">
                <a:solidFill>
                  <a:schemeClr val="tx1"/>
                </a:solidFill>
                <a:latin typeface="+mj-lt"/>
              </a:rPr>
              <a:t>Staying Out of Fights </a:t>
            </a:r>
          </a:p>
          <a:p>
            <a:pPr>
              <a:buFont typeface="+mj-lt"/>
              <a:buAutoNum type="arabicPeriod" startAt="33"/>
            </a:pPr>
            <a:r>
              <a:rPr lang="en-US" sz="1600" b="1" dirty="0">
                <a:solidFill>
                  <a:schemeClr val="tx1"/>
                </a:solidFill>
                <a:latin typeface="+mj-lt"/>
              </a:rPr>
              <a:t>Problem Solving </a:t>
            </a:r>
          </a:p>
          <a:p>
            <a:pPr>
              <a:buFont typeface="+mj-lt"/>
              <a:buAutoNum type="arabicPeriod" startAt="33"/>
            </a:pPr>
            <a:r>
              <a:rPr lang="en-US" sz="1600" b="1" dirty="0">
                <a:solidFill>
                  <a:schemeClr val="tx1"/>
                </a:solidFill>
                <a:latin typeface="+mj-lt"/>
              </a:rPr>
              <a:t>Accepting Consequences </a:t>
            </a:r>
          </a:p>
          <a:p>
            <a:pPr>
              <a:buFont typeface="+mj-lt"/>
              <a:buAutoNum type="arabicPeriod" startAt="33"/>
            </a:pPr>
            <a:r>
              <a:rPr lang="en-US" sz="1600" b="1" dirty="0">
                <a:solidFill>
                  <a:schemeClr val="tx1"/>
                </a:solidFill>
                <a:latin typeface="+mj-lt"/>
              </a:rPr>
              <a:t>Dealing with an Accusation </a:t>
            </a:r>
          </a:p>
          <a:p>
            <a:pPr>
              <a:buFont typeface="+mj-lt"/>
              <a:buAutoNum type="arabicPeriod" startAt="33"/>
            </a:pPr>
            <a:r>
              <a:rPr lang="en-US" sz="1600" b="1" dirty="0">
                <a:solidFill>
                  <a:schemeClr val="tx1"/>
                </a:solidFill>
                <a:latin typeface="+mj-lt"/>
              </a:rPr>
              <a:t>Negotiating</a:t>
            </a:r>
          </a:p>
          <a:p>
            <a:pPr>
              <a:buFont typeface="+mj-lt"/>
              <a:buAutoNum type="arabicPeriod" startAt="33"/>
            </a:pPr>
            <a:r>
              <a:rPr lang="en-US" sz="1600" b="1" dirty="0" err="1">
                <a:solidFill>
                  <a:schemeClr val="tx1"/>
                </a:solidFill>
                <a:latin typeface="+mj-lt"/>
              </a:rPr>
              <a:t>etc</a:t>
            </a:r>
            <a:r>
              <a:rPr lang="en-US" sz="1600" b="1" dirty="0">
                <a:solidFill>
                  <a:schemeClr val="tx1"/>
                </a:solidFill>
                <a:latin typeface="+mj-lt"/>
              </a:rPr>
              <a:t>…</a:t>
            </a:r>
          </a:p>
          <a:p>
            <a:pPr>
              <a:buFont typeface="+mj-lt"/>
              <a:buAutoNum type="arabicPeriod" startAt="33"/>
            </a:pPr>
            <a:endParaRPr lang="en-US" sz="1600" dirty="0">
              <a:latin typeface="+mj-lt"/>
            </a:endParaRPr>
          </a:p>
          <a:p>
            <a:pPr>
              <a:buFont typeface="+mj-lt"/>
              <a:buAutoNum type="arabicPeriod" startAt="33"/>
            </a:pPr>
            <a:endParaRPr lang="en-US" sz="1600" dirty="0">
              <a:latin typeface="+mj-lt"/>
            </a:endParaRPr>
          </a:p>
        </p:txBody>
      </p:sp>
      <p:pic>
        <p:nvPicPr>
          <p:cNvPr id="4" name="Picture 3">
            <a:extLst>
              <a:ext uri="{FF2B5EF4-FFF2-40B4-BE49-F238E27FC236}">
                <a16:creationId xmlns:a16="http://schemas.microsoft.com/office/drawing/2014/main" id="{41ECBF89-1328-4147-BDB2-5924B95375CA}"/>
              </a:ext>
            </a:extLst>
          </p:cNvPr>
          <p:cNvPicPr>
            <a:picLocks noChangeAspect="1"/>
          </p:cNvPicPr>
          <p:nvPr/>
        </p:nvPicPr>
        <p:blipFill rotWithShape="1">
          <a:blip r:embed="rId5"/>
          <a:srcRect l="8219" t="16149" r="8904" b="19842"/>
          <a:stretch/>
        </p:blipFill>
        <p:spPr>
          <a:xfrm rot="1359386">
            <a:off x="9365865" y="554066"/>
            <a:ext cx="2654944" cy="1110701"/>
          </a:xfrm>
          <a:prstGeom prst="rect">
            <a:avLst/>
          </a:prstGeom>
          <a:ln>
            <a:solidFill>
              <a:srgbClr val="4F98F7"/>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1347155"/>
      </p:ext>
    </p:extLst>
  </p:cSld>
  <p:clrMapOvr>
    <a:masterClrMapping/>
  </p:clrMapOvr>
  <mc:AlternateContent xmlns:mc="http://schemas.openxmlformats.org/markup-compatibility/2006">
    <mc:Choice xmlns:p14="http://schemas.microsoft.com/office/powerpoint/2010/main" Requires="p14">
      <p:transition spd="slow" p14:dur="2000" advTm="10415"/>
    </mc:Choice>
    <mc:Fallback>
      <p:transition spd="slow" advTm="10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F561-A6B1-40F6-A6F9-41A1F5BCE1F1}"/>
              </a:ext>
            </a:extLst>
          </p:cNvPr>
          <p:cNvSpPr>
            <a:spLocks noGrp="1"/>
          </p:cNvSpPr>
          <p:nvPr>
            <p:ph type="title"/>
          </p:nvPr>
        </p:nvSpPr>
        <p:spPr>
          <a:xfrm>
            <a:off x="156411" y="2671011"/>
            <a:ext cx="2177716" cy="1143000"/>
          </a:xfrm>
        </p:spPr>
        <p:txBody>
          <a:bodyPr>
            <a:noAutofit/>
          </a:bodyPr>
          <a:lstStyle/>
          <a:p>
            <a:pPr algn="ctr"/>
            <a:r>
              <a:rPr lang="en-US" sz="2800" b="1" dirty="0" smtClean="0">
                <a:solidFill>
                  <a:schemeClr val="tx1">
                    <a:lumMod val="65000"/>
                    <a:lumOff val="35000"/>
                  </a:schemeClr>
                </a:solidFill>
                <a:latin typeface="+mn-lt"/>
              </a:rPr>
              <a:t>Remote Learning Matrix Example </a:t>
            </a:r>
            <a:endParaRPr lang="en-US" sz="2800" b="1" dirty="0">
              <a:solidFill>
                <a:schemeClr val="tx1">
                  <a:lumMod val="65000"/>
                  <a:lumOff val="35000"/>
                </a:schemeClr>
              </a:solidFill>
              <a:latin typeface="+mn-lt"/>
            </a:endParaRPr>
          </a:p>
        </p:txBody>
      </p:sp>
      <p:pic>
        <p:nvPicPr>
          <p:cNvPr id="6" name="Picture 6" descr="A screenshot of a cell phone&#10;&#10;Description automatically generated">
            <a:extLst>
              <a:ext uri="{FF2B5EF4-FFF2-40B4-BE49-F238E27FC236}">
                <a16:creationId xmlns:a16="http://schemas.microsoft.com/office/drawing/2014/main" id="{9F2CF77C-66DF-4B22-902C-CE3C654FAEB8}"/>
              </a:ext>
            </a:extLst>
          </p:cNvPr>
          <p:cNvPicPr>
            <a:picLocks noChangeAspect="1"/>
          </p:cNvPicPr>
          <p:nvPr/>
        </p:nvPicPr>
        <p:blipFill>
          <a:blip r:embed="rId5"/>
          <a:stretch>
            <a:fillRect/>
          </a:stretch>
        </p:blipFill>
        <p:spPr>
          <a:xfrm>
            <a:off x="9962147" y="6186911"/>
            <a:ext cx="1944246" cy="462560"/>
          </a:xfrm>
          <a:prstGeom prst="rect">
            <a:avLst/>
          </a:prstGeom>
        </p:spPr>
      </p:pic>
      <p:pic>
        <p:nvPicPr>
          <p:cNvPr id="7" name="Picture 6"/>
          <p:cNvPicPr>
            <a:picLocks noChangeAspect="1"/>
          </p:cNvPicPr>
          <p:nvPr/>
        </p:nvPicPr>
        <p:blipFill>
          <a:blip r:embed="rId6"/>
          <a:stretch>
            <a:fillRect/>
          </a:stretch>
        </p:blipFill>
        <p:spPr>
          <a:xfrm>
            <a:off x="2731488" y="371462"/>
            <a:ext cx="8401718" cy="581544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8381878"/>
      </p:ext>
    </p:extLst>
  </p:cSld>
  <p:clrMapOvr>
    <a:masterClrMapping/>
  </p:clrMapOvr>
  <mc:AlternateContent xmlns:mc="http://schemas.openxmlformats.org/markup-compatibility/2006">
    <mc:Choice xmlns:p14="http://schemas.microsoft.com/office/powerpoint/2010/main" Requires="p14">
      <p:transition spd="slow" p14:dur="2000" advTm="12356"/>
    </mc:Choice>
    <mc:Fallback>
      <p:transition spd="slow" advTm="1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13611" y="372978"/>
            <a:ext cx="10967328" cy="611062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0908258"/>
      </p:ext>
    </p:extLst>
  </p:cSld>
  <p:clrMapOvr>
    <a:masterClrMapping/>
  </p:clrMapOvr>
  <mc:AlternateContent xmlns:mc="http://schemas.openxmlformats.org/markup-compatibility/2006">
    <mc:Choice xmlns:p14="http://schemas.microsoft.com/office/powerpoint/2010/main" Requires="p14">
      <p:transition spd="slow" p14:dur="2000" advTm="17905"/>
    </mc:Choice>
    <mc:Fallback>
      <p:transition spd="slow" advTm="1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96516" y="1557063"/>
            <a:ext cx="11995484" cy="35924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6702268"/>
      </p:ext>
    </p:extLst>
  </p:cSld>
  <p:clrMapOvr>
    <a:masterClrMapping/>
  </p:clrMapOvr>
  <mc:AlternateContent xmlns:mc="http://schemas.openxmlformats.org/markup-compatibility/2006">
    <mc:Choice xmlns:p14="http://schemas.microsoft.com/office/powerpoint/2010/main" Requires="p14">
      <p:transition spd="slow" p14:dur="2000" advTm="11997"/>
    </mc:Choice>
    <mc:Fallback>
      <p:transition spd="slow" advTm="1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92340" y="1467852"/>
            <a:ext cx="11875333" cy="394488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1127293"/>
      </p:ext>
    </p:extLst>
  </p:cSld>
  <p:clrMapOvr>
    <a:masterClrMapping/>
  </p:clrMapOvr>
  <mc:AlternateContent xmlns:mc="http://schemas.openxmlformats.org/markup-compatibility/2006">
    <mc:Choice xmlns:p14="http://schemas.microsoft.com/office/powerpoint/2010/main" Requires="p14">
      <p:transition spd="slow" p14:dur="2000" advTm="29461"/>
    </mc:Choice>
    <mc:Fallback>
      <p:transition spd="slow" advTm="2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816"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7A872-025D-43B9-AE4A-291D612C3EA6}"/>
              </a:ext>
            </a:extLst>
          </p:cNvPr>
          <p:cNvSpPr>
            <a:spLocks noGrp="1"/>
          </p:cNvSpPr>
          <p:nvPr>
            <p:ph type="title"/>
          </p:nvPr>
        </p:nvSpPr>
        <p:spPr>
          <a:xfrm>
            <a:off x="0" y="210054"/>
            <a:ext cx="12192000" cy="1143000"/>
          </a:xfrm>
        </p:spPr>
        <p:txBody>
          <a:bodyPr>
            <a:normAutofit/>
          </a:bodyPr>
          <a:lstStyle/>
          <a:p>
            <a:pPr algn="ctr"/>
            <a:r>
              <a:rPr lang="en-US" sz="4000" b="1" dirty="0" smtClean="0">
                <a:latin typeface="+mn-lt"/>
              </a:rPr>
              <a:t>Hybrid Learning Behavioral Matrix </a:t>
            </a:r>
            <a:endParaRPr lang="en-US" sz="4000" b="1" dirty="0">
              <a:latin typeface="+mn-lt"/>
            </a:endParaRPr>
          </a:p>
        </p:txBody>
      </p:sp>
      <p:pic>
        <p:nvPicPr>
          <p:cNvPr id="4" name="Picture 4" descr="A screenshot of a social media post&#10;&#10;Description automatically generated">
            <a:extLst>
              <a:ext uri="{FF2B5EF4-FFF2-40B4-BE49-F238E27FC236}">
                <a16:creationId xmlns:a16="http://schemas.microsoft.com/office/drawing/2014/main" id="{C0BB507C-3B4B-474D-B8B9-00FF0AF7FEB2}"/>
              </a:ext>
            </a:extLst>
          </p:cNvPr>
          <p:cNvPicPr>
            <a:picLocks noGrp="1" noChangeAspect="1"/>
          </p:cNvPicPr>
          <p:nvPr>
            <p:ph idx="1"/>
          </p:nvPr>
        </p:nvPicPr>
        <p:blipFill>
          <a:blip r:embed="rId5"/>
          <a:stretch>
            <a:fillRect/>
          </a:stretch>
        </p:blipFill>
        <p:spPr>
          <a:xfrm>
            <a:off x="435876" y="1227221"/>
            <a:ext cx="11320248" cy="552184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3141114"/>
      </p:ext>
    </p:extLst>
  </p:cSld>
  <p:clrMapOvr>
    <a:masterClrMapping/>
  </p:clrMapOvr>
  <mc:AlternateContent xmlns:mc="http://schemas.openxmlformats.org/markup-compatibility/2006">
    <mc:Choice xmlns:p14="http://schemas.microsoft.com/office/powerpoint/2010/main" Requires="p14">
      <p:transition spd="slow" p14:dur="2000" advTm="20464"/>
    </mc:Choice>
    <mc:Fallback>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870"/>
            <a:ext cx="12192000" cy="1325563"/>
          </a:xfrm>
        </p:spPr>
        <p:txBody>
          <a:bodyPr/>
          <a:lstStyle/>
          <a:p>
            <a:pPr algn="ctr"/>
            <a:r>
              <a:rPr lang="en-US" b="1" dirty="0" smtClean="0">
                <a:latin typeface="+mn-lt"/>
              </a:rPr>
              <a:t>Lesson Plans for </a:t>
            </a:r>
            <a:r>
              <a:rPr lang="en-US" b="1" dirty="0" smtClean="0">
                <a:solidFill>
                  <a:srgbClr val="C00000"/>
                </a:solidFill>
                <a:latin typeface="+mn-lt"/>
              </a:rPr>
              <a:t>TEACHING</a:t>
            </a:r>
            <a:r>
              <a:rPr lang="en-US" b="1" dirty="0" smtClean="0">
                <a:latin typeface="+mn-lt"/>
              </a:rPr>
              <a:t> your Matrix</a:t>
            </a:r>
            <a:endParaRPr lang="en-US" b="1" dirty="0">
              <a:latin typeface="+mn-lt"/>
            </a:endParaRPr>
          </a:p>
        </p:txBody>
      </p:sp>
      <p:pic>
        <p:nvPicPr>
          <p:cNvPr id="4" name="Content Placeholder 3"/>
          <p:cNvPicPr>
            <a:picLocks noGrp="1" noChangeAspect="1"/>
          </p:cNvPicPr>
          <p:nvPr>
            <p:ph idx="1"/>
          </p:nvPr>
        </p:nvPicPr>
        <p:blipFill>
          <a:blip r:embed="rId5"/>
          <a:stretch>
            <a:fillRect/>
          </a:stretch>
        </p:blipFill>
        <p:spPr>
          <a:xfrm>
            <a:off x="3062175" y="1233932"/>
            <a:ext cx="3710763" cy="5357087"/>
          </a:xfrm>
          <a:prstGeom prst="rect">
            <a:avLst/>
          </a:prstGeom>
        </p:spPr>
      </p:pic>
      <p:pic>
        <p:nvPicPr>
          <p:cNvPr id="5" name="Picture 4"/>
          <p:cNvPicPr>
            <a:picLocks noChangeAspect="1"/>
          </p:cNvPicPr>
          <p:nvPr/>
        </p:nvPicPr>
        <p:blipFill>
          <a:blip r:embed="rId6"/>
          <a:stretch>
            <a:fillRect/>
          </a:stretch>
        </p:blipFill>
        <p:spPr>
          <a:xfrm>
            <a:off x="7602278" y="1233932"/>
            <a:ext cx="4031512" cy="4757777"/>
          </a:xfrm>
          <a:prstGeom prst="rect">
            <a:avLst/>
          </a:prstGeom>
        </p:spPr>
      </p:pic>
      <p:sp>
        <p:nvSpPr>
          <p:cNvPr id="6" name="TextBox 5"/>
          <p:cNvSpPr txBox="1"/>
          <p:nvPr/>
        </p:nvSpPr>
        <p:spPr>
          <a:xfrm>
            <a:off x="499728" y="2654438"/>
            <a:ext cx="2328530" cy="2516073"/>
          </a:xfrm>
          <a:prstGeom prst="rect">
            <a:avLst/>
          </a:prstGeom>
          <a:noFill/>
        </p:spPr>
        <p:txBody>
          <a:bodyPr wrap="square" rtlCol="0">
            <a:spAutoFit/>
          </a:bodyPr>
          <a:lstStyle/>
          <a:p>
            <a:pPr marL="285750" indent="-285750">
              <a:buFont typeface="Wingdings" panose="05000000000000000000" pitchFamily="2" charset="2"/>
              <a:buChar char="Ø"/>
            </a:pPr>
            <a:r>
              <a:rPr lang="en-US" b="1" dirty="0" smtClean="0"/>
              <a:t>WVPBIS.org</a:t>
            </a:r>
          </a:p>
          <a:p>
            <a:pPr marL="285750" indent="-285750">
              <a:buFont typeface="Wingdings" panose="05000000000000000000" pitchFamily="2" charset="2"/>
              <a:buChar char="Ø"/>
            </a:pPr>
            <a:endParaRPr lang="en-US" sz="1050" b="1" dirty="0" smtClean="0"/>
          </a:p>
          <a:p>
            <a:pPr marL="285750" indent="-285750">
              <a:buFont typeface="Wingdings" panose="05000000000000000000" pitchFamily="2" charset="2"/>
              <a:buChar char="Ø"/>
            </a:pPr>
            <a:r>
              <a:rPr lang="en-US" b="1" dirty="0" smtClean="0"/>
              <a:t>Tier 1</a:t>
            </a:r>
          </a:p>
          <a:p>
            <a:pPr marL="285750" indent="-285750">
              <a:buFont typeface="Wingdings" panose="05000000000000000000" pitchFamily="2" charset="2"/>
              <a:buChar char="Ø"/>
            </a:pPr>
            <a:endParaRPr lang="en-US" sz="1050" b="1" dirty="0" smtClean="0"/>
          </a:p>
          <a:p>
            <a:pPr marL="285750" indent="-285750">
              <a:buFont typeface="Wingdings" panose="05000000000000000000" pitchFamily="2" charset="2"/>
              <a:buChar char="Ø"/>
            </a:pPr>
            <a:r>
              <a:rPr lang="en-US" b="1" dirty="0" smtClean="0"/>
              <a:t>Expectation</a:t>
            </a:r>
          </a:p>
          <a:p>
            <a:pPr marL="285750" indent="-285750">
              <a:buFont typeface="Wingdings" panose="05000000000000000000" pitchFamily="2" charset="2"/>
              <a:buChar char="Ø"/>
            </a:pPr>
            <a:endParaRPr lang="en-US" sz="1050" b="1" dirty="0" smtClean="0"/>
          </a:p>
          <a:p>
            <a:pPr marL="285750" indent="-285750">
              <a:buFont typeface="Wingdings" panose="05000000000000000000" pitchFamily="2" charset="2"/>
              <a:buChar char="Ø"/>
            </a:pPr>
            <a:r>
              <a:rPr lang="en-US" b="1" dirty="0" smtClean="0"/>
              <a:t>Example Lesson Plan</a:t>
            </a:r>
          </a:p>
          <a:p>
            <a:endParaRPr lang="en-US" dirty="0" smtClean="0"/>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52640158"/>
      </p:ext>
    </p:extLst>
  </p:cSld>
  <p:clrMapOvr>
    <a:masterClrMapping/>
  </p:clrMapOvr>
  <mc:AlternateContent xmlns:mc="http://schemas.openxmlformats.org/markup-compatibility/2006">
    <mc:Choice xmlns:p14="http://schemas.microsoft.com/office/powerpoint/2010/main" Requires="p14">
      <p:transition spd="slow" p14:dur="2000" advTm="42346"/>
    </mc:Choice>
    <mc:Fallback>
      <p:transition spd="slow" advTm="4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0" y="309743"/>
            <a:ext cx="12192000" cy="3340915"/>
          </a:xfrm>
          <a:prstGeom prst="rect">
            <a:avLst/>
          </a:prstGeom>
          <a:noFill/>
        </p:spPr>
        <p:txBody>
          <a:bodyPr wrap="square" rtlCol="0">
            <a:spAutoFit/>
          </a:bodyPr>
          <a:lstStyle/>
          <a:p>
            <a:pPr marL="0" indent="0" algn="ctr">
              <a:buNone/>
            </a:pPr>
            <a:r>
              <a:rPr lang="en-US" sz="4500" b="1" dirty="0"/>
              <a:t>Teryl Jones, MA</a:t>
            </a:r>
          </a:p>
          <a:p>
            <a:pPr algn="ctr"/>
            <a:endParaRPr lang="en-US" sz="300" b="1" dirty="0"/>
          </a:p>
          <a:p>
            <a:pPr marL="0" indent="0" algn="ctr">
              <a:buNone/>
            </a:pPr>
            <a:r>
              <a:rPr lang="en-US" sz="4000" b="1" dirty="0"/>
              <a:t>Behavior Support Specialist</a:t>
            </a:r>
          </a:p>
          <a:p>
            <a:pPr algn="ctr"/>
            <a:endParaRPr lang="en-US" sz="300" b="1" dirty="0"/>
          </a:p>
          <a:p>
            <a:pPr marL="0" indent="0" algn="ctr">
              <a:buNone/>
            </a:pPr>
            <a:r>
              <a:rPr lang="en-US" sz="4000" b="1" dirty="0">
                <a:hlinkClick r:id="rId5"/>
              </a:rPr>
              <a:t>joneste@marshall.edu</a:t>
            </a:r>
            <a:endParaRPr lang="en-US" sz="4000" b="1" dirty="0"/>
          </a:p>
          <a:p>
            <a:pPr algn="ctr"/>
            <a:endParaRPr lang="en-US" sz="300" b="1" dirty="0"/>
          </a:p>
          <a:p>
            <a:pPr marL="0" indent="0" algn="ctr">
              <a:buNone/>
            </a:pPr>
            <a:r>
              <a:rPr lang="en-US" sz="4000" b="1" dirty="0" smtClean="0"/>
              <a:t>(</a:t>
            </a:r>
            <a:r>
              <a:rPr lang="en-US" sz="4000" b="1" dirty="0" smtClean="0"/>
              <a:t>740) 307-3191</a:t>
            </a:r>
            <a:r>
              <a:rPr lang="en-US" sz="4000" b="1" dirty="0" smtClean="0"/>
              <a:t> </a:t>
            </a:r>
            <a:endParaRPr lang="en-US" sz="4000" b="1"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6277" y="4232214"/>
            <a:ext cx="2939608" cy="2063886"/>
          </a:xfrm>
          <a:prstGeom prst="rect">
            <a:avLst/>
          </a:prstGeom>
        </p:spPr>
      </p:pic>
      <p:sp>
        <p:nvSpPr>
          <p:cNvPr id="3" name="TextBox 2"/>
          <p:cNvSpPr txBox="1"/>
          <p:nvPr/>
        </p:nvSpPr>
        <p:spPr>
          <a:xfrm>
            <a:off x="774981" y="3995678"/>
            <a:ext cx="4759123" cy="2862322"/>
          </a:xfrm>
          <a:prstGeom prst="rect">
            <a:avLst/>
          </a:prstGeom>
          <a:noFill/>
        </p:spPr>
        <p:txBody>
          <a:bodyPr wrap="none" rtlCol="0">
            <a:spAutoFit/>
          </a:bodyPr>
          <a:lstStyle/>
          <a:p>
            <a:pPr algn="ctr"/>
            <a:r>
              <a:rPr lang="en-US" sz="2000" b="1" dirty="0"/>
              <a:t>Creating Your Tier 1 </a:t>
            </a:r>
          </a:p>
          <a:p>
            <a:pPr algn="ctr"/>
            <a:r>
              <a:rPr lang="en-US" sz="2000" b="1" dirty="0"/>
              <a:t>School-wide Behavioral Expectation </a:t>
            </a:r>
            <a:r>
              <a:rPr lang="en-US" sz="2000" b="1" dirty="0" smtClean="0"/>
              <a:t>Matrix</a:t>
            </a:r>
          </a:p>
          <a:p>
            <a:pPr algn="ctr"/>
            <a:r>
              <a:rPr lang="en-US" sz="2000" b="1" dirty="0" smtClean="0"/>
              <a:t>Homework Assignment </a:t>
            </a:r>
          </a:p>
          <a:p>
            <a:pPr algn="ctr"/>
            <a:endParaRPr lang="en-US" sz="1050" b="1" dirty="0" smtClean="0"/>
          </a:p>
          <a:p>
            <a:pPr algn="ctr"/>
            <a:r>
              <a:rPr lang="en-US" sz="3200" b="1" dirty="0">
                <a:solidFill>
                  <a:srgbClr val="C00000"/>
                </a:solidFill>
              </a:rPr>
              <a:t>Due Date</a:t>
            </a:r>
          </a:p>
          <a:p>
            <a:pPr algn="ctr"/>
            <a:endParaRPr lang="en-US" sz="1000" b="1" dirty="0" smtClean="0"/>
          </a:p>
          <a:p>
            <a:pPr algn="ctr"/>
            <a:r>
              <a:rPr lang="en-US" b="1" dirty="0" smtClean="0"/>
              <a:t>South</a:t>
            </a:r>
            <a:r>
              <a:rPr lang="en-US" b="1" dirty="0"/>
              <a:t>: </a:t>
            </a:r>
            <a:r>
              <a:rPr lang="en-US" dirty="0"/>
              <a:t>Friday, October 16, 2020</a:t>
            </a:r>
          </a:p>
          <a:p>
            <a:pPr algn="ctr"/>
            <a:endParaRPr lang="en-US" sz="1200" b="1" dirty="0"/>
          </a:p>
          <a:p>
            <a:pPr algn="ctr"/>
            <a:r>
              <a:rPr lang="en-US" b="1" dirty="0"/>
              <a:t>North: </a:t>
            </a:r>
            <a:r>
              <a:rPr lang="en-US" dirty="0"/>
              <a:t>Friday, October 23, 2020</a:t>
            </a:r>
          </a:p>
          <a:p>
            <a:pPr algn="ctr"/>
            <a:endParaRPr lang="en-US"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320466"/>
            <a:ext cx="406400" cy="406400"/>
          </a:xfrm>
          <a:prstGeom prst="rect">
            <a:avLst/>
          </a:prstGeom>
        </p:spPr>
      </p:pic>
    </p:spTree>
    <p:extLst>
      <p:ext uri="{BB962C8B-B14F-4D97-AF65-F5344CB8AC3E}">
        <p14:creationId xmlns:p14="http://schemas.microsoft.com/office/powerpoint/2010/main" val="3671299251"/>
      </p:ext>
    </p:extLst>
  </p:cSld>
  <p:clrMapOvr>
    <a:masterClrMapping/>
  </p:clrMapOvr>
  <mc:AlternateContent xmlns:mc="http://schemas.openxmlformats.org/markup-compatibility/2006">
    <mc:Choice xmlns:p14="http://schemas.microsoft.com/office/powerpoint/2010/main" Requires="p14">
      <p:transition spd="slow" p14:dur="2000" advTm="18598"/>
    </mc:Choice>
    <mc:Fallback>
      <p:transition spd="slow" advTm="1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ve a great day | Great day quotes, Good morning texts, Good morning  greet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1194169"/>
      </p:ext>
    </p:extLst>
  </p:cSld>
  <p:clrMapOvr>
    <a:masterClrMapping/>
  </p:clrMapOvr>
  <mc:AlternateContent xmlns:mc="http://schemas.openxmlformats.org/markup-compatibility/2006">
    <mc:Choice xmlns:p14="http://schemas.microsoft.com/office/powerpoint/2010/main" Requires="p14">
      <p:transition spd="slow" p14:dur="2000" advTm="7939"/>
    </mc:Choice>
    <mc:Fallback>
      <p:transition spd="slow" advTm="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3673"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lstStyle/>
          <a:p>
            <a:pPr algn="ctr"/>
            <a:r>
              <a:rPr lang="en-US" b="1" dirty="0">
                <a:latin typeface="+mn-lt"/>
              </a:rPr>
              <a:t>Today’s </a:t>
            </a:r>
            <a:r>
              <a:rPr lang="en-US" b="1" dirty="0" smtClean="0">
                <a:latin typeface="+mn-lt"/>
              </a:rPr>
              <a:t>Objectives and Resource</a:t>
            </a:r>
            <a:endParaRPr lang="en-US" b="1" dirty="0">
              <a:latin typeface="+mn-lt"/>
            </a:endParaRPr>
          </a:p>
        </p:txBody>
      </p:sp>
      <p:sp>
        <p:nvSpPr>
          <p:cNvPr id="3" name="Content Placeholder 2"/>
          <p:cNvSpPr>
            <a:spLocks noGrp="1"/>
          </p:cNvSpPr>
          <p:nvPr>
            <p:ph idx="1"/>
          </p:nvPr>
        </p:nvSpPr>
        <p:spPr>
          <a:xfrm>
            <a:off x="583350" y="2005012"/>
            <a:ext cx="7520247" cy="4351338"/>
          </a:xfrm>
        </p:spPr>
        <p:txBody>
          <a:bodyPr/>
          <a:lstStyle/>
          <a:p>
            <a:r>
              <a:rPr lang="en-US" b="1" dirty="0"/>
              <a:t>TFI </a:t>
            </a:r>
            <a:r>
              <a:rPr lang="en-US" b="1" dirty="0" smtClean="0"/>
              <a:t>1.3 Behavioral Expectations</a:t>
            </a:r>
            <a:endParaRPr lang="en-US" b="1" dirty="0"/>
          </a:p>
          <a:p>
            <a:pPr lvl="1"/>
            <a:r>
              <a:rPr lang="en-US" dirty="0" smtClean="0"/>
              <a:t>School has five or fewer positively stated behavioral expectations and examples by setting/location for students and staff behaviors (</a:t>
            </a:r>
            <a:r>
              <a:rPr lang="en-US" dirty="0" err="1" smtClean="0"/>
              <a:t>ie</a:t>
            </a:r>
            <a:r>
              <a:rPr lang="en-US" dirty="0" smtClean="0"/>
              <a:t>., school teaching matrix) defined and in place.</a:t>
            </a:r>
          </a:p>
          <a:p>
            <a:pPr lvl="1"/>
            <a:endParaRPr lang="en-US" dirty="0"/>
          </a:p>
          <a:p>
            <a:r>
              <a:rPr lang="en-US" b="1" dirty="0" smtClean="0"/>
              <a:t>TFI 1.4 Teaching Expectations</a:t>
            </a:r>
            <a:endParaRPr lang="en-US" b="1" dirty="0"/>
          </a:p>
          <a:p>
            <a:pPr lvl="1"/>
            <a:r>
              <a:rPr lang="en-US" dirty="0" smtClean="0"/>
              <a:t>Expected academic an d social behaviors are taught directly to all students in classrooms and across other campus settings/locations.</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59182378-FAE4-4B0A-B3C7-D4B8F7A7731C}" type="slidenum">
              <a:rPr lang="en-US" smtClean="0"/>
              <a:t>3</a:t>
            </a:fld>
            <a:endParaRPr lang="en-US"/>
          </a:p>
        </p:txBody>
      </p:sp>
      <p:pic>
        <p:nvPicPr>
          <p:cNvPr id="6" name="Picture 5"/>
          <p:cNvPicPr>
            <a:picLocks noChangeAspect="1"/>
          </p:cNvPicPr>
          <p:nvPr/>
        </p:nvPicPr>
        <p:blipFill>
          <a:blip r:embed="rId5"/>
          <a:stretch>
            <a:fillRect/>
          </a:stretch>
        </p:blipFill>
        <p:spPr>
          <a:xfrm>
            <a:off x="8501062" y="1690688"/>
            <a:ext cx="3176257" cy="41465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309833"/>
            <a:ext cx="406400" cy="406400"/>
          </a:xfrm>
          <a:prstGeom prst="rect">
            <a:avLst/>
          </a:prstGeom>
        </p:spPr>
      </p:pic>
    </p:spTree>
    <p:extLst>
      <p:ext uri="{BB962C8B-B14F-4D97-AF65-F5344CB8AC3E}">
        <p14:creationId xmlns:p14="http://schemas.microsoft.com/office/powerpoint/2010/main" val="2132606733"/>
      </p:ext>
    </p:extLst>
  </p:cSld>
  <p:clrMapOvr>
    <a:masterClrMapping/>
  </p:clrMapOvr>
  <mc:AlternateContent xmlns:mc="http://schemas.openxmlformats.org/markup-compatibility/2006">
    <mc:Choice xmlns:p14="http://schemas.microsoft.com/office/powerpoint/2010/main" Requires="p14">
      <p:transition spd="slow" p14:dur="2000" advTm="18036"/>
    </mc:Choice>
    <mc:Fallback>
      <p:transition spd="slow" advTm="1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seanheritage.com/wp-content/uploads/2013/04/how.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07298" y="235190"/>
            <a:ext cx="4490047"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798983" y="4009756"/>
            <a:ext cx="8706678" cy="2585319"/>
          </a:xfrm>
          <a:prstGeom prst="rect">
            <a:avLst/>
          </a:prstGeom>
          <a:solidFill>
            <a:srgbClr val="FFFFFF"/>
          </a:solidFill>
          <a:ln w="28575" cmpd="sng">
            <a:solidFill>
              <a:schemeClr val="tx2"/>
            </a:solidFill>
          </a:ln>
        </p:spPr>
        <p:txBody>
          <a:bodyPr wrap="square" lIns="91438" tIns="45718" rIns="91438" bIns="45718">
            <a:spAutoFit/>
          </a:bodyPr>
          <a:lstStyle/>
          <a:p>
            <a:pPr algn="ctr"/>
            <a:r>
              <a:rPr lang="en-US" sz="5400" b="1" dirty="0">
                <a:ln w="18000">
                  <a:noFill/>
                  <a:prstDash val="solid"/>
                  <a:miter lim="800000"/>
                </a:ln>
                <a:effectLst>
                  <a:outerShdw blurRad="25500" dist="23000" dir="7020000" algn="tl">
                    <a:srgbClr val="000000">
                      <a:alpha val="50000"/>
                    </a:srgbClr>
                  </a:outerShdw>
                </a:effectLst>
                <a:latin typeface="Tw Cen MT"/>
                <a:cs typeface="Tw Cen MT"/>
              </a:rPr>
              <a:t>CREATING A </a:t>
            </a:r>
            <a:r>
              <a:rPr lang="en-US" sz="5400" b="1" dirty="0" smtClean="0">
                <a:ln w="18000">
                  <a:noFill/>
                  <a:prstDash val="solid"/>
                  <a:miter lim="800000"/>
                </a:ln>
                <a:effectLst>
                  <a:outerShdw blurRad="25500" dist="23000" dir="7020000" algn="tl">
                    <a:srgbClr val="000000">
                      <a:alpha val="50000"/>
                    </a:srgbClr>
                  </a:outerShdw>
                </a:effectLst>
                <a:latin typeface="Tw Cen MT"/>
                <a:cs typeface="Tw Cen MT"/>
              </a:rPr>
              <a:t>SCHOOL-WIDE BEHAVIORAL EXPECTATION </a:t>
            </a:r>
            <a:r>
              <a:rPr lang="en-US" sz="5400" b="1" dirty="0">
                <a:ln w="18000">
                  <a:noFill/>
                  <a:prstDash val="solid"/>
                  <a:miter lim="800000"/>
                </a:ln>
                <a:effectLst>
                  <a:outerShdw blurRad="25500" dist="23000" dir="7020000" algn="tl">
                    <a:srgbClr val="000000">
                      <a:alpha val="50000"/>
                    </a:srgbClr>
                  </a:outerShdw>
                </a:effectLst>
                <a:latin typeface="Tw Cen MT"/>
                <a:cs typeface="Tw Cen MT"/>
              </a:rPr>
              <a:t>MATRIX</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46605098"/>
      </p:ext>
    </p:extLst>
  </p:cSld>
  <p:clrMapOvr>
    <a:masterClrMapping/>
  </p:clrMapOvr>
  <p:transition advTm="144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3500" b="1" dirty="0" smtClean="0">
                <a:latin typeface="+mn-lt"/>
              </a:rPr>
              <a:t>Why Should We Establish </a:t>
            </a:r>
            <a:br>
              <a:rPr lang="en-US" sz="3500" b="1" dirty="0" smtClean="0">
                <a:latin typeface="+mn-lt"/>
              </a:rPr>
            </a:br>
            <a:r>
              <a:rPr lang="en-US" sz="3500" b="1" dirty="0" smtClean="0">
                <a:latin typeface="+mn-lt"/>
              </a:rPr>
              <a:t>School-wide Behavioral Expectation Matrix?</a:t>
            </a:r>
            <a:endParaRPr lang="en-US" sz="3500" b="1" dirty="0">
              <a:latin typeface="+mn-lt"/>
            </a:endParaRPr>
          </a:p>
        </p:txBody>
      </p:sp>
      <p:pic>
        <p:nvPicPr>
          <p:cNvPr id="2052" name="Picture 4" descr="PBIS / Expect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83" y="1325563"/>
            <a:ext cx="7656434" cy="53850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5616929"/>
      </p:ext>
    </p:extLst>
  </p:cSld>
  <p:clrMapOvr>
    <a:masterClrMapping/>
  </p:clrMapOvr>
  <mc:AlternateContent xmlns:mc="http://schemas.openxmlformats.org/markup-compatibility/2006">
    <mc:Choice xmlns:p14="http://schemas.microsoft.com/office/powerpoint/2010/main" Requires="p14">
      <p:transition spd="slow" p14:dur="2000" advTm="50191"/>
    </mc:Choice>
    <mc:Fallback>
      <p:transition spd="slow" advTm="5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182"/>
            <a:ext cx="12192000" cy="1325563"/>
          </a:xfrm>
        </p:spPr>
        <p:txBody>
          <a:bodyPr/>
          <a:lstStyle/>
          <a:p>
            <a:pPr algn="ctr"/>
            <a:r>
              <a:rPr lang="en-US" b="1" dirty="0" smtClean="0">
                <a:latin typeface="+mn-lt"/>
              </a:rPr>
              <a:t>Teaching Matrix</a:t>
            </a:r>
            <a:endParaRPr lang="en-US" b="1" dirty="0">
              <a:latin typeface="+mn-lt"/>
            </a:endParaRPr>
          </a:p>
        </p:txBody>
      </p:sp>
      <p:pic>
        <p:nvPicPr>
          <p:cNvPr id="4" name="Picture 3"/>
          <p:cNvPicPr>
            <a:picLocks noChangeAspect="1"/>
          </p:cNvPicPr>
          <p:nvPr/>
        </p:nvPicPr>
        <p:blipFill>
          <a:blip r:embed="rId5"/>
          <a:stretch>
            <a:fillRect/>
          </a:stretch>
        </p:blipFill>
        <p:spPr>
          <a:xfrm>
            <a:off x="1031165" y="893134"/>
            <a:ext cx="10129669" cy="558209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8366203"/>
      </p:ext>
    </p:extLst>
  </p:cSld>
  <p:clrMapOvr>
    <a:masterClrMapping/>
  </p:clrMapOvr>
  <mc:AlternateContent xmlns:mc="http://schemas.openxmlformats.org/markup-compatibility/2006">
    <mc:Choice xmlns:p14="http://schemas.microsoft.com/office/powerpoint/2010/main" Requires="p14">
      <p:transition spd="slow" p14:dur="2000" advTm="45479"/>
    </mc:Choice>
    <mc:Fallback>
      <p:transition spd="slow" advTm="4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nvPr>
        </p:nvGraphicFramePr>
        <p:xfrm>
          <a:off x="2332816" y="1498477"/>
          <a:ext cx="7449359" cy="4418868"/>
        </p:xfrm>
        <a:graphic>
          <a:graphicData uri="http://schemas.openxmlformats.org/drawingml/2006/table">
            <a:tbl>
              <a:tblPr>
                <a:tableStyleId>{5940675A-B579-460E-94D1-54222C63F5DA}</a:tableStyleId>
              </a:tblPr>
              <a:tblGrid>
                <a:gridCol w="1934760">
                  <a:extLst>
                    <a:ext uri="{9D8B030D-6E8A-4147-A177-3AD203B41FA5}">
                      <a16:colId xmlns:a16="http://schemas.microsoft.com/office/drawing/2014/main" val="20000"/>
                    </a:ext>
                  </a:extLst>
                </a:gridCol>
                <a:gridCol w="1364999">
                  <a:extLst>
                    <a:ext uri="{9D8B030D-6E8A-4147-A177-3AD203B41FA5}">
                      <a16:colId xmlns:a16="http://schemas.microsoft.com/office/drawing/2014/main" val="20001"/>
                    </a:ext>
                  </a:extLst>
                </a:gridCol>
                <a:gridCol w="1474200">
                  <a:extLst>
                    <a:ext uri="{9D8B030D-6E8A-4147-A177-3AD203B41FA5}">
                      <a16:colId xmlns:a16="http://schemas.microsoft.com/office/drawing/2014/main" val="20002"/>
                    </a:ext>
                  </a:extLst>
                </a:gridCol>
                <a:gridCol w="1493538">
                  <a:extLst>
                    <a:ext uri="{9D8B030D-6E8A-4147-A177-3AD203B41FA5}">
                      <a16:colId xmlns:a16="http://schemas.microsoft.com/office/drawing/2014/main" val="20003"/>
                    </a:ext>
                  </a:extLst>
                </a:gridCol>
                <a:gridCol w="1181862">
                  <a:extLst>
                    <a:ext uri="{9D8B030D-6E8A-4147-A177-3AD203B41FA5}">
                      <a16:colId xmlns:a16="http://schemas.microsoft.com/office/drawing/2014/main" val="20004"/>
                    </a:ext>
                  </a:extLst>
                </a:gridCol>
              </a:tblGrid>
              <a:tr h="7140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Tw Cen MT"/>
                          <a:ea typeface="ＭＳ Ｐゴシック" pitchFamily="34" charset="-128"/>
                          <a:cs typeface="Tw Cen MT"/>
                        </a:rPr>
                        <a:t>Expectations</a:t>
                      </a:r>
                    </a:p>
                  </a:txBody>
                  <a:tcPr marL="91435" marR="91435" horzOverflow="overflow">
                    <a:solidFill>
                      <a:schemeClr val="tx1">
                        <a:lumMod val="40000"/>
                        <a:lumOff val="60000"/>
                      </a:schemeClr>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rgbClr val="1D2A53"/>
                          </a:solidFill>
                          <a:effectLst/>
                          <a:latin typeface="Tw Cen MT"/>
                          <a:cs typeface="Tw Cen MT"/>
                        </a:rPr>
                        <a:t>SETTINGS</a:t>
                      </a:r>
                    </a:p>
                  </a:txBody>
                  <a:tcPr marL="91435" marR="91435" horzOverflow="overflow">
                    <a:solidFill>
                      <a:schemeClr val="tx1">
                        <a:lumMod val="40000"/>
                        <a:lumOff val="60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Calibri" pitchFamily="34" charset="0"/>
                        <a:ea typeface="ＭＳ Ｐゴシック" pitchFamily="34" charset="-128"/>
                      </a:endParaRPr>
                    </a:p>
                  </a:txBody>
                  <a:tcPr marL="91435" marR="9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Calibri" pitchFamily="34" charset="0"/>
                        <a:ea typeface="ＭＳ Ｐゴシック" pitchFamily="34" charset="-128"/>
                      </a:endParaRPr>
                    </a:p>
                  </a:txBody>
                  <a:tcPr marL="91435" marR="9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Calibri" pitchFamily="34" charset="0"/>
                        <a:ea typeface="ＭＳ Ｐゴシック" pitchFamily="34" charset="-128"/>
                      </a:endParaRPr>
                    </a:p>
                  </a:txBody>
                  <a:tcPr marL="91435" marR="9143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9198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6000" b="1" i="0" u="none" strike="noStrike" cap="none" normalizeH="0" baseline="0" dirty="0">
                          <a:ln>
                            <a:noFill/>
                          </a:ln>
                          <a:solidFill>
                            <a:srgbClr val="1D2A53"/>
                          </a:solidFill>
                          <a:effectLst/>
                          <a:latin typeface="Tw Cen MT"/>
                          <a:ea typeface="ＭＳ Ｐゴシック" pitchFamily="34" charset="-128"/>
                          <a:cs typeface="Tw Cen MT"/>
                        </a:rPr>
                        <a:t>?</a:t>
                      </a: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1D2A53"/>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1D2A53"/>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1"/>
                  </a:ext>
                </a:extLst>
              </a:tr>
              <a:tr h="115643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cap="none" normalizeH="0" baseline="0" dirty="0">
                          <a:ln>
                            <a:noFill/>
                          </a:ln>
                          <a:solidFill>
                            <a:srgbClr val="1D2A53"/>
                          </a:solidFill>
                          <a:effectLst/>
                          <a:latin typeface="Tw Cen MT"/>
                          <a:ea typeface="ＭＳ Ｐゴシック" pitchFamily="34" charset="-128"/>
                          <a:cs typeface="Tw Cen MT"/>
                        </a:rPr>
                        <a:t>?</a:t>
                      </a: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2"/>
                  </a:ext>
                </a:extLst>
              </a:tr>
              <a:tr h="115643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cap="none" normalizeH="0" baseline="0" dirty="0">
                          <a:ln>
                            <a:noFill/>
                          </a:ln>
                          <a:solidFill>
                            <a:srgbClr val="1D2A53"/>
                          </a:solidFill>
                          <a:effectLst/>
                          <a:latin typeface="Tw Cen MT"/>
                          <a:ea typeface="ＭＳ Ｐゴシック" pitchFamily="34" charset="-128"/>
                          <a:cs typeface="Tw Cen MT"/>
                        </a:rPr>
                        <a:t>?</a:t>
                      </a: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3"/>
                  </a:ext>
                </a:extLst>
              </a:tr>
            </a:tbl>
          </a:graphicData>
        </a:graphic>
      </p:graphicFrame>
      <p:grpSp>
        <p:nvGrpSpPr>
          <p:cNvPr id="2" name="Group 3"/>
          <p:cNvGrpSpPr/>
          <p:nvPr/>
        </p:nvGrpSpPr>
        <p:grpSpPr>
          <a:xfrm>
            <a:off x="3281678" y="1476604"/>
            <a:ext cx="5641713" cy="3457413"/>
            <a:chOff x="4825423" y="2432628"/>
            <a:chExt cx="5641713" cy="3457413"/>
          </a:xfrm>
          <a:solidFill>
            <a:srgbClr val="DD8047"/>
          </a:solidFill>
        </p:grpSpPr>
        <p:sp>
          <p:nvSpPr>
            <p:cNvPr id="6" name="Left Arrow 5"/>
            <p:cNvSpPr/>
            <p:nvPr/>
          </p:nvSpPr>
          <p:spPr>
            <a:xfrm rot="20755598">
              <a:off x="4825423" y="2432628"/>
              <a:ext cx="5512286" cy="3457413"/>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613798">
              <a:off x="5676920" y="3335368"/>
              <a:ext cx="4790216" cy="1664757"/>
            </a:xfrm>
            <a:prstGeom prst="rect">
              <a:avLst/>
            </a:prstGeom>
            <a:noFill/>
          </p:spPr>
          <p:txBody>
            <a:bodyPr wrap="square" rtlCol="0">
              <a:spAutoFit/>
            </a:bodyPr>
            <a:lstStyle/>
            <a:p>
              <a:r>
                <a:rPr lang="en-US" sz="2800" b="1" dirty="0">
                  <a:solidFill>
                    <a:srgbClr val="1D2A53"/>
                  </a:solidFill>
                  <a:latin typeface="Tw Cen MT"/>
                  <a:cs typeface="Tw Cen MT"/>
                </a:rPr>
                <a:t>Enter your expectations</a:t>
              </a:r>
            </a:p>
            <a:p>
              <a:r>
                <a:rPr lang="en-US" sz="2800" dirty="0">
                  <a:solidFill>
                    <a:srgbClr val="1D2A53"/>
                  </a:solidFill>
                  <a:latin typeface="Tw Cen MT"/>
                  <a:cs typeface="Tw Cen MT"/>
                </a:rPr>
                <a:t>3-5 positively stated behaviors</a:t>
              </a:r>
            </a:p>
            <a:p>
              <a:r>
                <a:rPr lang="en-US" sz="2800" dirty="0">
                  <a:solidFill>
                    <a:srgbClr val="1D2A53"/>
                  </a:solidFill>
                  <a:latin typeface="Tw Cen MT"/>
                  <a:cs typeface="Tw Cen MT"/>
                </a:rPr>
                <a:t>broadly stated</a:t>
              </a:r>
            </a:p>
            <a:p>
              <a:endParaRPr lang="en-US" dirty="0">
                <a:solidFill>
                  <a:srgbClr val="1D2A53"/>
                </a:solidFill>
                <a:latin typeface="Tw Cen MT"/>
                <a:cs typeface="Tw Cen MT"/>
              </a:endParaRPr>
            </a:p>
          </p:txBody>
        </p:sp>
      </p:grpSp>
      <p:sp>
        <p:nvSpPr>
          <p:cNvPr id="18" name="Title 1"/>
          <p:cNvSpPr txBox="1">
            <a:spLocks/>
          </p:cNvSpPr>
          <p:nvPr/>
        </p:nvSpPr>
        <p:spPr>
          <a:xfrm>
            <a:off x="2764004" y="370060"/>
            <a:ext cx="6586980" cy="627653"/>
          </a:xfrm>
          <a:prstGeom prst="rect">
            <a:avLst/>
          </a:prstGeom>
          <a:ln>
            <a:noFill/>
          </a:ln>
        </p:spPr>
        <p:txBody>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r>
              <a:rPr lang="en-US" sz="3600" b="1" dirty="0" smtClean="0">
                <a:solidFill>
                  <a:srgbClr val="1D2A53"/>
                </a:solidFill>
              </a:rPr>
              <a:t>Behavioral Expectation Matrix</a:t>
            </a:r>
            <a:endParaRPr lang="en-US" sz="3600" b="1" dirty="0">
              <a:solidFill>
                <a:srgbClr val="1D2A53"/>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6194" y="5917345"/>
            <a:ext cx="1087134" cy="72475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480211"/>
      </p:ext>
    </p:extLst>
  </p:cSld>
  <p:clrMapOvr>
    <a:masterClrMapping/>
  </p:clrMapOvr>
  <mc:AlternateContent xmlns:mc="http://schemas.openxmlformats.org/markup-compatibility/2006">
    <mc:Choice xmlns:p14="http://schemas.microsoft.com/office/powerpoint/2010/main" Requires="p14">
      <p:transition spd="slow" p14:dur="2000" advTm="18175"/>
    </mc:Choice>
    <mc:Fallback>
      <p:transition spd="slow" advTm="1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2511773" y="1260339"/>
            <a:ext cx="5910986" cy="1910979"/>
          </a:xfrm>
        </p:spPr>
        <p:txBody>
          <a:bodyPr>
            <a:normAutofit lnSpcReduction="10000"/>
          </a:bodyPr>
          <a:lstStyle/>
          <a:p>
            <a:pPr marL="0" indent="0">
              <a:buNone/>
            </a:pPr>
            <a:r>
              <a:rPr lang="en-US" sz="2600" dirty="0"/>
              <a:t>Refer to </a:t>
            </a:r>
            <a:r>
              <a:rPr lang="en-US" sz="2600" b="1" dirty="0"/>
              <a:t>YOUR </a:t>
            </a:r>
            <a:r>
              <a:rPr lang="en-US" sz="2600" b="1" dirty="0" smtClean="0"/>
              <a:t>Data</a:t>
            </a:r>
            <a:endParaRPr lang="en-US" sz="2600" b="1" dirty="0"/>
          </a:p>
          <a:p>
            <a:endParaRPr lang="en-US" sz="1800" dirty="0"/>
          </a:p>
          <a:p>
            <a:pPr marL="0" indent="0">
              <a:buNone/>
            </a:pPr>
            <a:r>
              <a:rPr lang="en-US" sz="2600" b="1" dirty="0"/>
              <a:t>Where</a:t>
            </a:r>
            <a:r>
              <a:rPr lang="en-US" sz="2600" dirty="0"/>
              <a:t> are the predictable problem behaviors you want to change at your school?</a:t>
            </a:r>
          </a:p>
          <a:p>
            <a:endParaRPr lang="en-US" dirty="0"/>
          </a:p>
        </p:txBody>
      </p:sp>
      <p:sp>
        <p:nvSpPr>
          <p:cNvPr id="4" name="Title 3"/>
          <p:cNvSpPr>
            <a:spLocks noGrp="1"/>
          </p:cNvSpPr>
          <p:nvPr>
            <p:ph type="title"/>
          </p:nvPr>
        </p:nvSpPr>
        <p:spPr>
          <a:xfrm>
            <a:off x="0" y="281273"/>
            <a:ext cx="12192000" cy="619657"/>
          </a:xfrm>
        </p:spPr>
        <p:txBody>
          <a:bodyPr>
            <a:normAutofit fontScale="90000"/>
          </a:bodyPr>
          <a:lstStyle/>
          <a:p>
            <a:pPr algn="ctr"/>
            <a:r>
              <a:rPr lang="en-US" b="1" dirty="0" smtClean="0">
                <a:latin typeface="+mn-lt"/>
              </a:rPr>
              <a:t>Pin-Point Locations </a:t>
            </a:r>
            <a:r>
              <a:rPr lang="en-US" b="1" dirty="0">
                <a:latin typeface="+mn-lt"/>
              </a:rPr>
              <a:t>of Behavior Problems</a:t>
            </a:r>
          </a:p>
        </p:txBody>
      </p:sp>
      <p:pic>
        <p:nvPicPr>
          <p:cNvPr id="6" name="Chart 2">
            <a:extLst>
              <a:ext uri="{FF2B5EF4-FFF2-40B4-BE49-F238E27FC236}">
                <a16:creationId xmlns:a16="http://schemas.microsoft.com/office/drawing/2014/main" id="{19BCA3B3-1D9B-0042-89B8-7A6A88F07DA7}"/>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t="4020" b="4272"/>
          <a:stretch/>
        </p:blipFill>
        <p:spPr>
          <a:xfrm>
            <a:off x="2511773" y="3530727"/>
            <a:ext cx="6554981" cy="2939647"/>
          </a:xfrm>
          <a:prstGeom prst="rect">
            <a:avLst/>
          </a:prstGeom>
        </p:spPr>
      </p:pic>
      <p:pic>
        <p:nvPicPr>
          <p:cNvPr id="8" name="Picture 4" descr="C:\Users\Cathy\AppData\Local\Microsoft\Windows\Temporary Internet Files\Content.IE5\5B4RF9XU\question-mark[1].jpg">
            <a:extLst>
              <a:ext uri="{FF2B5EF4-FFF2-40B4-BE49-F238E27FC236}">
                <a16:creationId xmlns:a16="http://schemas.microsoft.com/office/drawing/2014/main" id="{C37C6B51-3C0B-4F4B-99AB-2E08F3B4427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703" r="-979" b="-887"/>
          <a:stretch/>
        </p:blipFill>
        <p:spPr bwMode="auto">
          <a:xfrm>
            <a:off x="7722043" y="1080760"/>
            <a:ext cx="1994262" cy="197869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6499" y="5845830"/>
            <a:ext cx="1087134" cy="7247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4796014"/>
      </p:ext>
    </p:extLst>
  </p:cSld>
  <p:clrMapOvr>
    <a:masterClrMapping/>
  </p:clrMapOvr>
  <mc:AlternateContent xmlns:mc="http://schemas.openxmlformats.org/markup-compatibility/2006">
    <mc:Choice xmlns:p14="http://schemas.microsoft.com/office/powerpoint/2010/main" Requires="p14">
      <p:transition spd="slow" p14:dur="2000" advTm="53742"/>
    </mc:Choice>
    <mc:Fallback>
      <p:transition spd="slow" advTm="5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803387" y="301638"/>
            <a:ext cx="6987106" cy="915357"/>
          </a:xfrm>
          <a:prstGeom prst="rect">
            <a:avLst/>
          </a:prstGeom>
        </p:spPr>
        <p:txBody>
          <a:bodyPr>
            <a:normAutofit/>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r>
              <a:rPr lang="en-US" altLang="en-US" sz="4000" b="1" dirty="0">
                <a:solidFill>
                  <a:srgbClr val="1D2A53"/>
                </a:solidFill>
                <a:ea typeface="Osaka"/>
              </a:rPr>
              <a:t>School-wide Matrix</a:t>
            </a:r>
            <a:endParaRPr lang="en-US" altLang="en-US" sz="2000" b="1" dirty="0">
              <a:solidFill>
                <a:srgbClr val="1D2A53"/>
              </a:solidFill>
              <a:ea typeface="Osaka"/>
            </a:endParaRPr>
          </a:p>
        </p:txBody>
      </p:sp>
      <p:graphicFrame>
        <p:nvGraphicFramePr>
          <p:cNvPr id="24" name="Content Placeholder 4"/>
          <p:cNvGraphicFramePr>
            <a:graphicFrameLocks/>
          </p:cNvGraphicFramePr>
          <p:nvPr>
            <p:extLst>
              <p:ext uri="{D42A27DB-BD31-4B8C-83A1-F6EECF244321}">
                <p14:modId xmlns:p14="http://schemas.microsoft.com/office/powerpoint/2010/main" val="2442414203"/>
              </p:ext>
            </p:extLst>
          </p:nvPr>
        </p:nvGraphicFramePr>
        <p:xfrm>
          <a:off x="2047461" y="1383691"/>
          <a:ext cx="8047083" cy="4462139"/>
        </p:xfrm>
        <a:graphic>
          <a:graphicData uri="http://schemas.openxmlformats.org/drawingml/2006/table">
            <a:tbl>
              <a:tblPr>
                <a:tableStyleId>{5940675A-B579-460E-94D1-54222C63F5DA}</a:tableStyleId>
              </a:tblPr>
              <a:tblGrid>
                <a:gridCol w="2051957">
                  <a:extLst>
                    <a:ext uri="{9D8B030D-6E8A-4147-A177-3AD203B41FA5}">
                      <a16:colId xmlns:a16="http://schemas.microsoft.com/office/drawing/2014/main" val="20000"/>
                    </a:ext>
                  </a:extLst>
                </a:gridCol>
                <a:gridCol w="1541821">
                  <a:extLst>
                    <a:ext uri="{9D8B030D-6E8A-4147-A177-3AD203B41FA5}">
                      <a16:colId xmlns:a16="http://schemas.microsoft.com/office/drawing/2014/main" val="20001"/>
                    </a:ext>
                  </a:extLst>
                </a:gridCol>
                <a:gridCol w="1615846">
                  <a:extLst>
                    <a:ext uri="{9D8B030D-6E8A-4147-A177-3AD203B41FA5}">
                      <a16:colId xmlns:a16="http://schemas.microsoft.com/office/drawing/2014/main" val="20002"/>
                    </a:ext>
                  </a:extLst>
                </a:gridCol>
                <a:gridCol w="1481247">
                  <a:extLst>
                    <a:ext uri="{9D8B030D-6E8A-4147-A177-3AD203B41FA5}">
                      <a16:colId xmlns:a16="http://schemas.microsoft.com/office/drawing/2014/main" val="20003"/>
                    </a:ext>
                  </a:extLst>
                </a:gridCol>
                <a:gridCol w="1356212">
                  <a:extLst>
                    <a:ext uri="{9D8B030D-6E8A-4147-A177-3AD203B41FA5}">
                      <a16:colId xmlns:a16="http://schemas.microsoft.com/office/drawing/2014/main" val="20004"/>
                    </a:ext>
                  </a:extLst>
                </a:gridCol>
              </a:tblGrid>
              <a:tr h="7210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Tw Cen MT"/>
                        <a:ea typeface="ＭＳ Ｐゴシック" pitchFamily="34" charset="-128"/>
                        <a:cs typeface="Tw Cen MT"/>
                      </a:endParaRPr>
                    </a:p>
                  </a:txBody>
                  <a:tcPr marL="91435" marR="91435" horzOverflow="overflow">
                    <a:solidFill>
                      <a:schemeClr val="tx1">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1D2A53"/>
                          </a:solidFill>
                          <a:effectLst/>
                          <a:latin typeface="Tw Cen MT"/>
                          <a:cs typeface="Tw Cen MT"/>
                        </a:rPr>
                        <a:t>Hallway</a:t>
                      </a: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solidFill>
                            <a:srgbClr val="1D2A53"/>
                          </a:solidFill>
                          <a:effectLst/>
                          <a:latin typeface="Tw Cen MT"/>
                          <a:cs typeface="Tw Cen MT"/>
                        </a:rPr>
                        <a:t>Bathroom</a:t>
                      </a:r>
                      <a:endParaRPr kumimoji="0" lang="en-US" sz="1800" b="1" i="0" u="none" strike="noStrike" cap="none" normalizeH="0" baseline="0" dirty="0">
                        <a:ln>
                          <a:noFill/>
                        </a:ln>
                        <a:solidFill>
                          <a:srgbClr val="FFFFFF"/>
                        </a:solidFill>
                        <a:effectLst/>
                        <a:latin typeface="Calibri" pitchFamily="34" charset="0"/>
                        <a:ea typeface="ＭＳ Ｐゴシック" pitchFamily="34" charset="-128"/>
                      </a:endParaRP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solidFill>
                            <a:srgbClr val="1D2A53"/>
                          </a:solidFill>
                          <a:effectLst/>
                          <a:latin typeface="Tw Cen MT"/>
                          <a:cs typeface="Tw Cen MT"/>
                        </a:rPr>
                        <a:t>Cafeteria</a:t>
                      </a:r>
                      <a:endParaRPr kumimoji="0" lang="en-US" sz="1800" b="1" i="0" u="none" strike="noStrike" cap="none" normalizeH="0" baseline="0" dirty="0">
                        <a:ln>
                          <a:noFill/>
                        </a:ln>
                        <a:solidFill>
                          <a:srgbClr val="FFFFFF"/>
                        </a:solidFill>
                        <a:effectLst/>
                        <a:latin typeface="Calibri" pitchFamily="34" charset="0"/>
                        <a:ea typeface="ＭＳ Ｐゴシック" pitchFamily="34" charset="-128"/>
                      </a:endParaRPr>
                    </a:p>
                  </a:txBody>
                  <a:tcPr marL="91435" marR="91435" anchor="ctr" horzOverflow="overflow">
                    <a:solidFill>
                      <a:schemeClr val="bg2">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solidFill>
                            <a:srgbClr val="1D2A53"/>
                          </a:solidFill>
                          <a:effectLst/>
                          <a:latin typeface="Tw Cen MT"/>
                          <a:cs typeface="Tw Cen MT"/>
                        </a:rPr>
                        <a:t>Bus</a:t>
                      </a:r>
                    </a:p>
                  </a:txBody>
                  <a:tcPr marL="91435" marR="91435" anchor="ctr" horzOverflow="overflow">
                    <a:solidFill>
                      <a:schemeClr val="bg2">
                        <a:lumMod val="40000"/>
                        <a:lumOff val="60000"/>
                      </a:schemeClr>
                    </a:solidFill>
                  </a:tcPr>
                </a:tc>
                <a:extLst>
                  <a:ext uri="{0D108BD9-81ED-4DB2-BD59-A6C34878D82A}">
                    <a16:rowId xmlns:a16="http://schemas.microsoft.com/office/drawing/2014/main" val="10000"/>
                  </a:ext>
                </a:extLst>
              </a:tr>
              <a:tr h="1405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1D2A53"/>
                          </a:solidFill>
                          <a:effectLst/>
                          <a:latin typeface="Tw Cen MT"/>
                          <a:ea typeface="ＭＳ Ｐゴシック" pitchFamily="34" charset="-128"/>
                          <a:cs typeface="Tw Cen MT"/>
                        </a:rPr>
                        <a:t>Be Respectful</a:t>
                      </a:r>
                    </a:p>
                  </a:txBody>
                  <a:tcPr marL="91435" marR="91435" anchor="ctr" horzOverflow="overflow">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1D2A53"/>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1D2A53"/>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1"/>
                  </a:ext>
                </a:extLst>
              </a:tr>
              <a:tr h="116775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1D2A53"/>
                          </a:solidFill>
                          <a:effectLst/>
                          <a:latin typeface="Tw Cen MT"/>
                          <a:ea typeface="ＭＳ Ｐゴシック" pitchFamily="34" charset="-128"/>
                          <a:cs typeface="Tw Cen MT"/>
                        </a:rPr>
                        <a:t>Be Responsible</a:t>
                      </a:r>
                    </a:p>
                  </a:txBody>
                  <a:tcPr marL="91435" marR="91435" anchor="ctr" horzOverflow="overflow">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2"/>
                  </a:ext>
                </a:extLst>
              </a:tr>
              <a:tr h="116775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1D2A53"/>
                          </a:solidFill>
                          <a:effectLst/>
                          <a:latin typeface="Tw Cen MT"/>
                          <a:ea typeface="ＭＳ Ｐゴシック" pitchFamily="34" charset="-128"/>
                          <a:cs typeface="Tw Cen MT"/>
                        </a:rPr>
                        <a:t>Be Safe</a:t>
                      </a:r>
                    </a:p>
                  </a:txBody>
                  <a:tcPr marL="91435" marR="91435" anchor="ctr" horzOverflow="overflow">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w Cen MT"/>
                        <a:ea typeface="ＭＳ Ｐゴシック" pitchFamily="34" charset="-128"/>
                        <a:cs typeface="Tw Cen MT"/>
                      </a:endParaRPr>
                    </a:p>
                  </a:txBody>
                  <a:tcPr marL="91435" marR="91435" horzOverflow="overflow"/>
                </a:tc>
                <a:extLst>
                  <a:ext uri="{0D108BD9-81ED-4DB2-BD59-A6C34878D82A}">
                    <a16:rowId xmlns:a16="http://schemas.microsoft.com/office/drawing/2014/main" val="10003"/>
                  </a:ext>
                </a:extLst>
              </a:tr>
            </a:tbl>
          </a:graphicData>
        </a:graphic>
      </p:graphicFrame>
      <p:sp>
        <p:nvSpPr>
          <p:cNvPr id="4" name="Left Arrow 3"/>
          <p:cNvSpPr/>
          <p:nvPr/>
        </p:nvSpPr>
        <p:spPr>
          <a:xfrm rot="692618">
            <a:off x="6116489" y="1484467"/>
            <a:ext cx="4396047" cy="1998122"/>
          </a:xfrm>
          <a:prstGeom prst="leftArrow">
            <a:avLst/>
          </a:prstGeom>
          <a:solidFill>
            <a:schemeClr val="accent2"/>
          </a:solidFill>
          <a:effectLst>
            <a:outerShdw blurRad="40000" dist="23000" dir="5400000" sx="70000" sy="7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686513">
            <a:off x="6825885" y="2308665"/>
            <a:ext cx="3387459" cy="461665"/>
          </a:xfrm>
          <a:prstGeom prst="rect">
            <a:avLst/>
          </a:prstGeom>
          <a:noFill/>
        </p:spPr>
        <p:txBody>
          <a:bodyPr wrap="square" rtlCol="0">
            <a:spAutoFit/>
          </a:bodyPr>
          <a:lstStyle/>
          <a:p>
            <a:r>
              <a:rPr lang="en-US" sz="2400" b="1" dirty="0">
                <a:solidFill>
                  <a:srgbClr val="1D2A53"/>
                </a:solidFill>
                <a:latin typeface="Tw Cen MT"/>
                <a:cs typeface="Tw Cen MT"/>
              </a:rPr>
              <a:t>Add locations/settings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6499" y="5845830"/>
            <a:ext cx="1087134" cy="72475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9246220"/>
      </p:ext>
    </p:extLst>
  </p:cSld>
  <p:clrMapOvr>
    <a:masterClrMapping/>
  </p:clrMapOvr>
  <mc:AlternateContent xmlns:mc="http://schemas.openxmlformats.org/markup-compatibility/2006">
    <mc:Choice xmlns:p14="http://schemas.microsoft.com/office/powerpoint/2010/main" Requires="p14">
      <p:transition spd="slow" p14:dur="2000" advTm="34948"/>
    </mc:Choice>
    <mc:Fallback>
      <p:transition spd="slow" advTm="3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DVSHAPEID" val="wE4KvYGtiZz2F7Z9KT6d6J"/>
</p:tagLst>
</file>

<file path=ppt/tags/tag3.xml><?xml version="1.0" encoding="utf-8"?>
<p:tagLst xmlns:a="http://schemas.openxmlformats.org/drawingml/2006/main" xmlns:r="http://schemas.openxmlformats.org/officeDocument/2006/relationships" xmlns:p="http://schemas.openxmlformats.org/presentationml/2006/main">
  <p:tag name="DVSHAPEID" val="LYbTf62OpmcrNVa6OKBSof"/>
</p:tagLst>
</file>

<file path=ppt/tags/tag4.xml><?xml version="1.0" encoding="utf-8"?>
<p:tagLst xmlns:a="http://schemas.openxmlformats.org/drawingml/2006/main" xmlns:r="http://schemas.openxmlformats.org/officeDocument/2006/relationships" xmlns:p="http://schemas.openxmlformats.org/presentationml/2006/main">
  <p:tag name="TIMING" val="|11.9"/>
</p:tagLst>
</file>

<file path=ppt/tags/tag5.xml><?xml version="1.0" encoding="utf-8"?>
<p:tagLst xmlns:a="http://schemas.openxmlformats.org/drawingml/2006/main" xmlns:r="http://schemas.openxmlformats.org/officeDocument/2006/relationships" xmlns:p="http://schemas.openxmlformats.org/presentationml/2006/main">
  <p:tag name="TIMING" val="|6.7"/>
</p:tagLst>
</file>

<file path=ppt/tags/tag6.xml><?xml version="1.0" encoding="utf-8"?>
<p:tagLst xmlns:a="http://schemas.openxmlformats.org/drawingml/2006/main" xmlns:r="http://schemas.openxmlformats.org/officeDocument/2006/relationships" xmlns:p="http://schemas.openxmlformats.org/presentationml/2006/main">
  <p:tag name="TIMING" val="|5.7"/>
</p:tagLst>
</file>

<file path=ppt/tags/tag7.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1107B725AEE44CB70E0AF05662C300" ma:contentTypeVersion="12" ma:contentTypeDescription="Create a new document." ma:contentTypeScope="" ma:versionID="18a4e54ec62e6d97bc44593aaebc4791">
  <xsd:schema xmlns:xsd="http://www.w3.org/2001/XMLSchema" xmlns:xs="http://www.w3.org/2001/XMLSchema" xmlns:p="http://schemas.microsoft.com/office/2006/metadata/properties" xmlns:ns2="0f67cd57-6c49-4dfd-b16e-08a707c61815" xmlns:ns3="aff330d2-1ba9-46e8-939e-552302559514" targetNamespace="http://schemas.microsoft.com/office/2006/metadata/properties" ma:root="true" ma:fieldsID="cc3503c39f017992f1b81b30d4d8d1e0" ns2:_="" ns3:_="">
    <xsd:import namespace="0f67cd57-6c49-4dfd-b16e-08a707c61815"/>
    <xsd:import namespace="aff330d2-1ba9-46e8-939e-5523025595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67cd57-6c49-4dfd-b16e-08a707c618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f330d2-1ba9-46e8-939e-5523025595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B27E6C-6B89-4164-A92A-848807D6A429}"/>
</file>

<file path=customXml/itemProps2.xml><?xml version="1.0" encoding="utf-8"?>
<ds:datastoreItem xmlns:ds="http://schemas.openxmlformats.org/officeDocument/2006/customXml" ds:itemID="{FBE36332-A273-41B9-A8B9-3078BA67518A}"/>
</file>

<file path=customXml/itemProps3.xml><?xml version="1.0" encoding="utf-8"?>
<ds:datastoreItem xmlns:ds="http://schemas.openxmlformats.org/officeDocument/2006/customXml" ds:itemID="{567FE18C-B5EF-45A0-9B6C-625E702745EC}"/>
</file>

<file path=docProps/app.xml><?xml version="1.0" encoding="utf-8"?>
<Properties xmlns="http://schemas.openxmlformats.org/officeDocument/2006/extended-properties" xmlns:vt="http://schemas.openxmlformats.org/officeDocument/2006/docPropsVTypes">
  <TotalTime>1078</TotalTime>
  <Words>2901</Words>
  <Application>Microsoft Office PowerPoint</Application>
  <PresentationFormat>Widescreen</PresentationFormat>
  <Paragraphs>547</Paragraphs>
  <Slides>29</Slides>
  <Notes>29</Notes>
  <HiddenSlides>0</HiddenSlides>
  <MMClips>29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ＭＳ Ｐゴシック</vt:lpstr>
      <vt:lpstr>ＭＳ Ｐゴシック</vt:lpstr>
      <vt:lpstr>Arial</vt:lpstr>
      <vt:lpstr>Calibri</vt:lpstr>
      <vt:lpstr>Calibri Light</vt:lpstr>
      <vt:lpstr>Osaka</vt:lpstr>
      <vt:lpstr>Symbol</vt:lpstr>
      <vt:lpstr>Times New Roman</vt:lpstr>
      <vt:lpstr>Tw Cen MT</vt:lpstr>
      <vt:lpstr>Wingdings</vt:lpstr>
      <vt:lpstr>Office Theme</vt:lpstr>
      <vt:lpstr>PowerPoint Presentation</vt:lpstr>
      <vt:lpstr>PowerPoint Presentation</vt:lpstr>
      <vt:lpstr>Today’s Objectives and Resource</vt:lpstr>
      <vt:lpstr>PowerPoint Presentation</vt:lpstr>
      <vt:lpstr>Why Should We Establish  School-wide Behavioral Expectation Matrix?</vt:lpstr>
      <vt:lpstr>Teaching Matrix</vt:lpstr>
      <vt:lpstr>PowerPoint Presentation</vt:lpstr>
      <vt:lpstr>Pin-Point Locations of Behavior Problems</vt:lpstr>
      <vt:lpstr>PowerPoint Presentation</vt:lpstr>
      <vt:lpstr>What are the Behaviors to Target? Got Data?</vt:lpstr>
      <vt:lpstr>Gather Feedback from all Stakeholders</vt:lpstr>
      <vt:lpstr>Suggestions for Gathering Stakeholder’s Feedback</vt:lpstr>
      <vt:lpstr>Lost Creek Elementary </vt:lpstr>
      <vt:lpstr>Develop an Efficient Teaching System</vt:lpstr>
      <vt:lpstr>PowerPoint Presentation</vt:lpstr>
      <vt:lpstr>Behavioral Expectation Matrix Examples</vt:lpstr>
      <vt:lpstr>PowerPoint Presentation</vt:lpstr>
      <vt:lpstr>PowerPoint Presentation</vt:lpstr>
      <vt:lpstr>PowerPoint Presentation</vt:lpstr>
      <vt:lpstr>Integrating Social-Emotional Competencies in your Teaching Matrix</vt:lpstr>
      <vt:lpstr>Examples of Pro-Social, Emotional,  and Executive Functioning Skills</vt:lpstr>
      <vt:lpstr>Remote Learning Matrix Example </vt:lpstr>
      <vt:lpstr>PowerPoint Presentation</vt:lpstr>
      <vt:lpstr>PowerPoint Presentation</vt:lpstr>
      <vt:lpstr>PowerPoint Presentation</vt:lpstr>
      <vt:lpstr>Hybrid Learning Behavioral Matrix </vt:lpstr>
      <vt:lpstr>Lesson Plans for TEACHING your Matrix</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Teryl</dc:creator>
  <cp:lastModifiedBy>Jones, Teryl</cp:lastModifiedBy>
  <cp:revision>108</cp:revision>
  <cp:lastPrinted>2020-09-18T15:11:50Z</cp:lastPrinted>
  <dcterms:created xsi:type="dcterms:W3CDTF">2020-09-08T22:41:30Z</dcterms:created>
  <dcterms:modified xsi:type="dcterms:W3CDTF">2020-09-18T18:30:03Z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0x0101001D1107B725AEE44CB70E0AF05662C300</vt:lpwstr>
  </property>
</Properties>
</file>