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webextensions/webextension2.xml" ContentType="application/vnd.ms-office.webextension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handoutMasterIdLst>
    <p:handoutMasterId r:id="rId58"/>
  </p:handoutMasterIdLst>
  <p:sldIdLst>
    <p:sldId id="258" r:id="rId5"/>
    <p:sldId id="265" r:id="rId6"/>
    <p:sldId id="351" r:id="rId7"/>
    <p:sldId id="368" r:id="rId8"/>
    <p:sldId id="409" r:id="rId9"/>
    <p:sldId id="410" r:id="rId10"/>
    <p:sldId id="309" r:id="rId11"/>
    <p:sldId id="311" r:id="rId12"/>
    <p:sldId id="404" r:id="rId13"/>
    <p:sldId id="407" r:id="rId14"/>
    <p:sldId id="417" r:id="rId15"/>
    <p:sldId id="314" r:id="rId16"/>
    <p:sldId id="419" r:id="rId17"/>
    <p:sldId id="420" r:id="rId18"/>
    <p:sldId id="408" r:id="rId19"/>
    <p:sldId id="402" r:id="rId20"/>
    <p:sldId id="319" r:id="rId21"/>
    <p:sldId id="318" r:id="rId22"/>
    <p:sldId id="415" r:id="rId23"/>
    <p:sldId id="416" r:id="rId24"/>
    <p:sldId id="406" r:id="rId25"/>
    <p:sldId id="382" r:id="rId26"/>
    <p:sldId id="380" r:id="rId27"/>
    <p:sldId id="383" r:id="rId28"/>
    <p:sldId id="316" r:id="rId29"/>
    <p:sldId id="411" r:id="rId30"/>
    <p:sldId id="422" r:id="rId31"/>
    <p:sldId id="405" r:id="rId32"/>
    <p:sldId id="424" r:id="rId33"/>
    <p:sldId id="423" r:id="rId34"/>
    <p:sldId id="425" r:id="rId35"/>
    <p:sldId id="313" r:id="rId36"/>
    <p:sldId id="317" r:id="rId37"/>
    <p:sldId id="361" r:id="rId38"/>
    <p:sldId id="360" r:id="rId39"/>
    <p:sldId id="412" r:id="rId40"/>
    <p:sldId id="414" r:id="rId41"/>
    <p:sldId id="366" r:id="rId42"/>
    <p:sldId id="365" r:id="rId43"/>
    <p:sldId id="367" r:id="rId44"/>
    <p:sldId id="400" r:id="rId45"/>
    <p:sldId id="401" r:id="rId46"/>
    <p:sldId id="426" r:id="rId47"/>
    <p:sldId id="399" r:id="rId48"/>
    <p:sldId id="413" r:id="rId49"/>
    <p:sldId id="312" r:id="rId50"/>
    <p:sldId id="321" r:id="rId51"/>
    <p:sldId id="427" r:id="rId52"/>
    <p:sldId id="357" r:id="rId53"/>
    <p:sldId id="306" r:id="rId54"/>
    <p:sldId id="421" r:id="rId55"/>
    <p:sldId id="398" r:id="rId56"/>
  </p:sldIdLst>
  <p:sldSz cx="12192000" cy="6858000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042"/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435B8-0092-4450-BBFF-DDF71ADF1708}" v="3" dt="2019-10-22T00:01:18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6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4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67040" cy="469401"/>
          </a:xfrm>
          <a:prstGeom prst="rect">
            <a:avLst/>
          </a:prstGeom>
        </p:spPr>
        <p:txBody>
          <a:bodyPr vert="horz" lIns="88890" tIns="44445" rIns="88890" bIns="444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500" y="2"/>
            <a:ext cx="3067040" cy="469401"/>
          </a:xfrm>
          <a:prstGeom prst="rect">
            <a:avLst/>
          </a:prstGeom>
        </p:spPr>
        <p:txBody>
          <a:bodyPr vert="horz" lIns="88890" tIns="44445" rIns="88890" bIns="44445" rtlCol="0"/>
          <a:lstStyle>
            <a:lvl1pPr algn="r">
              <a:defRPr sz="1200"/>
            </a:lvl1pPr>
          </a:lstStyle>
          <a:p>
            <a:fld id="{E66836CD-D5A4-44B4-8D71-0E16CB6845AA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0025"/>
            <a:ext cx="3067040" cy="469400"/>
          </a:xfrm>
          <a:prstGeom prst="rect">
            <a:avLst/>
          </a:prstGeom>
        </p:spPr>
        <p:txBody>
          <a:bodyPr vert="horz" lIns="88890" tIns="44445" rIns="88890" bIns="444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500" y="8900025"/>
            <a:ext cx="3067040" cy="469400"/>
          </a:xfrm>
          <a:prstGeom prst="rect">
            <a:avLst/>
          </a:prstGeom>
        </p:spPr>
        <p:txBody>
          <a:bodyPr vert="horz" lIns="88890" tIns="44445" rIns="88890" bIns="44445" rtlCol="0" anchor="b"/>
          <a:lstStyle>
            <a:lvl1pPr algn="r">
              <a:defRPr sz="1200"/>
            </a:lvl1pPr>
          </a:lstStyle>
          <a:p>
            <a:fld id="{919D1C21-3223-406F-BAC4-00ADA6C4F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58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70098"/>
          </a:xfrm>
          <a:prstGeom prst="rect">
            <a:avLst/>
          </a:prstGeom>
        </p:spPr>
        <p:txBody>
          <a:bodyPr vert="horz" lIns="93965" tIns="46983" rIns="93965" bIns="4698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65" tIns="46983" rIns="93965" bIns="46983" rtlCol="0"/>
          <a:lstStyle>
            <a:lvl1pPr algn="r">
              <a:defRPr sz="1300"/>
            </a:lvl1pPr>
          </a:lstStyle>
          <a:p>
            <a:fld id="{78EE0F0B-026E-4592-84C2-4A75D7E67FE1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71575"/>
            <a:ext cx="5616575" cy="3160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65" tIns="46983" rIns="93965" bIns="469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9037"/>
            <a:ext cx="5661660" cy="3689212"/>
          </a:xfrm>
          <a:prstGeom prst="rect">
            <a:avLst/>
          </a:prstGeom>
        </p:spPr>
        <p:txBody>
          <a:bodyPr vert="horz" lIns="93965" tIns="46983" rIns="93965" bIns="4698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9329"/>
            <a:ext cx="3066733" cy="470097"/>
          </a:xfrm>
          <a:prstGeom prst="rect">
            <a:avLst/>
          </a:prstGeom>
        </p:spPr>
        <p:txBody>
          <a:bodyPr vert="horz" lIns="93965" tIns="46983" rIns="93965" bIns="4698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9"/>
            <a:ext cx="3066733" cy="470097"/>
          </a:xfrm>
          <a:prstGeom prst="rect">
            <a:avLst/>
          </a:prstGeom>
        </p:spPr>
        <p:txBody>
          <a:bodyPr vert="horz" lIns="93965" tIns="46983" rIns="93965" bIns="46983" rtlCol="0" anchor="b"/>
          <a:lstStyle>
            <a:lvl1pPr algn="r">
              <a:defRPr sz="1300"/>
            </a:lvl1pPr>
          </a:lstStyle>
          <a:p>
            <a:fld id="{9125F9EE-45D2-4E31-A9C7-D6A969AE5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5F9EE-45D2-4E31-A9C7-D6A969AE5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6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5F9EE-45D2-4E31-A9C7-D6A969AE5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52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7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F1E81-A237-4551-B417-9FC3C625C255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9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9661-40A5-44D8-BA2A-BC734736964B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4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64F8-9C70-42E0-8B09-184F6B934157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0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27D6-DF5A-487E-876F-9F498B4420FD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0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7449-9136-4EC2-A296-48FFC4735219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2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82D8B-AF59-4682-8BDD-D56E8380B43B}" type="datetime1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17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31928-11FF-4D28-8613-9A6555524D4D}" type="datetime1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0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34956-1ADF-4AB7-8787-AE44FD7A0899}" type="datetime1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0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BB45B-3586-4CBE-819B-DF787A10B09F}" type="datetime1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8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9D02D-FA88-490B-8272-9B2635326306}" type="datetime1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7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CD75F-9B7A-4EC5-8940-C035469936F7}" type="datetime1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8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D9E38-A455-497B-A99B-196A53936692}" type="datetime1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82378-FAE4-4B0A-B3C7-D4B8F7A77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05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bis.org/pbis/tier-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de.state.co.us/pbis/acknowledgementsystemsecondaryschoolexample" TargetMode="External"/><Relationship Id="rId4" Type="http://schemas.openxmlformats.org/officeDocument/2006/relationships/hyperlink" Target="https://www.pbisapps.org/community/Documents/5%20Acknowledgement%20System%20Matrix%20example.pdf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mailto:day137@marshall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eLoNYvOf90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772" y="2284257"/>
            <a:ext cx="10913353" cy="1837114"/>
          </a:xfrm>
        </p:spPr>
        <p:txBody>
          <a:bodyPr>
            <a:normAutofit fontScale="90000"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WVPBIS Virtual Academy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Part 2: Day 1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n-US" b="0" i="0" u="sng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Feedback and Acknowledgement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</a:b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TFI 1.9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9115" y="136525"/>
            <a:ext cx="2307062" cy="23070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5073164"/>
            <a:ext cx="332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70" y="5627320"/>
            <a:ext cx="4091732" cy="9713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04" y="4928259"/>
            <a:ext cx="1491773" cy="1790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0" y="4768470"/>
            <a:ext cx="2853535" cy="19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15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FB560-6DF4-453F-BC30-0D07D6264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 Appropriate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CC605-E629-44F5-B33D-39FE41809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571" y="2070952"/>
            <a:ext cx="6504878" cy="478704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="1" dirty="0">
                <a:ea typeface="+mn-lt"/>
                <a:cs typeface="+mn-lt"/>
              </a:rPr>
              <a:t>Identify what you want to grow 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(school wide expectations, certain behaviors, </a:t>
            </a:r>
            <a:r>
              <a:rPr lang="en-US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etc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a</a:t>
            </a:r>
          </a:p>
          <a:p>
            <a:pPr>
              <a:buFont typeface="Arial"/>
              <a:buChar char="•"/>
            </a:pPr>
            <a:r>
              <a:rPr lang="en-US" b="1" dirty="0">
                <a:ea typeface="+mn-lt"/>
                <a:cs typeface="+mn-lt"/>
              </a:rPr>
              <a:t>Provide specific positive feedback for it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a</a:t>
            </a:r>
          </a:p>
          <a:p>
            <a:pPr>
              <a:buFont typeface="Arial"/>
              <a:buChar char="•"/>
            </a:pPr>
            <a:r>
              <a:rPr lang="en-US" b="1" dirty="0">
                <a:ea typeface="+mn-lt"/>
                <a:cs typeface="+mn-lt"/>
              </a:rPr>
              <a:t>Watch it grow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A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2400" i="1" u="sng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Example: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When you compliment a kid and suddenly all 20 kids want you to see them doing it.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58222297-17EB-420A-8B99-58C1570B23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49" y="2813291"/>
            <a:ext cx="5181600" cy="319979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65151-9A2E-40AB-A24A-C7AD98175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09C0-2E58-44AD-9983-41D9A1E273D3}"/>
              </a:ext>
            </a:extLst>
          </p:cNvPr>
          <p:cNvSpPr txBox="1"/>
          <p:nvPr/>
        </p:nvSpPr>
        <p:spPr>
          <a:xfrm>
            <a:off x="6880302" y="2120540"/>
            <a:ext cx="4995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8A042"/>
                </a:solidFill>
              </a:rPr>
              <a:t>What you feed, grows!</a:t>
            </a:r>
          </a:p>
        </p:txBody>
      </p:sp>
    </p:spTree>
    <p:extLst>
      <p:ext uri="{BB962C8B-B14F-4D97-AF65-F5344CB8AC3E}">
        <p14:creationId xmlns:p14="http://schemas.microsoft.com/office/powerpoint/2010/main" val="917546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A0F9-CF82-41CE-9A28-097BA55B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 Appropriate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A282-2953-457A-AECA-BD3EFECDB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835784"/>
            <a:ext cx="11145520" cy="47478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/>
              <a:t>The National Center on PBIS shares the </a:t>
            </a:r>
          </a:p>
          <a:p>
            <a:pPr marL="0" indent="0" algn="ctr">
              <a:buNone/>
            </a:pPr>
            <a:r>
              <a:rPr lang="en-US" sz="3200" dirty="0"/>
              <a:t>“Key Practices” for implementing Tier 1.  </a:t>
            </a:r>
            <a:endParaRPr lang="en-US" sz="1200" dirty="0"/>
          </a:p>
          <a:p>
            <a:pPr marL="457200" lvl="1" indent="0">
              <a:buNone/>
            </a:pPr>
            <a:r>
              <a:rPr lang="en-US" sz="900" dirty="0">
                <a:solidFill>
                  <a:schemeClr val="bg1"/>
                </a:solidFill>
              </a:rPr>
              <a:t>a</a:t>
            </a:r>
          </a:p>
          <a:p>
            <a:pPr marL="457200" lvl="1" indent="0">
              <a:buNone/>
            </a:pPr>
            <a:r>
              <a:rPr lang="en-US" sz="3200" b="1" dirty="0"/>
              <a:t>Continuum of Procedures for Encouraging Expected Behavior</a:t>
            </a:r>
          </a:p>
          <a:p>
            <a:pPr marL="457200" lvl="1" indent="0">
              <a:buNone/>
            </a:pPr>
            <a:endParaRPr lang="en-US" sz="900" b="1" dirty="0"/>
          </a:p>
          <a:p>
            <a:pPr marL="457200" lvl="2" indent="-284163">
              <a:tabLst>
                <a:tab pos="457200" algn="l"/>
              </a:tabLst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schools Tier 1 team determines how to acknowledge students positively for exhibiting appropriate behaviors.  Schools adopt a system for providing acknowledgements in addition to offering specific praise when students do what’s expected.  This system should be:</a:t>
            </a:r>
          </a:p>
          <a:p>
            <a:pPr marL="1147763" lvl="3" indent="-293688"/>
            <a:r>
              <a:rPr lang="en-US" sz="2400" dirty="0"/>
              <a:t>Linked to school-wide expectations</a:t>
            </a:r>
          </a:p>
          <a:p>
            <a:pPr marL="1147763" lvl="3" indent="-293688"/>
            <a:r>
              <a:rPr lang="en-US" sz="2400" dirty="0"/>
              <a:t>Used across and within classrooms</a:t>
            </a:r>
          </a:p>
          <a:p>
            <a:pPr marL="1147763" lvl="3" indent="-293688"/>
            <a:r>
              <a:rPr lang="en-US" sz="2400" dirty="0"/>
              <a:t>Used by 90% or more of all school personnel</a:t>
            </a:r>
          </a:p>
          <a:p>
            <a:pPr marL="1147763" lvl="3" indent="-293688">
              <a:tabLst>
                <a:tab pos="854075" algn="l"/>
              </a:tabLst>
            </a:pPr>
            <a:r>
              <a:rPr lang="en-US" sz="2400" dirty="0"/>
              <a:t>Available to all students within the school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8507A-907D-4771-AF0F-64A0C6A3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EC2C4-7C2F-4BE6-A54D-0DBB04600E4C}"/>
              </a:ext>
            </a:extLst>
          </p:cNvPr>
          <p:cNvSpPr txBox="1"/>
          <p:nvPr/>
        </p:nvSpPr>
        <p:spPr>
          <a:xfrm>
            <a:off x="8529320" y="6097270"/>
            <a:ext cx="3662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https://www.pbis.org/pbis/tier-1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9577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 Appropriate Behavior:</a:t>
            </a:r>
            <a:br>
              <a:rPr lang="en-US" dirty="0"/>
            </a:br>
            <a:r>
              <a:rPr lang="en-US" b="1" dirty="0"/>
              <a:t>How to Acknowledge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4351338"/>
          </a:xfrm>
        </p:spPr>
        <p:txBody>
          <a:bodyPr>
            <a:normAutofit/>
          </a:bodyPr>
          <a:lstStyle/>
          <a:p>
            <a:pPr marL="533400" indent="-533400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600" dirty="0">
                <a:cs typeface="Arial" pitchFamily="34" charset="0"/>
              </a:rPr>
              <a:t>Name the behavior the student demonstrated</a:t>
            </a:r>
          </a:p>
          <a:p>
            <a:pPr marL="533400" indent="-533400">
              <a:lnSpc>
                <a:spcPct val="8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en-US" sz="2600" dirty="0">
                <a:cs typeface="Arial" pitchFamily="34" charset="0"/>
              </a:rPr>
              <a:t>Name the expectation the behavior matched</a:t>
            </a:r>
          </a:p>
          <a:p>
            <a:pPr marL="533400" indent="-533400">
              <a:lnSpc>
                <a:spcPct val="80000"/>
              </a:lnSpc>
              <a:spcBef>
                <a:spcPts val="1800"/>
              </a:spcBef>
              <a:buFont typeface="+mj-lt"/>
              <a:buAutoNum type="arabicPeriod"/>
            </a:pPr>
            <a:r>
              <a:rPr lang="en-US" sz="2600" dirty="0">
                <a:cs typeface="Arial" pitchFamily="34" charset="0"/>
              </a:rPr>
              <a:t>Provide positive acknowledgement </a:t>
            </a:r>
            <a:r>
              <a:rPr lang="en-US" sz="2000" i="1" dirty="0">
                <a:cs typeface="Arial" pitchFamily="34" charset="0"/>
              </a:rPr>
              <a:t>(Verbal, Tangible, etc.)</a:t>
            </a:r>
            <a:endParaRPr lang="en-US" sz="2000" b="1" i="1" dirty="0">
              <a:cs typeface="Arial" pitchFamily="34" charset="0"/>
            </a:endParaRPr>
          </a:p>
          <a:p>
            <a:pPr marL="533400" indent="-533400">
              <a:lnSpc>
                <a:spcPct val="80000"/>
              </a:lnSpc>
              <a:spcBef>
                <a:spcPts val="600"/>
              </a:spcBef>
            </a:pPr>
            <a:endParaRPr lang="en-US" sz="1000" b="1" dirty="0">
              <a:cs typeface="Arial" pitchFamily="34" charset="0"/>
            </a:endParaRPr>
          </a:p>
          <a:p>
            <a:pPr marL="533400" indent="-533400">
              <a:lnSpc>
                <a:spcPct val="80000"/>
              </a:lnSpc>
              <a:spcBef>
                <a:spcPts val="600"/>
              </a:spcBef>
            </a:pPr>
            <a:endParaRPr lang="en-US" sz="1000" b="1" dirty="0"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sz="1000" b="1" dirty="0"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endParaRPr lang="en-US" sz="1000" b="1" dirty="0"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Example:</a:t>
            </a:r>
            <a:r>
              <a:rPr lang="en-US" altLang="ja-JP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MS PGothic" pitchFamily="34" charset="-128"/>
                <a:cs typeface="Arial" pitchFamily="34" charset="0"/>
              </a:rPr>
              <a:t>“ David when you helped Susan with her tray you were being respectful and responsible. You earned a Wild Cat dollar for being such a great helper.</a:t>
            </a:r>
            <a:r>
              <a:rPr lang="ja-JP" alt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ea typeface="MS PGothic" pitchFamily="34" charset="-128"/>
                <a:cs typeface="Arial" pitchFamily="34" charset="0"/>
              </a:rPr>
              <a:t>”</a:t>
            </a:r>
            <a:endParaRPr lang="en-US" altLang="ja-JP" sz="2400" i="1" dirty="0">
              <a:solidFill>
                <a:schemeClr val="tx1">
                  <a:lumMod val="65000"/>
                  <a:lumOff val="35000"/>
                </a:schemeClr>
              </a:solidFill>
              <a:ea typeface="MS PGothic" pitchFamily="34" charset="-128"/>
              <a:cs typeface="Arial" pitchFamily="34" charset="0"/>
            </a:endParaRPr>
          </a:p>
          <a:p>
            <a:pPr marL="533400" indent="-533400" algn="ctr">
              <a:spcBef>
                <a:spcPct val="0"/>
              </a:spcBef>
            </a:pPr>
            <a:endParaRPr lang="en-US" sz="2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2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20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Refrain from taking or threatening to take away a reward once it has been earned!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7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E1D2-C5F0-4B76-A567-2C811A5D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Acknowledge Appropriate Behavior:</a:t>
            </a:r>
            <a:br>
              <a:rPr lang="en-US" dirty="0"/>
            </a:br>
            <a:r>
              <a:rPr lang="en-US" b="1" dirty="0"/>
              <a:t>How to Acknowledge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02FAC-0EBA-4F47-A71C-CBEF71EB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466" y="1726565"/>
            <a:ext cx="5357333" cy="823912"/>
          </a:xfrm>
          <a:custGeom>
            <a:avLst/>
            <a:gdLst>
              <a:gd name="connsiteX0" fmla="*/ 0 w 5357333"/>
              <a:gd name="connsiteY0" fmla="*/ 0 h 823912"/>
              <a:gd name="connsiteX1" fmla="*/ 702406 w 5357333"/>
              <a:gd name="connsiteY1" fmla="*/ 0 h 823912"/>
              <a:gd name="connsiteX2" fmla="*/ 1351238 w 5357333"/>
              <a:gd name="connsiteY2" fmla="*/ 0 h 823912"/>
              <a:gd name="connsiteX3" fmla="*/ 1946498 w 5357333"/>
              <a:gd name="connsiteY3" fmla="*/ 0 h 823912"/>
              <a:gd name="connsiteX4" fmla="*/ 2541757 w 5357333"/>
              <a:gd name="connsiteY4" fmla="*/ 0 h 823912"/>
              <a:gd name="connsiteX5" fmla="*/ 3244163 w 5357333"/>
              <a:gd name="connsiteY5" fmla="*/ 0 h 823912"/>
              <a:gd name="connsiteX6" fmla="*/ 3892995 w 5357333"/>
              <a:gd name="connsiteY6" fmla="*/ 0 h 823912"/>
              <a:gd name="connsiteX7" fmla="*/ 4327535 w 5357333"/>
              <a:gd name="connsiteY7" fmla="*/ 0 h 823912"/>
              <a:gd name="connsiteX8" fmla="*/ 5357333 w 5357333"/>
              <a:gd name="connsiteY8" fmla="*/ 0 h 823912"/>
              <a:gd name="connsiteX9" fmla="*/ 5357333 w 5357333"/>
              <a:gd name="connsiteY9" fmla="*/ 428434 h 823912"/>
              <a:gd name="connsiteX10" fmla="*/ 5357333 w 5357333"/>
              <a:gd name="connsiteY10" fmla="*/ 823912 h 823912"/>
              <a:gd name="connsiteX11" fmla="*/ 4869220 w 5357333"/>
              <a:gd name="connsiteY11" fmla="*/ 823912 h 823912"/>
              <a:gd name="connsiteX12" fmla="*/ 4166815 w 5357333"/>
              <a:gd name="connsiteY12" fmla="*/ 823912 h 823912"/>
              <a:gd name="connsiteX13" fmla="*/ 3625129 w 5357333"/>
              <a:gd name="connsiteY13" fmla="*/ 823912 h 823912"/>
              <a:gd name="connsiteX14" fmla="*/ 2922723 w 5357333"/>
              <a:gd name="connsiteY14" fmla="*/ 823912 h 823912"/>
              <a:gd name="connsiteX15" fmla="*/ 2434610 w 5357333"/>
              <a:gd name="connsiteY15" fmla="*/ 823912 h 823912"/>
              <a:gd name="connsiteX16" fmla="*/ 2000071 w 5357333"/>
              <a:gd name="connsiteY16" fmla="*/ 823912 h 823912"/>
              <a:gd name="connsiteX17" fmla="*/ 1565532 w 5357333"/>
              <a:gd name="connsiteY17" fmla="*/ 823912 h 823912"/>
              <a:gd name="connsiteX18" fmla="*/ 916699 w 5357333"/>
              <a:gd name="connsiteY18" fmla="*/ 823912 h 823912"/>
              <a:gd name="connsiteX19" fmla="*/ 0 w 5357333"/>
              <a:gd name="connsiteY19" fmla="*/ 823912 h 823912"/>
              <a:gd name="connsiteX20" fmla="*/ 0 w 5357333"/>
              <a:gd name="connsiteY20" fmla="*/ 411956 h 823912"/>
              <a:gd name="connsiteX21" fmla="*/ 0 w 5357333"/>
              <a:gd name="connsiteY21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57333" h="823912" fill="none" extrusionOk="0">
                <a:moveTo>
                  <a:pt x="0" y="0"/>
                </a:moveTo>
                <a:cubicBezTo>
                  <a:pt x="176041" y="-16783"/>
                  <a:pt x="372749" y="59378"/>
                  <a:pt x="702406" y="0"/>
                </a:cubicBezTo>
                <a:cubicBezTo>
                  <a:pt x="1032063" y="-59378"/>
                  <a:pt x="1085000" y="51460"/>
                  <a:pt x="1351238" y="0"/>
                </a:cubicBezTo>
                <a:cubicBezTo>
                  <a:pt x="1617476" y="-51460"/>
                  <a:pt x="1679671" y="35566"/>
                  <a:pt x="1946498" y="0"/>
                </a:cubicBezTo>
                <a:cubicBezTo>
                  <a:pt x="2213325" y="-35566"/>
                  <a:pt x="2268051" y="41048"/>
                  <a:pt x="2541757" y="0"/>
                </a:cubicBezTo>
                <a:cubicBezTo>
                  <a:pt x="2815463" y="-41048"/>
                  <a:pt x="2901590" y="75272"/>
                  <a:pt x="3244163" y="0"/>
                </a:cubicBezTo>
                <a:cubicBezTo>
                  <a:pt x="3586736" y="-75272"/>
                  <a:pt x="3750853" y="61787"/>
                  <a:pt x="3892995" y="0"/>
                </a:cubicBezTo>
                <a:cubicBezTo>
                  <a:pt x="4035137" y="-61787"/>
                  <a:pt x="4175880" y="50430"/>
                  <a:pt x="4327535" y="0"/>
                </a:cubicBezTo>
                <a:cubicBezTo>
                  <a:pt x="4479190" y="-50430"/>
                  <a:pt x="5101464" y="90158"/>
                  <a:pt x="5357333" y="0"/>
                </a:cubicBezTo>
                <a:cubicBezTo>
                  <a:pt x="5357751" y="173422"/>
                  <a:pt x="5314636" y="249448"/>
                  <a:pt x="5357333" y="428434"/>
                </a:cubicBezTo>
                <a:cubicBezTo>
                  <a:pt x="5400030" y="607420"/>
                  <a:pt x="5353208" y="742445"/>
                  <a:pt x="5357333" y="823912"/>
                </a:cubicBezTo>
                <a:cubicBezTo>
                  <a:pt x="5121389" y="853957"/>
                  <a:pt x="5071403" y="815930"/>
                  <a:pt x="4869220" y="823912"/>
                </a:cubicBezTo>
                <a:cubicBezTo>
                  <a:pt x="4667037" y="831894"/>
                  <a:pt x="4348106" y="796998"/>
                  <a:pt x="4166815" y="823912"/>
                </a:cubicBezTo>
                <a:cubicBezTo>
                  <a:pt x="3985524" y="850826"/>
                  <a:pt x="3836626" y="801302"/>
                  <a:pt x="3625129" y="823912"/>
                </a:cubicBezTo>
                <a:cubicBezTo>
                  <a:pt x="3413632" y="846522"/>
                  <a:pt x="3265263" y="796877"/>
                  <a:pt x="2922723" y="823912"/>
                </a:cubicBezTo>
                <a:cubicBezTo>
                  <a:pt x="2580183" y="850947"/>
                  <a:pt x="2561885" y="807851"/>
                  <a:pt x="2434610" y="823912"/>
                </a:cubicBezTo>
                <a:cubicBezTo>
                  <a:pt x="2307335" y="839973"/>
                  <a:pt x="2213670" y="773971"/>
                  <a:pt x="2000071" y="823912"/>
                </a:cubicBezTo>
                <a:cubicBezTo>
                  <a:pt x="1786472" y="873853"/>
                  <a:pt x="1749297" y="815849"/>
                  <a:pt x="1565532" y="823912"/>
                </a:cubicBezTo>
                <a:cubicBezTo>
                  <a:pt x="1381767" y="831975"/>
                  <a:pt x="1201205" y="759112"/>
                  <a:pt x="916699" y="823912"/>
                </a:cubicBezTo>
                <a:cubicBezTo>
                  <a:pt x="632193" y="888712"/>
                  <a:pt x="352964" y="772079"/>
                  <a:pt x="0" y="823912"/>
                </a:cubicBezTo>
                <a:cubicBezTo>
                  <a:pt x="-27687" y="698389"/>
                  <a:pt x="22913" y="522490"/>
                  <a:pt x="0" y="411956"/>
                </a:cubicBezTo>
                <a:cubicBezTo>
                  <a:pt x="-22913" y="301422"/>
                  <a:pt x="40729" y="174770"/>
                  <a:pt x="0" y="0"/>
                </a:cubicBezTo>
                <a:close/>
              </a:path>
              <a:path w="5357333" h="823912" stroke="0" extrusionOk="0">
                <a:moveTo>
                  <a:pt x="0" y="0"/>
                </a:moveTo>
                <a:cubicBezTo>
                  <a:pt x="129772" y="-63598"/>
                  <a:pt x="374141" y="23324"/>
                  <a:pt x="541686" y="0"/>
                </a:cubicBezTo>
                <a:cubicBezTo>
                  <a:pt x="709231" y="-23324"/>
                  <a:pt x="827125" y="42033"/>
                  <a:pt x="976225" y="0"/>
                </a:cubicBezTo>
                <a:cubicBezTo>
                  <a:pt x="1125325" y="-42033"/>
                  <a:pt x="1352409" y="63646"/>
                  <a:pt x="1678631" y="0"/>
                </a:cubicBezTo>
                <a:cubicBezTo>
                  <a:pt x="2004853" y="-63646"/>
                  <a:pt x="2047404" y="29433"/>
                  <a:pt x="2220317" y="0"/>
                </a:cubicBezTo>
                <a:cubicBezTo>
                  <a:pt x="2393230" y="-29433"/>
                  <a:pt x="2513442" y="7404"/>
                  <a:pt x="2762003" y="0"/>
                </a:cubicBezTo>
                <a:cubicBezTo>
                  <a:pt x="3010564" y="-7404"/>
                  <a:pt x="3287383" y="39368"/>
                  <a:pt x="3464409" y="0"/>
                </a:cubicBezTo>
                <a:cubicBezTo>
                  <a:pt x="3641435" y="-39368"/>
                  <a:pt x="3842547" y="13407"/>
                  <a:pt x="3952521" y="0"/>
                </a:cubicBezTo>
                <a:cubicBezTo>
                  <a:pt x="4062495" y="-13407"/>
                  <a:pt x="4457633" y="22617"/>
                  <a:pt x="4654927" y="0"/>
                </a:cubicBezTo>
                <a:cubicBezTo>
                  <a:pt x="4852221" y="-22617"/>
                  <a:pt x="5009235" y="70285"/>
                  <a:pt x="5357333" y="0"/>
                </a:cubicBezTo>
                <a:cubicBezTo>
                  <a:pt x="5363213" y="142932"/>
                  <a:pt x="5320973" y="313790"/>
                  <a:pt x="5357333" y="411956"/>
                </a:cubicBezTo>
                <a:cubicBezTo>
                  <a:pt x="5393693" y="510122"/>
                  <a:pt x="5340545" y="673077"/>
                  <a:pt x="5357333" y="823912"/>
                </a:cubicBezTo>
                <a:cubicBezTo>
                  <a:pt x="5082260" y="854507"/>
                  <a:pt x="4929751" y="795713"/>
                  <a:pt x="4708500" y="823912"/>
                </a:cubicBezTo>
                <a:cubicBezTo>
                  <a:pt x="4487249" y="852111"/>
                  <a:pt x="4257465" y="767861"/>
                  <a:pt x="4006095" y="823912"/>
                </a:cubicBezTo>
                <a:cubicBezTo>
                  <a:pt x="3754725" y="879963"/>
                  <a:pt x="3456099" y="777607"/>
                  <a:pt x="3303689" y="823912"/>
                </a:cubicBezTo>
                <a:cubicBezTo>
                  <a:pt x="3151279" y="870217"/>
                  <a:pt x="2946795" y="823462"/>
                  <a:pt x="2815576" y="823912"/>
                </a:cubicBezTo>
                <a:cubicBezTo>
                  <a:pt x="2684357" y="824362"/>
                  <a:pt x="2490075" y="763039"/>
                  <a:pt x="2220317" y="823912"/>
                </a:cubicBezTo>
                <a:cubicBezTo>
                  <a:pt x="1950559" y="884785"/>
                  <a:pt x="1831863" y="811770"/>
                  <a:pt x="1517911" y="823912"/>
                </a:cubicBezTo>
                <a:cubicBezTo>
                  <a:pt x="1203959" y="836054"/>
                  <a:pt x="1070666" y="789538"/>
                  <a:pt x="922652" y="823912"/>
                </a:cubicBezTo>
                <a:cubicBezTo>
                  <a:pt x="774638" y="858286"/>
                  <a:pt x="379831" y="809490"/>
                  <a:pt x="0" y="823912"/>
                </a:cubicBezTo>
                <a:cubicBezTo>
                  <a:pt x="-29945" y="706075"/>
                  <a:pt x="45729" y="512350"/>
                  <a:pt x="0" y="428434"/>
                </a:cubicBezTo>
                <a:cubicBezTo>
                  <a:pt x="-45729" y="344518"/>
                  <a:pt x="8721" y="177713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 anchorCtr="0">
            <a:normAutofit/>
          </a:bodyPr>
          <a:lstStyle/>
          <a:p>
            <a:pPr algn="ctr"/>
            <a:r>
              <a:rPr lang="en-US" sz="3200" dirty="0"/>
              <a:t>Teacher Greetings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4B1E7-6444-4934-915F-FF281CB4F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" y="2586354"/>
            <a:ext cx="5356225" cy="4048125"/>
          </a:xfrm>
          <a:custGeom>
            <a:avLst/>
            <a:gdLst>
              <a:gd name="connsiteX0" fmla="*/ 0 w 5356225"/>
              <a:gd name="connsiteY0" fmla="*/ 0 h 4048125"/>
              <a:gd name="connsiteX1" fmla="*/ 595136 w 5356225"/>
              <a:gd name="connsiteY1" fmla="*/ 0 h 4048125"/>
              <a:gd name="connsiteX2" fmla="*/ 1190272 w 5356225"/>
              <a:gd name="connsiteY2" fmla="*/ 0 h 4048125"/>
              <a:gd name="connsiteX3" fmla="*/ 1785408 w 5356225"/>
              <a:gd name="connsiteY3" fmla="*/ 0 h 4048125"/>
              <a:gd name="connsiteX4" fmla="*/ 2487669 w 5356225"/>
              <a:gd name="connsiteY4" fmla="*/ 0 h 4048125"/>
              <a:gd name="connsiteX5" fmla="*/ 3189930 w 5356225"/>
              <a:gd name="connsiteY5" fmla="*/ 0 h 4048125"/>
              <a:gd name="connsiteX6" fmla="*/ 3731503 w 5356225"/>
              <a:gd name="connsiteY6" fmla="*/ 0 h 4048125"/>
              <a:gd name="connsiteX7" fmla="*/ 4380202 w 5356225"/>
              <a:gd name="connsiteY7" fmla="*/ 0 h 4048125"/>
              <a:gd name="connsiteX8" fmla="*/ 5356225 w 5356225"/>
              <a:gd name="connsiteY8" fmla="*/ 0 h 4048125"/>
              <a:gd name="connsiteX9" fmla="*/ 5356225 w 5356225"/>
              <a:gd name="connsiteY9" fmla="*/ 456860 h 4048125"/>
              <a:gd name="connsiteX10" fmla="*/ 5356225 w 5356225"/>
              <a:gd name="connsiteY10" fmla="*/ 1075645 h 4048125"/>
              <a:gd name="connsiteX11" fmla="*/ 5356225 w 5356225"/>
              <a:gd name="connsiteY11" fmla="*/ 1532504 h 4048125"/>
              <a:gd name="connsiteX12" fmla="*/ 5356225 w 5356225"/>
              <a:gd name="connsiteY12" fmla="*/ 2151289 h 4048125"/>
              <a:gd name="connsiteX13" fmla="*/ 5356225 w 5356225"/>
              <a:gd name="connsiteY13" fmla="*/ 2608149 h 4048125"/>
              <a:gd name="connsiteX14" fmla="*/ 5356225 w 5356225"/>
              <a:gd name="connsiteY14" fmla="*/ 3186453 h 4048125"/>
              <a:gd name="connsiteX15" fmla="*/ 5356225 w 5356225"/>
              <a:gd name="connsiteY15" fmla="*/ 4048125 h 4048125"/>
              <a:gd name="connsiteX16" fmla="*/ 4707527 w 5356225"/>
              <a:gd name="connsiteY16" fmla="*/ 4048125 h 4048125"/>
              <a:gd name="connsiteX17" fmla="*/ 4058828 w 5356225"/>
              <a:gd name="connsiteY17" fmla="*/ 4048125 h 4048125"/>
              <a:gd name="connsiteX18" fmla="*/ 3570817 w 5356225"/>
              <a:gd name="connsiteY18" fmla="*/ 4048125 h 4048125"/>
              <a:gd name="connsiteX19" fmla="*/ 3029243 w 5356225"/>
              <a:gd name="connsiteY19" fmla="*/ 4048125 h 4048125"/>
              <a:gd name="connsiteX20" fmla="*/ 2594793 w 5356225"/>
              <a:gd name="connsiteY20" fmla="*/ 4048125 h 4048125"/>
              <a:gd name="connsiteX21" fmla="*/ 1946095 w 5356225"/>
              <a:gd name="connsiteY21" fmla="*/ 4048125 h 4048125"/>
              <a:gd name="connsiteX22" fmla="*/ 1404521 w 5356225"/>
              <a:gd name="connsiteY22" fmla="*/ 4048125 h 4048125"/>
              <a:gd name="connsiteX23" fmla="*/ 862947 w 5356225"/>
              <a:gd name="connsiteY23" fmla="*/ 4048125 h 4048125"/>
              <a:gd name="connsiteX24" fmla="*/ 0 w 5356225"/>
              <a:gd name="connsiteY24" fmla="*/ 4048125 h 4048125"/>
              <a:gd name="connsiteX25" fmla="*/ 0 w 5356225"/>
              <a:gd name="connsiteY25" fmla="*/ 3469821 h 4048125"/>
              <a:gd name="connsiteX26" fmla="*/ 0 w 5356225"/>
              <a:gd name="connsiteY26" fmla="*/ 2931999 h 4048125"/>
              <a:gd name="connsiteX27" fmla="*/ 0 w 5356225"/>
              <a:gd name="connsiteY27" fmla="*/ 2272733 h 4048125"/>
              <a:gd name="connsiteX28" fmla="*/ 0 w 5356225"/>
              <a:gd name="connsiteY28" fmla="*/ 1613467 h 4048125"/>
              <a:gd name="connsiteX29" fmla="*/ 0 w 5356225"/>
              <a:gd name="connsiteY29" fmla="*/ 994682 h 4048125"/>
              <a:gd name="connsiteX30" fmla="*/ 0 w 5356225"/>
              <a:gd name="connsiteY30" fmla="*/ 0 h 404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56225" h="4048125" fill="none" extrusionOk="0">
                <a:moveTo>
                  <a:pt x="0" y="0"/>
                </a:moveTo>
                <a:cubicBezTo>
                  <a:pt x="192421" y="-25940"/>
                  <a:pt x="336535" y="31234"/>
                  <a:pt x="595136" y="0"/>
                </a:cubicBezTo>
                <a:cubicBezTo>
                  <a:pt x="853737" y="-31234"/>
                  <a:pt x="1053104" y="59882"/>
                  <a:pt x="1190272" y="0"/>
                </a:cubicBezTo>
                <a:cubicBezTo>
                  <a:pt x="1327440" y="-59882"/>
                  <a:pt x="1653553" y="5888"/>
                  <a:pt x="1785408" y="0"/>
                </a:cubicBezTo>
                <a:cubicBezTo>
                  <a:pt x="1917263" y="-5888"/>
                  <a:pt x="2188267" y="38611"/>
                  <a:pt x="2487669" y="0"/>
                </a:cubicBezTo>
                <a:cubicBezTo>
                  <a:pt x="2787071" y="-38611"/>
                  <a:pt x="2985093" y="34471"/>
                  <a:pt x="3189930" y="0"/>
                </a:cubicBezTo>
                <a:cubicBezTo>
                  <a:pt x="3394767" y="-34471"/>
                  <a:pt x="3606305" y="14070"/>
                  <a:pt x="3731503" y="0"/>
                </a:cubicBezTo>
                <a:cubicBezTo>
                  <a:pt x="3856701" y="-14070"/>
                  <a:pt x="4243144" y="74449"/>
                  <a:pt x="4380202" y="0"/>
                </a:cubicBezTo>
                <a:cubicBezTo>
                  <a:pt x="4517260" y="-74449"/>
                  <a:pt x="5155665" y="2343"/>
                  <a:pt x="5356225" y="0"/>
                </a:cubicBezTo>
                <a:cubicBezTo>
                  <a:pt x="5357001" y="228283"/>
                  <a:pt x="5338428" y="229248"/>
                  <a:pt x="5356225" y="456860"/>
                </a:cubicBezTo>
                <a:cubicBezTo>
                  <a:pt x="5374022" y="684472"/>
                  <a:pt x="5296094" y="798494"/>
                  <a:pt x="5356225" y="1075645"/>
                </a:cubicBezTo>
                <a:cubicBezTo>
                  <a:pt x="5416356" y="1352797"/>
                  <a:pt x="5334356" y="1416938"/>
                  <a:pt x="5356225" y="1532504"/>
                </a:cubicBezTo>
                <a:cubicBezTo>
                  <a:pt x="5378094" y="1648070"/>
                  <a:pt x="5303569" y="1897961"/>
                  <a:pt x="5356225" y="2151289"/>
                </a:cubicBezTo>
                <a:cubicBezTo>
                  <a:pt x="5408881" y="2404617"/>
                  <a:pt x="5309954" y="2511873"/>
                  <a:pt x="5356225" y="2608149"/>
                </a:cubicBezTo>
                <a:cubicBezTo>
                  <a:pt x="5402496" y="2704425"/>
                  <a:pt x="5290488" y="3029107"/>
                  <a:pt x="5356225" y="3186453"/>
                </a:cubicBezTo>
                <a:cubicBezTo>
                  <a:pt x="5421962" y="3343799"/>
                  <a:pt x="5339466" y="3755027"/>
                  <a:pt x="5356225" y="4048125"/>
                </a:cubicBezTo>
                <a:cubicBezTo>
                  <a:pt x="5142336" y="4049090"/>
                  <a:pt x="4922354" y="4044498"/>
                  <a:pt x="4707527" y="4048125"/>
                </a:cubicBezTo>
                <a:cubicBezTo>
                  <a:pt x="4492700" y="4051752"/>
                  <a:pt x="4198631" y="4011182"/>
                  <a:pt x="4058828" y="4048125"/>
                </a:cubicBezTo>
                <a:cubicBezTo>
                  <a:pt x="3919025" y="4085068"/>
                  <a:pt x="3699626" y="4003435"/>
                  <a:pt x="3570817" y="4048125"/>
                </a:cubicBezTo>
                <a:cubicBezTo>
                  <a:pt x="3442008" y="4092815"/>
                  <a:pt x="3169365" y="4009519"/>
                  <a:pt x="3029243" y="4048125"/>
                </a:cubicBezTo>
                <a:cubicBezTo>
                  <a:pt x="2889121" y="4086731"/>
                  <a:pt x="2795212" y="4040011"/>
                  <a:pt x="2594793" y="4048125"/>
                </a:cubicBezTo>
                <a:cubicBezTo>
                  <a:pt x="2394374" y="4056239"/>
                  <a:pt x="2150636" y="4023479"/>
                  <a:pt x="1946095" y="4048125"/>
                </a:cubicBezTo>
                <a:cubicBezTo>
                  <a:pt x="1741554" y="4072771"/>
                  <a:pt x="1519531" y="4044649"/>
                  <a:pt x="1404521" y="4048125"/>
                </a:cubicBezTo>
                <a:cubicBezTo>
                  <a:pt x="1289511" y="4051601"/>
                  <a:pt x="1116398" y="3989550"/>
                  <a:pt x="862947" y="4048125"/>
                </a:cubicBezTo>
                <a:cubicBezTo>
                  <a:pt x="609496" y="4106700"/>
                  <a:pt x="371032" y="4015079"/>
                  <a:pt x="0" y="4048125"/>
                </a:cubicBezTo>
                <a:cubicBezTo>
                  <a:pt x="-47396" y="3796636"/>
                  <a:pt x="2239" y="3651378"/>
                  <a:pt x="0" y="3469821"/>
                </a:cubicBezTo>
                <a:cubicBezTo>
                  <a:pt x="-2239" y="3288264"/>
                  <a:pt x="207" y="3095986"/>
                  <a:pt x="0" y="2931999"/>
                </a:cubicBezTo>
                <a:cubicBezTo>
                  <a:pt x="-207" y="2768012"/>
                  <a:pt x="17094" y="2589708"/>
                  <a:pt x="0" y="2272733"/>
                </a:cubicBezTo>
                <a:cubicBezTo>
                  <a:pt x="-17094" y="1955758"/>
                  <a:pt x="51704" y="1832664"/>
                  <a:pt x="0" y="1613467"/>
                </a:cubicBezTo>
                <a:cubicBezTo>
                  <a:pt x="-51704" y="1394270"/>
                  <a:pt x="46401" y="1238582"/>
                  <a:pt x="0" y="994682"/>
                </a:cubicBezTo>
                <a:cubicBezTo>
                  <a:pt x="-46401" y="750782"/>
                  <a:pt x="115129" y="221651"/>
                  <a:pt x="0" y="0"/>
                </a:cubicBezTo>
                <a:close/>
              </a:path>
              <a:path w="5356225" h="4048125" stroke="0" extrusionOk="0">
                <a:moveTo>
                  <a:pt x="0" y="0"/>
                </a:moveTo>
                <a:cubicBezTo>
                  <a:pt x="123746" y="-48168"/>
                  <a:pt x="218968" y="8619"/>
                  <a:pt x="434449" y="0"/>
                </a:cubicBezTo>
                <a:cubicBezTo>
                  <a:pt x="649930" y="-8619"/>
                  <a:pt x="695988" y="7485"/>
                  <a:pt x="922461" y="0"/>
                </a:cubicBezTo>
                <a:cubicBezTo>
                  <a:pt x="1148934" y="-7485"/>
                  <a:pt x="1257458" y="6365"/>
                  <a:pt x="1464035" y="0"/>
                </a:cubicBezTo>
                <a:cubicBezTo>
                  <a:pt x="1670612" y="-6365"/>
                  <a:pt x="1748906" y="13260"/>
                  <a:pt x="1898484" y="0"/>
                </a:cubicBezTo>
                <a:cubicBezTo>
                  <a:pt x="2048062" y="-13260"/>
                  <a:pt x="2206204" y="65267"/>
                  <a:pt x="2493620" y="0"/>
                </a:cubicBezTo>
                <a:cubicBezTo>
                  <a:pt x="2781036" y="-65267"/>
                  <a:pt x="2860561" y="49857"/>
                  <a:pt x="2981632" y="0"/>
                </a:cubicBezTo>
                <a:cubicBezTo>
                  <a:pt x="3102703" y="-49857"/>
                  <a:pt x="3244845" y="25655"/>
                  <a:pt x="3469644" y="0"/>
                </a:cubicBezTo>
                <a:cubicBezTo>
                  <a:pt x="3694443" y="-25655"/>
                  <a:pt x="3809863" y="57495"/>
                  <a:pt x="4118342" y="0"/>
                </a:cubicBezTo>
                <a:cubicBezTo>
                  <a:pt x="4426821" y="-57495"/>
                  <a:pt x="4401326" y="31189"/>
                  <a:pt x="4606354" y="0"/>
                </a:cubicBezTo>
                <a:cubicBezTo>
                  <a:pt x="4811382" y="-31189"/>
                  <a:pt x="5025999" y="45050"/>
                  <a:pt x="5356225" y="0"/>
                </a:cubicBezTo>
                <a:cubicBezTo>
                  <a:pt x="5387248" y="254871"/>
                  <a:pt x="5349707" y="350195"/>
                  <a:pt x="5356225" y="578304"/>
                </a:cubicBezTo>
                <a:cubicBezTo>
                  <a:pt x="5362743" y="806413"/>
                  <a:pt x="5350340" y="960535"/>
                  <a:pt x="5356225" y="1197088"/>
                </a:cubicBezTo>
                <a:cubicBezTo>
                  <a:pt x="5362110" y="1433641"/>
                  <a:pt x="5303376" y="1469698"/>
                  <a:pt x="5356225" y="1653948"/>
                </a:cubicBezTo>
                <a:cubicBezTo>
                  <a:pt x="5409074" y="1838198"/>
                  <a:pt x="5353453" y="2061675"/>
                  <a:pt x="5356225" y="2313214"/>
                </a:cubicBezTo>
                <a:cubicBezTo>
                  <a:pt x="5358997" y="2564753"/>
                  <a:pt x="5294782" y="2670857"/>
                  <a:pt x="5356225" y="2851037"/>
                </a:cubicBezTo>
                <a:cubicBezTo>
                  <a:pt x="5417668" y="3031217"/>
                  <a:pt x="5303817" y="3131763"/>
                  <a:pt x="5356225" y="3388859"/>
                </a:cubicBezTo>
                <a:cubicBezTo>
                  <a:pt x="5408633" y="3645955"/>
                  <a:pt x="5351575" y="3879239"/>
                  <a:pt x="5356225" y="4048125"/>
                </a:cubicBezTo>
                <a:cubicBezTo>
                  <a:pt x="5177580" y="4099506"/>
                  <a:pt x="4929221" y="3993070"/>
                  <a:pt x="4814651" y="4048125"/>
                </a:cubicBezTo>
                <a:cubicBezTo>
                  <a:pt x="4700081" y="4103180"/>
                  <a:pt x="4530893" y="4013700"/>
                  <a:pt x="4273077" y="4048125"/>
                </a:cubicBezTo>
                <a:cubicBezTo>
                  <a:pt x="4015261" y="4082550"/>
                  <a:pt x="4039619" y="4043483"/>
                  <a:pt x="3838628" y="4048125"/>
                </a:cubicBezTo>
                <a:cubicBezTo>
                  <a:pt x="3637637" y="4052767"/>
                  <a:pt x="3473597" y="3977630"/>
                  <a:pt x="3189930" y="4048125"/>
                </a:cubicBezTo>
                <a:cubicBezTo>
                  <a:pt x="2906263" y="4118620"/>
                  <a:pt x="2812889" y="4018874"/>
                  <a:pt x="2594793" y="4048125"/>
                </a:cubicBezTo>
                <a:cubicBezTo>
                  <a:pt x="2376697" y="4077376"/>
                  <a:pt x="2278478" y="4010511"/>
                  <a:pt x="2106782" y="4048125"/>
                </a:cubicBezTo>
                <a:cubicBezTo>
                  <a:pt x="1935086" y="4085739"/>
                  <a:pt x="1595153" y="4036223"/>
                  <a:pt x="1458083" y="4048125"/>
                </a:cubicBezTo>
                <a:cubicBezTo>
                  <a:pt x="1321013" y="4060027"/>
                  <a:pt x="940843" y="3979269"/>
                  <a:pt x="809385" y="4048125"/>
                </a:cubicBezTo>
                <a:cubicBezTo>
                  <a:pt x="677927" y="4116981"/>
                  <a:pt x="387407" y="3973316"/>
                  <a:pt x="0" y="4048125"/>
                </a:cubicBezTo>
                <a:cubicBezTo>
                  <a:pt x="-69590" y="3841052"/>
                  <a:pt x="51274" y="3579655"/>
                  <a:pt x="0" y="3388859"/>
                </a:cubicBezTo>
                <a:cubicBezTo>
                  <a:pt x="-51274" y="3198063"/>
                  <a:pt x="43013" y="2906056"/>
                  <a:pt x="0" y="2729593"/>
                </a:cubicBezTo>
                <a:cubicBezTo>
                  <a:pt x="-43013" y="2553130"/>
                  <a:pt x="54521" y="2385510"/>
                  <a:pt x="0" y="2070327"/>
                </a:cubicBezTo>
                <a:cubicBezTo>
                  <a:pt x="-54521" y="1755144"/>
                  <a:pt x="30641" y="1717135"/>
                  <a:pt x="0" y="1492023"/>
                </a:cubicBezTo>
                <a:cubicBezTo>
                  <a:pt x="-30641" y="1266911"/>
                  <a:pt x="39177" y="1173574"/>
                  <a:pt x="0" y="954201"/>
                </a:cubicBezTo>
                <a:cubicBezTo>
                  <a:pt x="-39177" y="734828"/>
                  <a:pt x="52086" y="218977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996425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r>
              <a:rPr lang="en-US" b="1" u="sng" dirty="0"/>
              <a:t>Verbal</a:t>
            </a:r>
          </a:p>
          <a:p>
            <a:pPr lvl="1"/>
            <a:r>
              <a:rPr lang="en-US" sz="2300" dirty="0"/>
              <a:t>Greet students by name and made a positive comment.  </a:t>
            </a: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Ex:</a:t>
            </a:r>
            <a:r>
              <a:rPr lang="en-US" sz="2300" dirty="0"/>
              <a:t> </a:t>
            </a: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“Hi Megan, it’s good to see you.”</a:t>
            </a:r>
          </a:p>
          <a:p>
            <a:r>
              <a:rPr lang="en-US" b="1" u="sng" dirty="0"/>
              <a:t>Nonverbal</a:t>
            </a:r>
          </a:p>
          <a:p>
            <a:pPr lvl="1"/>
            <a:r>
              <a:rPr lang="en-US" sz="2300" dirty="0"/>
              <a:t>Handshake, fist bump, smile</a:t>
            </a:r>
          </a:p>
          <a:p>
            <a:r>
              <a:rPr lang="en-US" b="1" u="sng" dirty="0"/>
              <a:t>Why?</a:t>
            </a:r>
          </a:p>
          <a:p>
            <a:pPr lvl="1"/>
            <a:r>
              <a:rPr lang="en-US" sz="2300" dirty="0"/>
              <a:t>Low cost, high yield</a:t>
            </a:r>
          </a:p>
          <a:p>
            <a:pPr lvl="1"/>
            <a:r>
              <a:rPr lang="en-US" sz="2300" dirty="0"/>
              <a:t>High rate of response opportunity</a:t>
            </a:r>
          </a:p>
          <a:p>
            <a:pPr lvl="1"/>
            <a:r>
              <a:rPr lang="en-US" sz="2300" dirty="0"/>
              <a:t>Helps build positive relationships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F35C7-ED54-4AEF-BC9A-CE392C6D5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6202" y="1726565"/>
            <a:ext cx="5357332" cy="823912"/>
          </a:xfrm>
          <a:custGeom>
            <a:avLst/>
            <a:gdLst>
              <a:gd name="connsiteX0" fmla="*/ 0 w 5357332"/>
              <a:gd name="connsiteY0" fmla="*/ 0 h 823912"/>
              <a:gd name="connsiteX1" fmla="*/ 595259 w 5357332"/>
              <a:gd name="connsiteY1" fmla="*/ 0 h 823912"/>
              <a:gd name="connsiteX2" fmla="*/ 1083372 w 5357332"/>
              <a:gd name="connsiteY2" fmla="*/ 0 h 823912"/>
              <a:gd name="connsiteX3" fmla="*/ 1678631 w 5357332"/>
              <a:gd name="connsiteY3" fmla="*/ 0 h 823912"/>
              <a:gd name="connsiteX4" fmla="*/ 2273890 w 5357332"/>
              <a:gd name="connsiteY4" fmla="*/ 0 h 823912"/>
              <a:gd name="connsiteX5" fmla="*/ 2869149 w 5357332"/>
              <a:gd name="connsiteY5" fmla="*/ 0 h 823912"/>
              <a:gd name="connsiteX6" fmla="*/ 3410835 w 5357332"/>
              <a:gd name="connsiteY6" fmla="*/ 0 h 823912"/>
              <a:gd name="connsiteX7" fmla="*/ 3898947 w 5357332"/>
              <a:gd name="connsiteY7" fmla="*/ 0 h 823912"/>
              <a:gd name="connsiteX8" fmla="*/ 4333486 w 5357332"/>
              <a:gd name="connsiteY8" fmla="*/ 0 h 823912"/>
              <a:gd name="connsiteX9" fmla="*/ 5357332 w 5357332"/>
              <a:gd name="connsiteY9" fmla="*/ 0 h 823912"/>
              <a:gd name="connsiteX10" fmla="*/ 5357332 w 5357332"/>
              <a:gd name="connsiteY10" fmla="*/ 395478 h 823912"/>
              <a:gd name="connsiteX11" fmla="*/ 5357332 w 5357332"/>
              <a:gd name="connsiteY11" fmla="*/ 823912 h 823912"/>
              <a:gd name="connsiteX12" fmla="*/ 4815646 w 5357332"/>
              <a:gd name="connsiteY12" fmla="*/ 823912 h 823912"/>
              <a:gd name="connsiteX13" fmla="*/ 4273960 w 5357332"/>
              <a:gd name="connsiteY13" fmla="*/ 823912 h 823912"/>
              <a:gd name="connsiteX14" fmla="*/ 3625128 w 5357332"/>
              <a:gd name="connsiteY14" fmla="*/ 823912 h 823912"/>
              <a:gd name="connsiteX15" fmla="*/ 3083442 w 5357332"/>
              <a:gd name="connsiteY15" fmla="*/ 823912 h 823912"/>
              <a:gd name="connsiteX16" fmla="*/ 2434610 w 5357332"/>
              <a:gd name="connsiteY16" fmla="*/ 823912 h 823912"/>
              <a:gd name="connsiteX17" fmla="*/ 1732204 w 5357332"/>
              <a:gd name="connsiteY17" fmla="*/ 823912 h 823912"/>
              <a:gd name="connsiteX18" fmla="*/ 1190518 w 5357332"/>
              <a:gd name="connsiteY18" fmla="*/ 823912 h 823912"/>
              <a:gd name="connsiteX19" fmla="*/ 648832 w 5357332"/>
              <a:gd name="connsiteY19" fmla="*/ 823912 h 823912"/>
              <a:gd name="connsiteX20" fmla="*/ 0 w 5357332"/>
              <a:gd name="connsiteY20" fmla="*/ 823912 h 823912"/>
              <a:gd name="connsiteX21" fmla="*/ 0 w 5357332"/>
              <a:gd name="connsiteY21" fmla="*/ 403717 h 823912"/>
              <a:gd name="connsiteX22" fmla="*/ 0 w 5357332"/>
              <a:gd name="connsiteY22" fmla="*/ 0 h 82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57332" h="823912" fill="none" extrusionOk="0">
                <a:moveTo>
                  <a:pt x="0" y="0"/>
                </a:moveTo>
                <a:cubicBezTo>
                  <a:pt x="273199" y="-6984"/>
                  <a:pt x="381102" y="61583"/>
                  <a:pt x="595259" y="0"/>
                </a:cubicBezTo>
                <a:cubicBezTo>
                  <a:pt x="809416" y="-61583"/>
                  <a:pt x="980265" y="43859"/>
                  <a:pt x="1083372" y="0"/>
                </a:cubicBezTo>
                <a:cubicBezTo>
                  <a:pt x="1186479" y="-43859"/>
                  <a:pt x="1427733" y="4522"/>
                  <a:pt x="1678631" y="0"/>
                </a:cubicBezTo>
                <a:cubicBezTo>
                  <a:pt x="1929529" y="-4522"/>
                  <a:pt x="2094581" y="41140"/>
                  <a:pt x="2273890" y="0"/>
                </a:cubicBezTo>
                <a:cubicBezTo>
                  <a:pt x="2453199" y="-41140"/>
                  <a:pt x="2628633" y="41369"/>
                  <a:pt x="2869149" y="0"/>
                </a:cubicBezTo>
                <a:cubicBezTo>
                  <a:pt x="3109665" y="-41369"/>
                  <a:pt x="3238847" y="59459"/>
                  <a:pt x="3410835" y="0"/>
                </a:cubicBezTo>
                <a:cubicBezTo>
                  <a:pt x="3582823" y="-59459"/>
                  <a:pt x="3792467" y="18515"/>
                  <a:pt x="3898947" y="0"/>
                </a:cubicBezTo>
                <a:cubicBezTo>
                  <a:pt x="4005427" y="-18515"/>
                  <a:pt x="4159204" y="3160"/>
                  <a:pt x="4333486" y="0"/>
                </a:cubicBezTo>
                <a:cubicBezTo>
                  <a:pt x="4507768" y="-3160"/>
                  <a:pt x="5099238" y="6396"/>
                  <a:pt x="5357332" y="0"/>
                </a:cubicBezTo>
                <a:cubicBezTo>
                  <a:pt x="5390015" y="104124"/>
                  <a:pt x="5343769" y="293038"/>
                  <a:pt x="5357332" y="395478"/>
                </a:cubicBezTo>
                <a:cubicBezTo>
                  <a:pt x="5370895" y="497918"/>
                  <a:pt x="5353147" y="682614"/>
                  <a:pt x="5357332" y="823912"/>
                </a:cubicBezTo>
                <a:cubicBezTo>
                  <a:pt x="5202887" y="871396"/>
                  <a:pt x="4938218" y="770107"/>
                  <a:pt x="4815646" y="823912"/>
                </a:cubicBezTo>
                <a:cubicBezTo>
                  <a:pt x="4693074" y="877717"/>
                  <a:pt x="4422863" y="765622"/>
                  <a:pt x="4273960" y="823912"/>
                </a:cubicBezTo>
                <a:cubicBezTo>
                  <a:pt x="4125057" y="882202"/>
                  <a:pt x="3882031" y="758870"/>
                  <a:pt x="3625128" y="823912"/>
                </a:cubicBezTo>
                <a:cubicBezTo>
                  <a:pt x="3368225" y="888954"/>
                  <a:pt x="3227420" y="773227"/>
                  <a:pt x="3083442" y="823912"/>
                </a:cubicBezTo>
                <a:cubicBezTo>
                  <a:pt x="2939464" y="874597"/>
                  <a:pt x="2741983" y="783227"/>
                  <a:pt x="2434610" y="823912"/>
                </a:cubicBezTo>
                <a:cubicBezTo>
                  <a:pt x="2127237" y="864597"/>
                  <a:pt x="1893895" y="747010"/>
                  <a:pt x="1732204" y="823912"/>
                </a:cubicBezTo>
                <a:cubicBezTo>
                  <a:pt x="1570513" y="900814"/>
                  <a:pt x="1444545" y="779108"/>
                  <a:pt x="1190518" y="823912"/>
                </a:cubicBezTo>
                <a:cubicBezTo>
                  <a:pt x="936491" y="868716"/>
                  <a:pt x="810918" y="807390"/>
                  <a:pt x="648832" y="823912"/>
                </a:cubicBezTo>
                <a:cubicBezTo>
                  <a:pt x="486746" y="840434"/>
                  <a:pt x="280025" y="817684"/>
                  <a:pt x="0" y="823912"/>
                </a:cubicBezTo>
                <a:cubicBezTo>
                  <a:pt x="-41589" y="691568"/>
                  <a:pt x="47390" y="503159"/>
                  <a:pt x="0" y="403717"/>
                </a:cubicBezTo>
                <a:cubicBezTo>
                  <a:pt x="-47390" y="304276"/>
                  <a:pt x="41555" y="173654"/>
                  <a:pt x="0" y="0"/>
                </a:cubicBezTo>
                <a:close/>
              </a:path>
              <a:path w="5357332" h="823912" stroke="0" extrusionOk="0">
                <a:moveTo>
                  <a:pt x="0" y="0"/>
                </a:moveTo>
                <a:cubicBezTo>
                  <a:pt x="134607" y="-50508"/>
                  <a:pt x="424008" y="15658"/>
                  <a:pt x="595259" y="0"/>
                </a:cubicBezTo>
                <a:cubicBezTo>
                  <a:pt x="766510" y="-15658"/>
                  <a:pt x="1078140" y="45680"/>
                  <a:pt x="1297665" y="0"/>
                </a:cubicBezTo>
                <a:cubicBezTo>
                  <a:pt x="1517190" y="-45680"/>
                  <a:pt x="1599375" y="48145"/>
                  <a:pt x="1732204" y="0"/>
                </a:cubicBezTo>
                <a:cubicBezTo>
                  <a:pt x="1865033" y="-48145"/>
                  <a:pt x="2113765" y="13244"/>
                  <a:pt x="2273890" y="0"/>
                </a:cubicBezTo>
                <a:cubicBezTo>
                  <a:pt x="2434015" y="-13244"/>
                  <a:pt x="2653901" y="19448"/>
                  <a:pt x="2922722" y="0"/>
                </a:cubicBezTo>
                <a:cubicBezTo>
                  <a:pt x="3191543" y="-19448"/>
                  <a:pt x="3317589" y="66990"/>
                  <a:pt x="3625128" y="0"/>
                </a:cubicBezTo>
                <a:cubicBezTo>
                  <a:pt x="3932667" y="-66990"/>
                  <a:pt x="4150748" y="75945"/>
                  <a:pt x="4327534" y="0"/>
                </a:cubicBezTo>
                <a:cubicBezTo>
                  <a:pt x="4504320" y="-75945"/>
                  <a:pt x="4592729" y="17126"/>
                  <a:pt x="4815646" y="0"/>
                </a:cubicBezTo>
                <a:cubicBezTo>
                  <a:pt x="5038563" y="-17126"/>
                  <a:pt x="5220920" y="62033"/>
                  <a:pt x="5357332" y="0"/>
                </a:cubicBezTo>
                <a:cubicBezTo>
                  <a:pt x="5366057" y="186636"/>
                  <a:pt x="5339789" y="226249"/>
                  <a:pt x="5357332" y="395478"/>
                </a:cubicBezTo>
                <a:cubicBezTo>
                  <a:pt x="5374875" y="564707"/>
                  <a:pt x="5320852" y="616574"/>
                  <a:pt x="5357332" y="823912"/>
                </a:cubicBezTo>
                <a:cubicBezTo>
                  <a:pt x="5083577" y="827613"/>
                  <a:pt x="4838729" y="778910"/>
                  <a:pt x="4708500" y="823912"/>
                </a:cubicBezTo>
                <a:cubicBezTo>
                  <a:pt x="4578271" y="868914"/>
                  <a:pt x="4381428" y="793944"/>
                  <a:pt x="4220387" y="823912"/>
                </a:cubicBezTo>
                <a:cubicBezTo>
                  <a:pt x="4059346" y="853880"/>
                  <a:pt x="3848939" y="796400"/>
                  <a:pt x="3678701" y="823912"/>
                </a:cubicBezTo>
                <a:cubicBezTo>
                  <a:pt x="3508463" y="851424"/>
                  <a:pt x="3283510" y="782071"/>
                  <a:pt x="3083442" y="823912"/>
                </a:cubicBezTo>
                <a:cubicBezTo>
                  <a:pt x="2883374" y="865753"/>
                  <a:pt x="2791588" y="813746"/>
                  <a:pt x="2595330" y="823912"/>
                </a:cubicBezTo>
                <a:cubicBezTo>
                  <a:pt x="2399072" y="834078"/>
                  <a:pt x="2199402" y="799146"/>
                  <a:pt x="1892924" y="823912"/>
                </a:cubicBezTo>
                <a:cubicBezTo>
                  <a:pt x="1586446" y="848678"/>
                  <a:pt x="1498858" y="757221"/>
                  <a:pt x="1244092" y="823912"/>
                </a:cubicBezTo>
                <a:cubicBezTo>
                  <a:pt x="989326" y="890603"/>
                  <a:pt x="907397" y="796110"/>
                  <a:pt x="702406" y="823912"/>
                </a:cubicBezTo>
                <a:cubicBezTo>
                  <a:pt x="497415" y="851714"/>
                  <a:pt x="144181" y="748021"/>
                  <a:pt x="0" y="823912"/>
                </a:cubicBezTo>
                <a:cubicBezTo>
                  <a:pt x="-15038" y="702667"/>
                  <a:pt x="41740" y="519789"/>
                  <a:pt x="0" y="436673"/>
                </a:cubicBezTo>
                <a:cubicBezTo>
                  <a:pt x="-41740" y="353557"/>
                  <a:pt x="17409" y="113125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81711788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 anchorCtr="0">
            <a:normAutofit/>
          </a:bodyPr>
          <a:lstStyle/>
          <a:p>
            <a:pPr algn="ctr"/>
            <a:r>
              <a:rPr lang="en-US" sz="3200" dirty="0"/>
              <a:t>Behavior Specific Praise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A3706E-6ABF-4889-8673-9BBD48179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6202" y="2550477"/>
            <a:ext cx="5357332" cy="4084002"/>
          </a:xfrm>
          <a:custGeom>
            <a:avLst/>
            <a:gdLst>
              <a:gd name="connsiteX0" fmla="*/ 0 w 5357332"/>
              <a:gd name="connsiteY0" fmla="*/ 0 h 4084002"/>
              <a:gd name="connsiteX1" fmla="*/ 488112 w 5357332"/>
              <a:gd name="connsiteY1" fmla="*/ 0 h 4084002"/>
              <a:gd name="connsiteX2" fmla="*/ 1083372 w 5357332"/>
              <a:gd name="connsiteY2" fmla="*/ 0 h 4084002"/>
              <a:gd name="connsiteX3" fmla="*/ 1785777 w 5357332"/>
              <a:gd name="connsiteY3" fmla="*/ 0 h 4084002"/>
              <a:gd name="connsiteX4" fmla="*/ 2273890 w 5357332"/>
              <a:gd name="connsiteY4" fmla="*/ 0 h 4084002"/>
              <a:gd name="connsiteX5" fmla="*/ 2922722 w 5357332"/>
              <a:gd name="connsiteY5" fmla="*/ 0 h 4084002"/>
              <a:gd name="connsiteX6" fmla="*/ 3410835 w 5357332"/>
              <a:gd name="connsiteY6" fmla="*/ 0 h 4084002"/>
              <a:gd name="connsiteX7" fmla="*/ 4006094 w 5357332"/>
              <a:gd name="connsiteY7" fmla="*/ 0 h 4084002"/>
              <a:gd name="connsiteX8" fmla="*/ 4654926 w 5357332"/>
              <a:gd name="connsiteY8" fmla="*/ 0 h 4084002"/>
              <a:gd name="connsiteX9" fmla="*/ 5357332 w 5357332"/>
              <a:gd name="connsiteY9" fmla="*/ 0 h 4084002"/>
              <a:gd name="connsiteX10" fmla="*/ 5357332 w 5357332"/>
              <a:gd name="connsiteY10" fmla="*/ 460909 h 4084002"/>
              <a:gd name="connsiteX11" fmla="*/ 5357332 w 5357332"/>
              <a:gd name="connsiteY11" fmla="*/ 1044338 h 4084002"/>
              <a:gd name="connsiteX12" fmla="*/ 5357332 w 5357332"/>
              <a:gd name="connsiteY12" fmla="*/ 1709447 h 4084002"/>
              <a:gd name="connsiteX13" fmla="*/ 5357332 w 5357332"/>
              <a:gd name="connsiteY13" fmla="*/ 2333715 h 4084002"/>
              <a:gd name="connsiteX14" fmla="*/ 5357332 w 5357332"/>
              <a:gd name="connsiteY14" fmla="*/ 2876304 h 4084002"/>
              <a:gd name="connsiteX15" fmla="*/ 5357332 w 5357332"/>
              <a:gd name="connsiteY15" fmla="*/ 3500573 h 4084002"/>
              <a:gd name="connsiteX16" fmla="*/ 5357332 w 5357332"/>
              <a:gd name="connsiteY16" fmla="*/ 4084002 h 4084002"/>
              <a:gd name="connsiteX17" fmla="*/ 4762073 w 5357332"/>
              <a:gd name="connsiteY17" fmla="*/ 4084002 h 4084002"/>
              <a:gd name="connsiteX18" fmla="*/ 4059667 w 5357332"/>
              <a:gd name="connsiteY18" fmla="*/ 4084002 h 4084002"/>
              <a:gd name="connsiteX19" fmla="*/ 3357261 w 5357332"/>
              <a:gd name="connsiteY19" fmla="*/ 4084002 h 4084002"/>
              <a:gd name="connsiteX20" fmla="*/ 2708429 w 5357332"/>
              <a:gd name="connsiteY20" fmla="*/ 4084002 h 4084002"/>
              <a:gd name="connsiteX21" fmla="*/ 2059597 w 5357332"/>
              <a:gd name="connsiteY21" fmla="*/ 4084002 h 4084002"/>
              <a:gd name="connsiteX22" fmla="*/ 1410764 w 5357332"/>
              <a:gd name="connsiteY22" fmla="*/ 4084002 h 4084002"/>
              <a:gd name="connsiteX23" fmla="*/ 922652 w 5357332"/>
              <a:gd name="connsiteY23" fmla="*/ 4084002 h 4084002"/>
              <a:gd name="connsiteX24" fmla="*/ 0 w 5357332"/>
              <a:gd name="connsiteY24" fmla="*/ 4084002 h 4084002"/>
              <a:gd name="connsiteX25" fmla="*/ 0 w 5357332"/>
              <a:gd name="connsiteY25" fmla="*/ 3500573 h 4084002"/>
              <a:gd name="connsiteX26" fmla="*/ 0 w 5357332"/>
              <a:gd name="connsiteY26" fmla="*/ 3039664 h 4084002"/>
              <a:gd name="connsiteX27" fmla="*/ 0 w 5357332"/>
              <a:gd name="connsiteY27" fmla="*/ 2415395 h 4084002"/>
              <a:gd name="connsiteX28" fmla="*/ 0 w 5357332"/>
              <a:gd name="connsiteY28" fmla="*/ 1954487 h 4084002"/>
              <a:gd name="connsiteX29" fmla="*/ 0 w 5357332"/>
              <a:gd name="connsiteY29" fmla="*/ 1371058 h 4084002"/>
              <a:gd name="connsiteX30" fmla="*/ 0 w 5357332"/>
              <a:gd name="connsiteY30" fmla="*/ 705949 h 4084002"/>
              <a:gd name="connsiteX31" fmla="*/ 0 w 5357332"/>
              <a:gd name="connsiteY31" fmla="*/ 0 h 408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57332" h="4084002" fill="none" extrusionOk="0">
                <a:moveTo>
                  <a:pt x="0" y="0"/>
                </a:moveTo>
                <a:cubicBezTo>
                  <a:pt x="180645" y="-36236"/>
                  <a:pt x="341764" y="45070"/>
                  <a:pt x="488112" y="0"/>
                </a:cubicBezTo>
                <a:cubicBezTo>
                  <a:pt x="634460" y="-45070"/>
                  <a:pt x="935915" y="21009"/>
                  <a:pt x="1083372" y="0"/>
                </a:cubicBezTo>
                <a:cubicBezTo>
                  <a:pt x="1230829" y="-21009"/>
                  <a:pt x="1542158" y="56698"/>
                  <a:pt x="1785777" y="0"/>
                </a:cubicBezTo>
                <a:cubicBezTo>
                  <a:pt x="2029396" y="-56698"/>
                  <a:pt x="2082228" y="46249"/>
                  <a:pt x="2273890" y="0"/>
                </a:cubicBezTo>
                <a:cubicBezTo>
                  <a:pt x="2465552" y="-46249"/>
                  <a:pt x="2781494" y="66871"/>
                  <a:pt x="2922722" y="0"/>
                </a:cubicBezTo>
                <a:cubicBezTo>
                  <a:pt x="3063950" y="-66871"/>
                  <a:pt x="3296583" y="58397"/>
                  <a:pt x="3410835" y="0"/>
                </a:cubicBezTo>
                <a:cubicBezTo>
                  <a:pt x="3525087" y="-58397"/>
                  <a:pt x="3847040" y="19975"/>
                  <a:pt x="4006094" y="0"/>
                </a:cubicBezTo>
                <a:cubicBezTo>
                  <a:pt x="4165148" y="-19975"/>
                  <a:pt x="4478416" y="9131"/>
                  <a:pt x="4654926" y="0"/>
                </a:cubicBezTo>
                <a:cubicBezTo>
                  <a:pt x="4831436" y="-9131"/>
                  <a:pt x="5016414" y="41124"/>
                  <a:pt x="5357332" y="0"/>
                </a:cubicBezTo>
                <a:cubicBezTo>
                  <a:pt x="5393799" y="120681"/>
                  <a:pt x="5313814" y="352970"/>
                  <a:pt x="5357332" y="460909"/>
                </a:cubicBezTo>
                <a:cubicBezTo>
                  <a:pt x="5400850" y="568848"/>
                  <a:pt x="5294246" y="892776"/>
                  <a:pt x="5357332" y="1044338"/>
                </a:cubicBezTo>
                <a:cubicBezTo>
                  <a:pt x="5420418" y="1195900"/>
                  <a:pt x="5289200" y="1414329"/>
                  <a:pt x="5357332" y="1709447"/>
                </a:cubicBezTo>
                <a:cubicBezTo>
                  <a:pt x="5425464" y="2004565"/>
                  <a:pt x="5328257" y="2049514"/>
                  <a:pt x="5357332" y="2333715"/>
                </a:cubicBezTo>
                <a:cubicBezTo>
                  <a:pt x="5386407" y="2617916"/>
                  <a:pt x="5301928" y="2728589"/>
                  <a:pt x="5357332" y="2876304"/>
                </a:cubicBezTo>
                <a:cubicBezTo>
                  <a:pt x="5412736" y="3024019"/>
                  <a:pt x="5332676" y="3284815"/>
                  <a:pt x="5357332" y="3500573"/>
                </a:cubicBezTo>
                <a:cubicBezTo>
                  <a:pt x="5381988" y="3716331"/>
                  <a:pt x="5316376" y="3930903"/>
                  <a:pt x="5357332" y="4084002"/>
                </a:cubicBezTo>
                <a:cubicBezTo>
                  <a:pt x="5214183" y="4094857"/>
                  <a:pt x="5046851" y="4076489"/>
                  <a:pt x="4762073" y="4084002"/>
                </a:cubicBezTo>
                <a:cubicBezTo>
                  <a:pt x="4477295" y="4091515"/>
                  <a:pt x="4329399" y="4017896"/>
                  <a:pt x="4059667" y="4084002"/>
                </a:cubicBezTo>
                <a:cubicBezTo>
                  <a:pt x="3789935" y="4150108"/>
                  <a:pt x="3509698" y="4037962"/>
                  <a:pt x="3357261" y="4084002"/>
                </a:cubicBezTo>
                <a:cubicBezTo>
                  <a:pt x="3204824" y="4130042"/>
                  <a:pt x="3007265" y="4049306"/>
                  <a:pt x="2708429" y="4084002"/>
                </a:cubicBezTo>
                <a:cubicBezTo>
                  <a:pt x="2409593" y="4118698"/>
                  <a:pt x="2288317" y="4036725"/>
                  <a:pt x="2059597" y="4084002"/>
                </a:cubicBezTo>
                <a:cubicBezTo>
                  <a:pt x="1830877" y="4131279"/>
                  <a:pt x="1645264" y="4049103"/>
                  <a:pt x="1410764" y="4084002"/>
                </a:cubicBezTo>
                <a:cubicBezTo>
                  <a:pt x="1176264" y="4118901"/>
                  <a:pt x="1079863" y="4063509"/>
                  <a:pt x="922652" y="4084002"/>
                </a:cubicBezTo>
                <a:cubicBezTo>
                  <a:pt x="765441" y="4104495"/>
                  <a:pt x="367482" y="4040753"/>
                  <a:pt x="0" y="4084002"/>
                </a:cubicBezTo>
                <a:cubicBezTo>
                  <a:pt x="-61193" y="3830589"/>
                  <a:pt x="17735" y="3658356"/>
                  <a:pt x="0" y="3500573"/>
                </a:cubicBezTo>
                <a:cubicBezTo>
                  <a:pt x="-17735" y="3342790"/>
                  <a:pt x="5268" y="3132060"/>
                  <a:pt x="0" y="3039664"/>
                </a:cubicBezTo>
                <a:cubicBezTo>
                  <a:pt x="-5268" y="2947268"/>
                  <a:pt x="8609" y="2615399"/>
                  <a:pt x="0" y="2415395"/>
                </a:cubicBezTo>
                <a:cubicBezTo>
                  <a:pt x="-8609" y="2215391"/>
                  <a:pt x="22283" y="2176286"/>
                  <a:pt x="0" y="1954487"/>
                </a:cubicBezTo>
                <a:cubicBezTo>
                  <a:pt x="-22283" y="1732688"/>
                  <a:pt x="60814" y="1640606"/>
                  <a:pt x="0" y="1371058"/>
                </a:cubicBezTo>
                <a:cubicBezTo>
                  <a:pt x="-60814" y="1101510"/>
                  <a:pt x="536" y="963279"/>
                  <a:pt x="0" y="705949"/>
                </a:cubicBezTo>
                <a:cubicBezTo>
                  <a:pt x="-536" y="448619"/>
                  <a:pt x="80032" y="196294"/>
                  <a:pt x="0" y="0"/>
                </a:cubicBezTo>
                <a:close/>
              </a:path>
              <a:path w="5357332" h="4084002" stroke="0" extrusionOk="0">
                <a:moveTo>
                  <a:pt x="0" y="0"/>
                </a:moveTo>
                <a:cubicBezTo>
                  <a:pt x="129772" y="-63598"/>
                  <a:pt x="374141" y="23324"/>
                  <a:pt x="541686" y="0"/>
                </a:cubicBezTo>
                <a:cubicBezTo>
                  <a:pt x="709231" y="-23324"/>
                  <a:pt x="827125" y="42033"/>
                  <a:pt x="976225" y="0"/>
                </a:cubicBezTo>
                <a:cubicBezTo>
                  <a:pt x="1125325" y="-42033"/>
                  <a:pt x="1352409" y="63646"/>
                  <a:pt x="1678631" y="0"/>
                </a:cubicBezTo>
                <a:cubicBezTo>
                  <a:pt x="2004853" y="-63646"/>
                  <a:pt x="2050054" y="29452"/>
                  <a:pt x="2220316" y="0"/>
                </a:cubicBezTo>
                <a:cubicBezTo>
                  <a:pt x="2390579" y="-29452"/>
                  <a:pt x="2513441" y="7404"/>
                  <a:pt x="2762002" y="0"/>
                </a:cubicBezTo>
                <a:cubicBezTo>
                  <a:pt x="3010563" y="-7404"/>
                  <a:pt x="3287382" y="39368"/>
                  <a:pt x="3464408" y="0"/>
                </a:cubicBezTo>
                <a:cubicBezTo>
                  <a:pt x="3641434" y="-39368"/>
                  <a:pt x="3842546" y="13407"/>
                  <a:pt x="3952520" y="0"/>
                </a:cubicBezTo>
                <a:cubicBezTo>
                  <a:pt x="4062494" y="-13407"/>
                  <a:pt x="4457632" y="22617"/>
                  <a:pt x="4654926" y="0"/>
                </a:cubicBezTo>
                <a:cubicBezTo>
                  <a:pt x="4852220" y="-22617"/>
                  <a:pt x="5009234" y="70285"/>
                  <a:pt x="5357332" y="0"/>
                </a:cubicBezTo>
                <a:cubicBezTo>
                  <a:pt x="5380817" y="184652"/>
                  <a:pt x="5290661" y="315834"/>
                  <a:pt x="5357332" y="583429"/>
                </a:cubicBezTo>
                <a:cubicBezTo>
                  <a:pt x="5424003" y="851024"/>
                  <a:pt x="5357226" y="940873"/>
                  <a:pt x="5357332" y="1166858"/>
                </a:cubicBezTo>
                <a:cubicBezTo>
                  <a:pt x="5357438" y="1392843"/>
                  <a:pt x="5344605" y="1613865"/>
                  <a:pt x="5357332" y="1791127"/>
                </a:cubicBezTo>
                <a:cubicBezTo>
                  <a:pt x="5370059" y="1968389"/>
                  <a:pt x="5318680" y="2084331"/>
                  <a:pt x="5357332" y="2252035"/>
                </a:cubicBezTo>
                <a:cubicBezTo>
                  <a:pt x="5395984" y="2419739"/>
                  <a:pt x="5303974" y="2609772"/>
                  <a:pt x="5357332" y="2835464"/>
                </a:cubicBezTo>
                <a:cubicBezTo>
                  <a:pt x="5410690" y="3061156"/>
                  <a:pt x="5351811" y="3212933"/>
                  <a:pt x="5357332" y="3418893"/>
                </a:cubicBezTo>
                <a:cubicBezTo>
                  <a:pt x="5362853" y="3624853"/>
                  <a:pt x="5309135" y="3909017"/>
                  <a:pt x="5357332" y="4084002"/>
                </a:cubicBezTo>
                <a:cubicBezTo>
                  <a:pt x="5131269" y="4116459"/>
                  <a:pt x="4902066" y="4066899"/>
                  <a:pt x="4708500" y="4084002"/>
                </a:cubicBezTo>
                <a:cubicBezTo>
                  <a:pt x="4514934" y="4101105"/>
                  <a:pt x="4265677" y="4051462"/>
                  <a:pt x="4113240" y="4084002"/>
                </a:cubicBezTo>
                <a:cubicBezTo>
                  <a:pt x="3960803" y="4116542"/>
                  <a:pt x="3811105" y="4062188"/>
                  <a:pt x="3678701" y="4084002"/>
                </a:cubicBezTo>
                <a:cubicBezTo>
                  <a:pt x="3546297" y="4105816"/>
                  <a:pt x="3415066" y="4052038"/>
                  <a:pt x="3190589" y="4084002"/>
                </a:cubicBezTo>
                <a:cubicBezTo>
                  <a:pt x="2966112" y="4115966"/>
                  <a:pt x="2661907" y="4071946"/>
                  <a:pt x="2488183" y="4084002"/>
                </a:cubicBezTo>
                <a:cubicBezTo>
                  <a:pt x="2314459" y="4096058"/>
                  <a:pt x="2156987" y="4020292"/>
                  <a:pt x="1892924" y="4084002"/>
                </a:cubicBezTo>
                <a:cubicBezTo>
                  <a:pt x="1628861" y="4147712"/>
                  <a:pt x="1574705" y="4045457"/>
                  <a:pt x="1404812" y="4084002"/>
                </a:cubicBezTo>
                <a:cubicBezTo>
                  <a:pt x="1234919" y="4122547"/>
                  <a:pt x="988318" y="4035148"/>
                  <a:pt x="809552" y="4084002"/>
                </a:cubicBezTo>
                <a:cubicBezTo>
                  <a:pt x="630786" y="4132856"/>
                  <a:pt x="250908" y="4016628"/>
                  <a:pt x="0" y="4084002"/>
                </a:cubicBezTo>
                <a:cubicBezTo>
                  <a:pt x="-38632" y="3875449"/>
                  <a:pt x="29894" y="3793889"/>
                  <a:pt x="0" y="3623093"/>
                </a:cubicBezTo>
                <a:cubicBezTo>
                  <a:pt x="-29894" y="3452297"/>
                  <a:pt x="23297" y="3213453"/>
                  <a:pt x="0" y="2998824"/>
                </a:cubicBezTo>
                <a:cubicBezTo>
                  <a:pt x="-23297" y="2784195"/>
                  <a:pt x="42067" y="2647477"/>
                  <a:pt x="0" y="2497076"/>
                </a:cubicBezTo>
                <a:cubicBezTo>
                  <a:pt x="-42067" y="2346675"/>
                  <a:pt x="29342" y="2071008"/>
                  <a:pt x="0" y="1831967"/>
                </a:cubicBezTo>
                <a:cubicBezTo>
                  <a:pt x="-29342" y="1592926"/>
                  <a:pt x="48527" y="1404485"/>
                  <a:pt x="0" y="1289378"/>
                </a:cubicBezTo>
                <a:cubicBezTo>
                  <a:pt x="-48527" y="1174271"/>
                  <a:pt x="15996" y="953183"/>
                  <a:pt x="0" y="828469"/>
                </a:cubicBezTo>
                <a:cubicBezTo>
                  <a:pt x="-15996" y="703755"/>
                  <a:pt x="83065" y="29476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lnSpcReduction="10000"/>
          </a:bodyPr>
          <a:lstStyle/>
          <a:p>
            <a:r>
              <a:rPr lang="en-US" b="1" dirty="0"/>
              <a:t>Identify student by name</a:t>
            </a:r>
          </a:p>
          <a:p>
            <a:pPr lvl="1"/>
            <a:r>
              <a:rPr lang="en-US" sz="2300" i="1" dirty="0"/>
              <a:t>Jake…</a:t>
            </a:r>
          </a:p>
          <a:p>
            <a:r>
              <a:rPr lang="en-US" b="1" dirty="0"/>
              <a:t>Acknowledge their effort by reinforcing a specific behavior</a:t>
            </a:r>
          </a:p>
          <a:p>
            <a:pPr lvl="1"/>
            <a:r>
              <a:rPr lang="en-US" sz="2300" i="1" dirty="0"/>
              <a:t>Jake, you did a great job packing up…</a:t>
            </a:r>
          </a:p>
          <a:p>
            <a:r>
              <a:rPr lang="en-US" b="1" dirty="0"/>
              <a:t>Identify the outcome</a:t>
            </a:r>
          </a:p>
          <a:p>
            <a:pPr lvl="1"/>
            <a:r>
              <a:rPr lang="en-US" sz="2300" i="1" dirty="0"/>
              <a:t>Jake, you did a great job packing up.  I can tell you’re making sure you have everything you need to take home with you and that shows me you’re responsible.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A5D3A-54CA-49DC-9CB0-1466A379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058028D-173D-4D5A-99F2-75B6BCA7F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48" y="6125938"/>
            <a:ext cx="2075653" cy="5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29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E1D2-C5F0-4B76-A567-2C811A5D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Acknowledge Appropriate Behavior:</a:t>
            </a:r>
            <a:br>
              <a:rPr lang="en-US" dirty="0"/>
            </a:br>
            <a:r>
              <a:rPr lang="en-US" b="1" dirty="0"/>
              <a:t>How to Acknowledge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02FAC-0EBA-4F47-A71C-CBEF71EB8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6200000">
            <a:off x="-839876" y="3636847"/>
            <a:ext cx="4008568" cy="1088389"/>
          </a:xfrm>
          <a:custGeom>
            <a:avLst/>
            <a:gdLst>
              <a:gd name="connsiteX0" fmla="*/ 0 w 4008568"/>
              <a:gd name="connsiteY0" fmla="*/ 0 h 1088389"/>
              <a:gd name="connsiteX1" fmla="*/ 492481 w 4008568"/>
              <a:gd name="connsiteY1" fmla="*/ 0 h 1088389"/>
              <a:gd name="connsiteX2" fmla="*/ 1105219 w 4008568"/>
              <a:gd name="connsiteY2" fmla="*/ 0 h 1088389"/>
              <a:gd name="connsiteX3" fmla="*/ 1637786 w 4008568"/>
              <a:gd name="connsiteY3" fmla="*/ 0 h 1088389"/>
              <a:gd name="connsiteX4" fmla="*/ 2130268 w 4008568"/>
              <a:gd name="connsiteY4" fmla="*/ 0 h 1088389"/>
              <a:gd name="connsiteX5" fmla="*/ 2743006 w 4008568"/>
              <a:gd name="connsiteY5" fmla="*/ 0 h 1088389"/>
              <a:gd name="connsiteX6" fmla="*/ 3315658 w 4008568"/>
              <a:gd name="connsiteY6" fmla="*/ 0 h 1088389"/>
              <a:gd name="connsiteX7" fmla="*/ 4008568 w 4008568"/>
              <a:gd name="connsiteY7" fmla="*/ 0 h 1088389"/>
              <a:gd name="connsiteX8" fmla="*/ 4008568 w 4008568"/>
              <a:gd name="connsiteY8" fmla="*/ 565962 h 1088389"/>
              <a:gd name="connsiteX9" fmla="*/ 4008568 w 4008568"/>
              <a:gd name="connsiteY9" fmla="*/ 1088389 h 1088389"/>
              <a:gd name="connsiteX10" fmla="*/ 3516087 w 4008568"/>
              <a:gd name="connsiteY10" fmla="*/ 1088389 h 1088389"/>
              <a:gd name="connsiteX11" fmla="*/ 3063691 w 4008568"/>
              <a:gd name="connsiteY11" fmla="*/ 1088389 h 1088389"/>
              <a:gd name="connsiteX12" fmla="*/ 2450953 w 4008568"/>
              <a:gd name="connsiteY12" fmla="*/ 1088389 h 1088389"/>
              <a:gd name="connsiteX13" fmla="*/ 1958472 w 4008568"/>
              <a:gd name="connsiteY13" fmla="*/ 1088389 h 1088389"/>
              <a:gd name="connsiteX14" fmla="*/ 1345734 w 4008568"/>
              <a:gd name="connsiteY14" fmla="*/ 1088389 h 1088389"/>
              <a:gd name="connsiteX15" fmla="*/ 692910 w 4008568"/>
              <a:gd name="connsiteY15" fmla="*/ 1088389 h 1088389"/>
              <a:gd name="connsiteX16" fmla="*/ 0 w 4008568"/>
              <a:gd name="connsiteY16" fmla="*/ 1088389 h 1088389"/>
              <a:gd name="connsiteX17" fmla="*/ 0 w 4008568"/>
              <a:gd name="connsiteY17" fmla="*/ 522427 h 1088389"/>
              <a:gd name="connsiteX18" fmla="*/ 0 w 4008568"/>
              <a:gd name="connsiteY18" fmla="*/ 0 h 108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08568" h="1088389" fill="none" extrusionOk="0">
                <a:moveTo>
                  <a:pt x="0" y="0"/>
                </a:moveTo>
                <a:cubicBezTo>
                  <a:pt x="105057" y="-43606"/>
                  <a:pt x="370404" y="4645"/>
                  <a:pt x="492481" y="0"/>
                </a:cubicBezTo>
                <a:cubicBezTo>
                  <a:pt x="614558" y="-4645"/>
                  <a:pt x="879242" y="45012"/>
                  <a:pt x="1105219" y="0"/>
                </a:cubicBezTo>
                <a:cubicBezTo>
                  <a:pt x="1331196" y="-45012"/>
                  <a:pt x="1503536" y="63715"/>
                  <a:pt x="1637786" y="0"/>
                </a:cubicBezTo>
                <a:cubicBezTo>
                  <a:pt x="1772036" y="-63715"/>
                  <a:pt x="2004254" y="16214"/>
                  <a:pt x="2130268" y="0"/>
                </a:cubicBezTo>
                <a:cubicBezTo>
                  <a:pt x="2256282" y="-16214"/>
                  <a:pt x="2610053" y="47076"/>
                  <a:pt x="2743006" y="0"/>
                </a:cubicBezTo>
                <a:cubicBezTo>
                  <a:pt x="2875959" y="-47076"/>
                  <a:pt x="3117324" y="53239"/>
                  <a:pt x="3315658" y="0"/>
                </a:cubicBezTo>
                <a:cubicBezTo>
                  <a:pt x="3513992" y="-53239"/>
                  <a:pt x="3720975" y="55006"/>
                  <a:pt x="4008568" y="0"/>
                </a:cubicBezTo>
                <a:cubicBezTo>
                  <a:pt x="4061613" y="163121"/>
                  <a:pt x="3971001" y="404985"/>
                  <a:pt x="4008568" y="565962"/>
                </a:cubicBezTo>
                <a:cubicBezTo>
                  <a:pt x="4046135" y="726939"/>
                  <a:pt x="3999667" y="978556"/>
                  <a:pt x="4008568" y="1088389"/>
                </a:cubicBezTo>
                <a:cubicBezTo>
                  <a:pt x="3803702" y="1127726"/>
                  <a:pt x="3655291" y="1060426"/>
                  <a:pt x="3516087" y="1088389"/>
                </a:cubicBezTo>
                <a:cubicBezTo>
                  <a:pt x="3376883" y="1116352"/>
                  <a:pt x="3228166" y="1074129"/>
                  <a:pt x="3063691" y="1088389"/>
                </a:cubicBezTo>
                <a:cubicBezTo>
                  <a:pt x="2899216" y="1102649"/>
                  <a:pt x="2735720" y="1034900"/>
                  <a:pt x="2450953" y="1088389"/>
                </a:cubicBezTo>
                <a:cubicBezTo>
                  <a:pt x="2166186" y="1141878"/>
                  <a:pt x="2101156" y="1037074"/>
                  <a:pt x="1958472" y="1088389"/>
                </a:cubicBezTo>
                <a:cubicBezTo>
                  <a:pt x="1815788" y="1139704"/>
                  <a:pt x="1626255" y="1016632"/>
                  <a:pt x="1345734" y="1088389"/>
                </a:cubicBezTo>
                <a:cubicBezTo>
                  <a:pt x="1065213" y="1160146"/>
                  <a:pt x="876710" y="1077602"/>
                  <a:pt x="692910" y="1088389"/>
                </a:cubicBezTo>
                <a:cubicBezTo>
                  <a:pt x="509110" y="1099176"/>
                  <a:pt x="239841" y="1075378"/>
                  <a:pt x="0" y="1088389"/>
                </a:cubicBezTo>
                <a:cubicBezTo>
                  <a:pt x="-52103" y="832229"/>
                  <a:pt x="21195" y="787669"/>
                  <a:pt x="0" y="522427"/>
                </a:cubicBezTo>
                <a:cubicBezTo>
                  <a:pt x="-21195" y="257185"/>
                  <a:pt x="44203" y="187580"/>
                  <a:pt x="0" y="0"/>
                </a:cubicBezTo>
                <a:close/>
              </a:path>
              <a:path w="4008568" h="1088389" stroke="0" extrusionOk="0">
                <a:moveTo>
                  <a:pt x="0" y="0"/>
                </a:moveTo>
                <a:cubicBezTo>
                  <a:pt x="202639" y="-26767"/>
                  <a:pt x="290824" y="54906"/>
                  <a:pt x="532567" y="0"/>
                </a:cubicBezTo>
                <a:cubicBezTo>
                  <a:pt x="774310" y="-54906"/>
                  <a:pt x="813620" y="6240"/>
                  <a:pt x="984962" y="0"/>
                </a:cubicBezTo>
                <a:cubicBezTo>
                  <a:pt x="1156305" y="-6240"/>
                  <a:pt x="1473091" y="66717"/>
                  <a:pt x="1637786" y="0"/>
                </a:cubicBezTo>
                <a:cubicBezTo>
                  <a:pt x="1802481" y="-66717"/>
                  <a:pt x="2043737" y="17170"/>
                  <a:pt x="2170353" y="0"/>
                </a:cubicBezTo>
                <a:cubicBezTo>
                  <a:pt x="2296969" y="-17170"/>
                  <a:pt x="2557285" y="14482"/>
                  <a:pt x="2702920" y="0"/>
                </a:cubicBezTo>
                <a:cubicBezTo>
                  <a:pt x="2848555" y="-14482"/>
                  <a:pt x="3055599" y="31245"/>
                  <a:pt x="3355744" y="0"/>
                </a:cubicBezTo>
                <a:cubicBezTo>
                  <a:pt x="3655889" y="-31245"/>
                  <a:pt x="3812222" y="25273"/>
                  <a:pt x="4008568" y="0"/>
                </a:cubicBezTo>
                <a:cubicBezTo>
                  <a:pt x="4015914" y="190969"/>
                  <a:pt x="3985096" y="447618"/>
                  <a:pt x="4008568" y="565962"/>
                </a:cubicBezTo>
                <a:cubicBezTo>
                  <a:pt x="4032040" y="684306"/>
                  <a:pt x="3986808" y="848974"/>
                  <a:pt x="4008568" y="1088389"/>
                </a:cubicBezTo>
                <a:cubicBezTo>
                  <a:pt x="3764138" y="1107497"/>
                  <a:pt x="3690534" y="1052489"/>
                  <a:pt x="3516087" y="1088389"/>
                </a:cubicBezTo>
                <a:cubicBezTo>
                  <a:pt x="3341640" y="1124289"/>
                  <a:pt x="3214435" y="1081513"/>
                  <a:pt x="2943434" y="1088389"/>
                </a:cubicBezTo>
                <a:cubicBezTo>
                  <a:pt x="2672433" y="1095265"/>
                  <a:pt x="2521692" y="1071070"/>
                  <a:pt x="2410867" y="1088389"/>
                </a:cubicBezTo>
                <a:cubicBezTo>
                  <a:pt x="2300042" y="1105708"/>
                  <a:pt x="1892265" y="1045226"/>
                  <a:pt x="1758043" y="1088389"/>
                </a:cubicBezTo>
                <a:cubicBezTo>
                  <a:pt x="1623821" y="1131552"/>
                  <a:pt x="1288829" y="1011980"/>
                  <a:pt x="1105219" y="1088389"/>
                </a:cubicBezTo>
                <a:cubicBezTo>
                  <a:pt x="921609" y="1164798"/>
                  <a:pt x="743778" y="1060894"/>
                  <a:pt x="612738" y="1088389"/>
                </a:cubicBezTo>
                <a:cubicBezTo>
                  <a:pt x="481698" y="1115884"/>
                  <a:pt x="246681" y="1061995"/>
                  <a:pt x="0" y="1088389"/>
                </a:cubicBezTo>
                <a:cubicBezTo>
                  <a:pt x="-57862" y="868882"/>
                  <a:pt x="39947" y="772675"/>
                  <a:pt x="0" y="522427"/>
                </a:cubicBezTo>
                <a:cubicBezTo>
                  <a:pt x="-39947" y="272179"/>
                  <a:pt x="50660" y="234528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 anchorCtr="0">
            <a:normAutofit/>
          </a:bodyPr>
          <a:lstStyle/>
          <a:p>
            <a:pPr algn="ctr"/>
            <a:r>
              <a:rPr lang="en-US" sz="3200" dirty="0"/>
              <a:t>Teacher Greetings</a:t>
            </a:r>
          </a:p>
        </p:txBody>
      </p:sp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865659F3-B019-4D3B-B4E6-B66CCF397F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82" y="1949813"/>
            <a:ext cx="3218985" cy="4462456"/>
          </a:xfrm>
          <a:custGeom>
            <a:avLst/>
            <a:gdLst>
              <a:gd name="connsiteX0" fmla="*/ 0 w 3218985"/>
              <a:gd name="connsiteY0" fmla="*/ 0 h 4462456"/>
              <a:gd name="connsiteX1" fmla="*/ 600877 w 3218985"/>
              <a:gd name="connsiteY1" fmla="*/ 0 h 4462456"/>
              <a:gd name="connsiteX2" fmla="*/ 1201754 w 3218985"/>
              <a:gd name="connsiteY2" fmla="*/ 0 h 4462456"/>
              <a:gd name="connsiteX3" fmla="*/ 1673872 w 3218985"/>
              <a:gd name="connsiteY3" fmla="*/ 0 h 4462456"/>
              <a:gd name="connsiteX4" fmla="*/ 2210370 w 3218985"/>
              <a:gd name="connsiteY4" fmla="*/ 0 h 4462456"/>
              <a:gd name="connsiteX5" fmla="*/ 3218985 w 3218985"/>
              <a:gd name="connsiteY5" fmla="*/ 0 h 4462456"/>
              <a:gd name="connsiteX6" fmla="*/ 3218985 w 3218985"/>
              <a:gd name="connsiteY6" fmla="*/ 557807 h 4462456"/>
              <a:gd name="connsiteX7" fmla="*/ 3218985 w 3218985"/>
              <a:gd name="connsiteY7" fmla="*/ 981740 h 4462456"/>
              <a:gd name="connsiteX8" fmla="*/ 3218985 w 3218985"/>
              <a:gd name="connsiteY8" fmla="*/ 1494923 h 4462456"/>
              <a:gd name="connsiteX9" fmla="*/ 3218985 w 3218985"/>
              <a:gd name="connsiteY9" fmla="*/ 1963481 h 4462456"/>
              <a:gd name="connsiteX10" fmla="*/ 3218985 w 3218985"/>
              <a:gd name="connsiteY10" fmla="*/ 2432039 h 4462456"/>
              <a:gd name="connsiteX11" fmla="*/ 3218985 w 3218985"/>
              <a:gd name="connsiteY11" fmla="*/ 3079095 h 4462456"/>
              <a:gd name="connsiteX12" fmla="*/ 3218985 w 3218985"/>
              <a:gd name="connsiteY12" fmla="*/ 3726151 h 4462456"/>
              <a:gd name="connsiteX13" fmla="*/ 3218985 w 3218985"/>
              <a:gd name="connsiteY13" fmla="*/ 4462456 h 4462456"/>
              <a:gd name="connsiteX14" fmla="*/ 2650298 w 3218985"/>
              <a:gd name="connsiteY14" fmla="*/ 4462456 h 4462456"/>
              <a:gd name="connsiteX15" fmla="*/ 2081610 w 3218985"/>
              <a:gd name="connsiteY15" fmla="*/ 4462456 h 4462456"/>
              <a:gd name="connsiteX16" fmla="*/ 1641682 w 3218985"/>
              <a:gd name="connsiteY16" fmla="*/ 4462456 h 4462456"/>
              <a:gd name="connsiteX17" fmla="*/ 1169565 w 3218985"/>
              <a:gd name="connsiteY17" fmla="*/ 4462456 h 4462456"/>
              <a:gd name="connsiteX18" fmla="*/ 600877 w 3218985"/>
              <a:gd name="connsiteY18" fmla="*/ 4462456 h 4462456"/>
              <a:gd name="connsiteX19" fmla="*/ 0 w 3218985"/>
              <a:gd name="connsiteY19" fmla="*/ 4462456 h 4462456"/>
              <a:gd name="connsiteX20" fmla="*/ 0 w 3218985"/>
              <a:gd name="connsiteY20" fmla="*/ 3949274 h 4462456"/>
              <a:gd name="connsiteX21" fmla="*/ 0 w 3218985"/>
              <a:gd name="connsiteY21" fmla="*/ 3525340 h 4462456"/>
              <a:gd name="connsiteX22" fmla="*/ 0 w 3218985"/>
              <a:gd name="connsiteY22" fmla="*/ 3012158 h 4462456"/>
              <a:gd name="connsiteX23" fmla="*/ 0 w 3218985"/>
              <a:gd name="connsiteY23" fmla="*/ 2454351 h 4462456"/>
              <a:gd name="connsiteX24" fmla="*/ 0 w 3218985"/>
              <a:gd name="connsiteY24" fmla="*/ 1941168 h 4462456"/>
              <a:gd name="connsiteX25" fmla="*/ 0 w 3218985"/>
              <a:gd name="connsiteY25" fmla="*/ 1383361 h 4462456"/>
              <a:gd name="connsiteX26" fmla="*/ 0 w 3218985"/>
              <a:gd name="connsiteY26" fmla="*/ 959428 h 4462456"/>
              <a:gd name="connsiteX27" fmla="*/ 0 w 3218985"/>
              <a:gd name="connsiteY27" fmla="*/ 0 h 446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18985" h="4462456" fill="none" extrusionOk="0">
                <a:moveTo>
                  <a:pt x="0" y="0"/>
                </a:moveTo>
                <a:cubicBezTo>
                  <a:pt x="202753" y="-18148"/>
                  <a:pt x="442703" y="23579"/>
                  <a:pt x="600877" y="0"/>
                </a:cubicBezTo>
                <a:cubicBezTo>
                  <a:pt x="759051" y="-23579"/>
                  <a:pt x="996566" y="11711"/>
                  <a:pt x="1201754" y="0"/>
                </a:cubicBezTo>
                <a:cubicBezTo>
                  <a:pt x="1406942" y="-11711"/>
                  <a:pt x="1556212" y="37618"/>
                  <a:pt x="1673872" y="0"/>
                </a:cubicBezTo>
                <a:cubicBezTo>
                  <a:pt x="1791532" y="-37618"/>
                  <a:pt x="1957568" y="18224"/>
                  <a:pt x="2210370" y="0"/>
                </a:cubicBezTo>
                <a:cubicBezTo>
                  <a:pt x="2463172" y="-18224"/>
                  <a:pt x="2807727" y="10108"/>
                  <a:pt x="3218985" y="0"/>
                </a:cubicBezTo>
                <a:cubicBezTo>
                  <a:pt x="3267700" y="115110"/>
                  <a:pt x="3162974" y="340210"/>
                  <a:pt x="3218985" y="557807"/>
                </a:cubicBezTo>
                <a:cubicBezTo>
                  <a:pt x="3274996" y="775404"/>
                  <a:pt x="3194498" y="792174"/>
                  <a:pt x="3218985" y="981740"/>
                </a:cubicBezTo>
                <a:cubicBezTo>
                  <a:pt x="3243472" y="1171306"/>
                  <a:pt x="3189555" y="1264267"/>
                  <a:pt x="3218985" y="1494923"/>
                </a:cubicBezTo>
                <a:cubicBezTo>
                  <a:pt x="3248415" y="1725579"/>
                  <a:pt x="3178938" y="1772425"/>
                  <a:pt x="3218985" y="1963481"/>
                </a:cubicBezTo>
                <a:cubicBezTo>
                  <a:pt x="3259032" y="2154537"/>
                  <a:pt x="3205344" y="2327734"/>
                  <a:pt x="3218985" y="2432039"/>
                </a:cubicBezTo>
                <a:cubicBezTo>
                  <a:pt x="3232626" y="2536344"/>
                  <a:pt x="3197844" y="2795760"/>
                  <a:pt x="3218985" y="3079095"/>
                </a:cubicBezTo>
                <a:cubicBezTo>
                  <a:pt x="3240126" y="3362430"/>
                  <a:pt x="3143056" y="3453185"/>
                  <a:pt x="3218985" y="3726151"/>
                </a:cubicBezTo>
                <a:cubicBezTo>
                  <a:pt x="3294914" y="3999117"/>
                  <a:pt x="3183665" y="4178764"/>
                  <a:pt x="3218985" y="4462456"/>
                </a:cubicBezTo>
                <a:cubicBezTo>
                  <a:pt x="3063453" y="4512990"/>
                  <a:pt x="2855192" y="4421350"/>
                  <a:pt x="2650298" y="4462456"/>
                </a:cubicBezTo>
                <a:cubicBezTo>
                  <a:pt x="2445404" y="4503562"/>
                  <a:pt x="2319580" y="4404099"/>
                  <a:pt x="2081610" y="4462456"/>
                </a:cubicBezTo>
                <a:cubicBezTo>
                  <a:pt x="1843640" y="4520813"/>
                  <a:pt x="1842305" y="4420999"/>
                  <a:pt x="1641682" y="4462456"/>
                </a:cubicBezTo>
                <a:cubicBezTo>
                  <a:pt x="1441059" y="4503913"/>
                  <a:pt x="1264883" y="4434272"/>
                  <a:pt x="1169565" y="4462456"/>
                </a:cubicBezTo>
                <a:cubicBezTo>
                  <a:pt x="1074247" y="4490640"/>
                  <a:pt x="777555" y="4446776"/>
                  <a:pt x="600877" y="4462456"/>
                </a:cubicBezTo>
                <a:cubicBezTo>
                  <a:pt x="424199" y="4478136"/>
                  <a:pt x="196491" y="4440088"/>
                  <a:pt x="0" y="4462456"/>
                </a:cubicBezTo>
                <a:cubicBezTo>
                  <a:pt x="-35003" y="4338872"/>
                  <a:pt x="39820" y="4106541"/>
                  <a:pt x="0" y="3949274"/>
                </a:cubicBezTo>
                <a:cubicBezTo>
                  <a:pt x="-39820" y="3792007"/>
                  <a:pt x="11542" y="3720841"/>
                  <a:pt x="0" y="3525340"/>
                </a:cubicBezTo>
                <a:cubicBezTo>
                  <a:pt x="-11542" y="3329839"/>
                  <a:pt x="26597" y="3163291"/>
                  <a:pt x="0" y="3012158"/>
                </a:cubicBezTo>
                <a:cubicBezTo>
                  <a:pt x="-26597" y="2861025"/>
                  <a:pt x="7313" y="2707209"/>
                  <a:pt x="0" y="2454351"/>
                </a:cubicBezTo>
                <a:cubicBezTo>
                  <a:pt x="-7313" y="2201493"/>
                  <a:pt x="47357" y="2068128"/>
                  <a:pt x="0" y="1941168"/>
                </a:cubicBezTo>
                <a:cubicBezTo>
                  <a:pt x="-47357" y="1814208"/>
                  <a:pt x="47527" y="1534298"/>
                  <a:pt x="0" y="1383361"/>
                </a:cubicBezTo>
                <a:cubicBezTo>
                  <a:pt x="-47527" y="1232424"/>
                  <a:pt x="12689" y="1053422"/>
                  <a:pt x="0" y="959428"/>
                </a:cubicBezTo>
                <a:cubicBezTo>
                  <a:pt x="-12689" y="865434"/>
                  <a:pt x="101725" y="259536"/>
                  <a:pt x="0" y="0"/>
                </a:cubicBezTo>
                <a:close/>
              </a:path>
              <a:path w="3218985" h="4462456" stroke="0" extrusionOk="0">
                <a:moveTo>
                  <a:pt x="0" y="0"/>
                </a:moveTo>
                <a:cubicBezTo>
                  <a:pt x="200922" y="-3836"/>
                  <a:pt x="221701" y="11049"/>
                  <a:pt x="439928" y="0"/>
                </a:cubicBezTo>
                <a:cubicBezTo>
                  <a:pt x="658155" y="-11049"/>
                  <a:pt x="745050" y="52169"/>
                  <a:pt x="912046" y="0"/>
                </a:cubicBezTo>
                <a:cubicBezTo>
                  <a:pt x="1079042" y="-52169"/>
                  <a:pt x="1293523" y="57487"/>
                  <a:pt x="1416353" y="0"/>
                </a:cubicBezTo>
                <a:cubicBezTo>
                  <a:pt x="1539183" y="-57487"/>
                  <a:pt x="1767775" y="4659"/>
                  <a:pt x="1856281" y="0"/>
                </a:cubicBezTo>
                <a:cubicBezTo>
                  <a:pt x="1944787" y="-4659"/>
                  <a:pt x="2192118" y="54909"/>
                  <a:pt x="2392779" y="0"/>
                </a:cubicBezTo>
                <a:cubicBezTo>
                  <a:pt x="2593440" y="-54909"/>
                  <a:pt x="2993052" y="67493"/>
                  <a:pt x="3218985" y="0"/>
                </a:cubicBezTo>
                <a:cubicBezTo>
                  <a:pt x="3256664" y="153542"/>
                  <a:pt x="3188115" y="315617"/>
                  <a:pt x="3218985" y="468558"/>
                </a:cubicBezTo>
                <a:cubicBezTo>
                  <a:pt x="3249855" y="621499"/>
                  <a:pt x="3171556" y="842871"/>
                  <a:pt x="3218985" y="1026365"/>
                </a:cubicBezTo>
                <a:cubicBezTo>
                  <a:pt x="3266414" y="1209859"/>
                  <a:pt x="3196045" y="1358548"/>
                  <a:pt x="3218985" y="1584172"/>
                </a:cubicBezTo>
                <a:cubicBezTo>
                  <a:pt x="3241925" y="1809796"/>
                  <a:pt x="3179215" y="2044650"/>
                  <a:pt x="3218985" y="2231228"/>
                </a:cubicBezTo>
                <a:cubicBezTo>
                  <a:pt x="3258755" y="2417806"/>
                  <a:pt x="3190015" y="2521774"/>
                  <a:pt x="3218985" y="2744410"/>
                </a:cubicBezTo>
                <a:cubicBezTo>
                  <a:pt x="3247955" y="2967046"/>
                  <a:pt x="3177684" y="3121581"/>
                  <a:pt x="3218985" y="3346842"/>
                </a:cubicBezTo>
                <a:cubicBezTo>
                  <a:pt x="3260286" y="3572103"/>
                  <a:pt x="3195510" y="3609618"/>
                  <a:pt x="3218985" y="3770775"/>
                </a:cubicBezTo>
                <a:cubicBezTo>
                  <a:pt x="3242460" y="3931932"/>
                  <a:pt x="3184511" y="4309703"/>
                  <a:pt x="3218985" y="4462456"/>
                </a:cubicBezTo>
                <a:cubicBezTo>
                  <a:pt x="2987642" y="4508780"/>
                  <a:pt x="2878065" y="4433216"/>
                  <a:pt x="2714677" y="4462456"/>
                </a:cubicBezTo>
                <a:cubicBezTo>
                  <a:pt x="2551289" y="4491696"/>
                  <a:pt x="2407820" y="4415200"/>
                  <a:pt x="2210370" y="4462456"/>
                </a:cubicBezTo>
                <a:cubicBezTo>
                  <a:pt x="2012920" y="4509712"/>
                  <a:pt x="1843575" y="4401642"/>
                  <a:pt x="1673872" y="4462456"/>
                </a:cubicBezTo>
                <a:cubicBezTo>
                  <a:pt x="1504169" y="4523270"/>
                  <a:pt x="1366009" y="4443401"/>
                  <a:pt x="1233944" y="4462456"/>
                </a:cubicBezTo>
                <a:cubicBezTo>
                  <a:pt x="1101879" y="4481511"/>
                  <a:pt x="845853" y="4414973"/>
                  <a:pt x="729637" y="4462456"/>
                </a:cubicBezTo>
                <a:cubicBezTo>
                  <a:pt x="613421" y="4509939"/>
                  <a:pt x="194802" y="4461560"/>
                  <a:pt x="0" y="4462456"/>
                </a:cubicBezTo>
                <a:cubicBezTo>
                  <a:pt x="-23001" y="4169581"/>
                  <a:pt x="3068" y="4017837"/>
                  <a:pt x="0" y="3860024"/>
                </a:cubicBezTo>
                <a:cubicBezTo>
                  <a:pt x="-3068" y="3702211"/>
                  <a:pt x="1213" y="3574858"/>
                  <a:pt x="0" y="3436091"/>
                </a:cubicBezTo>
                <a:cubicBezTo>
                  <a:pt x="-1213" y="3297324"/>
                  <a:pt x="24978" y="3055967"/>
                  <a:pt x="0" y="2833660"/>
                </a:cubicBezTo>
                <a:cubicBezTo>
                  <a:pt x="-24978" y="2611353"/>
                  <a:pt x="34922" y="2570428"/>
                  <a:pt x="0" y="2320477"/>
                </a:cubicBezTo>
                <a:cubicBezTo>
                  <a:pt x="-34922" y="2070526"/>
                  <a:pt x="671" y="1985046"/>
                  <a:pt x="0" y="1896544"/>
                </a:cubicBezTo>
                <a:cubicBezTo>
                  <a:pt x="-671" y="1808042"/>
                  <a:pt x="50936" y="1545517"/>
                  <a:pt x="0" y="1338737"/>
                </a:cubicBezTo>
                <a:cubicBezTo>
                  <a:pt x="-50936" y="1131957"/>
                  <a:pt x="50919" y="874629"/>
                  <a:pt x="0" y="691681"/>
                </a:cubicBezTo>
                <a:cubicBezTo>
                  <a:pt x="-50919" y="508733"/>
                  <a:pt x="26254" y="262443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29964252"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BF35C7-ED54-4AEF-BC9A-CE392C6D5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5400000">
            <a:off x="8922088" y="3594506"/>
            <a:ext cx="4182247" cy="1117151"/>
          </a:xfrm>
          <a:custGeom>
            <a:avLst/>
            <a:gdLst>
              <a:gd name="connsiteX0" fmla="*/ 0 w 4182247"/>
              <a:gd name="connsiteY0" fmla="*/ 0 h 1117151"/>
              <a:gd name="connsiteX1" fmla="*/ 639286 w 4182247"/>
              <a:gd name="connsiteY1" fmla="*/ 0 h 1117151"/>
              <a:gd name="connsiteX2" fmla="*/ 1320395 w 4182247"/>
              <a:gd name="connsiteY2" fmla="*/ 0 h 1117151"/>
              <a:gd name="connsiteX3" fmla="*/ 2001504 w 4182247"/>
              <a:gd name="connsiteY3" fmla="*/ 0 h 1117151"/>
              <a:gd name="connsiteX4" fmla="*/ 2515323 w 4182247"/>
              <a:gd name="connsiteY4" fmla="*/ 0 h 1117151"/>
              <a:gd name="connsiteX5" fmla="*/ 2987319 w 4182247"/>
              <a:gd name="connsiteY5" fmla="*/ 0 h 1117151"/>
              <a:gd name="connsiteX6" fmla="*/ 3501138 w 4182247"/>
              <a:gd name="connsiteY6" fmla="*/ 0 h 1117151"/>
              <a:gd name="connsiteX7" fmla="*/ 4182247 w 4182247"/>
              <a:gd name="connsiteY7" fmla="*/ 0 h 1117151"/>
              <a:gd name="connsiteX8" fmla="*/ 4182247 w 4182247"/>
              <a:gd name="connsiteY8" fmla="*/ 558576 h 1117151"/>
              <a:gd name="connsiteX9" fmla="*/ 4182247 w 4182247"/>
              <a:gd name="connsiteY9" fmla="*/ 1117151 h 1117151"/>
              <a:gd name="connsiteX10" fmla="*/ 3584783 w 4182247"/>
              <a:gd name="connsiteY10" fmla="*/ 1117151 h 1117151"/>
              <a:gd name="connsiteX11" fmla="*/ 2945497 w 4182247"/>
              <a:gd name="connsiteY11" fmla="*/ 1117151 h 1117151"/>
              <a:gd name="connsiteX12" fmla="*/ 2389855 w 4182247"/>
              <a:gd name="connsiteY12" fmla="*/ 1117151 h 1117151"/>
              <a:gd name="connsiteX13" fmla="*/ 1917859 w 4182247"/>
              <a:gd name="connsiteY13" fmla="*/ 1117151 h 1117151"/>
              <a:gd name="connsiteX14" fmla="*/ 1236750 w 4182247"/>
              <a:gd name="connsiteY14" fmla="*/ 1117151 h 1117151"/>
              <a:gd name="connsiteX15" fmla="*/ 597464 w 4182247"/>
              <a:gd name="connsiteY15" fmla="*/ 1117151 h 1117151"/>
              <a:gd name="connsiteX16" fmla="*/ 0 w 4182247"/>
              <a:gd name="connsiteY16" fmla="*/ 1117151 h 1117151"/>
              <a:gd name="connsiteX17" fmla="*/ 0 w 4182247"/>
              <a:gd name="connsiteY17" fmla="*/ 569747 h 1117151"/>
              <a:gd name="connsiteX18" fmla="*/ 0 w 4182247"/>
              <a:gd name="connsiteY18" fmla="*/ 0 h 111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82247" h="1117151" fill="none" extrusionOk="0">
                <a:moveTo>
                  <a:pt x="0" y="0"/>
                </a:moveTo>
                <a:cubicBezTo>
                  <a:pt x="208860" y="-59131"/>
                  <a:pt x="464874" y="26681"/>
                  <a:pt x="639286" y="0"/>
                </a:cubicBezTo>
                <a:cubicBezTo>
                  <a:pt x="813698" y="-26681"/>
                  <a:pt x="1047875" y="34161"/>
                  <a:pt x="1320395" y="0"/>
                </a:cubicBezTo>
                <a:cubicBezTo>
                  <a:pt x="1592915" y="-34161"/>
                  <a:pt x="1697764" y="33821"/>
                  <a:pt x="2001504" y="0"/>
                </a:cubicBezTo>
                <a:cubicBezTo>
                  <a:pt x="2305244" y="-33821"/>
                  <a:pt x="2406673" y="21672"/>
                  <a:pt x="2515323" y="0"/>
                </a:cubicBezTo>
                <a:cubicBezTo>
                  <a:pt x="2623973" y="-21672"/>
                  <a:pt x="2759781" y="17951"/>
                  <a:pt x="2987319" y="0"/>
                </a:cubicBezTo>
                <a:cubicBezTo>
                  <a:pt x="3214857" y="-17951"/>
                  <a:pt x="3313592" y="20310"/>
                  <a:pt x="3501138" y="0"/>
                </a:cubicBezTo>
                <a:cubicBezTo>
                  <a:pt x="3688684" y="-20310"/>
                  <a:pt x="3985717" y="28149"/>
                  <a:pt x="4182247" y="0"/>
                </a:cubicBezTo>
                <a:cubicBezTo>
                  <a:pt x="4199990" y="117781"/>
                  <a:pt x="4120362" y="364392"/>
                  <a:pt x="4182247" y="558576"/>
                </a:cubicBezTo>
                <a:cubicBezTo>
                  <a:pt x="4244132" y="752760"/>
                  <a:pt x="4124673" y="1000925"/>
                  <a:pt x="4182247" y="1117151"/>
                </a:cubicBezTo>
                <a:cubicBezTo>
                  <a:pt x="3993433" y="1160859"/>
                  <a:pt x="3863730" y="1085832"/>
                  <a:pt x="3584783" y="1117151"/>
                </a:cubicBezTo>
                <a:cubicBezTo>
                  <a:pt x="3305836" y="1148470"/>
                  <a:pt x="3218167" y="1048949"/>
                  <a:pt x="2945497" y="1117151"/>
                </a:cubicBezTo>
                <a:cubicBezTo>
                  <a:pt x="2672827" y="1185353"/>
                  <a:pt x="2542393" y="1061040"/>
                  <a:pt x="2389855" y="1117151"/>
                </a:cubicBezTo>
                <a:cubicBezTo>
                  <a:pt x="2237317" y="1173262"/>
                  <a:pt x="2096121" y="1110305"/>
                  <a:pt x="1917859" y="1117151"/>
                </a:cubicBezTo>
                <a:cubicBezTo>
                  <a:pt x="1739597" y="1123997"/>
                  <a:pt x="1458808" y="1057648"/>
                  <a:pt x="1236750" y="1117151"/>
                </a:cubicBezTo>
                <a:cubicBezTo>
                  <a:pt x="1014692" y="1176654"/>
                  <a:pt x="751885" y="1114020"/>
                  <a:pt x="597464" y="1117151"/>
                </a:cubicBezTo>
                <a:cubicBezTo>
                  <a:pt x="443043" y="1120282"/>
                  <a:pt x="285029" y="1061468"/>
                  <a:pt x="0" y="1117151"/>
                </a:cubicBezTo>
                <a:cubicBezTo>
                  <a:pt x="-24585" y="991550"/>
                  <a:pt x="18426" y="741859"/>
                  <a:pt x="0" y="569747"/>
                </a:cubicBezTo>
                <a:cubicBezTo>
                  <a:pt x="-18426" y="397635"/>
                  <a:pt x="31355" y="186462"/>
                  <a:pt x="0" y="0"/>
                </a:cubicBezTo>
                <a:close/>
              </a:path>
              <a:path w="4182247" h="1117151" stroke="0" extrusionOk="0">
                <a:moveTo>
                  <a:pt x="0" y="0"/>
                </a:moveTo>
                <a:cubicBezTo>
                  <a:pt x="208535" y="-52170"/>
                  <a:pt x="332587" y="46419"/>
                  <a:pt x="597464" y="0"/>
                </a:cubicBezTo>
                <a:cubicBezTo>
                  <a:pt x="862341" y="-46419"/>
                  <a:pt x="1140989" y="75254"/>
                  <a:pt x="1278573" y="0"/>
                </a:cubicBezTo>
                <a:cubicBezTo>
                  <a:pt x="1416157" y="-75254"/>
                  <a:pt x="1577839" y="37876"/>
                  <a:pt x="1750569" y="0"/>
                </a:cubicBezTo>
                <a:cubicBezTo>
                  <a:pt x="1923299" y="-37876"/>
                  <a:pt x="2160686" y="40533"/>
                  <a:pt x="2306210" y="0"/>
                </a:cubicBezTo>
                <a:cubicBezTo>
                  <a:pt x="2451734" y="-40533"/>
                  <a:pt x="2780735" y="64633"/>
                  <a:pt x="2945497" y="0"/>
                </a:cubicBezTo>
                <a:cubicBezTo>
                  <a:pt x="3110259" y="-64633"/>
                  <a:pt x="3402375" y="13053"/>
                  <a:pt x="3626606" y="0"/>
                </a:cubicBezTo>
                <a:cubicBezTo>
                  <a:pt x="3850837" y="-13053"/>
                  <a:pt x="3954422" y="59914"/>
                  <a:pt x="4182247" y="0"/>
                </a:cubicBezTo>
                <a:cubicBezTo>
                  <a:pt x="4208877" y="219874"/>
                  <a:pt x="4138774" y="317961"/>
                  <a:pt x="4182247" y="536232"/>
                </a:cubicBezTo>
                <a:cubicBezTo>
                  <a:pt x="4225720" y="754503"/>
                  <a:pt x="4178072" y="953971"/>
                  <a:pt x="4182247" y="1117151"/>
                </a:cubicBezTo>
                <a:cubicBezTo>
                  <a:pt x="4009345" y="1144470"/>
                  <a:pt x="3876856" y="1069145"/>
                  <a:pt x="3626606" y="1117151"/>
                </a:cubicBezTo>
                <a:cubicBezTo>
                  <a:pt x="3376356" y="1165157"/>
                  <a:pt x="3307875" y="1064257"/>
                  <a:pt x="3154609" y="1117151"/>
                </a:cubicBezTo>
                <a:cubicBezTo>
                  <a:pt x="3001343" y="1170045"/>
                  <a:pt x="2767722" y="1109054"/>
                  <a:pt x="2473500" y="1117151"/>
                </a:cubicBezTo>
                <a:cubicBezTo>
                  <a:pt x="2179278" y="1125248"/>
                  <a:pt x="2139827" y="1096076"/>
                  <a:pt x="1959681" y="1117151"/>
                </a:cubicBezTo>
                <a:cubicBezTo>
                  <a:pt x="1779535" y="1138226"/>
                  <a:pt x="1589536" y="1083278"/>
                  <a:pt x="1404040" y="1117151"/>
                </a:cubicBezTo>
                <a:cubicBezTo>
                  <a:pt x="1218544" y="1151024"/>
                  <a:pt x="1065390" y="1111983"/>
                  <a:pt x="806576" y="1117151"/>
                </a:cubicBezTo>
                <a:cubicBezTo>
                  <a:pt x="547762" y="1122319"/>
                  <a:pt x="390060" y="1065361"/>
                  <a:pt x="0" y="1117151"/>
                </a:cubicBezTo>
                <a:cubicBezTo>
                  <a:pt x="-43308" y="945543"/>
                  <a:pt x="14112" y="729538"/>
                  <a:pt x="0" y="536232"/>
                </a:cubicBezTo>
                <a:cubicBezTo>
                  <a:pt x="-14112" y="342926"/>
                  <a:pt x="5302" y="127750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81711788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 anchorCtr="0">
            <a:normAutofit/>
          </a:bodyPr>
          <a:lstStyle/>
          <a:p>
            <a:pPr algn="ctr"/>
            <a:r>
              <a:rPr lang="en-US" sz="3200" dirty="0"/>
              <a:t>Behavior Specific Praise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A5D3A-54CA-49DC-9CB0-1466A379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14</a:t>
            </a:fld>
            <a:endParaRPr lang="en-US" dirty="0"/>
          </a:p>
        </p:txBody>
      </p:sp>
      <p:pic>
        <p:nvPicPr>
          <p:cNvPr id="19" name="Content Placeholder 18" descr="Text&#10;&#10;Description automatically generated">
            <a:extLst>
              <a:ext uri="{FF2B5EF4-FFF2-40B4-BE49-F238E27FC236}">
                <a16:creationId xmlns:a16="http://schemas.microsoft.com/office/drawing/2014/main" id="{BA27267D-BDD5-49D3-B0DD-E7960B9FA99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32" y="1949813"/>
            <a:ext cx="3218985" cy="4462456"/>
          </a:xfrm>
          <a:solidFill>
            <a:schemeClr val="accent4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3805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BCC38-21C5-41BA-8C04-308A6F730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 Appropriate Behavior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E754B-FF8D-40DF-9947-ACD56DDB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15</a:t>
            </a:fld>
            <a:endParaRPr lang="en-US"/>
          </a:p>
        </p:txBody>
      </p:sp>
      <p:sp>
        <p:nvSpPr>
          <p:cNvPr id="6" name="Rectangular Callout 3">
            <a:extLst>
              <a:ext uri="{FF2B5EF4-FFF2-40B4-BE49-F238E27FC236}">
                <a16:creationId xmlns:a16="http://schemas.microsoft.com/office/drawing/2014/main" id="{1C79832D-A742-47F9-8378-FA0C07CBC508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wedgeRectCallou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sz="4800" dirty="0"/>
              <a:t>Research indicates that you can improve behavior by 80% just by pointing out what someone is doing correctly.</a:t>
            </a:r>
          </a:p>
          <a:p>
            <a:pPr indent="0" algn="ctr">
              <a:buNone/>
            </a:pPr>
            <a:r>
              <a:rPr lang="en-US" sz="2000" dirty="0"/>
              <a:t>- Laura Riffle</a:t>
            </a:r>
          </a:p>
        </p:txBody>
      </p:sp>
    </p:spTree>
    <p:extLst>
      <p:ext uri="{BB962C8B-B14F-4D97-AF65-F5344CB8AC3E}">
        <p14:creationId xmlns:p14="http://schemas.microsoft.com/office/powerpoint/2010/main" val="3972229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7729-BAEA-47B2-973B-0D71A56F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4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Real School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03774-0C84-4E16-AB64-15007720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ABADDA-9ED4-4F92-8EDD-97AA0DEB2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354" y="1386014"/>
            <a:ext cx="2169775" cy="31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B43DADD-B894-45B7-B5FF-86A88E62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831" y="1055930"/>
            <a:ext cx="3414125" cy="34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5CAEA16-65AE-41E2-8F84-F6010D562A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0" b="7883"/>
          <a:stretch/>
        </p:blipFill>
        <p:spPr>
          <a:xfrm>
            <a:off x="9001432" y="4544333"/>
            <a:ext cx="2463927" cy="2177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Text, whiteboard&#10;&#10;Description automatically generated">
            <a:extLst>
              <a:ext uri="{FF2B5EF4-FFF2-40B4-BE49-F238E27FC236}">
                <a16:creationId xmlns:a16="http://schemas.microsoft.com/office/drawing/2014/main" id="{3A23D3CE-0706-4704-97AB-87C8EBFED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1" y="4024183"/>
            <a:ext cx="3181514" cy="2514729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F85EDB0-B548-4183-920B-C55FE51B5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4" y="1545064"/>
            <a:ext cx="4030708" cy="211324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31EE75A-72DF-4054-B9C8-40F62901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83" y="4689920"/>
            <a:ext cx="3474519" cy="215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16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cket Winner Pictur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" t="13585" r="9715" b="31542"/>
          <a:stretch/>
        </p:blipFill>
        <p:spPr>
          <a:xfrm>
            <a:off x="310493" y="2475079"/>
            <a:ext cx="7383210" cy="318863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F5D4D7-0FE3-427F-BAB1-BFCC220B3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Real School Examples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15C5A-1AA3-4F30-8871-C9A2997B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887" y="1777999"/>
            <a:ext cx="3780620" cy="45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4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DE Dolla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9757" b="18967"/>
          <a:stretch/>
        </p:blipFill>
        <p:spPr>
          <a:xfrm>
            <a:off x="1837173" y="4080438"/>
            <a:ext cx="3964187" cy="264103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15A92B-7BB2-4BD7-8141-AA10D37B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Real School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EF3E52-FF2B-4F7A-80ED-B6794659F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3" t="16077" r="25507" b="6893"/>
          <a:stretch/>
        </p:blipFill>
        <p:spPr>
          <a:xfrm>
            <a:off x="454064" y="1293639"/>
            <a:ext cx="3443976" cy="264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86528-FB61-476A-A317-B37BD88EA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5" t="34751" r="64542" b="27546"/>
          <a:stretch/>
        </p:blipFill>
        <p:spPr>
          <a:xfrm>
            <a:off x="5240040" y="1843576"/>
            <a:ext cx="2390959" cy="20916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4FCA6-54E1-4347-8C5B-0110DFE584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30" b="6111"/>
          <a:stretch/>
        </p:blipFill>
        <p:spPr>
          <a:xfrm>
            <a:off x="8757535" y="1325563"/>
            <a:ext cx="3194581" cy="2911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D838D6-717F-4F30-8D24-CBABD4D69C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45" t="4979" b="14675"/>
          <a:stretch/>
        </p:blipFill>
        <p:spPr>
          <a:xfrm>
            <a:off x="6815296" y="4413919"/>
            <a:ext cx="3884479" cy="22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27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F46D-6099-4768-AC35-9F585C788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3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But We’re Virtual Now!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4EC25-8E8F-4E82-9F32-E6CAE4DD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</p:spPr>
        <p:txBody>
          <a:bodyPr/>
          <a:lstStyle/>
          <a:p>
            <a:fld id="{59182378-FAE4-4B0A-B3C7-D4B8F7A7731C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094DBE9-D2DE-4717-8F1D-791139E68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" y="2734597"/>
            <a:ext cx="5046411" cy="4040568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40AE464D-A76C-4837-AE28-17314ED07F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 b="13107"/>
          <a:stretch/>
        </p:blipFill>
        <p:spPr>
          <a:xfrm>
            <a:off x="667972" y="1991360"/>
            <a:ext cx="3441748" cy="869152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A8A9A47B-C0C3-4FFF-8363-2D70820AA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42">
            <a:off x="5058732" y="1952736"/>
            <a:ext cx="3441749" cy="18155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1B66A8-76D3-4032-A74A-8C4BB3D58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36332" r="10486" b="42885"/>
          <a:stretch/>
        </p:blipFill>
        <p:spPr>
          <a:xfrm>
            <a:off x="5253808" y="4714101"/>
            <a:ext cx="6713584" cy="1961336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93CB6787-ED60-44EE-A274-CD3F554FB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871">
            <a:off x="8425483" y="2554998"/>
            <a:ext cx="3441750" cy="192738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C51AF46-E58D-4909-A32F-9FEFE7BE18C1}"/>
              </a:ext>
            </a:extLst>
          </p:cNvPr>
          <p:cNvSpPr txBox="1"/>
          <p:nvPr/>
        </p:nvSpPr>
        <p:spPr>
          <a:xfrm>
            <a:off x="5870716" y="5017650"/>
            <a:ext cx="53843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badi" panose="020B0604020202020204" pitchFamily="34" charset="0"/>
              </a:rPr>
              <a:t>Thanks for logging in on time and participating during our class lesson.  Great work today!</a:t>
            </a:r>
          </a:p>
        </p:txBody>
      </p:sp>
    </p:spTree>
    <p:extLst>
      <p:ext uri="{BB962C8B-B14F-4D97-AF65-F5344CB8AC3E}">
        <p14:creationId xmlns:p14="http://schemas.microsoft.com/office/powerpoint/2010/main" val="37741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0" name="Rectangle 72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31" name="Rectangle 74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3" r="1" b="46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9182378-FAE4-4B0A-B3C7-D4B8F7A7731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" name="AutoShape 2" descr="Image result for welcome b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F46D-6099-4768-AC35-9F585C78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But We’re Virtual Now!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4EC25-8E8F-4E82-9F32-E6CAE4DD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E18EAF-E987-47CF-A6E7-5C1E40E89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2" b="32892"/>
          <a:stretch/>
        </p:blipFill>
        <p:spPr>
          <a:xfrm>
            <a:off x="3686108" y="5585001"/>
            <a:ext cx="5046412" cy="907874"/>
          </a:xfrm>
          <a:prstGeom prst="rect">
            <a:avLst/>
          </a:prstGeom>
        </p:spPr>
      </p:pic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3E7C14-C828-4637-8DF3-2049EE26B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5" y="1949066"/>
            <a:ext cx="5774765" cy="3268332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73B882-2538-4B5E-9518-6E3A848F8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07" y="2491032"/>
            <a:ext cx="5386798" cy="26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37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96EE-FE5A-4085-ACAD-FE26BFC8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ACTIVITY:  Let’s Share!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B7BA17-FA3E-45CD-B4DC-FC7DD79A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Poll Everywhere">
                <a:extLst>
                  <a:ext uri="{FF2B5EF4-FFF2-40B4-BE49-F238E27FC236}">
                    <a16:creationId xmlns:a16="http://schemas.microsoft.com/office/drawing/2014/main" id="{FE40BC1E-B014-40E4-907C-6841C57BE2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8053358"/>
                  </p:ext>
                </p:extLst>
              </p:nvPr>
            </p:nvGraphicFramePr>
            <p:xfrm>
              <a:off x="2306320" y="2188846"/>
              <a:ext cx="7924800" cy="430402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dd-in 3" title="Poll Everywhere">
                <a:extLst>
                  <a:ext uri="{FF2B5EF4-FFF2-40B4-BE49-F238E27FC236}">
                    <a16:creationId xmlns:a16="http://schemas.microsoft.com/office/drawing/2014/main" id="{FE40BC1E-B014-40E4-907C-6841C57BE2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320" y="2188846"/>
                <a:ext cx="7924800" cy="430402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2B17FE3-2830-4742-8886-1FEB7A1FE603}"/>
              </a:ext>
            </a:extLst>
          </p:cNvPr>
          <p:cNvSpPr txBox="1"/>
          <p:nvPr/>
        </p:nvSpPr>
        <p:spPr>
          <a:xfrm>
            <a:off x="2680635" y="1354992"/>
            <a:ext cx="6830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**Poll Everywhere – Bulletin Board**</a:t>
            </a:r>
          </a:p>
        </p:txBody>
      </p:sp>
    </p:spTree>
    <p:extLst>
      <p:ext uri="{BB962C8B-B14F-4D97-AF65-F5344CB8AC3E}">
        <p14:creationId xmlns:p14="http://schemas.microsoft.com/office/powerpoint/2010/main" val="3481771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Effects of “Teacher Greetings”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41" y="1052186"/>
            <a:ext cx="10852759" cy="5124777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Targeted middle school students with problem behaviors</a:t>
            </a:r>
          </a:p>
          <a:p>
            <a:r>
              <a:rPr lang="en-US" altLang="en-US" sz="3600" dirty="0"/>
              <a:t>Teachers greeted each student by name and made a positive statement (e.g., “Good to see you”).</a:t>
            </a:r>
          </a:p>
          <a:p>
            <a:r>
              <a:rPr lang="en-US" altLang="en-US" sz="3600" dirty="0"/>
              <a:t>27% increase in:</a:t>
            </a:r>
          </a:p>
          <a:p>
            <a:pPr lvl="1"/>
            <a:r>
              <a:rPr lang="en-US" altLang="en-US" sz="3600" dirty="0"/>
              <a:t>Actively listening to teacher’s instructions (listening &amp; responding)</a:t>
            </a:r>
          </a:p>
          <a:p>
            <a:pPr lvl="1"/>
            <a:r>
              <a:rPr lang="en-US" altLang="en-US" sz="3600" dirty="0"/>
              <a:t>Following teacher’s instructions</a:t>
            </a:r>
          </a:p>
          <a:p>
            <a:pPr lvl="1"/>
            <a:r>
              <a:rPr lang="en-US" altLang="en-US" sz="3600" dirty="0"/>
              <a:t>Seeking help in the proper manner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b="1" dirty="0"/>
              <a:t>2007, JABA. Allday &amp; Pakurar </a:t>
            </a:r>
            <a:fld id="{59182378-FAE4-4B0A-B3C7-D4B8F7A7731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72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n-lt"/>
              </a:rPr>
              <a:t>High Impact Classroom Interventions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Personal Greetings (low-cost, high yield proactive classroom management strategy)</a:t>
            </a:r>
          </a:p>
          <a:p>
            <a:r>
              <a:rPr lang="en-US" sz="3600" dirty="0"/>
              <a:t>High Rates of Opportunities to Respond</a:t>
            </a:r>
          </a:p>
          <a:p>
            <a:r>
              <a:rPr lang="en-US" sz="3600" dirty="0"/>
              <a:t>Peer to Peer Coaching/Performance Feedback</a:t>
            </a:r>
          </a:p>
          <a:p>
            <a:r>
              <a:rPr lang="en-US" sz="3600" dirty="0"/>
              <a:t>Continuum of Consequences for Minor Infractions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66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Positive Greetings at The Door</a:t>
            </a:r>
            <a:br>
              <a:rPr lang="en-US" dirty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619" y="1365336"/>
            <a:ext cx="10815181" cy="5085567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Targeted 203 middle school students</a:t>
            </a:r>
          </a:p>
          <a:p>
            <a:r>
              <a:rPr lang="en-US" sz="3600" dirty="0"/>
              <a:t>10 teachers</a:t>
            </a:r>
          </a:p>
          <a:p>
            <a:r>
              <a:rPr lang="en-US" sz="3600" dirty="0"/>
              <a:t>PGD (Positive Greetings at the Door)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Greeting using student’s name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Nonverbal (handshake, fist bump, pat on shoulder, smile)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600" dirty="0"/>
              <a:t>Include some individual and group pre-corrections  </a:t>
            </a:r>
          </a:p>
          <a:p>
            <a:r>
              <a:rPr lang="en-US" sz="3600" dirty="0"/>
              <a:t>Results</a:t>
            </a:r>
            <a:r>
              <a:rPr lang="en-US" sz="3600" u="sng" dirty="0"/>
              <a:t>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/>
              <a:t>Average increase in Academically Engaged Time (AET) 20.95%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3200" dirty="0"/>
              <a:t>Significant decrease in disruptive behavior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57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Rewards/Acknowledgements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r>
              <a:rPr lang="en-US" dirty="0">
                <a:cs typeface="Arial" pitchFamily="34" charset="0"/>
              </a:rPr>
              <a:t>Social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Time with friends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Verbal praise</a:t>
            </a:r>
          </a:p>
          <a:p>
            <a:pPr marL="0" indent="0"/>
            <a:r>
              <a:rPr lang="en-US" dirty="0">
                <a:cs typeface="Arial" pitchFamily="34" charset="0"/>
              </a:rPr>
              <a:t>Activity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Teacher assistant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Art project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School dance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Staff/student games</a:t>
            </a:r>
          </a:p>
          <a:p>
            <a:pPr marL="0" indent="0"/>
            <a:r>
              <a:rPr lang="en-US" dirty="0">
                <a:cs typeface="Arial" pitchFamily="34" charset="0"/>
              </a:rPr>
              <a:t>Sensory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Lights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Temperature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Music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Seating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/>
            <a:r>
              <a:rPr lang="en-US" dirty="0">
                <a:cs typeface="Arial" pitchFamily="34" charset="0"/>
              </a:rPr>
              <a:t>Escape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ja-JP" altLang="en-US" sz="2000" dirty="0">
                <a:ea typeface="MS PGothic" pitchFamily="34" charset="-128"/>
                <a:cs typeface="Arial" pitchFamily="34" charset="0"/>
              </a:rPr>
              <a:t>“</a:t>
            </a:r>
            <a:r>
              <a:rPr lang="en-US" altLang="ja-JP" sz="2000" dirty="0">
                <a:ea typeface="MS PGothic" pitchFamily="34" charset="-128"/>
                <a:cs typeface="Arial" pitchFamily="34" charset="0"/>
              </a:rPr>
              <a:t>1-Minute Ticket</a:t>
            </a:r>
            <a:r>
              <a:rPr lang="ja-JP" altLang="en-US" sz="2000" dirty="0">
                <a:ea typeface="MS PGothic" pitchFamily="34" charset="-128"/>
                <a:cs typeface="Arial" pitchFamily="34" charset="0"/>
              </a:rPr>
              <a:t>”</a:t>
            </a:r>
            <a:endParaRPr lang="en-US" altLang="ja-JP" sz="2000" dirty="0">
              <a:ea typeface="MS PGothic" pitchFamily="34" charset="-128"/>
              <a:cs typeface="Arial" pitchFamily="34" charset="0"/>
            </a:endParaRP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Homework pass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Library pass</a:t>
            </a:r>
          </a:p>
          <a:p>
            <a:pPr marL="0" indent="0"/>
            <a:r>
              <a:rPr lang="en-US" dirty="0">
                <a:cs typeface="Arial" pitchFamily="34" charset="0"/>
              </a:rPr>
              <a:t>Tangible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Edibles</a:t>
            </a:r>
          </a:p>
          <a:p>
            <a:pPr marL="91440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Materials</a:t>
            </a:r>
          </a:p>
          <a:p>
            <a:pPr marL="1371600" lvl="2" indent="-457200">
              <a:spcBef>
                <a:spcPts val="0"/>
              </a:spcBef>
              <a:buFont typeface="+mj-lt"/>
              <a:buAutoNum type="alphaLcPeriod"/>
            </a:pPr>
            <a:r>
              <a:rPr lang="en-US" sz="1800" dirty="0">
                <a:cs typeface="Arial" pitchFamily="34" charset="0"/>
              </a:rPr>
              <a:t>Praise notes</a:t>
            </a:r>
          </a:p>
          <a:p>
            <a:pPr marL="1371600" lvl="2" indent="-457200">
              <a:spcBef>
                <a:spcPts val="0"/>
              </a:spcBef>
              <a:buFont typeface="+mj-lt"/>
              <a:buAutoNum type="alphaLcPeriod"/>
            </a:pPr>
            <a:r>
              <a:rPr lang="en-US" sz="1800" dirty="0">
                <a:cs typeface="Arial" pitchFamily="34" charset="0"/>
              </a:rPr>
              <a:t>Pencils, notebooks</a:t>
            </a:r>
          </a:p>
          <a:p>
            <a:pPr marL="1371600" lvl="2" indent="-457200">
              <a:spcBef>
                <a:spcPts val="0"/>
              </a:spcBef>
              <a:buFont typeface="+mj-lt"/>
              <a:buAutoNum type="alphaLcPeriod"/>
            </a:pPr>
            <a:r>
              <a:rPr lang="en-US" sz="1800" dirty="0">
                <a:cs typeface="Arial" pitchFamily="34" charset="0"/>
              </a:rPr>
              <a:t>Stickers</a:t>
            </a:r>
          </a:p>
          <a:p>
            <a:pPr marL="1371600" lvl="2" indent="-457200">
              <a:spcBef>
                <a:spcPts val="0"/>
              </a:spcBef>
              <a:buFont typeface="+mj-lt"/>
              <a:buAutoNum type="alphaLcPeriod"/>
            </a:pPr>
            <a:r>
              <a:rPr lang="en-US" sz="1800" dirty="0">
                <a:cs typeface="Arial" pitchFamily="34" charset="0"/>
              </a:rPr>
              <a:t>Photos</a:t>
            </a:r>
          </a:p>
          <a:p>
            <a:pPr marL="1371600" lvl="2" indent="-457200">
              <a:spcBef>
                <a:spcPts val="0"/>
              </a:spcBef>
              <a:buFont typeface="+mj-lt"/>
              <a:buAutoNum type="alphaLcPeriod"/>
            </a:pPr>
            <a:r>
              <a:rPr lang="en-US" sz="1800" dirty="0">
                <a:cs typeface="Arial" pitchFamily="34" charset="0"/>
              </a:rPr>
              <a:t>T-Shirt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cs typeface="Arial" pitchFamily="34" charset="0"/>
              </a:rPr>
              <a:t>Tokens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80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1D67C-52F4-40F2-A2A3-904A8514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Using Acknowledgements</a:t>
            </a: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5203B-126A-4DE2-9309-498DC3CF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9182378-FAE4-4B0A-B3C7-D4B8F7A7731C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26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86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9D76-EB31-4438-9185-DB5589AE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What does the TFI say?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099E5-0F97-4770-B0AC-B02A3DB92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2800" y="2204720"/>
            <a:ext cx="5689600" cy="415163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Are they linked to your school-wide expectations?</a:t>
            </a:r>
          </a:p>
          <a:p>
            <a:pPr marL="0" indent="0">
              <a:buNone/>
            </a:pPr>
            <a:r>
              <a:rPr lang="en-US" sz="900" dirty="0">
                <a:solidFill>
                  <a:schemeClr val="bg1"/>
                </a:solidFill>
              </a:rPr>
              <a:t>a</a:t>
            </a:r>
          </a:p>
          <a:p>
            <a:r>
              <a:rPr lang="en-US" b="1" dirty="0"/>
              <a:t>Are they used across settings?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Common areas/school-wide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Classrooms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Grade-level clusters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Individual students</a:t>
            </a:r>
          </a:p>
          <a:p>
            <a:pPr marL="457200" lvl="1" indent="0">
              <a:buNone/>
            </a:pPr>
            <a:r>
              <a:rPr lang="en-US" sz="900" dirty="0">
                <a:solidFill>
                  <a:schemeClr val="bg1"/>
                </a:solidFill>
              </a:rPr>
              <a:t>a</a:t>
            </a:r>
          </a:p>
          <a:p>
            <a:r>
              <a:rPr lang="en-US" b="1" dirty="0"/>
              <a:t>Is the system in place with fidelity?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staff members giving them?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students receiving them?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F1BA1-F95D-4CD1-9EB2-4A1700B1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27</a:t>
            </a:fld>
            <a:endParaRPr lang="en-US"/>
          </a:p>
        </p:txBody>
      </p:sp>
      <p:pic>
        <p:nvPicPr>
          <p:cNvPr id="12" name="Content Placeholder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EC87C0-9F2F-41DE-9A69-574A8D1BEE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" y="2530358"/>
            <a:ext cx="4803219" cy="3189924"/>
          </a:xfrm>
        </p:spPr>
      </p:pic>
    </p:spTree>
    <p:extLst>
      <p:ext uri="{BB962C8B-B14F-4D97-AF65-F5344CB8AC3E}">
        <p14:creationId xmlns:p14="http://schemas.microsoft.com/office/powerpoint/2010/main" val="2712620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0C2C-F719-449E-8725-6D93F25C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Guidelines for Providing Acknowledgement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2099A-0803-4672-AA4D-F0A77315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28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69F02D-D38F-460A-9515-6C94C045F3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6438" y="2668286"/>
            <a:ext cx="3824589" cy="3824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C3E3F-0038-41C3-82BA-7A0947C3F679}"/>
              </a:ext>
            </a:extLst>
          </p:cNvPr>
          <p:cNvSpPr txBox="1"/>
          <p:nvPr/>
        </p:nvSpPr>
        <p:spPr>
          <a:xfrm>
            <a:off x="1201804" y="2083511"/>
            <a:ext cx="3824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Layered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E2568-989A-4A01-AF64-2C0F60606561}"/>
              </a:ext>
            </a:extLst>
          </p:cNvPr>
          <p:cNvSpPr txBox="1"/>
          <p:nvPr/>
        </p:nvSpPr>
        <p:spPr>
          <a:xfrm>
            <a:off x="5963918" y="2972447"/>
            <a:ext cx="4978401" cy="32162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500" b="1" dirty="0"/>
              <a:t>How Often?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Immediate</a:t>
            </a:r>
          </a:p>
          <a:p>
            <a:pPr marL="690563" lvl="1" indent="-233363">
              <a:buFont typeface="Arial" panose="020B0604020202020204" pitchFamily="34" charset="0"/>
              <a:buChar char="•"/>
            </a:pPr>
            <a:r>
              <a:rPr lang="en-US" sz="2200" dirty="0"/>
              <a:t>High Frequency</a:t>
            </a:r>
          </a:p>
          <a:p>
            <a:pPr marL="690563" lvl="1" indent="-233363">
              <a:buFont typeface="Arial" panose="020B0604020202020204" pitchFamily="34" charset="0"/>
              <a:buChar char="•"/>
            </a:pPr>
            <a:r>
              <a:rPr lang="en-US" sz="2200" dirty="0"/>
              <a:t>Predictable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Intermittent</a:t>
            </a:r>
          </a:p>
          <a:p>
            <a:pPr marL="690563" lvl="1" indent="-233363">
              <a:buFont typeface="Arial" panose="020B0604020202020204" pitchFamily="34" charset="0"/>
              <a:buChar char="•"/>
            </a:pPr>
            <a:r>
              <a:rPr lang="en-US" sz="2200" dirty="0"/>
              <a:t>Unexpected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2800" dirty="0"/>
              <a:t>Long Term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80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B853-9664-4B40-970D-6FAFD5F8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3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What does the TFI say?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E5764-87DC-4701-A66A-8D2FB770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5C4F4-8B83-4729-B914-FD0B1C75F7C4}"/>
              </a:ext>
            </a:extLst>
          </p:cNvPr>
          <p:cNvSpPr/>
          <p:nvPr/>
        </p:nvSpPr>
        <p:spPr>
          <a:xfrm>
            <a:off x="1" y="1293933"/>
            <a:ext cx="1219199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Is there a written set of procedures for specific behavior feedback?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63BA89-BB6C-43E8-A31E-AC44CB9EC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7227"/>
            <a:ext cx="5892648" cy="27176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95038-914B-457B-96DE-EBC40833D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2" y="2071956"/>
            <a:ext cx="5651565" cy="316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4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304" y="365126"/>
            <a:ext cx="10260495" cy="748058"/>
          </a:xfrm>
        </p:spPr>
        <p:txBody>
          <a:bodyPr/>
          <a:lstStyle/>
          <a:p>
            <a:pPr algn="ctr"/>
            <a:r>
              <a:rPr lang="en-US" dirty="0"/>
              <a:t>Feedback and Acknowledgement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219369"/>
            <a:ext cx="4351338" cy="4351338"/>
          </a:xfrm>
        </p:spPr>
      </p:pic>
      <p:sp>
        <p:nvSpPr>
          <p:cNvPr id="9" name="TextBox 8"/>
          <p:cNvSpPr txBox="1"/>
          <p:nvPr/>
        </p:nvSpPr>
        <p:spPr>
          <a:xfrm>
            <a:off x="2835639" y="5676892"/>
            <a:ext cx="652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1.9 Feedback and Acknowledgment</a:t>
            </a:r>
          </a:p>
        </p:txBody>
      </p:sp>
    </p:spTree>
    <p:extLst>
      <p:ext uri="{BB962C8B-B14F-4D97-AF65-F5344CB8AC3E}">
        <p14:creationId xmlns:p14="http://schemas.microsoft.com/office/powerpoint/2010/main" val="2767733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B853-9664-4B40-970D-6FAFD5F8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3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What does the TFI say?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E5764-87DC-4701-A66A-8D2FB770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5C4F4-8B83-4729-B914-FD0B1C75F7C4}"/>
              </a:ext>
            </a:extLst>
          </p:cNvPr>
          <p:cNvSpPr/>
          <p:nvPr/>
        </p:nvSpPr>
        <p:spPr>
          <a:xfrm>
            <a:off x="1" y="1293933"/>
            <a:ext cx="1219199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Is there a written set of procedures for specific behavior feedback?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AAF5EF-07F7-4439-B67A-E0470BC30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18" y="2358636"/>
            <a:ext cx="4737078" cy="3548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A50B66-800A-4CD0-8513-9709AA3B8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1"/>
          <a:stretch/>
        </p:blipFill>
        <p:spPr>
          <a:xfrm>
            <a:off x="7283089" y="2177835"/>
            <a:ext cx="3121000" cy="41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6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B853-9664-4B40-970D-6FAFD5F8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3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What does the TFI say?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E5764-87DC-4701-A66A-8D2FB770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5C4F4-8B83-4729-B914-FD0B1C75F7C4}"/>
              </a:ext>
            </a:extLst>
          </p:cNvPr>
          <p:cNvSpPr/>
          <p:nvPr/>
        </p:nvSpPr>
        <p:spPr>
          <a:xfrm>
            <a:off x="1" y="1293933"/>
            <a:ext cx="12191999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Is there a written set of procedures for specific behavior feedback?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CF1BE-812D-47FA-B5CB-2E9816082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2214286"/>
            <a:ext cx="4981996" cy="3714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7B7E01-1946-4AD4-BF49-F2AFC1435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23" y="2286672"/>
            <a:ext cx="6585502" cy="3277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DC31E8-8ED1-423B-8D2F-4AC90EEA80F9}"/>
              </a:ext>
            </a:extLst>
          </p:cNvPr>
          <p:cNvSpPr txBox="1"/>
          <p:nvPr/>
        </p:nvSpPr>
        <p:spPr>
          <a:xfrm>
            <a:off x="234156" y="5821680"/>
            <a:ext cx="498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https://www.pbisapps.org/community/Documents/5%20Acknowledgement%20System%20Matrix%20example.pdf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D2A108-4F44-4488-A74A-8B597375C8D0}"/>
              </a:ext>
            </a:extLst>
          </p:cNvPr>
          <p:cNvSpPr txBox="1"/>
          <p:nvPr/>
        </p:nvSpPr>
        <p:spPr>
          <a:xfrm>
            <a:off x="6096000" y="5564067"/>
            <a:ext cx="539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https://www.cde.state.co.us/pbis/acknowledgementsystemsecondaryschoolexample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5350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Acknowledgments:</a:t>
            </a:r>
            <a:br>
              <a:rPr lang="en-US" dirty="0"/>
            </a:br>
            <a:r>
              <a:rPr lang="en-US" b="1" dirty="0"/>
              <a:t>Guidelines for Providing Acknowledgment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/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When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Immediately after the target behavior occurs (expectation)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Frequently after teaching an expectation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In problem locations or situations</a:t>
            </a:r>
          </a:p>
          <a:p>
            <a:pPr marL="857250" lvl="2" indent="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kern="0" dirty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Avoid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Long delays between the display of positive behavior and acknowledgement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Only quarterly or semester events</a:t>
            </a:r>
          </a:p>
          <a:p>
            <a:pPr marL="857250" lvl="2" indent="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1800" kern="0" dirty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General</a:t>
            </a:r>
          </a:p>
          <a:p>
            <a:pPr marL="125730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Students should always be eligible to earn acknowledgements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Acknowledgements:</a:t>
            </a:r>
            <a:br>
              <a:rPr lang="en-US" dirty="0"/>
            </a:br>
            <a:r>
              <a:rPr lang="en-US" b="1" dirty="0"/>
              <a:t>Acknowledgment Recipients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880" y="1910080"/>
            <a:ext cx="10662920" cy="458279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cs typeface="Arial" pitchFamily="34" charset="0"/>
              </a:rPr>
              <a:t>Students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Teach how acknowledgements will be earned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Every appropriate behavior will not be acknowledged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Solicitations will not result in an acknowledgement</a:t>
            </a:r>
          </a:p>
          <a:p>
            <a:pPr marL="857250" lvl="2" indent="0">
              <a:buNone/>
            </a:pPr>
            <a:endParaRPr lang="en-US" sz="2200" dirty="0"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cs typeface="Arial" pitchFamily="34" charset="0"/>
              </a:rPr>
              <a:t>Staff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Acknowledge for using the system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Monitor fidelity of system use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Solicit ongoing feedback </a:t>
            </a:r>
          </a:p>
          <a:p>
            <a:pPr marL="857250" lvl="2" indent="0">
              <a:buNone/>
            </a:pPr>
            <a:endParaRPr lang="en-US" sz="2200" dirty="0"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b="1" dirty="0">
                <a:cs typeface="Arial" pitchFamily="34" charset="0"/>
              </a:rPr>
              <a:t>Families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Acknowledge for attending parent/teacher conferences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Student attendance, on-time to school, dress code, homework completed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200" dirty="0">
                <a:cs typeface="Arial" pitchFamily="34" charset="0"/>
              </a:rPr>
              <a:t>Solicit ongoing feedback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396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96" y="162506"/>
            <a:ext cx="5179437" cy="65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48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33" y="60654"/>
            <a:ext cx="9054588" cy="67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5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1D67C-52F4-40F2-A2A3-904A8514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Rewards &amp; Incentives</a:t>
            </a: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5203B-126A-4DE2-9309-498DC3CF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9182378-FAE4-4B0A-B3C7-D4B8F7A7731C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36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17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29AD6-6972-4A66-A121-0D7BC270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13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Rewards &amp; Incentives:</a:t>
            </a:r>
            <a:br>
              <a:rPr lang="en-US" dirty="0"/>
            </a:br>
            <a:r>
              <a:rPr lang="en-US" b="1" dirty="0"/>
              <a:t>Just for Kids?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B5AD1B-A50E-494F-9282-D82912D1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26560-FFB7-46C8-850C-C48686686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" y="1414247"/>
            <a:ext cx="2426266" cy="2402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E8A18B-3FCB-4D73-8D1C-6739715F9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721" y="1045120"/>
            <a:ext cx="1783080" cy="3149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5E43F9-E1E0-43D5-8E6E-EF76A7698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058" y="1580601"/>
            <a:ext cx="3261880" cy="1848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216C0A-6C16-415E-B153-A24CC90408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053" b="16345"/>
          <a:stretch/>
        </p:blipFill>
        <p:spPr>
          <a:xfrm>
            <a:off x="40144" y="4589103"/>
            <a:ext cx="3892264" cy="2200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64CDE-CF8C-48E2-AB19-DB5589E7A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162" y="4590572"/>
            <a:ext cx="3892264" cy="22674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6BCA5F-5E88-4350-8B94-7EF38E3FC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021" y="4789774"/>
            <a:ext cx="3202336" cy="17992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E41547-966E-45AA-B535-835F38A07FD8}"/>
              </a:ext>
            </a:extLst>
          </p:cNvPr>
          <p:cNvSpPr txBox="1"/>
          <p:nvPr/>
        </p:nvSpPr>
        <p:spPr>
          <a:xfrm>
            <a:off x="2884942" y="3511885"/>
            <a:ext cx="642211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Think about ways you're provided incentives and rewarded as an adult.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228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Rewards &amp; Incentives :</a:t>
            </a:r>
            <a:br>
              <a:rPr lang="en-US" b="1" dirty="0"/>
            </a:br>
            <a:r>
              <a:rPr lang="en-US" b="1" dirty="0"/>
              <a:t>Elementary School Incentives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69" y="2506662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Lunch with the teacher</a:t>
            </a:r>
          </a:p>
          <a:p>
            <a:r>
              <a:rPr lang="en-US" sz="3200" dirty="0"/>
              <a:t>Special helper</a:t>
            </a:r>
          </a:p>
          <a:p>
            <a:r>
              <a:rPr lang="en-US" sz="3200" dirty="0"/>
              <a:t>Recognize during announcements</a:t>
            </a:r>
          </a:p>
          <a:p>
            <a:r>
              <a:rPr lang="en-US" sz="3200" dirty="0"/>
              <a:t>Small tangibles like stickers</a:t>
            </a:r>
          </a:p>
          <a:p>
            <a:r>
              <a:rPr lang="en-US" sz="3200" dirty="0"/>
              <a:t>Treasure box</a:t>
            </a:r>
          </a:p>
        </p:txBody>
      </p:sp>
      <p:pic>
        <p:nvPicPr>
          <p:cNvPr id="18434" name="Picture 2" descr="Image result for Special hel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404" y="2506662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92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Rewards &amp; Incentives :</a:t>
            </a:r>
            <a:br>
              <a:rPr lang="en-US" b="1" dirty="0"/>
            </a:br>
            <a:r>
              <a:rPr lang="en-US" b="1" dirty="0"/>
              <a:t>Middle School Incentives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42185"/>
            <a:ext cx="10515600" cy="4351338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Chance (redo assignment)</a:t>
            </a:r>
          </a:p>
          <a:p>
            <a:r>
              <a:rPr lang="en-US" dirty="0"/>
              <a:t>Homework pass</a:t>
            </a:r>
          </a:p>
          <a:p>
            <a:r>
              <a:rPr lang="en-US" dirty="0"/>
              <a:t>Admission to dance</a:t>
            </a:r>
          </a:p>
          <a:p>
            <a:r>
              <a:rPr lang="en-US" dirty="0"/>
              <a:t>Admission to school event</a:t>
            </a:r>
          </a:p>
          <a:p>
            <a:r>
              <a:rPr lang="en-US" dirty="0"/>
              <a:t>Volunteer for field day or field trip</a:t>
            </a:r>
          </a:p>
          <a:p>
            <a:r>
              <a:rPr lang="en-US" dirty="0"/>
              <a:t>Be a mentor or messenger</a:t>
            </a:r>
          </a:p>
          <a:p>
            <a:r>
              <a:rPr lang="en-US" dirty="0"/>
              <a:t>Class DJ</a:t>
            </a:r>
          </a:p>
          <a:p>
            <a:r>
              <a:rPr lang="en-US" dirty="0"/>
              <a:t>Erase a tardy </a:t>
            </a:r>
          </a:p>
          <a:p>
            <a:endParaRPr lang="en-US" dirty="0"/>
          </a:p>
        </p:txBody>
      </p:sp>
      <p:pic>
        <p:nvPicPr>
          <p:cNvPr id="16386" name="Picture 2" descr="Image result for Middle school 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72" y="2672932"/>
            <a:ext cx="4739528" cy="32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8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Today’s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344" y="2438400"/>
            <a:ext cx="7049385" cy="3785419"/>
          </a:xfrm>
        </p:spPr>
        <p:txBody>
          <a:bodyPr>
            <a:normAutofit/>
          </a:bodyPr>
          <a:lstStyle/>
          <a:p>
            <a:r>
              <a:rPr lang="en-US" sz="3200" dirty="0"/>
              <a:t>TFI 1.9 Feedback and Acknowledgment </a:t>
            </a:r>
          </a:p>
          <a:p>
            <a:pPr lvl="1"/>
            <a:r>
              <a:rPr lang="en-US" dirty="0"/>
              <a:t>A formal system (i.e., written set of procedures for specific behavior feedback that is [a] linked to school-wide expectations and [b] used across settings and withing classrooms) is in place and used by at least 90% of a sample of staff and received by at least 50% of a sample of students.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A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9182378-FAE4-4B0A-B3C7-D4B8F7A7731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21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Rewards &amp; Incentives:</a:t>
            </a:r>
            <a:br>
              <a:rPr lang="en-US" b="1" dirty="0"/>
            </a:br>
            <a:r>
              <a:rPr lang="en-US" b="1" dirty="0"/>
              <a:t>ALC Incentives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r>
              <a:rPr lang="en-US" sz="3200" dirty="0"/>
              <a:t>Earn extra credit</a:t>
            </a:r>
          </a:p>
          <a:p>
            <a:r>
              <a:rPr lang="en-US" sz="3200" dirty="0"/>
              <a:t>Read/class outdoors</a:t>
            </a:r>
          </a:p>
          <a:p>
            <a:r>
              <a:rPr lang="en-US" sz="3200" dirty="0"/>
              <a:t>No homework pass</a:t>
            </a:r>
          </a:p>
          <a:p>
            <a:r>
              <a:rPr lang="en-US" sz="3200" dirty="0"/>
              <a:t>Phone Zone</a:t>
            </a:r>
          </a:p>
          <a:p>
            <a:r>
              <a:rPr lang="en-US" sz="3200" dirty="0"/>
              <a:t>Free school supplies</a:t>
            </a:r>
          </a:p>
          <a:p>
            <a:endParaRPr lang="en-US" dirty="0"/>
          </a:p>
        </p:txBody>
      </p:sp>
      <p:pic>
        <p:nvPicPr>
          <p:cNvPr id="16386" name="Picture 2" descr="Image result for school 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23" y="2506662"/>
            <a:ext cx="4917477" cy="317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46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7729-BAEA-47B2-973B-0D71A56F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05" y="5823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Rewards &amp; Incentives:</a:t>
            </a:r>
            <a:br>
              <a:rPr lang="en-US" dirty="0"/>
            </a:br>
            <a:r>
              <a:rPr lang="en-US" b="1" dirty="0"/>
              <a:t>Real School Examples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03774-0C84-4E16-AB64-150077203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DFE00-CAD1-40F6-BD28-A38602722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3" t="6322" r="18520" b="38006"/>
          <a:stretch/>
        </p:blipFill>
        <p:spPr>
          <a:xfrm>
            <a:off x="867605" y="1460802"/>
            <a:ext cx="2663146" cy="2889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28FAC-3BA8-422E-A372-83B52672F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0" y="4919438"/>
            <a:ext cx="3933425" cy="1794114"/>
          </a:xfrm>
          <a:prstGeom prst="rect">
            <a:avLst/>
          </a:prstGeom>
        </p:spPr>
      </p:pic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28E30112-0F4B-474C-8441-BD357AE7FC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8" b="19794"/>
          <a:stretch/>
        </p:blipFill>
        <p:spPr>
          <a:xfrm>
            <a:off x="8206715" y="1668207"/>
            <a:ext cx="3985285" cy="240471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F3BB2E2-B72A-4760-89AE-D27C51D0B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69" y="4525259"/>
            <a:ext cx="3096910" cy="2188293"/>
          </a:xfrm>
          <a:prstGeom prst="rect">
            <a:avLst/>
          </a:prstGeom>
        </p:spPr>
      </p:pic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8E7EA444-58AE-4B5E-A634-58843B9ED1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54" y="1400277"/>
            <a:ext cx="3576703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71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46BF8-D3D5-49CC-8D50-A70C9709B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Rewards &amp; Incentives:</a:t>
            </a:r>
            <a:br>
              <a:rPr lang="en-US" dirty="0"/>
            </a:br>
            <a:r>
              <a:rPr lang="en-US" b="1" dirty="0"/>
              <a:t>Real School Examples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D9A133-81F7-4845-93A5-1AC8A564B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AAADF4-54DA-4CDD-A4B5-8BA9121B6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13" r="26844"/>
          <a:stretch/>
        </p:blipFill>
        <p:spPr>
          <a:xfrm>
            <a:off x="1354136" y="1420197"/>
            <a:ext cx="4292867" cy="5255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1C8B0-3304-435C-BD62-5E5378499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273" y="1374820"/>
            <a:ext cx="3578662" cy="5346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0992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8B7EB-34C5-423B-91C4-4496152AE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Rewards &amp; Incentives:</a:t>
            </a:r>
            <a:br>
              <a:rPr lang="en-US" dirty="0"/>
            </a:br>
            <a:r>
              <a:rPr lang="en-US" b="1" dirty="0"/>
              <a:t>But We’re Virtual Now!</a:t>
            </a:r>
          </a:p>
        </p:txBody>
      </p:sp>
      <p:pic>
        <p:nvPicPr>
          <p:cNvPr id="7" name="Content Placeholder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5CB001-FE56-4421-B8C5-B6CC46E33C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0218"/>
            <a:ext cx="4391025" cy="4600121"/>
          </a:xfrm>
        </p:spPr>
      </p:pic>
      <p:pic>
        <p:nvPicPr>
          <p:cNvPr id="9" name="Content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00FED4F-BCD6-4E9F-9D91-B74A40D288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2073"/>
            <a:ext cx="5181600" cy="3858441"/>
          </a:xfr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CF6F0-5DD9-45E0-9D79-A10BDEE2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4C16E6-1F41-4ECD-A2B6-AB4C335D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ACTIVITY:  Let’s Brainstorm!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EC2C55-744A-4B5E-9556-D0C7056F0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3125C1-C3DB-4BA1-BCAF-D711102D2ABC}"/>
              </a:ext>
            </a:extLst>
          </p:cNvPr>
          <p:cNvSpPr txBox="1"/>
          <p:nvPr/>
        </p:nvSpPr>
        <p:spPr>
          <a:xfrm>
            <a:off x="2953351" y="940416"/>
            <a:ext cx="6285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**Poll Everywhere – Brainstorm**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 title="Poll Everywhere">
                <a:extLst>
                  <a:ext uri="{FF2B5EF4-FFF2-40B4-BE49-F238E27FC236}">
                    <a16:creationId xmlns:a16="http://schemas.microsoft.com/office/drawing/2014/main" id="{956FDAA8-2A22-40C5-A675-0E58D7D791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1623505"/>
                  </p:ext>
                </p:extLst>
              </p:nvPr>
            </p:nvGraphicFramePr>
            <p:xfrm>
              <a:off x="2032000" y="1794274"/>
              <a:ext cx="8544560" cy="453866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Add-in 2" title="Poll Everywhere">
                <a:extLst>
                  <a:ext uri="{FF2B5EF4-FFF2-40B4-BE49-F238E27FC236}">
                    <a16:creationId xmlns:a16="http://schemas.microsoft.com/office/drawing/2014/main" id="{956FDAA8-2A22-40C5-A675-0E58D7D791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32000" y="1794274"/>
                <a:ext cx="8544560" cy="45386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6231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1D67C-52F4-40F2-A2A3-904A8514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Using Rewards &amp; Incentives</a:t>
            </a:r>
            <a:b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5203B-126A-4DE2-9309-498DC3CF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9182378-FAE4-4B0A-B3C7-D4B8F7A7731C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45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86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Using Rewards &amp; Incentives:</a:t>
            </a:r>
            <a:br>
              <a:rPr lang="en-US" dirty="0"/>
            </a:br>
            <a:r>
              <a:rPr lang="en-US" b="1" dirty="0"/>
              <a:t>Reward System Guidelines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j-lt"/>
                <a:cs typeface="Arial" pitchFamily="34" charset="0"/>
              </a:rPr>
              <a:t>Teach 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400" dirty="0">
                <a:latin typeface="+mj-lt"/>
                <a:cs typeface="Arial" pitchFamily="34" charset="0"/>
              </a:rPr>
              <a:t>What behaviors will earn rewards </a:t>
            </a:r>
            <a:r>
              <a:rPr lang="en-US" sz="2200" dirty="0">
                <a:latin typeface="+mj-lt"/>
                <a:cs typeface="Arial" pitchFamily="34" charset="0"/>
              </a:rPr>
              <a:t>(tie to expectations/acknowledgements)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400" dirty="0">
                <a:latin typeface="+mj-lt"/>
                <a:cs typeface="Arial" pitchFamily="34" charset="0"/>
              </a:rPr>
              <a:t>How and when to reward </a:t>
            </a:r>
            <a:r>
              <a:rPr lang="en-US" sz="2400" i="1" dirty="0">
                <a:latin typeface="+mj-lt"/>
                <a:cs typeface="Arial" pitchFamily="34" charset="0"/>
              </a:rPr>
              <a:t>(i.e., priority locations)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j-lt"/>
                <a:cs typeface="Arial" pitchFamily="34" charset="0"/>
              </a:rPr>
              <a:t>Offer a variety of rewards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j-lt"/>
                <a:cs typeface="Arial" pitchFamily="34" charset="0"/>
              </a:rPr>
              <a:t>Feedback continuum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j-lt"/>
                <a:cs typeface="Arial" pitchFamily="34" charset="0"/>
              </a:rPr>
              <a:t>Survey students and families for ideas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j-lt"/>
                <a:cs typeface="Arial" pitchFamily="34" charset="0"/>
              </a:rPr>
              <a:t>Make it as easy as possible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j-lt"/>
                <a:cs typeface="Arial" pitchFamily="34" charset="0"/>
              </a:rPr>
              <a:t>Use and share data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400" dirty="0">
                <a:latin typeface="+mj-lt"/>
                <a:cs typeface="Arial" pitchFamily="34" charset="0"/>
              </a:rPr>
              <a:t>Decrease in problem behaviors</a:t>
            </a:r>
          </a:p>
          <a:p>
            <a:pPr marL="1314450" lvl="2" indent="-457200">
              <a:buFont typeface="+mj-lt"/>
              <a:buAutoNum type="alphaLcPeriod"/>
            </a:pPr>
            <a:r>
              <a:rPr lang="en-US" sz="2400" dirty="0">
                <a:latin typeface="+mj-lt"/>
                <a:cs typeface="Arial" pitchFamily="34" charset="0"/>
              </a:rPr>
              <a:t>Increased participation in reward events</a:t>
            </a:r>
            <a:endParaRPr lang="en-US" sz="2400" dirty="0">
              <a:latin typeface="+mj-lt"/>
            </a:endParaRPr>
          </a:p>
        </p:txBody>
      </p:sp>
      <p:pic>
        <p:nvPicPr>
          <p:cNvPr id="1026" name="Picture 2" descr="http://img.medscape.com/thumbnail_library/dt_141127_Guidelines_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78" y="3347496"/>
            <a:ext cx="3820458" cy="2865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4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Rewards &amp; Incentives :</a:t>
            </a:r>
            <a:br>
              <a:rPr lang="en-US" dirty="0"/>
            </a:br>
            <a:r>
              <a:rPr lang="en-US" b="1" dirty="0"/>
              <a:t>Funding Rewards and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920" y="200501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500" b="1" dirty="0">
                <a:cs typeface="Arial" pitchFamily="34" charset="0"/>
              </a:rPr>
              <a:t>School Improvement funds (SIP)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500" b="1" dirty="0">
                <a:cs typeface="Arial" pitchFamily="34" charset="0"/>
              </a:rPr>
              <a:t>PTO, Community donations and/or partnerships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500" b="1" dirty="0">
                <a:cs typeface="Arial" pitchFamily="34" charset="0"/>
              </a:rPr>
              <a:t>Fundraisers</a:t>
            </a:r>
          </a:p>
          <a:p>
            <a:pPr marL="1314450" lvl="3" indent="-457200">
              <a:buFont typeface="+mj-lt"/>
              <a:buAutoNum type="alphaLcPeriod"/>
              <a:defRPr/>
            </a:pPr>
            <a:r>
              <a:rPr lang="en-US" dirty="0">
                <a:ea typeface="ＭＳ Ｐゴシック" charset="0"/>
                <a:cs typeface="Arial" pitchFamily="34" charset="0"/>
              </a:rPr>
              <a:t>School night at local restaurant </a:t>
            </a:r>
          </a:p>
          <a:p>
            <a:pPr marL="1314450" lvl="3" indent="-457200">
              <a:buFont typeface="+mj-lt"/>
              <a:buAutoNum type="alphaLcPeriod"/>
              <a:defRPr/>
            </a:pPr>
            <a:r>
              <a:rPr lang="en-US" dirty="0">
                <a:ea typeface="ＭＳ Ｐゴシック" charset="0"/>
                <a:cs typeface="Arial" pitchFamily="34" charset="0"/>
              </a:rPr>
              <a:t>School Yard Sale</a:t>
            </a:r>
            <a:endParaRPr lang="en-US" dirty="0"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500" b="1" dirty="0">
                <a:cs typeface="Arial" pitchFamily="34" charset="0"/>
              </a:rPr>
              <a:t>Grants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500" b="1" dirty="0">
                <a:cs typeface="Arial" pitchFamily="34" charset="0"/>
              </a:rPr>
              <a:t>Educational websites</a:t>
            </a:r>
          </a:p>
          <a:p>
            <a:pPr marL="1314450" lvl="2" indent="-457200">
              <a:buFont typeface="+mj-lt"/>
              <a:buAutoNum type="alphaLcPeriod"/>
              <a:defRPr/>
            </a:pPr>
            <a:r>
              <a:rPr lang="en-US" dirty="0">
                <a:cs typeface="Arial" pitchFamily="34" charset="0"/>
              </a:rPr>
              <a:t>Learning Earnings (http://www.learningearnings.com)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500" b="1" dirty="0">
                <a:cs typeface="Arial" pitchFamily="34" charset="0"/>
              </a:rPr>
              <a:t>Low cost/No cost</a:t>
            </a:r>
          </a:p>
          <a:p>
            <a:pPr marL="1314450" lvl="2" indent="-457200">
              <a:buFont typeface="+mj-lt"/>
              <a:buAutoNum type="alphaLcPeriod"/>
              <a:defRPr/>
            </a:pPr>
            <a:r>
              <a:rPr lang="en-US" dirty="0">
                <a:ea typeface="ＭＳ Ｐゴシック" charset="0"/>
                <a:cs typeface="Arial" pitchFamily="34" charset="0"/>
              </a:rPr>
              <a:t>Social activities</a:t>
            </a:r>
          </a:p>
          <a:p>
            <a:pPr marL="1314450" lvl="2" indent="-457200">
              <a:buFont typeface="+mj-lt"/>
              <a:buAutoNum type="alphaLcPeriod"/>
              <a:defRPr/>
            </a:pPr>
            <a:r>
              <a:rPr lang="en-US" dirty="0">
                <a:ea typeface="ＭＳ Ｐゴシック" charset="0"/>
                <a:cs typeface="Arial" pitchFamily="34" charset="0"/>
              </a:rPr>
              <a:t>School events</a:t>
            </a:r>
          </a:p>
          <a:p>
            <a:pPr marL="1314450" lvl="2" indent="-457200">
              <a:buFont typeface="+mj-lt"/>
              <a:buAutoNum type="alphaLcPeriod"/>
              <a:defRPr/>
            </a:pPr>
            <a:r>
              <a:rPr lang="en-US" dirty="0">
                <a:ea typeface="ＭＳ Ｐゴシック" charset="0"/>
                <a:cs typeface="Arial" pitchFamily="34" charset="0"/>
              </a:rPr>
              <a:t>Parking pass</a:t>
            </a:r>
          </a:p>
          <a:p>
            <a:pPr marL="1314450" lvl="2" indent="-457200">
              <a:buFont typeface="+mj-lt"/>
              <a:buAutoNum type="alphaLcPeriod"/>
              <a:defRPr/>
            </a:pPr>
            <a:r>
              <a:rPr lang="en-US" dirty="0">
                <a:ea typeface="ＭＳ Ｐゴシック" charset="0"/>
                <a:cs typeface="Arial" pitchFamily="34" charset="0"/>
              </a:rPr>
              <a:t>First-in-line</a:t>
            </a:r>
          </a:p>
          <a:p>
            <a:pPr marL="857250" lvl="2" indent="0" algn="ctr">
              <a:buNone/>
              <a:defRPr/>
            </a:pPr>
            <a:endParaRPr lang="en-US" dirty="0">
              <a:ea typeface="ＭＳ Ｐゴシック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14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Using Rewards &amp; Incentives:</a:t>
            </a:r>
            <a:br>
              <a:rPr lang="en-US" dirty="0"/>
            </a:br>
            <a:r>
              <a:rPr lang="en-US" b="1" dirty="0"/>
              <a:t>Guidelines for Providing These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When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Think about “layers” 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What is manageable?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What is the most effective?</a:t>
            </a:r>
          </a:p>
          <a:p>
            <a:pPr marL="857250" lvl="2" indent="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kern="0" dirty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Avoid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Long delays between the display of positive behavior and reward</a:t>
            </a:r>
          </a:p>
          <a:p>
            <a:pPr marL="131445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Only quarterly or semester events</a:t>
            </a:r>
          </a:p>
          <a:p>
            <a:pPr marL="857250" lvl="2" indent="0" fontAlgn="base">
              <a:spcBef>
                <a:spcPct val="20000"/>
              </a:spcBef>
              <a:spcAft>
                <a:spcPct val="0"/>
              </a:spcAft>
              <a:buNone/>
            </a:pPr>
            <a:endParaRPr lang="en-US" sz="1800" kern="0" dirty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General</a:t>
            </a:r>
          </a:p>
          <a:p>
            <a:pPr marL="125730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Some students may need shorter time intervals between rewards</a:t>
            </a:r>
          </a:p>
          <a:p>
            <a:pPr marL="125730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Balance of tangible and privileges </a:t>
            </a:r>
          </a:p>
          <a:p>
            <a:pPr marL="125730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kern="0" dirty="0">
                <a:latin typeface="Arial" pitchFamily="34" charset="0"/>
                <a:cs typeface="Arial" pitchFamily="34" charset="0"/>
              </a:rPr>
              <a:t>Students should always be eligible to earn rewards</a:t>
            </a:r>
          </a:p>
          <a:p>
            <a:pPr marL="1257300" lvl="2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ja-JP" altLang="en-US" kern="0" dirty="0">
                <a:latin typeface="Arial" pitchFamily="34" charset="0"/>
                <a:ea typeface="MS PGothic" pitchFamily="34" charset="-128"/>
                <a:cs typeface="Arial" pitchFamily="34" charset="0"/>
              </a:rPr>
              <a:t>‘</a:t>
            </a:r>
            <a:r>
              <a:rPr lang="en-US" altLang="ja-JP" kern="0" dirty="0">
                <a:latin typeface="Arial" pitchFamily="34" charset="0"/>
                <a:ea typeface="MS PGothic" pitchFamily="34" charset="-128"/>
                <a:cs typeface="Arial" pitchFamily="34" charset="0"/>
              </a:rPr>
              <a:t>No</a:t>
            </a:r>
            <a:r>
              <a:rPr lang="ja-JP" altLang="en-US" kern="0" dirty="0">
                <a:latin typeface="Arial" pitchFamily="34" charset="0"/>
                <a:ea typeface="MS PGothic" pitchFamily="34" charset="-128"/>
                <a:cs typeface="Arial" pitchFamily="34" charset="0"/>
              </a:rPr>
              <a:t>’</a:t>
            </a:r>
            <a:r>
              <a:rPr lang="en-US" altLang="ja-JP" kern="0" dirty="0">
                <a:latin typeface="Arial" pitchFamily="34" charset="0"/>
                <a:ea typeface="MS PGothic" pitchFamily="34" charset="-128"/>
                <a:cs typeface="Arial" pitchFamily="34" charset="0"/>
              </a:rPr>
              <a:t> parties should not  be used in isolation </a:t>
            </a:r>
          </a:p>
          <a:p>
            <a:pPr marL="1714500" lvl="3" indent="-4572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tardies, referrals, dress code violations,  etc.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381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47B04A-295C-48AB-AFD6-830A2DEA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36525"/>
            <a:ext cx="1178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Using Rewards &amp; Incentives:</a:t>
            </a:r>
            <a:br>
              <a:rPr lang="en-US" dirty="0"/>
            </a:br>
            <a:r>
              <a:rPr lang="en-US" sz="4000" b="1" dirty="0"/>
              <a:t>Guidelines for Providing Acknowledgements &amp; Rewards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" y="1817806"/>
            <a:ext cx="3712096" cy="472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062E1-E447-4D5D-AA59-759532F90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61" y="2728705"/>
            <a:ext cx="3676839" cy="3124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A05FB-A005-4BA7-A6C6-968E4913F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6" y="1727133"/>
            <a:ext cx="3778444" cy="49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4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/>
              <a:t>Today’s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344" y="2438400"/>
            <a:ext cx="7049385" cy="3785419"/>
          </a:xfrm>
        </p:spPr>
        <p:txBody>
          <a:bodyPr>
            <a:normAutofit/>
          </a:bodyPr>
          <a:lstStyle/>
          <a:p>
            <a:r>
              <a:rPr lang="en-US" sz="3200" dirty="0"/>
              <a:t>Acknowledging Appropriate Behavior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</a:rPr>
              <a:t>a</a:t>
            </a:r>
          </a:p>
          <a:p>
            <a:pPr lvl="1"/>
            <a:r>
              <a:rPr lang="en-US" sz="2800" dirty="0"/>
              <a:t>Using Acknowledgements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</a:t>
            </a:r>
          </a:p>
          <a:p>
            <a:r>
              <a:rPr lang="en-US" sz="3200" dirty="0"/>
              <a:t>Rewards &amp; Incentives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</a:rPr>
              <a:t>a</a:t>
            </a:r>
          </a:p>
          <a:p>
            <a:pPr lvl="1"/>
            <a:r>
              <a:rPr lang="en-US" sz="2800" dirty="0"/>
              <a:t>Using Rewards &amp; Incentives</a:t>
            </a:r>
            <a:endParaRPr lang="en-US" dirty="0"/>
          </a:p>
          <a:p>
            <a:endParaRPr lang="en-US" sz="3200" dirty="0"/>
          </a:p>
          <a:p>
            <a:endParaRPr lang="en-US" sz="32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6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CA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9182378-FAE4-4B0A-B3C7-D4B8F7A7731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860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917"/>
            <a:ext cx="10515600" cy="1157923"/>
          </a:xfrm>
        </p:spPr>
        <p:txBody>
          <a:bodyPr/>
          <a:lstStyle/>
          <a:p>
            <a:pPr algn="ctr"/>
            <a:r>
              <a:rPr lang="en-US" dirty="0"/>
              <a:t>Session 2.1 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2" y="1942847"/>
            <a:ext cx="5664198" cy="491515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3200" b="1" dirty="0">
                <a:cs typeface="Arial"/>
              </a:rPr>
              <a:t>Watch Video</a:t>
            </a:r>
          </a:p>
          <a:p>
            <a:pPr lvl="1"/>
            <a:r>
              <a:rPr lang="en-US" sz="26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Acknowledgements, Rewards, &amp; Incentives in a Virtual World</a:t>
            </a:r>
          </a:p>
          <a:p>
            <a:pPr marL="514350" indent="-514350">
              <a:buAutoNum type="arabicPeriod"/>
            </a:pPr>
            <a:r>
              <a:rPr lang="en-US" sz="3200" b="1" dirty="0">
                <a:cs typeface="Arial"/>
              </a:rPr>
              <a:t>Team Brainstorming</a:t>
            </a:r>
          </a:p>
          <a:p>
            <a:pPr lvl="1"/>
            <a:r>
              <a:rPr lang="en-US" sz="26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Complete Homework Pages</a:t>
            </a:r>
          </a:p>
          <a:p>
            <a:pPr marL="514350" indent="-514350">
              <a:buAutoNum type="arabicPeriod"/>
            </a:pPr>
            <a:r>
              <a:rPr lang="en-US" sz="3200" b="1" dirty="0">
                <a:cs typeface="Arial"/>
              </a:rPr>
              <a:t>Review your TFI</a:t>
            </a:r>
          </a:p>
          <a:p>
            <a:pPr lvl="1"/>
            <a:r>
              <a:rPr lang="en-US" sz="26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Look at Essential Feature 1.9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50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40888C-4347-47E8-AA80-3E231BFC0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2981" y="1259840"/>
            <a:ext cx="3937104" cy="52272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824223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056CA-A539-40FF-9238-A59D7AE8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62" y="312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Session 2.1 Homework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E4636-06B1-4F37-AD09-21C04605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607E1-91DC-43F9-B2B1-3F0521EB7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27" y="1485917"/>
            <a:ext cx="3793931" cy="4850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603B8E-EA53-410B-A830-27E8F8299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730" y="4812873"/>
            <a:ext cx="3553559" cy="1445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7F3E2D-C605-499C-B5EA-335AE9530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328" y="1454590"/>
            <a:ext cx="2445430" cy="3217671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114AAED-25F2-48BC-90C1-53B8646B7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69" y="1485917"/>
            <a:ext cx="3939689" cy="48505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0543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112" y="1676082"/>
            <a:ext cx="7990979" cy="4816793"/>
          </a:xfrm>
        </p:spPr>
        <p:txBody>
          <a:bodyPr/>
          <a:lstStyle/>
          <a:p>
            <a:r>
              <a:rPr lang="en-US" sz="3600" dirty="0"/>
              <a:t>Erin Day</a:t>
            </a:r>
          </a:p>
          <a:p>
            <a:pPr lvl="1"/>
            <a:r>
              <a:rPr lang="en-US" sz="3200" dirty="0"/>
              <a:t>Behavior Support Specialist – North</a:t>
            </a:r>
          </a:p>
          <a:p>
            <a:pPr lvl="1"/>
            <a:r>
              <a:rPr lang="en-US" sz="3200" dirty="0">
                <a:hlinkClick r:id="rId2"/>
              </a:rPr>
              <a:t>day137@marshall.edu</a:t>
            </a:r>
            <a:r>
              <a:rPr lang="en-US" sz="3200" dirty="0"/>
              <a:t> 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endParaRPr lang="en-US" sz="3200" dirty="0"/>
          </a:p>
          <a:p>
            <a:r>
              <a:rPr lang="en-US" sz="3600" dirty="0"/>
              <a:t>Next time…..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/>
              <a:t>Problem Behavior Definitions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/>
              <a:t>Discipline Policies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89" y="1848640"/>
            <a:ext cx="4338579" cy="41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29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1D67C-52F4-40F2-A2A3-904A85143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  <a:t>Acknowledging Appropriate Behavior</a:t>
            </a:r>
            <a:br>
              <a:rPr lang="en-US" sz="540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en-US" sz="540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05203B-126A-4DE2-9309-498DC3CF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fld id="{59182378-FAE4-4B0A-B3C7-D4B8F7A7731C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61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1053" y="270588"/>
            <a:ext cx="10888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 Manipulation? The Big Bang Theory Video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7</a:t>
            </a:fld>
            <a:endParaRPr lang="en-US"/>
          </a:p>
        </p:txBody>
      </p:sp>
      <p:pic>
        <p:nvPicPr>
          <p:cNvPr id="5" name="Online Media 4" title="Sheldon Shaping Penny in Big Bang Theory">
            <a:hlinkClick r:id="" action="ppaction://media"/>
            <a:extLst>
              <a:ext uri="{FF2B5EF4-FFF2-40B4-BE49-F238E27FC236}">
                <a16:creationId xmlns:a16="http://schemas.microsoft.com/office/drawing/2014/main" id="{1A3E23F4-CC76-43EC-82DB-D6804A9A58A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74314" y="1040029"/>
            <a:ext cx="7443372" cy="557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 Appropriate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889760"/>
            <a:ext cx="11064240" cy="4734559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Teaches students what is expected of them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Provides feedback on how well they’re doing this</a:t>
            </a:r>
          </a:p>
          <a:p>
            <a:pPr marL="0" indent="0">
              <a:buNone/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a</a:t>
            </a:r>
          </a:p>
          <a:p>
            <a:r>
              <a:rPr lang="en-US" b="1" dirty="0">
                <a:latin typeface="+mj-lt"/>
              </a:rPr>
              <a:t>Makes appropriate behavior more likely to occur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Catches students ‘being good’ and creates momentum</a:t>
            </a:r>
          </a:p>
          <a:p>
            <a:pPr marL="457200" lvl="1" indent="0">
              <a:buNone/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a</a:t>
            </a:r>
          </a:p>
          <a:p>
            <a:r>
              <a:rPr lang="en-US" b="1" dirty="0">
                <a:latin typeface="+mj-lt"/>
              </a:rPr>
              <a:t>Builds positive student/teacher relationships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School climate and culture</a:t>
            </a:r>
          </a:p>
          <a:p>
            <a:pPr marL="457200" lvl="1" indent="0">
              <a:buNone/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a</a:t>
            </a:r>
          </a:p>
          <a:p>
            <a:r>
              <a:rPr lang="en-US" b="1" dirty="0">
                <a:latin typeface="+mj-lt"/>
              </a:rPr>
              <a:t>Counteracts negative peer influences</a:t>
            </a:r>
          </a:p>
          <a:p>
            <a:pPr marL="0" indent="0">
              <a:buNone/>
            </a:pPr>
            <a:r>
              <a:rPr lang="en-US" sz="800" dirty="0">
                <a:solidFill>
                  <a:schemeClr val="bg1"/>
                </a:solidFill>
                <a:latin typeface="+mj-lt"/>
              </a:rPr>
              <a:t>a</a:t>
            </a:r>
          </a:p>
          <a:p>
            <a:r>
              <a:rPr lang="en-US" b="1" dirty="0">
                <a:latin typeface="+mj-lt"/>
              </a:rPr>
              <a:t>Increases internal motivation in un-motivated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41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8CA1B-5AB4-4ADF-988C-C62D0E12A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 Appropriate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1A4F-9CE3-4B30-86BA-F5E536DC026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  <a:ln w="44450">
            <a:solidFill>
              <a:schemeClr val="tx1"/>
            </a:solidFill>
          </a:ln>
          <a:effectLst>
            <a:softEdge rad="0"/>
          </a:effectLst>
        </p:spPr>
        <p:txBody>
          <a:bodyPr/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7200" dirty="0"/>
              <a:t>If you want something you must teach it…and then you must </a:t>
            </a:r>
            <a:r>
              <a:rPr lang="en-US" sz="7200" b="1" dirty="0">
                <a:effectLst>
                  <a:outerShdw blurRad="50800" dist="50800" dir="5400000" algn="ctr" rotWithShape="0">
                    <a:schemeClr val="tx1">
                      <a:lumMod val="50000"/>
                      <a:lumOff val="50000"/>
                    </a:schemeClr>
                  </a:outerShdw>
                </a:effectLst>
              </a:rPr>
              <a:t>acknowledge</a:t>
            </a:r>
            <a:r>
              <a:rPr lang="en-US" sz="7200" dirty="0"/>
              <a:t> it.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C661F-DBD7-42C4-AB92-4C13ED41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69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webextensions/webextension1.xml><?xml version="1.0" encoding="utf-8"?>
<we:webextension xmlns:we="http://schemas.microsoft.com/office/webextensions/webextension/2010/11" id="{8DD0BC8A-0A0F-4108-849D-0FCA0DA16CC3}">
  <we:reference id="wa104218073" version="2.1.0.0" store="en-US" storeType="OMEX"/>
  <we:alternateReferences>
    <we:reference id="wa104218073" version="2.1.0.0" store="wa104218073" storeType="OMEX"/>
  </we:alternateReferences>
  <we:properties>
    <we:property name="appSlideData" value="{&quot;slideId&quot;:406,&quot;confidenceLevel&quot;:2}"/>
    <we:property name="url" value="&quot;polls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9DB2128B-A5EE-4098-8A30-40141116E66D}">
  <we:reference id="wa104218073" version="2.1.0.0" store="en-US" storeType="OMEX"/>
  <we:alternateReferences>
    <we:reference id="wa104218073" version="2.1.0.0" store="wa104218073" storeType="OMEX"/>
  </we:alternateReferences>
  <we:properties>
    <we:property name="appSlideData" value="{&quot;slideId&quot;:399,&quot;confidenceLevel&quot;:2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1107B725AEE44CB70E0AF05662C300" ma:contentTypeVersion="12" ma:contentTypeDescription="Create a new document." ma:contentTypeScope="" ma:versionID="18a4e54ec62e6d97bc44593aaebc4791">
  <xsd:schema xmlns:xsd="http://www.w3.org/2001/XMLSchema" xmlns:xs="http://www.w3.org/2001/XMLSchema" xmlns:p="http://schemas.microsoft.com/office/2006/metadata/properties" xmlns:ns2="0f67cd57-6c49-4dfd-b16e-08a707c61815" xmlns:ns3="aff330d2-1ba9-46e8-939e-552302559514" targetNamespace="http://schemas.microsoft.com/office/2006/metadata/properties" ma:root="true" ma:fieldsID="cc3503c39f017992f1b81b30d4d8d1e0" ns2:_="" ns3:_="">
    <xsd:import namespace="0f67cd57-6c49-4dfd-b16e-08a707c61815"/>
    <xsd:import namespace="aff330d2-1ba9-46e8-939e-552302559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7cd57-6c49-4dfd-b16e-08a707c61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f330d2-1ba9-46e8-939e-552302559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D391F9-FCCD-460A-A18A-7947CC39BF0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DAC189A-5033-4A45-B0E7-01C3C8DFA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67cd57-6c49-4dfd-b16e-08a707c61815"/>
    <ds:schemaRef ds:uri="aff330d2-1ba9-46e8-939e-552302559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BE624D-617D-40B0-8FF2-6B8783CC99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1659</Words>
  <Application>Microsoft Office PowerPoint</Application>
  <PresentationFormat>Widescreen</PresentationFormat>
  <Paragraphs>357</Paragraphs>
  <Slides>52</Slides>
  <Notes>3</Notes>
  <HiddenSlides>7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Abadi</vt:lpstr>
      <vt:lpstr>Arial</vt:lpstr>
      <vt:lpstr>Calibri</vt:lpstr>
      <vt:lpstr>Calibri Light</vt:lpstr>
      <vt:lpstr>Impact</vt:lpstr>
      <vt:lpstr>Wingdings</vt:lpstr>
      <vt:lpstr>Office Theme</vt:lpstr>
      <vt:lpstr>​ ​ WVPBIS Virtual Academy​ Part 2: Day 1​ Feedback and Acknowledgement​ TFI 1.9</vt:lpstr>
      <vt:lpstr>PowerPoint Presentation</vt:lpstr>
      <vt:lpstr>Feedback and Acknowledgement </vt:lpstr>
      <vt:lpstr>Today’s Objectives</vt:lpstr>
      <vt:lpstr>Today’s Objectives</vt:lpstr>
      <vt:lpstr>Acknowledging Appropriate Behavior </vt:lpstr>
      <vt:lpstr>PowerPoint Presentation</vt:lpstr>
      <vt:lpstr>Acknowledge Appropriate Behavior</vt:lpstr>
      <vt:lpstr>Acknowledge Appropriate Behavior</vt:lpstr>
      <vt:lpstr>Acknowledge Appropriate Behavior</vt:lpstr>
      <vt:lpstr>Acknowledge Appropriate Behavior</vt:lpstr>
      <vt:lpstr>Acknowledge Appropriate Behavior: How to Acknowledge</vt:lpstr>
      <vt:lpstr>Acknowledge Appropriate Behavior: How to Acknowledge</vt:lpstr>
      <vt:lpstr>Acknowledge Appropriate Behavior: How to Acknowledge</vt:lpstr>
      <vt:lpstr>Acknowledge Appropriate Behavior</vt:lpstr>
      <vt:lpstr>Using Acknowledgements: Real School Examples</vt:lpstr>
      <vt:lpstr>Using Acknowledgements: Real School Examples</vt:lpstr>
      <vt:lpstr>Using Acknowledgements: Real School Examples</vt:lpstr>
      <vt:lpstr>Using Acknowledgements: But We’re Virtual Now!</vt:lpstr>
      <vt:lpstr>Using Acknowledgements: But We’re Virtual Now!</vt:lpstr>
      <vt:lpstr>ACTIVITY:  Let’s Share!</vt:lpstr>
      <vt:lpstr>Effects of “Teacher Greetings”  </vt:lpstr>
      <vt:lpstr>High Impact Classroom Interventions</vt:lpstr>
      <vt:lpstr>Positive Greetings at The Door </vt:lpstr>
      <vt:lpstr>Rewards/Acknowledgements  </vt:lpstr>
      <vt:lpstr>Using Acknowledgements </vt:lpstr>
      <vt:lpstr>Using Acknowledgements: What does the TFI say?</vt:lpstr>
      <vt:lpstr>Using Acknowledgements: Guidelines for Providing Acknowledgement</vt:lpstr>
      <vt:lpstr>Using Acknowledgements: What does the TFI say?</vt:lpstr>
      <vt:lpstr>Using Acknowledgements: What does the TFI say?</vt:lpstr>
      <vt:lpstr>Using Acknowledgements: What does the TFI say?</vt:lpstr>
      <vt:lpstr>Using Acknowledgments: Guidelines for Providing Acknowledgment </vt:lpstr>
      <vt:lpstr>Using Acknowledgements: Acknowledgment Recipients</vt:lpstr>
      <vt:lpstr>PowerPoint Presentation</vt:lpstr>
      <vt:lpstr>PowerPoint Presentation</vt:lpstr>
      <vt:lpstr>Rewards &amp; Incentives </vt:lpstr>
      <vt:lpstr>Rewards &amp; Incentives: Just for Kids?</vt:lpstr>
      <vt:lpstr>Rewards &amp; Incentives : Elementary School Incentives</vt:lpstr>
      <vt:lpstr>Rewards &amp; Incentives : Middle School Incentives</vt:lpstr>
      <vt:lpstr>Rewards &amp; Incentives: ALC Incentives</vt:lpstr>
      <vt:lpstr>Rewards &amp; Incentives: Real School Examples</vt:lpstr>
      <vt:lpstr>Rewards &amp; Incentives: Real School Examples</vt:lpstr>
      <vt:lpstr>Rewards &amp; Incentives: But We’re Virtual Now!</vt:lpstr>
      <vt:lpstr>ACTIVITY:  Let’s Brainstorm!</vt:lpstr>
      <vt:lpstr>Using Rewards &amp; Incentives </vt:lpstr>
      <vt:lpstr>Using Rewards &amp; Incentives: Reward System Guidelines </vt:lpstr>
      <vt:lpstr>Using Rewards &amp; Incentives : Funding Rewards and Ideas</vt:lpstr>
      <vt:lpstr>Using Rewards &amp; Incentives: Guidelines for Providing These</vt:lpstr>
      <vt:lpstr>Using Rewards &amp; Incentives: Guidelines for Providing Acknowledgements &amp; Rewards</vt:lpstr>
      <vt:lpstr>Session 2.1 Homework</vt:lpstr>
      <vt:lpstr>Session 2.1 Homework</vt:lpstr>
      <vt:lpstr>Questions??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​ ​ WVPBIS Virtual Academy​ Part 2: Day 1​ Feedback and Acknowledgement​ TFI 1.9</dc:title>
  <dc:creator>Erin Day</dc:creator>
  <cp:lastModifiedBy>Jarrell, Jimmy</cp:lastModifiedBy>
  <cp:revision>48</cp:revision>
  <dcterms:created xsi:type="dcterms:W3CDTF">2020-10-05T17:06:01Z</dcterms:created>
  <dcterms:modified xsi:type="dcterms:W3CDTF">2020-10-16T18:48:14Z</dcterms:modified>
</cp:coreProperties>
</file>