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61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423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6802-75E6-4872-A736-926F24A7028D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C02499-8D82-4CEF-BA84-B88BC129D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.edu/bursa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.edu/bursa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2314"/>
            <a:ext cx="4858480" cy="36516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7500" b="1" dirty="0" smtClean="0"/>
              <a:t>Office of the Bursar</a:t>
            </a:r>
            <a:endParaRPr lang="en-US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963" y="3905690"/>
            <a:ext cx="4314954" cy="10968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Orientation 2015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0429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2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Payment Plan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171" y="2046516"/>
            <a:ext cx="7351486" cy="4056743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Exclusive payment plan for tuition and housing costs </a:t>
            </a:r>
            <a:r>
              <a:rPr lang="en-US" sz="2050" b="1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(Fall and Spring only)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Provides three equal payments for outstanding tuition and/or housing charges after any applicable financial aid has been applied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First payment is due in accordance with due date on paper/electronic billing statement and/or at time of enrollment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 1% enrollment fee will be charged to your final two payments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For Fall 2015, the 2</a:t>
            </a:r>
            <a:r>
              <a:rPr lang="en-US" sz="2050" b="1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nd</a:t>
            </a: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payment is due by September 14</a:t>
            </a:r>
            <a:r>
              <a:rPr lang="en-US" sz="2050" b="1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th</a:t>
            </a: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and the 3</a:t>
            </a:r>
            <a:r>
              <a:rPr lang="en-US" sz="2050" b="1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rd</a:t>
            </a: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is due by October 14</a:t>
            </a:r>
            <a:r>
              <a:rPr lang="en-US" sz="2050" b="1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th</a:t>
            </a: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 2.25% processing fee will be applicable on each payment if made by credit/debit card</a:t>
            </a:r>
          </a:p>
          <a:p>
            <a:pPr marL="514350" indent="-457200">
              <a:spcBef>
                <a:spcPts val="0"/>
              </a:spcBef>
            </a:pPr>
            <a:r>
              <a:rPr lang="en-US" sz="205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Enroll online or in person </a:t>
            </a:r>
          </a:p>
          <a:p>
            <a:pPr marL="514350" indent="-457200">
              <a:spcBef>
                <a:spcPts val="0"/>
              </a:spcBef>
            </a:pPr>
            <a:endParaRPr lang="en-US" sz="20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5" name="Picture 4" descr="oasis flash cle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57" y="1171138"/>
            <a:ext cx="2855685" cy="8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1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676574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Refunds</a:t>
            </a:r>
            <a:endParaRPr lang="en-US" sz="2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69" y="1222986"/>
            <a:ext cx="7141031" cy="41835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All student refunds are issued by Marshall through</a:t>
            </a:r>
          </a:p>
          <a:p>
            <a:pPr marL="0" indent="0">
              <a:spcBef>
                <a:spcPts val="0"/>
              </a:spcBef>
              <a:buNone/>
            </a:pPr>
            <a:endParaRPr lang="en-US" sz="25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500" b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>
              <a:spcBef>
                <a:spcPts val="0"/>
              </a:spcBef>
            </a:pPr>
            <a:r>
              <a:rPr lang="en-US" sz="25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will select a refund preference logging into         			utilizing the quick launch button          </a:t>
            </a:r>
            <a:endParaRPr lang="en-US" sz="2500" b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Open an account through PNC Bank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-Refunds within 1-2 business days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Electronic transfer to an outside bank account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-Refunds within 2-3 business days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Receive a paper check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-Refunds within 7-10 business days</a:t>
            </a:r>
            <a:endParaRPr lang="en-US" sz="2000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4" y="1651453"/>
            <a:ext cx="2505075" cy="463550"/>
          </a:xfrm>
          <a:prstGeom prst="rect">
            <a:avLst/>
          </a:prstGeom>
        </p:spPr>
      </p:pic>
      <p:pic>
        <p:nvPicPr>
          <p:cNvPr id="7" name="Picture 6" descr="C:\Users\likens1\AppData\Local\Microsoft\Windows\INetCache\Content.Outlook\NK52DB8D\eRefund_ic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31" y="2748097"/>
            <a:ext cx="4476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 rot="630048">
            <a:off x="4709662" y="4399107"/>
            <a:ext cx="2511412" cy="169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64" y="2818885"/>
            <a:ext cx="900503" cy="2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Refunds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171" y="1444171"/>
            <a:ext cx="7467602" cy="4027715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n-US" sz="4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Excess Financial Aid</a:t>
            </a:r>
            <a:endParaRPr lang="en-US" sz="3500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Disbursed 5-7 business days after released to student’s account by the Office of Student Financial Assistance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Earliest disbursement is the first day of classes</a:t>
            </a:r>
          </a:p>
        </p:txBody>
      </p:sp>
    </p:spTree>
    <p:extLst>
      <p:ext uri="{BB962C8B-B14F-4D97-AF65-F5344CB8AC3E}">
        <p14:creationId xmlns:p14="http://schemas.microsoft.com/office/powerpoint/2010/main" val="31081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676574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Refunds</a:t>
            </a:r>
            <a:endParaRPr lang="en-US" sz="2200" u="sng" dirty="0"/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74" y="1444171"/>
            <a:ext cx="7257140" cy="4027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ts val="0"/>
              </a:spcBef>
            </a:pPr>
            <a:r>
              <a:rPr lang="en-US" sz="4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Tuition and Fees</a:t>
            </a:r>
            <a:endParaRPr lang="en-US" sz="3500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All other credits </a:t>
            </a:r>
            <a:r>
              <a:rPr lang="en-US" sz="23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to the account that are not caused by Financial Aid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“Regular” refunds take approximately 3 weeks from the date of the transaction causing the credit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Payments made by credit/debit cards are refunded back to that card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All other payments are refunded through PNC Bank via the method previously selected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Financial aid recipient accounts must be reviewed by the Office of Student Financial Assistance before a student fee refund can be issued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Monies may have to be returned to funding source</a:t>
            </a:r>
          </a:p>
        </p:txBody>
      </p:sp>
    </p:spTree>
    <p:extLst>
      <p:ext uri="{BB962C8B-B14F-4D97-AF65-F5344CB8AC3E}">
        <p14:creationId xmlns:p14="http://schemas.microsoft.com/office/powerpoint/2010/main" val="26473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1098-T Form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344" y="1444171"/>
            <a:ext cx="7365999" cy="4383315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Provided to assist families in claiming the American Opportunity &amp; Lifetime Learning tax credits</a:t>
            </a:r>
          </a:p>
          <a:p>
            <a:pPr marL="514350" indent="-457200">
              <a:spcBef>
                <a:spcPts val="0"/>
              </a:spcBef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Mailed to student’s permanent address by January 31</a:t>
            </a:r>
            <a:r>
              <a:rPr lang="en-US" sz="2500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</a:t>
            </a: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each year</a:t>
            </a:r>
          </a:p>
          <a:p>
            <a:pPr marL="514350" indent="-457200">
              <a:spcBef>
                <a:spcPts val="0"/>
              </a:spcBef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Also available online at </a:t>
            </a: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  <a:hlinkClick r:id="rId3"/>
              </a:rPr>
              <a:t>www.marshall.edu/bursar</a:t>
            </a:r>
            <a:endParaRPr lang="en-US" sz="2500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514350" indent="-457200">
              <a:spcBef>
                <a:spcPts val="0"/>
              </a:spcBef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Issued to all students whose tuition and eligible expense charges exceed the amount of scholarships, grants and waivers received during the tax (calendar) year</a:t>
            </a:r>
          </a:p>
          <a:p>
            <a:pPr marL="514350" indent="-457200">
              <a:spcBef>
                <a:spcPts val="0"/>
              </a:spcBef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Please contact your tax consultant to determine if you are eligible to claim the credit(s)</a:t>
            </a:r>
          </a:p>
        </p:txBody>
      </p:sp>
    </p:spTree>
    <p:extLst>
      <p:ext uri="{BB962C8B-B14F-4D97-AF65-F5344CB8AC3E}">
        <p14:creationId xmlns:p14="http://schemas.microsoft.com/office/powerpoint/2010/main" val="36946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676574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Correspondence</a:t>
            </a:r>
            <a:endParaRPr lang="en-US" sz="2200" u="sng" dirty="0"/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369" y="2588294"/>
            <a:ext cx="7257140" cy="3280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spcBef>
                <a:spcPts val="0"/>
              </a:spcBef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should check Marshall email accounts regularly</a:t>
            </a:r>
          </a:p>
          <a:p>
            <a:pPr marL="514350" indent="-457200">
              <a:spcBef>
                <a:spcPts val="0"/>
              </a:spcBef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Electronic communications include: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Billing Activity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Due Dates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Payment Reminders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Cancellation Notices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96" y="1436702"/>
            <a:ext cx="3131450" cy="1031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6" y="1438228"/>
            <a:ext cx="3759200" cy="8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Questions?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517" y="1444171"/>
            <a:ext cx="7336969" cy="4383315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n-US" sz="3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Information Pamphlet provided in Orientation packets about CA$Htrack and Bursar’s Office</a:t>
            </a: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101 Old Main, Huntington, WV 25755</a:t>
            </a: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(304) 696-6620 or (800) 438-5389</a:t>
            </a: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Office Hours:	Monday - Friday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sz="2700" b="1" dirty="0">
                <a:latin typeface="Calibri Light" panose="020F0302020204030204" pitchFamily="34" charset="0"/>
                <a:cs typeface="Adobe Arabic" panose="02040503050201020203" pitchFamily="18" charset="-78"/>
              </a:rPr>
              <a:t>	</a:t>
            </a:r>
            <a:r>
              <a:rPr lang="en-US" sz="27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				8:00AM - 5:00PM</a:t>
            </a:r>
          </a:p>
          <a:p>
            <a:pPr marL="13144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b="1" dirty="0" smtClean="0">
                <a:latin typeface="Calibri Light" panose="020F0302020204030204" pitchFamily="34" charset="0"/>
                <a:cs typeface="Adobe Arabic" panose="02040503050201020203" pitchFamily="18" charset="-78"/>
                <a:hlinkClick r:id="rId3"/>
              </a:rPr>
              <a:t>www.marshall.edu/bursar</a:t>
            </a:r>
            <a:endParaRPr lang="en-US" sz="27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914400" lvl="1" indent="-457200">
              <a:spcBef>
                <a:spcPts val="0"/>
              </a:spcBef>
            </a:pPr>
            <a:endParaRPr lang="en-US" sz="2800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0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What is a Bursar?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05" y="1892075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bur-</a:t>
            </a:r>
            <a:r>
              <a:rPr lang="en-US" sz="4000" b="1" dirty="0" err="1" smtClean="0"/>
              <a:t>sar</a:t>
            </a:r>
            <a:r>
              <a:rPr lang="en-US" sz="4000" dirty="0" smtClean="0"/>
              <a:t> </a:t>
            </a:r>
            <a:r>
              <a:rPr lang="en-US" sz="4000" i="1" dirty="0" smtClean="0"/>
              <a:t>[bur-</a:t>
            </a:r>
            <a:r>
              <a:rPr lang="en-US" sz="4000" i="1" dirty="0" err="1" smtClean="0"/>
              <a:t>sahr</a:t>
            </a:r>
            <a:r>
              <a:rPr lang="en-US" sz="4000" i="1" dirty="0" smtClean="0"/>
              <a:t>]</a:t>
            </a:r>
          </a:p>
          <a:p>
            <a:pPr marL="0" indent="0" algn="ctr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3000" dirty="0" smtClean="0"/>
              <a:t>Derived from “bursa”, Latin for purse, bursar literally means “keeper of the purse.”</a:t>
            </a:r>
            <a:endParaRPr lang="en-US" sz="3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The Billing Process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1771"/>
            <a:ext cx="7041919" cy="432525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Tuition is assessed when a student registers for classes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Except for the Fall semester, students can view tuition charges online immediately after registration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Additional time may be required for financial aid figures to be updated (Financial aid processing time varies from student to student)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will receive notification via their Marshall email account when new billing activity occurs</a:t>
            </a:r>
            <a:endParaRPr lang="en-US" sz="2600" b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8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Due Dates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3200" y="1291771"/>
            <a:ext cx="7041919" cy="432525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 tuition due date is assigned during the billing process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may have varying due dates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Factors affecting due 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Date of registration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Student’s last name</a:t>
            </a:r>
          </a:p>
          <a:p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paying after the due date, but by the cancellation date will be assessed a </a:t>
            </a:r>
            <a:r>
              <a:rPr lang="en-US" sz="2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$25 late payment fee</a:t>
            </a:r>
            <a:endParaRPr lang="en-US" sz="2600" b="1" dirty="0">
              <a:solidFill>
                <a:srgbClr val="FF0000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9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Cancellation Dates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1771"/>
            <a:ext cx="7041919" cy="432525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Cancellation date is last date a payment may be made before courses are cancelled for non-payment of tuition/fees</a:t>
            </a:r>
          </a:p>
          <a:p>
            <a:pPr>
              <a:spcBef>
                <a:spcPts val="1800"/>
              </a:spcBef>
            </a:pPr>
            <a:r>
              <a:rPr lang="en-US" sz="26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Students not paying by the cancellation date will be subject to withdrawal of courses</a:t>
            </a:r>
          </a:p>
          <a:p>
            <a:pPr>
              <a:spcBef>
                <a:spcPts val="1800"/>
              </a:spcBef>
            </a:pPr>
            <a:r>
              <a:rPr lang="en-US" sz="2600" b="1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Failure to receive a billing statement will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Adobe Arabic" panose="02040503050201020203" pitchFamily="18" charset="-78"/>
              </a:rPr>
              <a:t>not</a:t>
            </a:r>
            <a:r>
              <a:rPr lang="en-US" sz="2600" b="1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be accepted as a reason for missing the payment deadline</a:t>
            </a:r>
            <a:endParaRPr lang="en-US" sz="2600" b="1" i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479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Tuition Schedule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3200" y="1291771"/>
            <a:ext cx="7503886" cy="432525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For planning purposes, anticipate that tuition payments will be due:</a:t>
            </a:r>
          </a:p>
          <a:p>
            <a:endParaRPr lang="en-US" sz="2500" b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FALL			2</a:t>
            </a:r>
            <a:r>
              <a:rPr lang="en-US" sz="3200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nd</a:t>
            </a:r>
            <a:r>
              <a:rPr lang="en-US" sz="32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week of August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SPRING		2</a:t>
            </a:r>
            <a:r>
              <a:rPr lang="en-US" sz="3200" baseline="300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nd</a:t>
            </a:r>
            <a:r>
              <a:rPr lang="en-US" sz="32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week of December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SUMMER	Throughout May</a:t>
            </a:r>
          </a:p>
        </p:txBody>
      </p:sp>
    </p:spTree>
    <p:extLst>
      <p:ext uri="{BB962C8B-B14F-4D97-AF65-F5344CB8AC3E}">
        <p14:creationId xmlns:p14="http://schemas.microsoft.com/office/powerpoint/2010/main" val="819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676574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Tuition &amp; Fees </a:t>
            </a:r>
            <a:r>
              <a:rPr lang="en-US" sz="2200" dirty="0" smtClean="0"/>
              <a:t>(per semester)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6" y="1291770"/>
            <a:ext cx="7553107" cy="436154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Full-time On-Campus Base Tuition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WV Resident</a:t>
            </a:r>
            <a:r>
              <a:rPr lang="en-US" sz="2400" dirty="0" smtClean="0">
                <a:solidFill>
                  <a:srgbClr val="00B05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	$3,407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Metro</a:t>
            </a:r>
            <a:r>
              <a:rPr lang="en-US" sz="2400" dirty="0" smtClean="0">
                <a:solidFill>
                  <a:srgbClr val="00B05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			$5,979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Non-Resident</a:t>
            </a:r>
            <a:r>
              <a:rPr lang="en-US" sz="2400" dirty="0" smtClean="0">
                <a:solidFill>
                  <a:srgbClr val="00B05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  <a:r>
              <a:rPr lang="en-US" sz="2400" dirty="0" smtClean="0">
                <a:solidFill>
                  <a:srgbClr val="00B0F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  	</a:t>
            </a: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$7,801</a:t>
            </a:r>
          </a:p>
          <a:p>
            <a:r>
              <a:rPr lang="en-US" sz="24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Freshman Residence Hall</a:t>
            </a: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	$3,042</a:t>
            </a:r>
          </a:p>
          <a:p>
            <a:r>
              <a:rPr lang="en-US" sz="24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Board/Meal Plan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  <a:r>
              <a:rPr lang="en-US" sz="24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				$1,874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 *Base tuition does not include college and program fees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*Electronic courses have an addition $40 per credit hour delivery fee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 *</a:t>
            </a:r>
            <a:r>
              <a:rPr lang="en-US" sz="2000" b="1" dirty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Board/Meal Plans may vary</a:t>
            </a:r>
            <a:endParaRPr lang="en-US" sz="2000" b="1" dirty="0">
              <a:solidFill>
                <a:srgbClr val="00B0F0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0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347713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Payment Options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5" y="6542962"/>
            <a:ext cx="3490685" cy="3005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887" y="1226458"/>
            <a:ext cx="7503886" cy="5087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Online </a:t>
            </a:r>
            <a:r>
              <a:rPr lang="en-US" sz="2800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(easiest, most convenient)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-American Express, Discover, MasterCard, VISA</a:t>
            </a:r>
            <a:r>
              <a:rPr lang="en-US" sz="23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-Electronic Check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Phone</a:t>
            </a:r>
            <a:endParaRPr lang="en-US" sz="2800" b="1" i="1" dirty="0">
              <a:solidFill>
                <a:schemeClr val="tx1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-American </a:t>
            </a:r>
            <a:r>
              <a:rPr lang="en-US" sz="2300" b="1" dirty="0">
                <a:latin typeface="Calibri Light" panose="020F0302020204030204" pitchFamily="34" charset="0"/>
                <a:cs typeface="Adobe Arabic" panose="02040503050201020203" pitchFamily="18" charset="-78"/>
              </a:rPr>
              <a:t>Express, Discover, MasterCard, </a:t>
            </a: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VISA</a:t>
            </a:r>
            <a:r>
              <a:rPr lang="en-US" sz="23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  <a:endParaRPr lang="en-US" sz="2300" b="1" dirty="0">
              <a:solidFill>
                <a:srgbClr val="FF0000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-Electronic Check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Mail</a:t>
            </a:r>
            <a:endParaRPr lang="en-US" sz="2800" b="1" i="1" dirty="0">
              <a:solidFill>
                <a:schemeClr val="tx1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-Check or Money Order only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In Person</a:t>
            </a:r>
            <a:endParaRPr lang="en-US" sz="2800" b="1" i="1" dirty="0">
              <a:solidFill>
                <a:schemeClr val="tx1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-Cash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-Check or Money Order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-American Express, Discover, MasterCard, VISA</a:t>
            </a:r>
            <a:r>
              <a:rPr lang="en-US" sz="23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4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en-US" sz="12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   </a:t>
            </a:r>
            <a:r>
              <a:rPr lang="en-US" sz="12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*2.25% processing fee will be incurred for each credit/debit card payment</a:t>
            </a:r>
            <a:endParaRPr lang="en-US" sz="1200" b="1" dirty="0">
              <a:solidFill>
                <a:srgbClr val="FF0000"/>
              </a:solidFill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500" b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457200" lvl="1" indent="0">
              <a:buNone/>
            </a:pPr>
            <a:endParaRPr lang="en-US" sz="2500" b="1" dirty="0" smtClean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5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69" y="123369"/>
            <a:ext cx="6676574" cy="783772"/>
          </a:xfrm>
        </p:spPr>
        <p:txBody>
          <a:bodyPr>
            <a:noAutofit/>
          </a:bodyPr>
          <a:lstStyle/>
          <a:p>
            <a:r>
              <a:rPr lang="en-US" sz="5400" u="sng" dirty="0" smtClean="0"/>
              <a:t>Paying Online</a:t>
            </a:r>
            <a:endParaRPr lang="en-US" sz="2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6" y="2779486"/>
            <a:ext cx="3389086" cy="28520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current/outstanding balances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Send messages directly to Bursar’s Office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account history by term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E-billing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payment history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 deposits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636" y="6312881"/>
            <a:ext cx="377213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Best. Decision. Ever.</a:t>
            </a:r>
            <a:endParaRPr lang="en-US" sz="45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02722" y="2779486"/>
            <a:ext cx="3389086" cy="285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Pay for parking permits &amp; citations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 financial holds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Parent/Guardian authorization for account access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View/print official receipts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View/print 1098-T tax forms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Apply for room/board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7" y="1303563"/>
            <a:ext cx="533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6C31"/>
      </a:accent1>
      <a:accent2>
        <a:srgbClr val="008E40"/>
      </a:accent2>
      <a:accent3>
        <a:srgbClr val="006C31"/>
      </a:accent3>
      <a:accent4>
        <a:srgbClr val="50991F"/>
      </a:accent4>
      <a:accent5>
        <a:srgbClr val="006C31"/>
      </a:accent5>
      <a:accent6>
        <a:srgbClr val="008A3E"/>
      </a:accent6>
      <a:hlink>
        <a:srgbClr val="006C31"/>
      </a:hlink>
      <a:folHlink>
        <a:srgbClr val="008A3E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2007</TotalTime>
  <Words>766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Arabic</vt:lpstr>
      <vt:lpstr>Arial</vt:lpstr>
      <vt:lpstr>Calibri Light</vt:lpstr>
      <vt:lpstr>Trebuchet MS</vt:lpstr>
      <vt:lpstr>Wingdings</vt:lpstr>
      <vt:lpstr>Wingdings 3</vt:lpstr>
      <vt:lpstr>Facet</vt:lpstr>
      <vt:lpstr>Office of the Bursar</vt:lpstr>
      <vt:lpstr>What is a Bursar?</vt:lpstr>
      <vt:lpstr>The Billing Process</vt:lpstr>
      <vt:lpstr>Due Dates</vt:lpstr>
      <vt:lpstr>Cancellation Dates</vt:lpstr>
      <vt:lpstr>Tuition Schedule</vt:lpstr>
      <vt:lpstr>Tuition &amp; Fees (per semester)</vt:lpstr>
      <vt:lpstr>Payment Options</vt:lpstr>
      <vt:lpstr>Paying Online</vt:lpstr>
      <vt:lpstr>PowerPoint Presentation</vt:lpstr>
      <vt:lpstr>PowerPoint Presentation</vt:lpstr>
      <vt:lpstr>PowerPoint Presentation</vt:lpstr>
      <vt:lpstr>Payment Plan</vt:lpstr>
      <vt:lpstr>Refunds</vt:lpstr>
      <vt:lpstr>Refunds</vt:lpstr>
      <vt:lpstr>Refunds</vt:lpstr>
      <vt:lpstr>1098-T Form</vt:lpstr>
      <vt:lpstr>Correspondence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Lamb, Noah</dc:creator>
  <cp:lastModifiedBy>Walker, Matthew</cp:lastModifiedBy>
  <cp:revision>60</cp:revision>
  <cp:lastPrinted>2015-07-09T12:48:01Z</cp:lastPrinted>
  <dcterms:created xsi:type="dcterms:W3CDTF">2014-06-04T12:25:19Z</dcterms:created>
  <dcterms:modified xsi:type="dcterms:W3CDTF">2015-07-09T16:29:11Z</dcterms:modified>
</cp:coreProperties>
</file>