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5" r:id="rId5"/>
    <p:sldId id="258" r:id="rId6"/>
    <p:sldId id="263" r:id="rId7"/>
    <p:sldId id="264" r:id="rId8"/>
    <p:sldId id="268" r:id="rId9"/>
    <p:sldId id="260" r:id="rId10"/>
    <p:sldId id="266" r:id="rId11"/>
    <p:sldId id="267" r:id="rId12"/>
    <p:sldId id="269" r:id="rId13"/>
    <p:sldId id="270" r:id="rId14"/>
    <p:sldId id="274" r:id="rId15"/>
    <p:sldId id="26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9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0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7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76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6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9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6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2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4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58F2BA3-02CC-4281-8019-FB19134C98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DE9BDE6-44E1-426E-BB75-88AD6F93C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25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F2D8-7491-4187-B7C7-47A8E045F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094" y="685800"/>
            <a:ext cx="10569811" cy="2616693"/>
          </a:xfrm>
        </p:spPr>
        <p:txBody>
          <a:bodyPr/>
          <a:lstStyle/>
          <a:p>
            <a:r>
              <a:rPr lang="en-US" dirty="0"/>
              <a:t>Disparities of West Virginian African Americans &amp; COVID-19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F536E-2E22-4C53-AC48-EB52DAA2E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Benjamin I. Wainblat, M.D.</a:t>
            </a:r>
          </a:p>
          <a:p>
            <a:r>
              <a:rPr lang="en-US" dirty="0"/>
              <a:t>Paul Ambrose Healthcare Policy &amp; Advocacy Fellow</a:t>
            </a:r>
          </a:p>
          <a:p>
            <a:r>
              <a:rPr lang="en-US" dirty="0"/>
              <a:t>PGY I, Marshall University 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225881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2D21-1941-4AA0-A451-0E97F95C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Task Force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F1FE-805F-4A41-A38C-A551BC23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33801"/>
          </a:xfrm>
        </p:spPr>
        <p:txBody>
          <a:bodyPr>
            <a:normAutofit/>
          </a:bodyPr>
          <a:lstStyle/>
          <a:p>
            <a:r>
              <a:rPr lang="en-US" dirty="0"/>
              <a:t>Increase Testing availability including w/o a doctor’s order</a:t>
            </a:r>
          </a:p>
          <a:p>
            <a:r>
              <a:rPr lang="en-US" dirty="0"/>
              <a:t>Reach out to the African American community experiencing higher rates of infection/hospitalization</a:t>
            </a:r>
          </a:p>
          <a:p>
            <a:r>
              <a:rPr lang="en-US" dirty="0"/>
              <a:t>Setting forth guidelines to address the larger racial disparities and developing partnerships for the future</a:t>
            </a:r>
          </a:p>
          <a:p>
            <a:r>
              <a:rPr lang="en-US" dirty="0"/>
              <a:t>Evaluation of statistical disparities:</a:t>
            </a:r>
          </a:p>
          <a:p>
            <a:pPr lvl="1"/>
            <a:r>
              <a:rPr lang="en-US" dirty="0"/>
              <a:t>~29% AA COVID (+) pop ends up hospitalized vs 14.6% of White pop</a:t>
            </a:r>
          </a:p>
          <a:p>
            <a:pPr lvl="1"/>
            <a:r>
              <a:rPr lang="en-US" dirty="0"/>
              <a:t>78% of AA COVID (+) pop have </a:t>
            </a:r>
            <a:r>
              <a:rPr lang="en-US" dirty="0" err="1"/>
              <a:t>sxs</a:t>
            </a:r>
            <a:r>
              <a:rPr lang="en-US" dirty="0"/>
              <a:t> vs 68% White pop</a:t>
            </a:r>
          </a:p>
          <a:p>
            <a:r>
              <a:rPr lang="en-US" dirty="0"/>
              <a:t>Connecting COVID (+) pts to PCPs</a:t>
            </a:r>
          </a:p>
        </p:txBody>
      </p:sp>
    </p:spTree>
    <p:extLst>
      <p:ext uri="{BB962C8B-B14F-4D97-AF65-F5344CB8AC3E}">
        <p14:creationId xmlns:p14="http://schemas.microsoft.com/office/powerpoint/2010/main" val="276944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2731-02FE-499C-91F8-BF1E3420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Free Testing begins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84D2-E532-4977-99D9-814051EE3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Facilitated by the WV State National Guard on 5/22-5/23</a:t>
            </a:r>
          </a:p>
          <a:p>
            <a:pPr lvl="1"/>
            <a:r>
              <a:rPr lang="en-US" dirty="0"/>
              <a:t>Occurred in several counties including Marion county</a:t>
            </a:r>
          </a:p>
          <a:p>
            <a:pPr lvl="1"/>
            <a:r>
              <a:rPr lang="en-US" dirty="0"/>
              <a:t>299 tested; 70% were AA</a:t>
            </a:r>
          </a:p>
          <a:p>
            <a:r>
              <a:rPr lang="en-US" dirty="0"/>
              <a:t>Rolled out in less than 1 </a:t>
            </a:r>
            <a:r>
              <a:rPr lang="en-US" dirty="0" err="1"/>
              <a:t>wk</a:t>
            </a:r>
            <a:endParaRPr lang="en-US" dirty="0"/>
          </a:p>
          <a:p>
            <a:r>
              <a:rPr lang="en-US" dirty="0"/>
              <a:t>Demonstrated strong collaboration </a:t>
            </a:r>
            <a:r>
              <a:rPr lang="en-US" dirty="0" err="1"/>
              <a:t>btwn</a:t>
            </a:r>
            <a:r>
              <a:rPr lang="en-US" dirty="0"/>
              <a:t> gov’t &amp; NGOs</a:t>
            </a:r>
          </a:p>
        </p:txBody>
      </p:sp>
    </p:spTree>
    <p:extLst>
      <p:ext uri="{BB962C8B-B14F-4D97-AF65-F5344CB8AC3E}">
        <p14:creationId xmlns:p14="http://schemas.microsoft.com/office/powerpoint/2010/main" val="125413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35F4-9E1C-4994-998B-B0DC8ABE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Post-testing task force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D4277-B4AA-44B8-BE5E-92230AFBA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Focused on providing more community awareness of testing events &amp; need to be tested</a:t>
            </a:r>
          </a:p>
          <a:p>
            <a:r>
              <a:rPr lang="en-US" dirty="0"/>
              <a:t>Also focused facilitating testing f/u including filling out paperwork &amp; difficulty in reaching some (+) pts</a:t>
            </a:r>
          </a:p>
          <a:p>
            <a:r>
              <a:rPr lang="en-US" dirty="0"/>
              <a:t>Noted the general prevalence of distrust by the minority community</a:t>
            </a:r>
          </a:p>
          <a:p>
            <a:pPr lvl="1"/>
            <a:r>
              <a:rPr lang="en-US" dirty="0"/>
              <a:t>Emphasized importance of transparency</a:t>
            </a:r>
          </a:p>
        </p:txBody>
      </p:sp>
    </p:spTree>
    <p:extLst>
      <p:ext uri="{BB962C8B-B14F-4D97-AF65-F5344CB8AC3E}">
        <p14:creationId xmlns:p14="http://schemas.microsoft.com/office/powerpoint/2010/main" val="417580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E09B-A019-45B6-B134-92A53B98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Attempts to reach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5134F-235A-4B98-AB58-8BBEB9AE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66899"/>
            <a:ext cx="6651959" cy="4701681"/>
          </a:xfrm>
        </p:spPr>
        <p:txBody>
          <a:bodyPr/>
          <a:lstStyle/>
          <a:p>
            <a:r>
              <a:rPr lang="en-US" dirty="0"/>
              <a:t>Task Force was advised minority community may come out to a livelier event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Texas testing event w/</a:t>
            </a:r>
            <a:r>
              <a:rPr lang="en-US" dirty="0" err="1"/>
              <a:t>Beyonce</a:t>
            </a:r>
            <a:r>
              <a:rPr lang="en-US" dirty="0"/>
              <a:t> drew a 5 mile traffic line</a:t>
            </a:r>
          </a:p>
          <a:p>
            <a:pPr lvl="1"/>
            <a:r>
              <a:rPr lang="en-US" dirty="0"/>
              <a:t>Understood difficulty of fun environment vs social distancing</a:t>
            </a:r>
          </a:p>
          <a:p>
            <a:r>
              <a:rPr lang="en-US" dirty="0"/>
              <a:t>Attempted to focus on public housing </a:t>
            </a:r>
            <a:r>
              <a:rPr lang="en-US" dirty="0" err="1"/>
              <a:t>dvpts</a:t>
            </a:r>
            <a:r>
              <a:rPr lang="en-US" dirty="0"/>
              <a:t> &amp; those w/o transportation access</a:t>
            </a:r>
          </a:p>
          <a:p>
            <a:r>
              <a:rPr lang="en-US" dirty="0"/>
              <a:t>Addressed fears of losing job over (+) test w/need to quarantine</a:t>
            </a:r>
          </a:p>
          <a:p>
            <a:pPr lvl="1"/>
            <a:r>
              <a:rPr lang="en-US" dirty="0"/>
              <a:t>Fear of COVID being a hoax and (+) test results used to oust workers from jobs</a:t>
            </a:r>
          </a:p>
          <a:p>
            <a:pPr lvl="1"/>
            <a:r>
              <a:rPr lang="en-US" dirty="0"/>
              <a:t>Jobs protected by the ADA</a:t>
            </a:r>
          </a:p>
        </p:txBody>
      </p:sp>
      <p:pic>
        <p:nvPicPr>
          <p:cNvPr id="2050" name="Picture 2" descr="Beyoncé: BEYONCÉ'S BEYGOOD TEAMS UP WITH MS.TINA KNOWLES LAWSON TO SUPPORT  COVID-19 MOBILE TESTING RELIEF IN #IDIDMYPART CAMPAIGN IN HOUSTON, TEXAS">
            <a:extLst>
              <a:ext uri="{FF2B5EF4-FFF2-40B4-BE49-F238E27FC236}">
                <a16:creationId xmlns:a16="http://schemas.microsoft.com/office/drawing/2014/main" id="{3B0631DC-48EF-4731-AF98-9D5C45A2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28" y="1714500"/>
            <a:ext cx="36282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1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A2CC-88B9-469F-90F9-DDABA548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rates, as of 7/16 task force meeting: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C821-30E0-4A1E-BB8B-220EF0014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5E866-8CF6-4AD6-9FE9-5A73C56F0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4" t="23515" r="11337" b="22092"/>
          <a:stretch/>
        </p:blipFill>
        <p:spPr>
          <a:xfrm>
            <a:off x="1415879" y="2360349"/>
            <a:ext cx="9357065" cy="373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38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52C7-53E4-48DE-879A-A31EC452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476500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What Can/Should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2E22-8A81-4EA7-B68E-1110BEAB0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381500"/>
            <a:ext cx="9905998" cy="3124201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1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157A-5874-4D84-AA76-43C64A9F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 Recs:</a:t>
            </a:r>
          </a:p>
        </p:txBody>
      </p:sp>
      <p:pic>
        <p:nvPicPr>
          <p:cNvPr id="3074" name="Picture 2" descr="Amazon.com: BLACK MAN IN A WHITE COAT (9781250105042): DAMON TWEEDY: Books">
            <a:extLst>
              <a:ext uri="{FF2B5EF4-FFF2-40B4-BE49-F238E27FC236}">
                <a16:creationId xmlns:a16="http://schemas.microsoft.com/office/drawing/2014/main" id="{6E5C3365-2E79-4F7D-B9A4-029AFD22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31" y="1899801"/>
            <a:ext cx="31718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ite Fragility: Why It's So Hard for White People to Talk About Racism -  Kindle edition by DiAngelo, Robin J., Dyson, Michael Eric. Politics &amp;  Social Sciences Kindle eBooks @ Amazon.com.">
            <a:extLst>
              <a:ext uri="{FF2B5EF4-FFF2-40B4-BE49-F238E27FC236}">
                <a16:creationId xmlns:a16="http://schemas.microsoft.com/office/drawing/2014/main" id="{9825A10E-688B-4BD6-8943-DA8659E5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91" y="1899801"/>
            <a:ext cx="3165481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5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9F53-3BB6-495D-8B6A-C790B56E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632FB-513B-4F1A-ADB0-B3303F0A3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44911"/>
            <a:ext cx="9905998" cy="496069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effectLst/>
              </a:rPr>
              <a:t>Adams, Steven. “West Virginia’s Black Community Faces Greater Challenges Due to Coronavirus.” </a:t>
            </a:r>
            <a:r>
              <a:rPr lang="en-US" i="1" dirty="0" err="1">
                <a:effectLst/>
              </a:rPr>
              <a:t>Weirtondailytimes.Com</a:t>
            </a:r>
            <a:r>
              <a:rPr lang="en-US" dirty="0">
                <a:effectLst/>
              </a:rPr>
              <a:t>, The Weirton Daily Times, 9 May 2020, www.weirtondailytimes.com/news/local-news/2020/05/west-virginias-black-community-faces-greater-challenges-due-to-coronavirus/. Accessed 13 June 2020.</a:t>
            </a:r>
          </a:p>
          <a:p>
            <a:r>
              <a:rPr lang="en-US" dirty="0">
                <a:effectLst/>
              </a:rPr>
              <a:t>Allen, Emily. “New W.Va. Group Explores How COVID-19 Disproportionately Impacts African American Communities.” </a:t>
            </a:r>
            <a:r>
              <a:rPr lang="en-US" i="1" dirty="0" err="1">
                <a:effectLst/>
              </a:rPr>
              <a:t>Www.Wvpublic.Org</a:t>
            </a:r>
            <a:r>
              <a:rPr lang="en-US" dirty="0">
                <a:effectLst/>
              </a:rPr>
              <a:t>, West Virginia Public Broadcasting, 11 May 2020, www.wvpublic.org/post/new-wva-group-explores-how-covid-19-disproportionately-impacts-african-american-communities#stream/0. Accessed 13 June 2020.</a:t>
            </a:r>
          </a:p>
          <a:p>
            <a:r>
              <a:rPr lang="en-US" dirty="0">
                <a:effectLst/>
              </a:rPr>
              <a:t>Associated Press. “How COVID-19 Tore Through a Black Church Community in WV.” </a:t>
            </a:r>
            <a:r>
              <a:rPr lang="en-US" i="1" dirty="0">
                <a:effectLst/>
              </a:rPr>
              <a:t>US News &amp; World Report</a:t>
            </a:r>
            <a:r>
              <a:rPr lang="en-US" dirty="0">
                <a:effectLst/>
              </a:rPr>
              <a:t>, U.S. News &amp; World Report, 10 May 2020, www.usnews.com/news/best-states/west-virginia/articles/2020-05-10/how-covid-19-tore-through-a-black-church-community-in-wv. Accessed 13 June 2020.</a:t>
            </a:r>
          </a:p>
          <a:p>
            <a:r>
              <a:rPr lang="en-US" dirty="0">
                <a:effectLst/>
              </a:rPr>
              <a:t>CDC. </a:t>
            </a:r>
            <a:r>
              <a:rPr lang="en-US" i="1" dirty="0">
                <a:effectLst/>
              </a:rPr>
              <a:t>Coronavirus Disease 2019 (COVID-19)</a:t>
            </a:r>
            <a:r>
              <a:rPr lang="en-US" dirty="0">
                <a:effectLst/>
              </a:rPr>
              <a:t>. Centers for Disease Control and Prevention, 11 Feb. 2020, www.cdc.gov/coronavirus/2019-ncov/need-extra-precautions/racial-ethnic-minorities.html. Accessed 15 June 2020.</a:t>
            </a:r>
          </a:p>
          <a:p>
            <a:r>
              <a:rPr lang="en-US" dirty="0">
                <a:effectLst/>
              </a:rPr>
              <a:t>Griffin, Justin. </a:t>
            </a:r>
            <a:r>
              <a:rPr lang="en-US" i="1" dirty="0">
                <a:effectLst/>
              </a:rPr>
              <a:t>State’s Outreach Efforts Begin for Minority Groups</a:t>
            </a:r>
            <a:r>
              <a:rPr lang="en-US" dirty="0">
                <a:effectLst/>
              </a:rPr>
              <a:t>. Spirit of Jefferson, 13 May 2020, www.spiritofjefferson.com/news/article_8d67c218-9522-11ea-8555-7b7abdb30736.html. Accessed 15 June 2020.</a:t>
            </a:r>
          </a:p>
          <a:p>
            <a:r>
              <a:rPr lang="en-US" dirty="0">
                <a:effectLst/>
              </a:rPr>
              <a:t>jvincent@herald-mail.com, Jenni Vincent. “State Plans African American COVID-19 Testing in Berkeley, Jefferson Counties.” </a:t>
            </a:r>
            <a:r>
              <a:rPr lang="en-US" i="1" dirty="0">
                <a:effectLst/>
              </a:rPr>
              <a:t>Herald-Mail Media</a:t>
            </a:r>
            <a:r>
              <a:rPr lang="en-US" dirty="0">
                <a:effectLst/>
              </a:rPr>
              <a:t>, 10 May 2020, www.heraldmailmedia.com/news/special/coronavirus/state-plans-african-american-covid-19-testing-in-berkeley-jefferson-counties/article_0f5e5331-b1d2-5e7e-8aef-36ea43383800.html. Accessed 13 June 2020.</a:t>
            </a:r>
          </a:p>
          <a:p>
            <a:r>
              <a:rPr lang="en-US" dirty="0">
                <a:effectLst/>
              </a:rPr>
              <a:t>Richardson, Seth A. </a:t>
            </a:r>
            <a:r>
              <a:rPr lang="en-US" i="1" dirty="0">
                <a:effectLst/>
              </a:rPr>
              <a:t>Ohio GOP State Senator Fired from ER Doctor Job after Using Racist Language</a:t>
            </a:r>
            <a:r>
              <a:rPr lang="en-US" dirty="0">
                <a:effectLst/>
              </a:rPr>
              <a:t>. Cleveland.com, 11 June 2020, www.cleveland.com/open/2020/06/ohio-gop-state-senator-fired-from-er-doctor-job-after-using-racist-language.html. Accessed 14 June 2020.</a:t>
            </a:r>
          </a:p>
          <a:p>
            <a:r>
              <a:rPr lang="en-US" dirty="0">
                <a:effectLst/>
              </a:rPr>
              <a:t>“WV Herbert Henderson Office of Minority Affairs.” </a:t>
            </a:r>
            <a:r>
              <a:rPr lang="en-US" i="1" dirty="0" err="1">
                <a:effectLst/>
              </a:rPr>
              <a:t>Wv.Gov</a:t>
            </a:r>
            <a:r>
              <a:rPr lang="en-US" dirty="0">
                <a:effectLst/>
              </a:rPr>
              <a:t>, 2020, minorityaffairs.wv.gov/COVID-19/Pages/default.aspx. Accessed 13 June 2020 and </a:t>
            </a:r>
            <a:r>
              <a:rPr lang="en-US">
                <a:effectLst/>
              </a:rPr>
              <a:t>15 November 2020.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024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BA16D5-6E7C-4FF7-BF70-0D014F48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61800"/>
            <a:ext cx="8686800" cy="734400"/>
          </a:xfrm>
        </p:spPr>
        <p:txBody>
          <a:bodyPr/>
          <a:lstStyle/>
          <a:p>
            <a:pPr algn="ctr"/>
            <a:r>
              <a:rPr lang="en-US" dirty="0"/>
              <a:t>A Refugee’s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4B938-F591-4227-9E54-6228C9829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4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BE50-F541-4400-9DA2-1DAFD9F8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Tuskegee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D0FBB-19A0-4B86-92EA-E902C4D70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Nearly 400 African American Men went untreated for decades with syphilis</a:t>
            </a:r>
          </a:p>
          <a:p>
            <a:pPr lvl="1"/>
            <a:r>
              <a:rPr lang="en-US" dirty="0"/>
              <a:t>All in the name of science: to see what happens in the later stages of syphilis</a:t>
            </a:r>
          </a:p>
          <a:p>
            <a:pPr lvl="1"/>
            <a:r>
              <a:rPr lang="en-US" dirty="0"/>
              <a:t>Non-treatment continued despite known treatment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226945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3B12-45CF-4176-AA7A-51FEEDF5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B01C7-40ED-4D95-B9A7-9026AB45A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9" t="6407" r="16915" b="4881"/>
          <a:stretch/>
        </p:blipFill>
        <p:spPr>
          <a:xfrm>
            <a:off x="2711132" y="1869949"/>
            <a:ext cx="676656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0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B3E2-92A9-4706-9961-A0DAC98B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Outbreak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A750BD-E0CB-4E14-A2D9-25F0A9D73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3/15/2020: Fairmont, WV, Friendship Baptist Church:</a:t>
            </a:r>
          </a:p>
          <a:p>
            <a:pPr lvl="1"/>
            <a:r>
              <a:rPr lang="en-US" dirty="0"/>
              <a:t>Multi-church celebration of pastor’s anniversary</a:t>
            </a:r>
          </a:p>
          <a:p>
            <a:pPr lvl="1"/>
            <a:r>
              <a:rPr lang="en-US" dirty="0"/>
              <a:t>90-120 people in attendance</a:t>
            </a:r>
          </a:p>
          <a:p>
            <a:pPr lvl="1"/>
            <a:r>
              <a:rPr lang="en-US" dirty="0"/>
              <a:t>Viola York Horton, 88 </a:t>
            </a:r>
            <a:r>
              <a:rPr lang="en-US" dirty="0" err="1"/>
              <a:t>yo</a:t>
            </a:r>
            <a:r>
              <a:rPr lang="en-US" dirty="0"/>
              <a:t> F, performed choir music at this celebration</a:t>
            </a:r>
          </a:p>
          <a:p>
            <a:r>
              <a:rPr lang="en-US" dirty="0"/>
              <a:t>3/15/2020: later that day, CDC rec’s against gatherings &gt;50 ppl</a:t>
            </a:r>
          </a:p>
          <a:p>
            <a:r>
              <a:rPr lang="en-US" dirty="0"/>
              <a:t>3/16/2020: Gov Justice Declares State of Emergency for WV</a:t>
            </a:r>
          </a:p>
          <a:p>
            <a:r>
              <a:rPr lang="en-US" dirty="0"/>
              <a:t>3/29/2020: Viola York Horton is WV’s 1</a:t>
            </a:r>
            <a:r>
              <a:rPr lang="en-US" baseline="30000" dirty="0"/>
              <a:t>st</a:t>
            </a:r>
            <a:r>
              <a:rPr lang="en-US" dirty="0"/>
              <a:t> COVID-19 death</a:t>
            </a:r>
          </a:p>
          <a:p>
            <a:r>
              <a:rPr lang="en-US" dirty="0"/>
              <a:t>9 days later: 5 attendees hospitalized</a:t>
            </a:r>
          </a:p>
        </p:txBody>
      </p:sp>
    </p:spTree>
    <p:extLst>
      <p:ext uri="{BB962C8B-B14F-4D97-AF65-F5344CB8AC3E}">
        <p14:creationId xmlns:p14="http://schemas.microsoft.com/office/powerpoint/2010/main" val="154505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0970-E510-433B-8F3E-5F7F6990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Tackling Community Outbreak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B5EC6-730B-4DED-BDC2-FBC3C91B3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Church Community spreads the word on FB that attendees were falling ill</a:t>
            </a:r>
          </a:p>
          <a:p>
            <a:r>
              <a:rPr lang="en-US" dirty="0"/>
              <a:t>Church Community Member reaches out to regional public health department (Marion County Health Department)</a:t>
            </a:r>
          </a:p>
          <a:p>
            <a:pPr lvl="1"/>
            <a:r>
              <a:rPr lang="en-US" dirty="0"/>
              <a:t>Devise plan to reach out to attendees</a:t>
            </a:r>
          </a:p>
          <a:p>
            <a:pPr lvl="1"/>
            <a:r>
              <a:rPr lang="en-US" dirty="0"/>
              <a:t>Health Dept states that if attendees don’t return phone calls, no one can be helped</a:t>
            </a:r>
          </a:p>
          <a:p>
            <a:pPr lvl="1"/>
            <a:r>
              <a:rPr lang="en-US" dirty="0"/>
              <a:t>Church Community feels frustrated with lack of gov’t direction</a:t>
            </a:r>
          </a:p>
        </p:txBody>
      </p:sp>
    </p:spTree>
    <p:extLst>
      <p:ext uri="{BB962C8B-B14F-4D97-AF65-F5344CB8AC3E}">
        <p14:creationId xmlns:p14="http://schemas.microsoft.com/office/powerpoint/2010/main" val="300944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230E-4180-4873-96BF-F4E59344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Outbreak Barriers to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B5A5E-D826-4509-9E10-5260BF25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Laverna Horton, 85 </a:t>
            </a:r>
            <a:r>
              <a:rPr lang="en-US" dirty="0" err="1"/>
              <a:t>yo</a:t>
            </a:r>
            <a:r>
              <a:rPr lang="en-US" dirty="0"/>
              <a:t> F, Sister-in-Law to Viola Horton  (COVID-19 WV death #1), fell ill, was hospitalized, notified physician that other attendees were getting ill, but only had a temp of 96.7 .</a:t>
            </a:r>
          </a:p>
          <a:p>
            <a:pPr lvl="1"/>
            <a:r>
              <a:rPr lang="en-US" dirty="0"/>
              <a:t>Never allowed to get testing</a:t>
            </a:r>
          </a:p>
          <a:p>
            <a:pPr lvl="1"/>
            <a:r>
              <a:rPr lang="en-US" dirty="0"/>
              <a:t>Experienced anorexia, loss of taste, and weight loss</a:t>
            </a:r>
          </a:p>
          <a:p>
            <a:pPr lvl="1"/>
            <a:r>
              <a:rPr lang="en-US" dirty="0"/>
              <a:t>Recovered; still never tested</a:t>
            </a:r>
          </a:p>
          <a:p>
            <a:r>
              <a:rPr lang="en-US" dirty="0"/>
              <a:t>Marion County Residents directed to neighboring Harrison/Monongalia for testing</a:t>
            </a:r>
          </a:p>
          <a:p>
            <a:pPr lvl="1"/>
            <a:r>
              <a:rPr lang="en-US" dirty="0"/>
              <a:t>This was due to loss of Fairmont Regional Medical Center in late 3/2020</a:t>
            </a:r>
          </a:p>
          <a:p>
            <a:r>
              <a:rPr lang="en-US" dirty="0"/>
              <a:t>Marion County (+) COVID-19 Cases &gt;50% AA in a county of 3% AA</a:t>
            </a:r>
          </a:p>
          <a:p>
            <a:r>
              <a:rPr lang="en-US" dirty="0"/>
              <a:t>Testing Help/State Resources went to Eastern Panhandle instead when a cluster of cases appeared</a:t>
            </a:r>
          </a:p>
        </p:txBody>
      </p:sp>
    </p:spTree>
    <p:extLst>
      <p:ext uri="{BB962C8B-B14F-4D97-AF65-F5344CB8AC3E}">
        <p14:creationId xmlns:p14="http://schemas.microsoft.com/office/powerpoint/2010/main" val="113719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st Virginia counties (clickable map)">
            <a:extLst>
              <a:ext uri="{FF2B5EF4-FFF2-40B4-BE49-F238E27FC236}">
                <a16:creationId xmlns:a16="http://schemas.microsoft.com/office/drawing/2014/main" id="{5346045C-E7D4-415D-99BE-FCDD42C0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73" y="436746"/>
            <a:ext cx="6649453" cy="59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3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155C-9E1E-44D3-B59B-764D838E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of a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F5C27-E7DF-4892-A546-36EC89490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841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Multiple NAACP chapters in WV &amp; words from US Senator Manchin created the </a:t>
            </a:r>
            <a:r>
              <a:rPr lang="en-US" i="1" dirty="0"/>
              <a:t>COVID-19 Advisory Commission on African American Disparities</a:t>
            </a:r>
          </a:p>
          <a:p>
            <a:pPr lvl="1"/>
            <a:r>
              <a:rPr lang="en-US" dirty="0"/>
              <a:t>First meeting = 5/11/2020</a:t>
            </a:r>
          </a:p>
          <a:p>
            <a:pPr lvl="1"/>
            <a:r>
              <a:rPr lang="en-US" dirty="0"/>
              <a:t>Composed of Director of Herbert Henderson Office of Minority Affairs, Religious Leaders, State Legislators, and NGO Leaders including NAACP</a:t>
            </a:r>
          </a:p>
          <a:p>
            <a:r>
              <a:rPr lang="en-US" dirty="0"/>
              <a:t>Creation partially spurred by 2/11/2020 CDC Report:</a:t>
            </a:r>
          </a:p>
          <a:p>
            <a:pPr lvl="1"/>
            <a:r>
              <a:rPr lang="en-US" dirty="0"/>
              <a:t>33% hospitalized COVID pts = black vs 18% community members = black</a:t>
            </a:r>
          </a:p>
          <a:p>
            <a:pPr lvl="1"/>
            <a:r>
              <a:rPr lang="en-US" dirty="0"/>
              <a:t>Underlying Conditions:</a:t>
            </a:r>
          </a:p>
          <a:p>
            <a:pPr lvl="2"/>
            <a:r>
              <a:rPr lang="en-US" dirty="0"/>
              <a:t>Living Conditions</a:t>
            </a:r>
          </a:p>
          <a:p>
            <a:pPr lvl="2"/>
            <a:r>
              <a:rPr lang="en-US" dirty="0"/>
              <a:t>Work Circumstances</a:t>
            </a:r>
          </a:p>
          <a:p>
            <a:pPr lvl="2"/>
            <a:r>
              <a:rPr lang="en-US" dirty="0"/>
              <a:t>Underlying Health Conditions &amp; Lower Access to Care</a:t>
            </a:r>
          </a:p>
        </p:txBody>
      </p:sp>
    </p:spTree>
    <p:extLst>
      <p:ext uri="{BB962C8B-B14F-4D97-AF65-F5344CB8AC3E}">
        <p14:creationId xmlns:p14="http://schemas.microsoft.com/office/powerpoint/2010/main" val="498568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3541</TotalTime>
  <Words>1086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Mesh</vt:lpstr>
      <vt:lpstr>Disparities of West Virginian African Americans &amp; COVID-19 </vt:lpstr>
      <vt:lpstr>A Refugee’s Story</vt:lpstr>
      <vt:lpstr>Tuskegee Experiments</vt:lpstr>
      <vt:lpstr>In the News:</vt:lpstr>
      <vt:lpstr>Outbreak</vt:lpstr>
      <vt:lpstr>Tackling Community Outbreak</vt:lpstr>
      <vt:lpstr>Community Outbreak Barriers to Care</vt:lpstr>
      <vt:lpstr>PowerPoint Presentation</vt:lpstr>
      <vt:lpstr>Creation of a task Force</vt:lpstr>
      <vt:lpstr>Initial Task Force Goals:</vt:lpstr>
      <vt:lpstr>Targeted Free Testing begins</vt:lpstr>
      <vt:lpstr>Post-testing task force analysis</vt:lpstr>
      <vt:lpstr>Attempts to reach out</vt:lpstr>
      <vt:lpstr>COVID rates, as of 7/16 task force meeting:</vt:lpstr>
      <vt:lpstr>What Can/Should be done?</vt:lpstr>
      <vt:lpstr>Further Reading Recs: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Disparities of West Virginian African Americans &amp; COVID-19</dc:title>
  <dc:creator>Ben Wainblat</dc:creator>
  <cp:lastModifiedBy>Ben Wainblat</cp:lastModifiedBy>
  <cp:revision>29</cp:revision>
  <dcterms:created xsi:type="dcterms:W3CDTF">2020-06-14T02:13:09Z</dcterms:created>
  <dcterms:modified xsi:type="dcterms:W3CDTF">2020-11-16T01:06:53Z</dcterms:modified>
</cp:coreProperties>
</file>