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3" r:id="rId5"/>
    <p:sldId id="267" r:id="rId6"/>
    <p:sldId id="271" r:id="rId7"/>
    <p:sldId id="270" r:id="rId8"/>
    <p:sldId id="274" r:id="rId9"/>
    <p:sldId id="276" r:id="rId10"/>
    <p:sldId id="277" r:id="rId11"/>
    <p:sldId id="260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29" autoAdjust="0"/>
    <p:restoredTop sz="94660" autoAdjust="0"/>
  </p:normalViewPr>
  <p:slideViewPr>
    <p:cSldViewPr snapToGrid="0">
      <p:cViewPr varScale="1">
        <p:scale>
          <a:sx n="60" d="100"/>
          <a:sy n="60" d="100"/>
        </p:scale>
        <p:origin x="96" y="6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162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DD2C8-8A8A-4F10-9D0C-53528304E1E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C912A-2336-486C-98AC-18DE1EE66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16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BD08F-323A-4037-9545-12C19A96BAE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335CC-6740-4CD1-A7C7-00AB2BA25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72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335CC-6740-4CD1-A7C7-00AB2BA253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81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6553200"/>
            <a:ext cx="12192000" cy="304800"/>
          </a:xfrm>
          <a:prstGeom prst="rect">
            <a:avLst/>
          </a:prstGeom>
          <a:solidFill>
            <a:srgbClr val="215B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215B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0" y="6372226"/>
            <a:ext cx="12192000" cy="1825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300039"/>
            <a:ext cx="12192000" cy="1539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8" name="Picture 8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1" y="5646739"/>
            <a:ext cx="11811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3967" y="2293939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5133" y="4021138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3492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166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68834" y="457201"/>
            <a:ext cx="2713567" cy="5668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8134" y="457201"/>
            <a:ext cx="7937500" cy="5668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669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719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788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7184" y="1600201"/>
            <a:ext cx="531494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5333" y="1600201"/>
            <a:ext cx="531706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135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975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1050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351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17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697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8133" y="457200"/>
            <a:ext cx="10854267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7184" y="1600201"/>
            <a:ext cx="1083521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553200"/>
            <a:ext cx="12192000" cy="304800"/>
          </a:xfrm>
          <a:prstGeom prst="rect">
            <a:avLst/>
          </a:prstGeom>
          <a:solidFill>
            <a:srgbClr val="215B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29" name="Rectangle 8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215B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30" name="Rectangle 10"/>
          <p:cNvSpPr>
            <a:spLocks noChangeArrowheads="1"/>
          </p:cNvSpPr>
          <p:nvPr userDrawn="1"/>
        </p:nvSpPr>
        <p:spPr bwMode="auto">
          <a:xfrm>
            <a:off x="0" y="6372226"/>
            <a:ext cx="12192000" cy="1825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31" name="Rectangle 14"/>
          <p:cNvSpPr>
            <a:spLocks noChangeArrowheads="1"/>
          </p:cNvSpPr>
          <p:nvPr userDrawn="1"/>
        </p:nvSpPr>
        <p:spPr bwMode="auto">
          <a:xfrm>
            <a:off x="0" y="300039"/>
            <a:ext cx="12192000" cy="1539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1032" name="Picture 16" descr="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1" y="5646739"/>
            <a:ext cx="11811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69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15B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15B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15B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15B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15B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15B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15B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15B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15B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sa.us/seminars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1993900" y="812800"/>
            <a:ext cx="8172450" cy="1347788"/>
          </a:xfrm>
        </p:spPr>
        <p:txBody>
          <a:bodyPr/>
          <a:lstStyle/>
          <a:p>
            <a:pPr algn="ctr"/>
            <a:r>
              <a:rPr lang="en-US" altLang="en-US" dirty="0" smtClean="0">
                <a:effectLst/>
              </a:rPr>
              <a:t>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>
          <a:xfrm>
            <a:off x="747184" y="1606165"/>
            <a:ext cx="10835216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1800" dirty="0" smtClean="0">
                <a:effectLst/>
              </a:rPr>
              <a:t> </a:t>
            </a:r>
            <a:endParaRPr lang="en-US" altLang="en-US" sz="1800" dirty="0">
              <a:effectLst/>
            </a:endParaRPr>
          </a:p>
          <a:p>
            <a:pPr algn="ctr" eaLnBrk="1" hangingPunct="1">
              <a:buFontTx/>
              <a:buNone/>
            </a:pPr>
            <a:endParaRPr lang="en-US" altLang="en-US" sz="1800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9504" y="434935"/>
            <a:ext cx="9658787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4000" b="1" dirty="0" smtClean="0">
                <a:latin typeface="Times New Roman" panose="02020603050405020304" pitchFamily="18" charset="0"/>
              </a:rPr>
              <a:t>Discovery: A Movement Toward Understanding</a:t>
            </a:r>
          </a:p>
          <a:p>
            <a:pPr algn="ctr"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</a:rPr>
              <a:t>by</a:t>
            </a:r>
            <a:endParaRPr lang="en-US" b="1" dirty="0">
              <a:latin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4000" b="1" dirty="0" smtClean="0">
                <a:latin typeface="Times New Roman" panose="02020603050405020304" pitchFamily="18" charset="0"/>
              </a:rPr>
              <a:t>Marc Shoemaker</a:t>
            </a:r>
            <a:endParaRPr lang="en-US" sz="4000" b="1" dirty="0" smtClean="0"/>
          </a:p>
          <a:p>
            <a:pPr algn="ctr">
              <a:spcAft>
                <a:spcPts val="0"/>
              </a:spcAft>
            </a:pPr>
            <a:r>
              <a:rPr lang="en-US" sz="4000" b="1" dirty="0" smtClean="0">
                <a:latin typeface="Times New Roman" panose="02020603050405020304" pitchFamily="18" charset="0"/>
              </a:rPr>
              <a:t> </a:t>
            </a:r>
            <a:endParaRPr lang="en-US" sz="1400" b="1" dirty="0" smtClean="0"/>
          </a:p>
          <a:p>
            <a:pPr algn="ctr"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</a:rPr>
              <a:t>Portfolio presentation for </a:t>
            </a:r>
          </a:p>
          <a:p>
            <a:pPr algn="ctr"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</a:rPr>
              <a:t>Doctor of Education</a:t>
            </a:r>
            <a:endParaRPr lang="en-US" b="1" dirty="0" smtClean="0"/>
          </a:p>
          <a:p>
            <a:pPr algn="ctr"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</a:rPr>
              <a:t>in</a:t>
            </a:r>
            <a:endParaRPr lang="en-US" b="1" dirty="0" smtClean="0"/>
          </a:p>
          <a:p>
            <a:pPr algn="ctr"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</a:rPr>
              <a:t>Curriculum and Instruction</a:t>
            </a:r>
          </a:p>
          <a:p>
            <a:pPr algn="ctr"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</a:rPr>
              <a:t>September 30, 2017</a:t>
            </a:r>
            <a:endParaRPr lang="en-US" b="1" dirty="0" smtClean="0"/>
          </a:p>
          <a:p>
            <a:pPr algn="ctr"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</a:rPr>
              <a:t> </a:t>
            </a:r>
            <a:endParaRPr lang="en-US" b="1" dirty="0" smtClean="0"/>
          </a:p>
          <a:p>
            <a:pPr algn="ctr"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</a:rPr>
              <a:t> Committee Members: </a:t>
            </a:r>
            <a:endParaRPr lang="en-US" b="1" dirty="0" smtClean="0"/>
          </a:p>
          <a:p>
            <a:pPr algn="ctr"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</a:rPr>
              <a:t>  </a:t>
            </a:r>
            <a:endParaRPr lang="en-US" b="1" dirty="0" smtClean="0"/>
          </a:p>
          <a:p>
            <a:pPr algn="ctr"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</a:rPr>
              <a:t>Dr. Elizabeth Campbell</a:t>
            </a:r>
            <a:endParaRPr lang="en-US" b="1" dirty="0" smtClean="0"/>
          </a:p>
          <a:p>
            <a:pPr algn="ctr"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</a:rPr>
              <a:t>Dr. Kim McFall</a:t>
            </a:r>
            <a:endParaRPr lang="en-US" b="1" dirty="0" smtClean="0"/>
          </a:p>
          <a:p>
            <a:pPr algn="ctr"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</a:rPr>
              <a:t>Dr. Sherry Early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5765" y="434935"/>
            <a:ext cx="12160469" cy="6018770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stretch>
              <a:fillRect/>
            </a:stretch>
          </a:blipFill>
          <a:ln w="76200" cap="flat" cmpd="sng" algn="ctr">
            <a:solidFill>
              <a:srgbClr val="215B3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451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1993900" y="812800"/>
            <a:ext cx="8172450" cy="1347788"/>
          </a:xfrm>
        </p:spPr>
        <p:txBody>
          <a:bodyPr/>
          <a:lstStyle/>
          <a:p>
            <a:pPr algn="ctr"/>
            <a:r>
              <a:rPr lang="en-US" altLang="en-US" dirty="0" smtClean="0">
                <a:effectLst/>
              </a:rPr>
              <a:t>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1800" dirty="0" smtClean="0">
                <a:effectLst/>
              </a:rPr>
              <a:t> </a:t>
            </a:r>
            <a:endParaRPr lang="en-US" altLang="en-US" sz="1800" dirty="0">
              <a:effectLst/>
            </a:endParaRPr>
          </a:p>
          <a:p>
            <a:pPr algn="ctr" eaLnBrk="1" hangingPunct="1">
              <a:buFontTx/>
              <a:buNone/>
            </a:pPr>
            <a:endParaRPr lang="en-US" altLang="en-US" sz="1800" dirty="0"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812800"/>
            <a:ext cx="1219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Moving Forward</a:t>
            </a:r>
          </a:p>
          <a:p>
            <a:pPr algn="ctr"/>
            <a:endParaRPr lang="en-US" sz="2000" b="1" dirty="0" smtClean="0">
              <a:latin typeface="Calibri" panose="020F0502020204030204" pitchFamily="34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esearch involving when and why students begin to lose interest in reading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Looking at teachers who have addressed the issue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Formulating further questions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engaging middle school students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Interviews and focus groups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Analyzing information, searching for themes and insights</a:t>
            </a:r>
          </a:p>
        </p:txBody>
      </p:sp>
    </p:spTree>
    <p:extLst>
      <p:ext uri="{BB962C8B-B14F-4D97-AF65-F5344CB8AC3E}">
        <p14:creationId xmlns:p14="http://schemas.microsoft.com/office/powerpoint/2010/main" val="2511153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1993900" y="812800"/>
            <a:ext cx="8172450" cy="1347788"/>
          </a:xfrm>
        </p:spPr>
        <p:txBody>
          <a:bodyPr/>
          <a:lstStyle/>
          <a:p>
            <a:pPr algn="ctr"/>
            <a:r>
              <a:rPr lang="en-US" altLang="en-US" dirty="0" smtClean="0">
                <a:effectLst/>
              </a:rPr>
              <a:t>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1800" dirty="0" smtClean="0">
                <a:effectLst/>
              </a:rPr>
              <a:t> </a:t>
            </a:r>
            <a:endParaRPr lang="en-US" altLang="en-US" sz="1800" dirty="0">
              <a:effectLst/>
            </a:endParaRPr>
          </a:p>
          <a:p>
            <a:pPr algn="ctr" eaLnBrk="1" hangingPunct="1">
              <a:buFontTx/>
              <a:buNone/>
            </a:pPr>
            <a:endParaRPr lang="en-US" altLang="en-US" sz="1800" dirty="0"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27434" y="812800"/>
            <a:ext cx="7438916" cy="4975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ctr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</a:t>
            </a:r>
            <a:endParaRPr lang="en-US" sz="1200" u="sng" dirty="0" smtClean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Creswell, J. W. (2014). Research design: Qualitative, quantitative, and mixed methods approaches. Los Angeles: Sage.</a:t>
            </a:r>
          </a:p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Culham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Ruth (2014). The Writing Thief: Using Mentor Texts to Teach the Craft of Writing. International Reading Association. Kindle Edition.</a:t>
            </a:r>
          </a:p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Flinders, D. J., &amp; Thornton, S. J. (2012). The curriculum Studies Reader (4th ed.). New York: Routledge.</a:t>
            </a:r>
          </a:p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National </a:t>
            </a:r>
            <a:r>
              <a:rPr lang="en-US" sz="1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Techonology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Conference [Digital image]. (2016). Retrieved August 30, 2017, from 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http://www.nssa.us/seminars.htm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200000"/>
              </a:lnSpc>
              <a:spcAft>
                <a:spcPts val="8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Poems of our Hearts. (2016). WV: Barboursville School.</a:t>
            </a:r>
          </a:p>
          <a:p>
            <a:pPr marL="457200" lvl="0" indent="-457200">
              <a:lnSpc>
                <a:spcPct val="200000"/>
              </a:lnSpc>
              <a:spcAft>
                <a:spcPts val="8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SRCEA [Digital image]. (2016). Retrieved August 30, 2017, from wordpress.com/2017/05/srcea-program.pdf</a:t>
            </a:r>
          </a:p>
          <a:p>
            <a:pPr marL="457200" lvl="0" indent="-457200">
              <a:lnSpc>
                <a:spcPct val="200000"/>
              </a:lnSpc>
              <a:spcAft>
                <a:spcPts val="800"/>
              </a:spcAft>
            </a:pP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Voki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Create. (2017). Retrieved August 30, 2017, from http://www.voki.com/site/create</a:t>
            </a:r>
          </a:p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818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1993900" y="812800"/>
            <a:ext cx="8172450" cy="1347788"/>
          </a:xfrm>
        </p:spPr>
        <p:txBody>
          <a:bodyPr/>
          <a:lstStyle/>
          <a:p>
            <a:pPr algn="ctr"/>
            <a:r>
              <a:rPr lang="en-US" altLang="en-US" dirty="0" smtClean="0">
                <a:effectLst/>
              </a:rPr>
              <a:t>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1800" dirty="0" smtClean="0">
                <a:effectLst/>
              </a:rPr>
              <a:t> </a:t>
            </a:r>
            <a:endParaRPr lang="en-US" altLang="en-US" sz="1800" dirty="0">
              <a:effectLst/>
            </a:endParaRPr>
          </a:p>
          <a:p>
            <a:pPr algn="ctr" eaLnBrk="1" hangingPunct="1">
              <a:buFontTx/>
              <a:buNone/>
            </a:pPr>
            <a:endParaRPr lang="en-US" altLang="en-US" sz="1800" dirty="0"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5552" y="648523"/>
            <a:ext cx="903364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Special Thank you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my committee members,</a:t>
            </a:r>
          </a:p>
          <a:p>
            <a:pPr algn="ctr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Elizabeth Campbell</a:t>
            </a:r>
            <a:endParaRPr lang="en-US" sz="28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Kim McFall</a:t>
            </a:r>
            <a:endParaRPr lang="en-US" sz="28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Sherry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Early</a:t>
            </a:r>
          </a:p>
          <a:p>
            <a:pPr algn="ctr"/>
            <a:endParaRPr lang="en-US" sz="28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and to Dr. Lisa Heaton, who is sitting in for Dr. McFall today,</a:t>
            </a:r>
          </a:p>
          <a:p>
            <a:pPr algn="ctr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well as to the other professors who have helped me along the way,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particularly Dr. Ron Childress and Dr. Barbara O’Byrne.</a:t>
            </a:r>
          </a:p>
        </p:txBody>
      </p:sp>
    </p:spTree>
    <p:extLst>
      <p:ext uri="{BB962C8B-B14F-4D97-AF65-F5344CB8AC3E}">
        <p14:creationId xmlns:p14="http://schemas.microsoft.com/office/powerpoint/2010/main" val="2981876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1993900" y="812800"/>
            <a:ext cx="8172450" cy="1347788"/>
          </a:xfrm>
        </p:spPr>
        <p:txBody>
          <a:bodyPr/>
          <a:lstStyle/>
          <a:p>
            <a:pPr algn="ctr"/>
            <a:r>
              <a:rPr lang="en-US" altLang="en-US" dirty="0" smtClean="0">
                <a:effectLst/>
              </a:rPr>
              <a:t>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1800" dirty="0" smtClean="0">
                <a:effectLst/>
              </a:rPr>
              <a:t> </a:t>
            </a:r>
            <a:endParaRPr lang="en-US" altLang="en-US" sz="1800" dirty="0">
              <a:effectLst/>
            </a:endParaRPr>
          </a:p>
          <a:p>
            <a:pPr algn="ctr" eaLnBrk="1" hangingPunct="1">
              <a:buFontTx/>
              <a:buNone/>
            </a:pPr>
            <a:endParaRPr lang="en-US" altLang="en-US" sz="1800" dirty="0"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812800"/>
            <a:ext cx="1219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algn="ctr"/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Doctoral student in Curriculum &amp; Instruction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Literacy Specialization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Certified to teach Language Arts and Social Studies, grades 5-Adult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Certified to teach as an adult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Interested in researching the reasons that student interest in reading decreases with age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721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538436" y="683512"/>
            <a:ext cx="10854267" cy="960438"/>
          </a:xfrm>
        </p:spPr>
        <p:txBody>
          <a:bodyPr/>
          <a:lstStyle/>
          <a:p>
            <a:pPr algn="ctr"/>
            <a:r>
              <a:rPr lang="en-US" altLang="en-US" dirty="0" smtClean="0">
                <a:effectLst/>
              </a:rPr>
              <a:t>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>
          <a:xfrm>
            <a:off x="216666" y="1435680"/>
            <a:ext cx="10835216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1800" dirty="0" smtClean="0">
                <a:effectLst/>
              </a:rPr>
              <a:t> </a:t>
            </a:r>
            <a:endParaRPr lang="en-US" altLang="en-US" sz="1800" dirty="0">
              <a:effectLst/>
            </a:endParaRPr>
          </a:p>
          <a:p>
            <a:pPr algn="ctr" eaLnBrk="1" hangingPunct="1">
              <a:buFontTx/>
              <a:buNone/>
            </a:pPr>
            <a:endParaRPr lang="en-US" altLang="en-US" sz="1800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1515" y="571174"/>
            <a:ext cx="1064551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kern="0" dirty="0" smtClean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SELECTED COURSEWORK</a:t>
            </a:r>
          </a:p>
          <a:p>
            <a:pPr algn="ctr">
              <a:spcBef>
                <a:spcPts val="1200"/>
              </a:spcBef>
            </a:pPr>
            <a:endParaRPr lang="en-US" sz="2800" b="1" i="1" kern="0" dirty="0" smtClean="0">
              <a:solidFill>
                <a:srgbClr val="000000"/>
              </a:solidFill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</a:pPr>
            <a:endParaRPr lang="en-US" sz="2800" b="1" i="1" kern="0" dirty="0">
              <a:solidFill>
                <a:srgbClr val="000000"/>
              </a:solidFill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800" b="1" i="1" kern="0" dirty="0" smtClean="0">
              <a:solidFill>
                <a:srgbClr val="000000"/>
              </a:solidFill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800" b="1" i="1" kern="0" dirty="0">
              <a:solidFill>
                <a:srgbClr val="000000"/>
              </a:solidFill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325" y="727261"/>
            <a:ext cx="1742675" cy="248621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386684"/>
            <a:ext cx="1171377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spcBef>
                <a:spcPts val="1200"/>
              </a:spcBef>
            </a:pPr>
            <a:r>
              <a:rPr lang="en-US" sz="3600" b="1" i="1" kern="0" dirty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Research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CI 703 Research Design &amp; EDF 711 Survey </a:t>
            </a:r>
            <a:r>
              <a:rPr lang="en-US" sz="28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Research </a:t>
            </a:r>
          </a:p>
          <a:p>
            <a:pPr lvl="0"/>
            <a:r>
              <a:rPr lang="en-US" sz="2800" i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     </a:t>
            </a:r>
            <a:r>
              <a:rPr lang="en-US" sz="2600" i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How critical thinking </a:t>
            </a:r>
            <a:r>
              <a:rPr lang="en-US" sz="2600" i="1" kern="0" dirty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and </a:t>
            </a:r>
            <a:r>
              <a:rPr lang="en-US" sz="2600" i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specificity </a:t>
            </a:r>
            <a:r>
              <a:rPr lang="en-US" sz="2600" i="1" kern="0" dirty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help find </a:t>
            </a:r>
            <a:r>
              <a:rPr lang="en-US" sz="2600" i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meaning</a:t>
            </a:r>
          </a:p>
          <a:p>
            <a:pPr lvl="0"/>
            <a:endParaRPr lang="en-US" sz="1600" i="1" kern="0" dirty="0" smtClean="0">
              <a:solidFill>
                <a:srgbClr val="000000"/>
              </a:solidFill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EDF </a:t>
            </a:r>
            <a:r>
              <a:rPr lang="en-US" sz="2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625 Qualitative Research in Education &amp; EDF 626 Advanced Qualitative </a:t>
            </a:r>
            <a:r>
              <a:rPr lang="en-US" sz="28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Research</a:t>
            </a:r>
          </a:p>
          <a:p>
            <a:pPr lvl="0"/>
            <a:r>
              <a:rPr lang="en-US" sz="2800" i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     </a:t>
            </a:r>
            <a:r>
              <a:rPr lang="en-US" sz="2600" i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Became </a:t>
            </a:r>
            <a:r>
              <a:rPr lang="en-US" sz="2600" i="1" kern="0" dirty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open to the idea of doing solely qualitative research</a:t>
            </a:r>
          </a:p>
        </p:txBody>
      </p:sp>
    </p:spTree>
    <p:extLst>
      <p:ext uri="{BB962C8B-B14F-4D97-AF65-F5344CB8AC3E}">
        <p14:creationId xmlns:p14="http://schemas.microsoft.com/office/powerpoint/2010/main" val="2234108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1993900" y="812800"/>
            <a:ext cx="8172450" cy="1347788"/>
          </a:xfrm>
        </p:spPr>
        <p:txBody>
          <a:bodyPr/>
          <a:lstStyle/>
          <a:p>
            <a:pPr algn="ctr"/>
            <a:r>
              <a:rPr lang="en-US" altLang="en-US" dirty="0" smtClean="0">
                <a:effectLst/>
              </a:rPr>
              <a:t>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>
          <a:xfrm>
            <a:off x="226772" y="939002"/>
            <a:ext cx="10835216" cy="5477699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1800" dirty="0" smtClean="0">
                <a:effectLst/>
              </a:rPr>
              <a:t> </a:t>
            </a:r>
            <a:endParaRPr lang="en-US" altLang="en-US" sz="1800" dirty="0">
              <a:effectLst/>
            </a:endParaRPr>
          </a:p>
          <a:p>
            <a:pPr marL="0" lvl="0" indent="0" algn="ctr" eaLnBrk="1" fontAlgn="auto" hangingPunct="1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3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Curriculum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</a:pP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CI 701 Curriculum Development &amp; </a:t>
            </a:r>
            <a:r>
              <a:rPr lang="en-US" sz="28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CI 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702 Curriculum Theories</a:t>
            </a:r>
            <a:endParaRPr lang="en-US" sz="2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lvl="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CIEC 700 Technology and Curriculum</a:t>
            </a:r>
          </a:p>
          <a:p>
            <a:pPr lvl="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CIRG 622 Literacy </a:t>
            </a:r>
            <a:r>
              <a:rPr lang="en-US" sz="28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Technology </a:t>
            </a:r>
            <a:endParaRPr lang="en-US" sz="2800" b="1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CIRG 615 Writing in </a:t>
            </a:r>
            <a:r>
              <a:rPr lang="en-US" sz="28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Literacy 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Curriculum, &amp;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CIRG 610 Multimodal Literacy</a:t>
            </a:r>
          </a:p>
          <a:p>
            <a:pPr algn="ctr" eaLnBrk="1" hangingPunct="1">
              <a:buFontTx/>
              <a:buNone/>
            </a:pPr>
            <a:endParaRPr lang="en-US" altLang="en-US" sz="1800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52" y="569309"/>
            <a:ext cx="1057245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kern="0" dirty="0" smtClean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SELECTED COURSEWORK</a:t>
            </a:r>
          </a:p>
          <a:p>
            <a:pPr marL="457200" indent="-457200" algn="ctr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800" b="1" i="1" kern="0" dirty="0" smtClean="0"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en-US" sz="2800" i="1" kern="0" dirty="0" smtClean="0"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endParaRPr lang="en-US" sz="2800" b="1" i="1" kern="0" dirty="0" smtClean="0">
              <a:effectLst/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487" y="465958"/>
            <a:ext cx="2049762" cy="272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045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1993900" y="812800"/>
            <a:ext cx="8172450" cy="1347788"/>
          </a:xfrm>
        </p:spPr>
        <p:txBody>
          <a:bodyPr/>
          <a:lstStyle/>
          <a:p>
            <a:pPr algn="ctr"/>
            <a:r>
              <a:rPr lang="en-US" altLang="en-US" dirty="0" smtClean="0">
                <a:effectLst/>
              </a:rPr>
              <a:t>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1800" dirty="0" smtClean="0">
                <a:effectLst/>
              </a:rPr>
              <a:t> </a:t>
            </a:r>
            <a:endParaRPr lang="en-US" altLang="en-US" sz="1800" dirty="0">
              <a:effectLst/>
            </a:endParaRPr>
          </a:p>
          <a:p>
            <a:pPr algn="ctr" eaLnBrk="1" hangingPunct="1">
              <a:buFontTx/>
              <a:buNone/>
            </a:pPr>
            <a:endParaRPr lang="en-US" altLang="en-US" sz="1800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5875" y="1093193"/>
            <a:ext cx="1219199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600" b="1" kern="0" dirty="0" smtClean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Scholarship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en-US" sz="2800" b="1" i="1" kern="0" dirty="0" smtClean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Conferences and Workshops</a:t>
            </a:r>
            <a:endParaRPr lang="en-US" sz="2800" b="1" i="1" kern="0" dirty="0">
              <a:solidFill>
                <a:srgbClr val="000000"/>
              </a:solidFill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i="1" kern="0" dirty="0" smtClean="0"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sz="2000" i="1" dirty="0" smtClean="0"/>
              <a:t>“</a:t>
            </a:r>
            <a:r>
              <a:rPr lang="en-US" sz="2000" i="1" dirty="0"/>
              <a:t>Comparing Student Reading Choice and Preference with Adult Reading Practices” </a:t>
            </a:r>
            <a:r>
              <a:rPr lang="en-US" sz="2000" i="1" dirty="0" smtClean="0"/>
              <a:t>co-presented with </a:t>
            </a:r>
            <a:r>
              <a:rPr lang="en-US" sz="2000" i="1" dirty="0"/>
              <a:t>Dr. Ron Childress at </a:t>
            </a:r>
            <a:r>
              <a:rPr lang="en-US" sz="2000" b="1" i="1" dirty="0"/>
              <a:t>The National Social Science </a:t>
            </a:r>
            <a:r>
              <a:rPr lang="en-US" sz="2000" b="1" i="1" dirty="0" smtClean="0"/>
              <a:t>Association Las </a:t>
            </a:r>
            <a:r>
              <a:rPr lang="en-US" sz="2000" b="1" i="1" dirty="0"/>
              <a:t>Vegas National Technology &amp; Social Science </a:t>
            </a:r>
            <a:r>
              <a:rPr lang="en-US" sz="2000" b="1" i="1" dirty="0" smtClean="0"/>
              <a:t>Conference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i="1" dirty="0" smtClean="0"/>
              <a:t>“</a:t>
            </a:r>
            <a:r>
              <a:rPr lang="en-US" sz="2000" i="1" dirty="0"/>
              <a:t>Does Current Research Support Employing Retention and Promotion</a:t>
            </a:r>
            <a:br>
              <a:rPr lang="en-US" sz="2000" i="1" dirty="0"/>
            </a:br>
            <a:r>
              <a:rPr lang="en-US" sz="2000" i="1" dirty="0"/>
              <a:t>Activity in the School System?” </a:t>
            </a:r>
            <a:r>
              <a:rPr lang="en-US" sz="2000" i="1" dirty="0" smtClean="0"/>
              <a:t>co-presented with </a:t>
            </a:r>
            <a:r>
              <a:rPr lang="en-US" sz="2000" i="1" dirty="0"/>
              <a:t>Lee Ann </a:t>
            </a:r>
            <a:r>
              <a:rPr lang="en-US" sz="2000" i="1" dirty="0" err="1"/>
              <a:t>Vecillio</a:t>
            </a:r>
            <a:r>
              <a:rPr lang="en-US" sz="2000" i="1" dirty="0"/>
              <a:t> at the </a:t>
            </a:r>
            <a:r>
              <a:rPr lang="en-US" sz="2000" b="1" i="1" dirty="0"/>
              <a:t>Southern Regional Council on Educational Administration Annual Conference</a:t>
            </a:r>
            <a:r>
              <a:rPr lang="en-US" sz="2000" i="1" dirty="0"/>
              <a:t> in Charleston, </a:t>
            </a:r>
            <a:r>
              <a:rPr lang="en-US" sz="2000" i="1" dirty="0" smtClean="0"/>
              <a:t>WV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“</a:t>
            </a:r>
            <a:r>
              <a:rPr lang="en-US" sz="2000" i="1" dirty="0">
                <a:solidFill>
                  <a:srgbClr val="000000"/>
                </a:solidFill>
              </a:rPr>
              <a:t>Multi-Modal Literacy” </a:t>
            </a:r>
            <a:r>
              <a:rPr lang="en-US" sz="2000" dirty="0">
                <a:solidFill>
                  <a:srgbClr val="000000"/>
                </a:solidFill>
              </a:rPr>
              <a:t>with Jennifer Jackson and Sarah K. Redd at the</a:t>
            </a:r>
            <a:r>
              <a:rPr lang="en-US" sz="2000" b="1" dirty="0">
                <a:solidFill>
                  <a:srgbClr val="000000"/>
                </a:solidFill>
              </a:rPr>
              <a:t> Central West Virginia Writing Project Workshop</a:t>
            </a:r>
            <a:r>
              <a:rPr lang="en-US" sz="2000" dirty="0">
                <a:solidFill>
                  <a:srgbClr val="000000"/>
                </a:solidFill>
              </a:rPr>
              <a:t> on April 1, 2017</a:t>
            </a:r>
            <a:endParaRPr lang="en-US" sz="2000" i="1" dirty="0" smtClean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400" i="1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400" b="1" i="1" kern="0" dirty="0">
              <a:effectLst/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068" y="651062"/>
            <a:ext cx="2765182" cy="16712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5688" y="377988"/>
            <a:ext cx="10938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1200"/>
              </a:spcBef>
            </a:pPr>
            <a:r>
              <a:rPr lang="en-US" sz="4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PORTFOLIO SPECIFICS</a:t>
            </a:r>
          </a:p>
        </p:txBody>
      </p:sp>
    </p:spTree>
    <p:extLst>
      <p:ext uri="{BB962C8B-B14F-4D97-AF65-F5344CB8AC3E}">
        <p14:creationId xmlns:p14="http://schemas.microsoft.com/office/powerpoint/2010/main" val="2801677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1993900" y="812800"/>
            <a:ext cx="8172450" cy="1347788"/>
          </a:xfrm>
        </p:spPr>
        <p:txBody>
          <a:bodyPr/>
          <a:lstStyle/>
          <a:p>
            <a:pPr algn="ctr"/>
            <a:r>
              <a:rPr lang="en-US" altLang="en-US" dirty="0" smtClean="0">
                <a:effectLst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358" y="671410"/>
            <a:ext cx="11477297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kern="0" dirty="0" smtClean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sz="3600" b="1" kern="0" dirty="0" smtClean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en-US" sz="3600" b="1" i="1" kern="0" dirty="0" smtClean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Publication</a:t>
            </a:r>
          </a:p>
          <a:p>
            <a:pPr algn="ctr">
              <a:spcBef>
                <a:spcPts val="1200"/>
              </a:spcBef>
            </a:pPr>
            <a:endParaRPr lang="en-US" sz="1600" b="1" i="1" kern="0" dirty="0" smtClean="0">
              <a:effectLst/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i="1" kern="0" dirty="0" smtClean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“Comparing Student Reading Choice and Preference With Adult Reading Practices” with Dr. Ron Childress to be published </a:t>
            </a:r>
            <a:r>
              <a:rPr lang="en-US" sz="2400" i="1" kern="0" dirty="0" smtClean="0"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in </a:t>
            </a:r>
            <a:r>
              <a:rPr lang="en-US" sz="2400" b="1" i="1" kern="0" dirty="0" smtClean="0"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the</a:t>
            </a:r>
            <a:r>
              <a:rPr lang="en-US" sz="2400" b="1" i="1" kern="0" dirty="0" smtClean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 Las Vegas National Technology &amp; Social Science Conference 2017 proceedings publication.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i="1" kern="0" dirty="0" smtClean="0"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“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A Year Long Journey in Writing: Literacy Experiences in WV’s Alternative School </a:t>
            </a:r>
            <a:r>
              <a:rPr lang="en-US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System”</a:t>
            </a:r>
            <a:r>
              <a:rPr lang="en-US" sz="2400" i="1" kern="0" dirty="0" smtClean="0"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  in </a:t>
            </a:r>
            <a:r>
              <a:rPr lang="en-US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Central West Virginia Writing Project Spring 2017 </a:t>
            </a:r>
            <a:r>
              <a:rPr lang="en-US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Newsletter</a:t>
            </a:r>
            <a:r>
              <a:rPr lang="en-US" sz="2400" b="1" i="1" kern="0" dirty="0" smtClean="0"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.</a:t>
            </a:r>
            <a:endParaRPr lang="en-US" sz="2400" b="1" i="1" kern="0" dirty="0"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endParaRPr lang="en-US" sz="2400" i="1" kern="0" dirty="0" smtClean="0">
              <a:effectLst/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endParaRPr lang="en-US" sz="2800" i="1" kern="0" dirty="0" smtClean="0">
              <a:effectLst/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en-US" sz="2800" i="1" kern="0" dirty="0" smtClean="0">
              <a:effectLst/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9807" y="572969"/>
            <a:ext cx="1005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1200"/>
              </a:spcBef>
            </a:pPr>
            <a:r>
              <a:rPr lang="en-US" sz="4000" b="1" kern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PORTFOLIO SPECIFICS</a:t>
            </a:r>
            <a:endParaRPr lang="en-US" sz="4000" b="1" kern="0" dirty="0">
              <a:solidFill>
                <a:srgbClr val="000000"/>
              </a:solidFill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515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effectLst/>
              </a:rPr>
              <a:t>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1800" dirty="0" smtClean="0">
                <a:effectLst/>
              </a:rPr>
              <a:t> </a:t>
            </a:r>
            <a:endParaRPr lang="en-US" altLang="en-US" sz="1800" dirty="0">
              <a:effectLst/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EDF 610, Trends and Issues in Education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Co-taught with Dr. </a:t>
            </a:r>
            <a:r>
              <a:rPr lang="en-US" sz="2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Malaphone</a:t>
            </a:r>
            <a: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Phommasa</a:t>
            </a:r>
            <a: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Leann Price, Spring 2016</a:t>
            </a:r>
            <a:b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helped develop this course, writing several lessons and assignments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EDF 616, Advanced Studies in Human Development</a:t>
            </a:r>
            <a: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Instructor of Record, Fall 2016. Used course and assignments as written</a:t>
            </a:r>
            <a:endParaRPr lang="en-US" sz="2000" i="1" dirty="0">
              <a:solidFill>
                <a:srgbClr val="000000"/>
              </a:solidFill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EDF 502, Psychology of the Middle Childhood Student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Instructor of Record, Fall 2016, Spring 2017. Added new assignments</a:t>
            </a:r>
            <a:endParaRPr lang="en-US" sz="2000" i="1" dirty="0">
              <a:solidFill>
                <a:srgbClr val="000000"/>
              </a:solidFill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sz="1800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654" y="394848"/>
            <a:ext cx="1203434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600" b="1" kern="0" dirty="0" smtClean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OTHER PROFESSIONAL AND ACADEMIC PURSUITS</a:t>
            </a:r>
          </a:p>
          <a:p>
            <a:pPr algn="ctr">
              <a:spcBef>
                <a:spcPts val="1200"/>
              </a:spcBef>
            </a:pPr>
            <a:r>
              <a:rPr lang="en-US" sz="3600" b="1" i="1" kern="0" dirty="0" smtClean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Teaching </a:t>
            </a:r>
            <a:endParaRPr lang="en-US" sz="2400" b="1" i="1" kern="0" dirty="0" smtClean="0">
              <a:effectLst/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820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1993900" y="812800"/>
            <a:ext cx="8172450" cy="1347788"/>
          </a:xfrm>
        </p:spPr>
        <p:txBody>
          <a:bodyPr/>
          <a:lstStyle/>
          <a:p>
            <a:pPr algn="ctr"/>
            <a:r>
              <a:rPr lang="en-US" altLang="en-US" dirty="0" smtClean="0">
                <a:effectLst/>
              </a:rPr>
              <a:t>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>
          <a:xfrm>
            <a:off x="0" y="2160588"/>
            <a:ext cx="9727324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1800" dirty="0" smtClean="0">
                <a:effectLst/>
              </a:rPr>
              <a:t> </a:t>
            </a:r>
            <a:endParaRPr lang="en-US" altLang="en-US" sz="1800" dirty="0">
              <a:effectLst/>
            </a:endParaRPr>
          </a:p>
          <a:p>
            <a:pPr marL="571500" lvl="0" indent="-5715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oetry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and 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writing workshops at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the Barboursville School in Barboursville, WV, 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and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the James H. “Tiger” Morton 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Juvenile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Facility in 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Dunbar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, WV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, with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Dr. Barbara 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O’Byrne.  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E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xplored 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methods of teaching 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writing 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(poetry and fiction) to students in residential schools</a:t>
            </a:r>
          </a:p>
          <a:p>
            <a:pPr algn="ctr" eaLnBrk="1" hangingPunct="1">
              <a:buFontTx/>
              <a:buNone/>
            </a:pPr>
            <a:endParaRPr lang="en-US" altLang="en-US" sz="1800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13254"/>
            <a:ext cx="1204485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kern="0" dirty="0" smtClean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sz="3600" b="1" kern="0" dirty="0" smtClean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OTHER PROFESSIONAL AND ACADEMIC PURSUITS</a:t>
            </a:r>
          </a:p>
          <a:p>
            <a:pPr algn="ctr">
              <a:spcBef>
                <a:spcPts val="1200"/>
              </a:spcBef>
            </a:pPr>
            <a:r>
              <a:rPr lang="en-US" sz="3600" b="1" i="1" kern="0" dirty="0" smtClean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Collaboration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979" y="1486694"/>
            <a:ext cx="2159875" cy="316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983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1993900" y="812800"/>
            <a:ext cx="8172450" cy="1347788"/>
          </a:xfrm>
        </p:spPr>
        <p:txBody>
          <a:bodyPr/>
          <a:lstStyle/>
          <a:p>
            <a:pPr algn="ctr"/>
            <a:r>
              <a:rPr lang="en-US" altLang="en-US" dirty="0" smtClean="0">
                <a:effectLst/>
              </a:rPr>
              <a:t>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1800" dirty="0" smtClean="0">
                <a:effectLst/>
              </a:rPr>
              <a:t> </a:t>
            </a:r>
            <a:endParaRPr lang="en-US" altLang="en-US" sz="1800" dirty="0">
              <a:effectLst/>
            </a:endParaRPr>
          </a:p>
          <a:p>
            <a:pPr algn="ctr" eaLnBrk="1" hangingPunct="1">
              <a:buFontTx/>
              <a:buNone/>
            </a:pPr>
            <a:endParaRPr lang="en-US" altLang="en-US" sz="1800" dirty="0"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812800"/>
            <a:ext cx="1219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pPr algn="ctr"/>
            <a:endParaRPr lang="en-US" sz="2000" b="1" dirty="0" smtClean="0">
              <a:latin typeface="Calibri" panose="020F0502020204030204" pitchFamily="34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Unified view of the program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Moved me forward, deepening my understanding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Philosophy of teaching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Awareness of new ideas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Experiences prepared me for further work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Hope for the educational system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629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76200" cap="flat" cmpd="sng" algn="ctr">
          <a:solidFill>
            <a:srgbClr val="215B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76200" cap="flat" cmpd="sng" algn="ctr">
          <a:solidFill>
            <a:srgbClr val="215B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3695</TotalTime>
  <Words>596</Words>
  <Application>Microsoft Office PowerPoint</Application>
  <PresentationFormat>Widescreen</PresentationFormat>
  <Paragraphs>118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MS Gothic</vt:lpstr>
      <vt:lpstr>Arial</vt:lpstr>
      <vt:lpstr>Calibri</vt:lpstr>
      <vt:lpstr>Times New Roman</vt:lpstr>
      <vt:lpstr>Wingdings</vt:lpstr>
      <vt:lpstr>Default Design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Shoemaker, Marc</dc:creator>
  <cp:lastModifiedBy>Shoemaker, Marc</cp:lastModifiedBy>
  <cp:revision>143</cp:revision>
  <dcterms:created xsi:type="dcterms:W3CDTF">2017-08-28T15:15:40Z</dcterms:created>
  <dcterms:modified xsi:type="dcterms:W3CDTF">2017-12-05T21:30:50Z</dcterms:modified>
</cp:coreProperties>
</file>