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6" r:id="rId2"/>
  </p:sldMasterIdLst>
  <p:notesMasterIdLst>
    <p:notesMasterId r:id="rId24"/>
  </p:notesMasterIdLst>
  <p:handoutMasterIdLst>
    <p:handoutMasterId r:id="rId25"/>
  </p:handoutMasterIdLst>
  <p:sldIdLst>
    <p:sldId id="258" r:id="rId3"/>
    <p:sldId id="378" r:id="rId4"/>
    <p:sldId id="371" r:id="rId5"/>
    <p:sldId id="264" r:id="rId6"/>
    <p:sldId id="373" r:id="rId7"/>
    <p:sldId id="374" r:id="rId8"/>
    <p:sldId id="375" r:id="rId9"/>
    <p:sldId id="267" r:id="rId10"/>
    <p:sldId id="269" r:id="rId11"/>
    <p:sldId id="270" r:id="rId12"/>
    <p:sldId id="376" r:id="rId13"/>
    <p:sldId id="327" r:id="rId14"/>
    <p:sldId id="328" r:id="rId15"/>
    <p:sldId id="329" r:id="rId16"/>
    <p:sldId id="367" r:id="rId17"/>
    <p:sldId id="272" r:id="rId18"/>
    <p:sldId id="377" r:id="rId19"/>
    <p:sldId id="368" r:id="rId20"/>
    <p:sldId id="369" r:id="rId21"/>
    <p:sldId id="379" r:id="rId22"/>
    <p:sldId id="380" r:id="rId23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6699FF"/>
    <a:srgbClr val="0099CC"/>
    <a:srgbClr val="00FFFF"/>
    <a:srgbClr val="CCFFFF"/>
    <a:srgbClr val="0099FF"/>
    <a:srgbClr val="00CCFF"/>
    <a:srgbClr val="0000FF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34" y="-96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B21C1-ED93-4C57-B001-5977DB62A519}" type="doc">
      <dgm:prSet loTypeId="urn:microsoft.com/office/officeart/2005/8/layout/hProcess11" loCatId="process" qsTypeId="urn:microsoft.com/office/officeart/2005/8/quickstyle/3d2" qsCatId="3D" csTypeId="urn:microsoft.com/office/officeart/2005/8/colors/accent1_2" csCatId="accent1" phldr="1"/>
      <dgm:spPr/>
    </dgm:pt>
    <dgm:pt modelId="{F964790A-6BA2-44EF-B8B3-C542000F8FE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000066"/>
              </a:solidFill>
            </a:rPr>
            <a:t>Drafting &amp; Comments on Assessment Docs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600" dirty="0" smtClean="0">
              <a:solidFill>
                <a:srgbClr val="FF3300"/>
              </a:solidFill>
            </a:rPr>
            <a:t>March &amp; Early April  2012</a:t>
          </a:r>
          <a:endParaRPr lang="en-US" sz="1600" dirty="0">
            <a:solidFill>
              <a:srgbClr val="FF3300"/>
            </a:solidFill>
          </a:endParaRPr>
        </a:p>
      </dgm:t>
    </dgm:pt>
    <dgm:pt modelId="{65EFDBD5-ECCD-4229-8BDA-5DCC15D59C1A}" type="parTrans" cxnId="{F5F787A4-C1A1-4FED-B16E-19542F9246BA}">
      <dgm:prSet/>
      <dgm:spPr/>
      <dgm:t>
        <a:bodyPr/>
        <a:lstStyle/>
        <a:p>
          <a:endParaRPr lang="en-US"/>
        </a:p>
      </dgm:t>
    </dgm:pt>
    <dgm:pt modelId="{5B96C6A1-3A06-4322-9107-6B77611EA432}" type="sibTrans" cxnId="{F5F787A4-C1A1-4FED-B16E-19542F9246BA}">
      <dgm:prSet/>
      <dgm:spPr/>
      <dgm:t>
        <a:bodyPr/>
        <a:lstStyle/>
        <a:p>
          <a:endParaRPr lang="en-US"/>
        </a:p>
      </dgm:t>
    </dgm:pt>
    <dgm:pt modelId="{C76C9640-255A-463C-ABBE-7AE64D5E15D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solidFill>
                <a:srgbClr val="000066"/>
              </a:solidFill>
            </a:rPr>
            <a:t>Online IQ Live &amp;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000066"/>
              </a:solidFill>
            </a:rPr>
            <a:t>Onsite Interviews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rgbClr val="FF3300"/>
              </a:solidFill>
            </a:rPr>
            <a:t>Primarily May &amp;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rgbClr val="FF3300"/>
              </a:solidFill>
            </a:rPr>
            <a:t>June 2012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rgbClr val="FF3300"/>
              </a:solidFill>
            </a:rPr>
            <a:t>Last Interviews in August</a:t>
          </a:r>
          <a:endParaRPr lang="en-US" sz="1600" dirty="0">
            <a:solidFill>
              <a:srgbClr val="FF3300"/>
            </a:solidFill>
          </a:endParaRPr>
        </a:p>
      </dgm:t>
    </dgm:pt>
    <dgm:pt modelId="{92379730-8DBE-4AC8-8B04-9EEF7C8EDB3B}" type="parTrans" cxnId="{FCC1F18F-52B1-4CC4-AA81-2E101BFADF3A}">
      <dgm:prSet/>
      <dgm:spPr/>
      <dgm:t>
        <a:bodyPr/>
        <a:lstStyle/>
        <a:p>
          <a:endParaRPr lang="en-US"/>
        </a:p>
      </dgm:t>
    </dgm:pt>
    <dgm:pt modelId="{19AF480A-9D57-4005-966B-D25121C9E347}" type="sibTrans" cxnId="{FCC1F18F-52B1-4CC4-AA81-2E101BFADF3A}">
      <dgm:prSet/>
      <dgm:spPr/>
      <dgm:t>
        <a:bodyPr/>
        <a:lstStyle/>
        <a:p>
          <a:endParaRPr lang="en-US"/>
        </a:p>
      </dgm:t>
    </dgm:pt>
    <dgm:pt modelId="{34C66574-4F1F-4F7A-8534-AA1B6B2E318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000066"/>
              </a:solidFill>
            </a:rPr>
            <a:t>Document Review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600" dirty="0" smtClean="0">
              <a:solidFill>
                <a:srgbClr val="FF3300"/>
              </a:solidFill>
            </a:rPr>
            <a:t> Late June – September 2012</a:t>
          </a:r>
          <a:endParaRPr lang="en-US" sz="1600" dirty="0">
            <a:solidFill>
              <a:srgbClr val="FF3300"/>
            </a:solidFill>
          </a:endParaRPr>
        </a:p>
      </dgm:t>
    </dgm:pt>
    <dgm:pt modelId="{DB1787CF-5F74-404D-A094-180B771336EF}" type="parTrans" cxnId="{620B0DD9-A0E9-4F29-8F20-8A1966ED0E2E}">
      <dgm:prSet/>
      <dgm:spPr/>
      <dgm:t>
        <a:bodyPr/>
        <a:lstStyle/>
        <a:p>
          <a:endParaRPr lang="en-US"/>
        </a:p>
      </dgm:t>
    </dgm:pt>
    <dgm:pt modelId="{8E8C481B-D2C4-4B02-A893-C60B8ABAF217}" type="sibTrans" cxnId="{620B0DD9-A0E9-4F29-8F20-8A1966ED0E2E}">
      <dgm:prSet/>
      <dgm:spPr/>
      <dgm:t>
        <a:bodyPr/>
        <a:lstStyle/>
        <a:p>
          <a:endParaRPr lang="en-US"/>
        </a:p>
      </dgm:t>
    </dgm:pt>
    <dgm:pt modelId="{D820DB8F-3883-492A-967E-FAEAC8285733}" type="pres">
      <dgm:prSet presAssocID="{F05B21C1-ED93-4C57-B001-5977DB62A519}" presName="Name0" presStyleCnt="0">
        <dgm:presLayoutVars>
          <dgm:dir/>
          <dgm:resizeHandles val="exact"/>
        </dgm:presLayoutVars>
      </dgm:prSet>
      <dgm:spPr/>
    </dgm:pt>
    <dgm:pt modelId="{819A1E45-2546-4DB6-96C3-15E97899D2D6}" type="pres">
      <dgm:prSet presAssocID="{F05B21C1-ED93-4C57-B001-5977DB62A519}" presName="arrow" presStyleLbl="bgShp" presStyleIdx="0" presStyleCnt="1"/>
      <dgm:spPr/>
    </dgm:pt>
    <dgm:pt modelId="{7AC47D33-9206-4524-B78F-6B6F3CCE0D34}" type="pres">
      <dgm:prSet presAssocID="{F05B21C1-ED93-4C57-B001-5977DB62A519}" presName="points" presStyleCnt="0"/>
      <dgm:spPr/>
    </dgm:pt>
    <dgm:pt modelId="{D78C64AB-F0DD-4126-89BF-A1FB98BC26BE}" type="pres">
      <dgm:prSet presAssocID="{F964790A-6BA2-44EF-B8B3-C542000F8FE1}" presName="compositeA" presStyleCnt="0"/>
      <dgm:spPr/>
    </dgm:pt>
    <dgm:pt modelId="{F9F5EEA4-C147-4855-8507-21ECC62A4641}" type="pres">
      <dgm:prSet presAssocID="{F964790A-6BA2-44EF-B8B3-C542000F8FE1}" presName="textA" presStyleLbl="revTx" presStyleIdx="0" presStyleCnt="3" custScaleX="125155" custLinFactNeighborX="-59" custLinFactNeighborY="3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1FF87-BB6D-482D-B792-1F559D568F71}" type="pres">
      <dgm:prSet presAssocID="{F964790A-6BA2-44EF-B8B3-C542000F8FE1}" presName="circleA" presStyleLbl="node1" presStyleIdx="0" presStyleCnt="3" custLinFactNeighborX="-17053" custLinFactNeighborY="-12500"/>
      <dgm:spPr/>
    </dgm:pt>
    <dgm:pt modelId="{0A76B781-32BA-486E-99AE-EF004B839ACC}" type="pres">
      <dgm:prSet presAssocID="{F964790A-6BA2-44EF-B8B3-C542000F8FE1}" presName="spaceA" presStyleCnt="0"/>
      <dgm:spPr/>
    </dgm:pt>
    <dgm:pt modelId="{0B10742F-23EB-4845-9AF3-6785B65609CF}" type="pres">
      <dgm:prSet presAssocID="{5B96C6A1-3A06-4322-9107-6B77611EA432}" presName="space" presStyleCnt="0"/>
      <dgm:spPr/>
    </dgm:pt>
    <dgm:pt modelId="{2936B5AB-99D4-488F-A00B-7BA02DD3D8DE}" type="pres">
      <dgm:prSet presAssocID="{C76C9640-255A-463C-ABBE-7AE64D5E15DC}" presName="compositeB" presStyleCnt="0"/>
      <dgm:spPr/>
    </dgm:pt>
    <dgm:pt modelId="{8BE1928D-0E0C-4256-AD53-0B73791146D9}" type="pres">
      <dgm:prSet presAssocID="{C76C9640-255A-463C-ABBE-7AE64D5E15DC}" presName="textB" presStyleLbl="revTx" presStyleIdx="1" presStyleCnt="3" custScaleX="154697" custLinFactNeighborX="5227" custLinFactNeighborY="-2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DE57F-5B01-4538-BD40-99DD1F6448E1}" type="pres">
      <dgm:prSet presAssocID="{C76C9640-255A-463C-ABBE-7AE64D5E15DC}" presName="circleB" presStyleLbl="node1" presStyleIdx="1" presStyleCnt="3" custLinFactNeighborX="4866" custLinFactNeighborY="-12500"/>
      <dgm:spPr/>
      <dgm:t>
        <a:bodyPr/>
        <a:lstStyle/>
        <a:p>
          <a:endParaRPr lang="en-US"/>
        </a:p>
      </dgm:t>
    </dgm:pt>
    <dgm:pt modelId="{1B29F76E-FB39-40BE-9B68-0C217CF0AFEF}" type="pres">
      <dgm:prSet presAssocID="{C76C9640-255A-463C-ABBE-7AE64D5E15DC}" presName="spaceB" presStyleCnt="0"/>
      <dgm:spPr/>
    </dgm:pt>
    <dgm:pt modelId="{422C589E-0443-44B9-9D4D-867670D705AD}" type="pres">
      <dgm:prSet presAssocID="{19AF480A-9D57-4005-966B-D25121C9E347}" presName="space" presStyleCnt="0"/>
      <dgm:spPr/>
    </dgm:pt>
    <dgm:pt modelId="{E68C3AB1-82A4-4D82-B420-0483F1CD441B}" type="pres">
      <dgm:prSet presAssocID="{34C66574-4F1F-4F7A-8534-AA1B6B2E318D}" presName="compositeA" presStyleCnt="0"/>
      <dgm:spPr/>
    </dgm:pt>
    <dgm:pt modelId="{058E1233-52B6-486A-BDB0-6D3633F0B173}" type="pres">
      <dgm:prSet presAssocID="{34C66574-4F1F-4F7A-8534-AA1B6B2E318D}" presName="textA" presStyleLbl="revTx" presStyleIdx="2" presStyleCnt="3" custScaleX="168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AC71A-CA02-479F-B6A3-51DDD1AA18FD}" type="pres">
      <dgm:prSet presAssocID="{34C66574-4F1F-4F7A-8534-AA1B6B2E318D}" presName="circleA" presStyleLbl="node1" presStyleIdx="2" presStyleCnt="3" custLinFactNeighborX="-4822" custLinFactNeighborY="-12500"/>
      <dgm:spPr/>
    </dgm:pt>
    <dgm:pt modelId="{11DD8FAC-7B9A-4B9C-864E-1D14E97ADD81}" type="pres">
      <dgm:prSet presAssocID="{34C66574-4F1F-4F7A-8534-AA1B6B2E318D}" presName="spaceA" presStyleCnt="0"/>
      <dgm:spPr/>
    </dgm:pt>
  </dgm:ptLst>
  <dgm:cxnLst>
    <dgm:cxn modelId="{D1D260D0-F84B-4153-B227-26866E17B2F2}" type="presOf" srcId="{C76C9640-255A-463C-ABBE-7AE64D5E15DC}" destId="{8BE1928D-0E0C-4256-AD53-0B73791146D9}" srcOrd="0" destOrd="0" presId="urn:microsoft.com/office/officeart/2005/8/layout/hProcess11"/>
    <dgm:cxn modelId="{1FF2E17C-8606-4333-A93E-28F9DF74E56C}" type="presOf" srcId="{F964790A-6BA2-44EF-B8B3-C542000F8FE1}" destId="{F9F5EEA4-C147-4855-8507-21ECC62A4641}" srcOrd="0" destOrd="0" presId="urn:microsoft.com/office/officeart/2005/8/layout/hProcess11"/>
    <dgm:cxn modelId="{FCC1F18F-52B1-4CC4-AA81-2E101BFADF3A}" srcId="{F05B21C1-ED93-4C57-B001-5977DB62A519}" destId="{C76C9640-255A-463C-ABBE-7AE64D5E15DC}" srcOrd="1" destOrd="0" parTransId="{92379730-8DBE-4AC8-8B04-9EEF7C8EDB3B}" sibTransId="{19AF480A-9D57-4005-966B-D25121C9E347}"/>
    <dgm:cxn modelId="{620B0DD9-A0E9-4F29-8F20-8A1966ED0E2E}" srcId="{F05B21C1-ED93-4C57-B001-5977DB62A519}" destId="{34C66574-4F1F-4F7A-8534-AA1B6B2E318D}" srcOrd="2" destOrd="0" parTransId="{DB1787CF-5F74-404D-A094-180B771336EF}" sibTransId="{8E8C481B-D2C4-4B02-A893-C60B8ABAF217}"/>
    <dgm:cxn modelId="{69E0F441-E6B1-46BC-9D6B-794D1F786EDD}" type="presOf" srcId="{F05B21C1-ED93-4C57-B001-5977DB62A519}" destId="{D820DB8F-3883-492A-967E-FAEAC8285733}" srcOrd="0" destOrd="0" presId="urn:microsoft.com/office/officeart/2005/8/layout/hProcess11"/>
    <dgm:cxn modelId="{1C4B7F77-F949-400B-A1D0-8356E873E5FC}" type="presOf" srcId="{34C66574-4F1F-4F7A-8534-AA1B6B2E318D}" destId="{058E1233-52B6-486A-BDB0-6D3633F0B173}" srcOrd="0" destOrd="0" presId="urn:microsoft.com/office/officeart/2005/8/layout/hProcess11"/>
    <dgm:cxn modelId="{F5F787A4-C1A1-4FED-B16E-19542F9246BA}" srcId="{F05B21C1-ED93-4C57-B001-5977DB62A519}" destId="{F964790A-6BA2-44EF-B8B3-C542000F8FE1}" srcOrd="0" destOrd="0" parTransId="{65EFDBD5-ECCD-4229-8BDA-5DCC15D59C1A}" sibTransId="{5B96C6A1-3A06-4322-9107-6B77611EA432}"/>
    <dgm:cxn modelId="{BEDFBD08-7A99-4A4E-920E-0293F0DD5935}" type="presParOf" srcId="{D820DB8F-3883-492A-967E-FAEAC8285733}" destId="{819A1E45-2546-4DB6-96C3-15E97899D2D6}" srcOrd="0" destOrd="0" presId="urn:microsoft.com/office/officeart/2005/8/layout/hProcess11"/>
    <dgm:cxn modelId="{68CCD060-BEDE-4FBB-A4B0-B6B7CC08BF4E}" type="presParOf" srcId="{D820DB8F-3883-492A-967E-FAEAC8285733}" destId="{7AC47D33-9206-4524-B78F-6B6F3CCE0D34}" srcOrd="1" destOrd="0" presId="urn:microsoft.com/office/officeart/2005/8/layout/hProcess11"/>
    <dgm:cxn modelId="{0F7267CA-FE77-49C7-B70F-3F096309AB82}" type="presParOf" srcId="{7AC47D33-9206-4524-B78F-6B6F3CCE0D34}" destId="{D78C64AB-F0DD-4126-89BF-A1FB98BC26BE}" srcOrd="0" destOrd="0" presId="urn:microsoft.com/office/officeart/2005/8/layout/hProcess11"/>
    <dgm:cxn modelId="{EBDD4D8D-44FB-41E0-9341-32F542BA6F53}" type="presParOf" srcId="{D78C64AB-F0DD-4126-89BF-A1FB98BC26BE}" destId="{F9F5EEA4-C147-4855-8507-21ECC62A4641}" srcOrd="0" destOrd="0" presId="urn:microsoft.com/office/officeart/2005/8/layout/hProcess11"/>
    <dgm:cxn modelId="{7D9FEE66-ECC0-4D69-A489-7620794105D2}" type="presParOf" srcId="{D78C64AB-F0DD-4126-89BF-A1FB98BC26BE}" destId="{57D1FF87-BB6D-482D-B792-1F559D568F71}" srcOrd="1" destOrd="0" presId="urn:microsoft.com/office/officeart/2005/8/layout/hProcess11"/>
    <dgm:cxn modelId="{34A22A0D-1ED8-49E5-9B73-102F29394C69}" type="presParOf" srcId="{D78C64AB-F0DD-4126-89BF-A1FB98BC26BE}" destId="{0A76B781-32BA-486E-99AE-EF004B839ACC}" srcOrd="2" destOrd="0" presId="urn:microsoft.com/office/officeart/2005/8/layout/hProcess11"/>
    <dgm:cxn modelId="{4735CA3B-CB6F-487E-803C-B39CF09B4087}" type="presParOf" srcId="{7AC47D33-9206-4524-B78F-6B6F3CCE0D34}" destId="{0B10742F-23EB-4845-9AF3-6785B65609CF}" srcOrd="1" destOrd="0" presId="urn:microsoft.com/office/officeart/2005/8/layout/hProcess11"/>
    <dgm:cxn modelId="{905C06FC-79CF-4AC3-8462-DBC5B0193163}" type="presParOf" srcId="{7AC47D33-9206-4524-B78F-6B6F3CCE0D34}" destId="{2936B5AB-99D4-488F-A00B-7BA02DD3D8DE}" srcOrd="2" destOrd="0" presId="urn:microsoft.com/office/officeart/2005/8/layout/hProcess11"/>
    <dgm:cxn modelId="{6BA4E1E8-8D26-4ABD-87EE-5C95FF96294A}" type="presParOf" srcId="{2936B5AB-99D4-488F-A00B-7BA02DD3D8DE}" destId="{8BE1928D-0E0C-4256-AD53-0B73791146D9}" srcOrd="0" destOrd="0" presId="urn:microsoft.com/office/officeart/2005/8/layout/hProcess11"/>
    <dgm:cxn modelId="{0839F6C9-3700-444D-A08E-591B19C79A24}" type="presParOf" srcId="{2936B5AB-99D4-488F-A00B-7BA02DD3D8DE}" destId="{8C9DE57F-5B01-4538-BD40-99DD1F6448E1}" srcOrd="1" destOrd="0" presId="urn:microsoft.com/office/officeart/2005/8/layout/hProcess11"/>
    <dgm:cxn modelId="{328F8AA2-1147-4DA3-B549-2A1B795D140C}" type="presParOf" srcId="{2936B5AB-99D4-488F-A00B-7BA02DD3D8DE}" destId="{1B29F76E-FB39-40BE-9B68-0C217CF0AFEF}" srcOrd="2" destOrd="0" presId="urn:microsoft.com/office/officeart/2005/8/layout/hProcess11"/>
    <dgm:cxn modelId="{E29142BC-5BE4-458A-9055-05288A7F0DA3}" type="presParOf" srcId="{7AC47D33-9206-4524-B78F-6B6F3CCE0D34}" destId="{422C589E-0443-44B9-9D4D-867670D705AD}" srcOrd="3" destOrd="0" presId="urn:microsoft.com/office/officeart/2005/8/layout/hProcess11"/>
    <dgm:cxn modelId="{1AA42D2B-935D-4D58-810C-AB1CC640B47E}" type="presParOf" srcId="{7AC47D33-9206-4524-B78F-6B6F3CCE0D34}" destId="{E68C3AB1-82A4-4D82-B420-0483F1CD441B}" srcOrd="4" destOrd="0" presId="urn:microsoft.com/office/officeart/2005/8/layout/hProcess11"/>
    <dgm:cxn modelId="{8F5F7931-C594-41E9-8853-074EA3D2BBB8}" type="presParOf" srcId="{E68C3AB1-82A4-4D82-B420-0483F1CD441B}" destId="{058E1233-52B6-486A-BDB0-6D3633F0B173}" srcOrd="0" destOrd="0" presId="urn:microsoft.com/office/officeart/2005/8/layout/hProcess11"/>
    <dgm:cxn modelId="{217A9C4C-634F-4DCA-A07E-B5F8BA91B667}" type="presParOf" srcId="{E68C3AB1-82A4-4D82-B420-0483F1CD441B}" destId="{484AC71A-CA02-479F-B6A3-51DDD1AA18FD}" srcOrd="1" destOrd="0" presId="urn:microsoft.com/office/officeart/2005/8/layout/hProcess11"/>
    <dgm:cxn modelId="{B824B248-9215-470F-A234-F0702F6DA84A}" type="presParOf" srcId="{E68C3AB1-82A4-4D82-B420-0483F1CD441B}" destId="{11DD8FAC-7B9A-4B9C-864E-1D14E97ADD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5B21C1-ED93-4C57-B001-5977DB62A519}" type="doc">
      <dgm:prSet loTypeId="urn:microsoft.com/office/officeart/2005/8/layout/hProcess11" loCatId="process" qsTypeId="urn:microsoft.com/office/officeart/2005/8/quickstyle/3d2" qsCatId="3D" csTypeId="urn:microsoft.com/office/officeart/2005/8/colors/accent1_2" csCatId="accent1" phldr="1"/>
      <dgm:spPr/>
    </dgm:pt>
    <dgm:pt modelId="{F964790A-6BA2-44EF-B8B3-C542000F8FE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000066"/>
              </a:solidFill>
            </a:rPr>
            <a:t>Distribution &amp; Comments on  Template Reports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600" dirty="0" smtClean="0">
              <a:solidFill>
                <a:srgbClr val="FF3300"/>
              </a:solidFill>
            </a:rPr>
            <a:t>August – October 2012</a:t>
          </a:r>
          <a:endParaRPr lang="en-US" sz="1600" dirty="0">
            <a:solidFill>
              <a:srgbClr val="FF3300"/>
            </a:solidFill>
          </a:endParaRPr>
        </a:p>
      </dgm:t>
    </dgm:pt>
    <dgm:pt modelId="{65EFDBD5-ECCD-4229-8BDA-5DCC15D59C1A}" type="parTrans" cxnId="{F5F787A4-C1A1-4FED-B16E-19542F9246BA}">
      <dgm:prSet/>
      <dgm:spPr/>
      <dgm:t>
        <a:bodyPr/>
        <a:lstStyle/>
        <a:p>
          <a:endParaRPr lang="en-US"/>
        </a:p>
      </dgm:t>
    </dgm:pt>
    <dgm:pt modelId="{5B96C6A1-3A06-4322-9107-6B77611EA432}" type="sibTrans" cxnId="{F5F787A4-C1A1-4FED-B16E-19542F9246BA}">
      <dgm:prSet/>
      <dgm:spPr/>
      <dgm:t>
        <a:bodyPr/>
        <a:lstStyle/>
        <a:p>
          <a:endParaRPr lang="en-US"/>
        </a:p>
      </dgm:t>
    </dgm:pt>
    <dgm:pt modelId="{C76C9640-255A-463C-ABBE-7AE64D5E15D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000066"/>
              </a:solidFill>
            </a:rPr>
            <a:t>Individual School Results to CHRO’s and Central Office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600" dirty="0" smtClean="0">
              <a:solidFill>
                <a:srgbClr val="FF3300"/>
              </a:solidFill>
            </a:rPr>
            <a:t>November 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600" dirty="0" smtClean="0">
              <a:solidFill>
                <a:srgbClr val="FF3300"/>
              </a:solidFill>
            </a:rPr>
            <a:t>2012 </a:t>
          </a:r>
        </a:p>
      </dgm:t>
    </dgm:pt>
    <dgm:pt modelId="{92379730-8DBE-4AC8-8B04-9EEF7C8EDB3B}" type="parTrans" cxnId="{FCC1F18F-52B1-4CC4-AA81-2E101BFADF3A}">
      <dgm:prSet/>
      <dgm:spPr/>
      <dgm:t>
        <a:bodyPr/>
        <a:lstStyle/>
        <a:p>
          <a:endParaRPr lang="en-US"/>
        </a:p>
      </dgm:t>
    </dgm:pt>
    <dgm:pt modelId="{19AF480A-9D57-4005-966B-D25121C9E347}" type="sibTrans" cxnId="{FCC1F18F-52B1-4CC4-AA81-2E101BFADF3A}">
      <dgm:prSet/>
      <dgm:spPr/>
      <dgm:t>
        <a:bodyPr/>
        <a:lstStyle/>
        <a:p>
          <a:endParaRPr lang="en-US"/>
        </a:p>
      </dgm:t>
    </dgm:pt>
    <dgm:pt modelId="{34C66574-4F1F-4F7A-8534-AA1B6B2E318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000066"/>
              </a:solidFill>
            </a:rPr>
            <a:t>Webinars &amp; Onsite Presentations to Constituents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800" dirty="0" smtClean="0">
              <a:solidFill>
                <a:srgbClr val="FF3300"/>
              </a:solidFill>
            </a:rPr>
            <a:t>  </a:t>
          </a:r>
          <a:r>
            <a:rPr lang="en-US" sz="1600" dirty="0" smtClean="0">
              <a:solidFill>
                <a:srgbClr val="FF3300"/>
              </a:solidFill>
            </a:rPr>
            <a:t>December </a:t>
          </a:r>
        </a:p>
        <a:p>
          <a:pPr>
            <a:lnSpc>
              <a:spcPct val="100000"/>
            </a:lnSpc>
            <a:spcAft>
              <a:spcPts val="500"/>
            </a:spcAft>
          </a:pPr>
          <a:r>
            <a:rPr lang="en-US" sz="1600" dirty="0" smtClean="0">
              <a:solidFill>
                <a:srgbClr val="FF3300"/>
              </a:solidFill>
            </a:rPr>
            <a:t>2012</a:t>
          </a:r>
          <a:endParaRPr lang="en-US" sz="1600" dirty="0">
            <a:solidFill>
              <a:srgbClr val="FF3300"/>
            </a:solidFill>
          </a:endParaRPr>
        </a:p>
      </dgm:t>
    </dgm:pt>
    <dgm:pt modelId="{DB1787CF-5F74-404D-A094-180B771336EF}" type="parTrans" cxnId="{620B0DD9-A0E9-4F29-8F20-8A1966ED0E2E}">
      <dgm:prSet/>
      <dgm:spPr/>
      <dgm:t>
        <a:bodyPr/>
        <a:lstStyle/>
        <a:p>
          <a:endParaRPr lang="en-US"/>
        </a:p>
      </dgm:t>
    </dgm:pt>
    <dgm:pt modelId="{8E8C481B-D2C4-4B02-A893-C60B8ABAF217}" type="sibTrans" cxnId="{620B0DD9-A0E9-4F29-8F20-8A1966ED0E2E}">
      <dgm:prSet/>
      <dgm:spPr/>
      <dgm:t>
        <a:bodyPr/>
        <a:lstStyle/>
        <a:p>
          <a:endParaRPr lang="en-US"/>
        </a:p>
      </dgm:t>
    </dgm:pt>
    <dgm:pt modelId="{D820DB8F-3883-492A-967E-FAEAC8285733}" type="pres">
      <dgm:prSet presAssocID="{F05B21C1-ED93-4C57-B001-5977DB62A519}" presName="Name0" presStyleCnt="0">
        <dgm:presLayoutVars>
          <dgm:dir/>
          <dgm:resizeHandles val="exact"/>
        </dgm:presLayoutVars>
      </dgm:prSet>
      <dgm:spPr/>
    </dgm:pt>
    <dgm:pt modelId="{819A1E45-2546-4DB6-96C3-15E97899D2D6}" type="pres">
      <dgm:prSet presAssocID="{F05B21C1-ED93-4C57-B001-5977DB62A519}" presName="arrow" presStyleLbl="bgShp" presStyleIdx="0" presStyleCnt="1"/>
      <dgm:spPr/>
    </dgm:pt>
    <dgm:pt modelId="{7AC47D33-9206-4524-B78F-6B6F3CCE0D34}" type="pres">
      <dgm:prSet presAssocID="{F05B21C1-ED93-4C57-B001-5977DB62A519}" presName="points" presStyleCnt="0"/>
      <dgm:spPr/>
    </dgm:pt>
    <dgm:pt modelId="{D78C64AB-F0DD-4126-89BF-A1FB98BC26BE}" type="pres">
      <dgm:prSet presAssocID="{F964790A-6BA2-44EF-B8B3-C542000F8FE1}" presName="compositeA" presStyleCnt="0"/>
      <dgm:spPr/>
    </dgm:pt>
    <dgm:pt modelId="{F9F5EEA4-C147-4855-8507-21ECC62A4641}" type="pres">
      <dgm:prSet presAssocID="{F964790A-6BA2-44EF-B8B3-C542000F8FE1}" presName="textA" presStyleLbl="revTx" presStyleIdx="0" presStyleCnt="3" custScaleX="125155" custLinFactNeighborX="-59" custLinFactNeighborY="3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1FF87-BB6D-482D-B792-1F559D568F71}" type="pres">
      <dgm:prSet presAssocID="{F964790A-6BA2-44EF-B8B3-C542000F8FE1}" presName="circleA" presStyleLbl="node1" presStyleIdx="0" presStyleCnt="3" custLinFactNeighborX="-17053" custLinFactNeighborY="-12500"/>
      <dgm:spPr/>
    </dgm:pt>
    <dgm:pt modelId="{0A76B781-32BA-486E-99AE-EF004B839ACC}" type="pres">
      <dgm:prSet presAssocID="{F964790A-6BA2-44EF-B8B3-C542000F8FE1}" presName="spaceA" presStyleCnt="0"/>
      <dgm:spPr/>
    </dgm:pt>
    <dgm:pt modelId="{0B10742F-23EB-4845-9AF3-6785B65609CF}" type="pres">
      <dgm:prSet presAssocID="{5B96C6A1-3A06-4322-9107-6B77611EA432}" presName="space" presStyleCnt="0"/>
      <dgm:spPr/>
    </dgm:pt>
    <dgm:pt modelId="{2936B5AB-99D4-488F-A00B-7BA02DD3D8DE}" type="pres">
      <dgm:prSet presAssocID="{C76C9640-255A-463C-ABBE-7AE64D5E15DC}" presName="compositeB" presStyleCnt="0"/>
      <dgm:spPr/>
    </dgm:pt>
    <dgm:pt modelId="{8BE1928D-0E0C-4256-AD53-0B73791146D9}" type="pres">
      <dgm:prSet presAssocID="{C76C9640-255A-463C-ABBE-7AE64D5E15DC}" presName="textB" presStyleLbl="revTx" presStyleIdx="1" presStyleCnt="3" custScaleX="154697" custLinFactNeighborX="176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DE57F-5B01-4538-BD40-99DD1F6448E1}" type="pres">
      <dgm:prSet presAssocID="{C76C9640-255A-463C-ABBE-7AE64D5E15DC}" presName="circleB" presStyleLbl="node1" presStyleIdx="1" presStyleCnt="3" custLinFactNeighborX="4866" custLinFactNeighborY="-12500"/>
      <dgm:spPr/>
      <dgm:t>
        <a:bodyPr/>
        <a:lstStyle/>
        <a:p>
          <a:endParaRPr lang="en-US"/>
        </a:p>
      </dgm:t>
    </dgm:pt>
    <dgm:pt modelId="{1B29F76E-FB39-40BE-9B68-0C217CF0AFEF}" type="pres">
      <dgm:prSet presAssocID="{C76C9640-255A-463C-ABBE-7AE64D5E15DC}" presName="spaceB" presStyleCnt="0"/>
      <dgm:spPr/>
    </dgm:pt>
    <dgm:pt modelId="{422C589E-0443-44B9-9D4D-867670D705AD}" type="pres">
      <dgm:prSet presAssocID="{19AF480A-9D57-4005-966B-D25121C9E347}" presName="space" presStyleCnt="0"/>
      <dgm:spPr/>
    </dgm:pt>
    <dgm:pt modelId="{E68C3AB1-82A4-4D82-B420-0483F1CD441B}" type="pres">
      <dgm:prSet presAssocID="{34C66574-4F1F-4F7A-8534-AA1B6B2E318D}" presName="compositeA" presStyleCnt="0"/>
      <dgm:spPr/>
    </dgm:pt>
    <dgm:pt modelId="{058E1233-52B6-486A-BDB0-6D3633F0B173}" type="pres">
      <dgm:prSet presAssocID="{34C66574-4F1F-4F7A-8534-AA1B6B2E318D}" presName="textA" presStyleLbl="revTx" presStyleIdx="2" presStyleCnt="3" custScaleX="168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AC71A-CA02-479F-B6A3-51DDD1AA18FD}" type="pres">
      <dgm:prSet presAssocID="{34C66574-4F1F-4F7A-8534-AA1B6B2E318D}" presName="circleA" presStyleLbl="node1" presStyleIdx="2" presStyleCnt="3" custLinFactNeighborX="-4822" custLinFactNeighborY="-12500"/>
      <dgm:spPr/>
    </dgm:pt>
    <dgm:pt modelId="{11DD8FAC-7B9A-4B9C-864E-1D14E97ADD81}" type="pres">
      <dgm:prSet presAssocID="{34C66574-4F1F-4F7A-8534-AA1B6B2E318D}" presName="spaceA" presStyleCnt="0"/>
      <dgm:spPr/>
    </dgm:pt>
  </dgm:ptLst>
  <dgm:cxnLst>
    <dgm:cxn modelId="{FCC1F18F-52B1-4CC4-AA81-2E101BFADF3A}" srcId="{F05B21C1-ED93-4C57-B001-5977DB62A519}" destId="{C76C9640-255A-463C-ABBE-7AE64D5E15DC}" srcOrd="1" destOrd="0" parTransId="{92379730-8DBE-4AC8-8B04-9EEF7C8EDB3B}" sibTransId="{19AF480A-9D57-4005-966B-D25121C9E347}"/>
    <dgm:cxn modelId="{620B0DD9-A0E9-4F29-8F20-8A1966ED0E2E}" srcId="{F05B21C1-ED93-4C57-B001-5977DB62A519}" destId="{34C66574-4F1F-4F7A-8534-AA1B6B2E318D}" srcOrd="2" destOrd="0" parTransId="{DB1787CF-5F74-404D-A094-180B771336EF}" sibTransId="{8E8C481B-D2C4-4B02-A893-C60B8ABAF217}"/>
    <dgm:cxn modelId="{64A40A66-4228-4EE5-BF77-126A5CAD9913}" type="presOf" srcId="{34C66574-4F1F-4F7A-8534-AA1B6B2E318D}" destId="{058E1233-52B6-486A-BDB0-6D3633F0B173}" srcOrd="0" destOrd="0" presId="urn:microsoft.com/office/officeart/2005/8/layout/hProcess11"/>
    <dgm:cxn modelId="{D768F466-1F78-4E4E-9416-8CEBAFBDD353}" type="presOf" srcId="{C76C9640-255A-463C-ABBE-7AE64D5E15DC}" destId="{8BE1928D-0E0C-4256-AD53-0B73791146D9}" srcOrd="0" destOrd="0" presId="urn:microsoft.com/office/officeart/2005/8/layout/hProcess11"/>
    <dgm:cxn modelId="{8D5874BA-18A1-4E2A-8CFD-2E7CEB9DB579}" type="presOf" srcId="{F05B21C1-ED93-4C57-B001-5977DB62A519}" destId="{D820DB8F-3883-492A-967E-FAEAC8285733}" srcOrd="0" destOrd="0" presId="urn:microsoft.com/office/officeart/2005/8/layout/hProcess11"/>
    <dgm:cxn modelId="{F5F787A4-C1A1-4FED-B16E-19542F9246BA}" srcId="{F05B21C1-ED93-4C57-B001-5977DB62A519}" destId="{F964790A-6BA2-44EF-B8B3-C542000F8FE1}" srcOrd="0" destOrd="0" parTransId="{65EFDBD5-ECCD-4229-8BDA-5DCC15D59C1A}" sibTransId="{5B96C6A1-3A06-4322-9107-6B77611EA432}"/>
    <dgm:cxn modelId="{7A617B3A-25C8-43ED-A28F-A85CBFEF2353}" type="presOf" srcId="{F964790A-6BA2-44EF-B8B3-C542000F8FE1}" destId="{F9F5EEA4-C147-4855-8507-21ECC62A4641}" srcOrd="0" destOrd="0" presId="urn:microsoft.com/office/officeart/2005/8/layout/hProcess11"/>
    <dgm:cxn modelId="{56EC7062-301A-4307-A5BF-E843D493BA85}" type="presParOf" srcId="{D820DB8F-3883-492A-967E-FAEAC8285733}" destId="{819A1E45-2546-4DB6-96C3-15E97899D2D6}" srcOrd="0" destOrd="0" presId="urn:microsoft.com/office/officeart/2005/8/layout/hProcess11"/>
    <dgm:cxn modelId="{F7DED36E-9C2C-4CFE-9C84-B2A479E9D266}" type="presParOf" srcId="{D820DB8F-3883-492A-967E-FAEAC8285733}" destId="{7AC47D33-9206-4524-B78F-6B6F3CCE0D34}" srcOrd="1" destOrd="0" presId="urn:microsoft.com/office/officeart/2005/8/layout/hProcess11"/>
    <dgm:cxn modelId="{DB50F897-B586-4F21-8257-02A3A3E8370B}" type="presParOf" srcId="{7AC47D33-9206-4524-B78F-6B6F3CCE0D34}" destId="{D78C64AB-F0DD-4126-89BF-A1FB98BC26BE}" srcOrd="0" destOrd="0" presId="urn:microsoft.com/office/officeart/2005/8/layout/hProcess11"/>
    <dgm:cxn modelId="{FDBE379E-B4AD-4596-8DDA-C72E5EA18C99}" type="presParOf" srcId="{D78C64AB-F0DD-4126-89BF-A1FB98BC26BE}" destId="{F9F5EEA4-C147-4855-8507-21ECC62A4641}" srcOrd="0" destOrd="0" presId="urn:microsoft.com/office/officeart/2005/8/layout/hProcess11"/>
    <dgm:cxn modelId="{DA2A7094-C716-47CD-9B6F-0AF9AC1924C0}" type="presParOf" srcId="{D78C64AB-F0DD-4126-89BF-A1FB98BC26BE}" destId="{57D1FF87-BB6D-482D-B792-1F559D568F71}" srcOrd="1" destOrd="0" presId="urn:microsoft.com/office/officeart/2005/8/layout/hProcess11"/>
    <dgm:cxn modelId="{C7D981E0-264B-406F-B64D-9494C616B8B3}" type="presParOf" srcId="{D78C64AB-F0DD-4126-89BF-A1FB98BC26BE}" destId="{0A76B781-32BA-486E-99AE-EF004B839ACC}" srcOrd="2" destOrd="0" presId="urn:microsoft.com/office/officeart/2005/8/layout/hProcess11"/>
    <dgm:cxn modelId="{E499824B-A262-4F7A-87B3-A5C29065E51C}" type="presParOf" srcId="{7AC47D33-9206-4524-B78F-6B6F3CCE0D34}" destId="{0B10742F-23EB-4845-9AF3-6785B65609CF}" srcOrd="1" destOrd="0" presId="urn:microsoft.com/office/officeart/2005/8/layout/hProcess11"/>
    <dgm:cxn modelId="{4DADE814-A44D-446B-AD7C-CD1FEF86722F}" type="presParOf" srcId="{7AC47D33-9206-4524-B78F-6B6F3CCE0D34}" destId="{2936B5AB-99D4-488F-A00B-7BA02DD3D8DE}" srcOrd="2" destOrd="0" presId="urn:microsoft.com/office/officeart/2005/8/layout/hProcess11"/>
    <dgm:cxn modelId="{55105892-1DC9-4409-BEC5-0439FAD8889D}" type="presParOf" srcId="{2936B5AB-99D4-488F-A00B-7BA02DD3D8DE}" destId="{8BE1928D-0E0C-4256-AD53-0B73791146D9}" srcOrd="0" destOrd="0" presId="urn:microsoft.com/office/officeart/2005/8/layout/hProcess11"/>
    <dgm:cxn modelId="{341A890F-4732-4996-AD00-F06CAB90F22B}" type="presParOf" srcId="{2936B5AB-99D4-488F-A00B-7BA02DD3D8DE}" destId="{8C9DE57F-5B01-4538-BD40-99DD1F6448E1}" srcOrd="1" destOrd="0" presId="urn:microsoft.com/office/officeart/2005/8/layout/hProcess11"/>
    <dgm:cxn modelId="{90040144-0B20-41E8-81B2-1F649FE8889F}" type="presParOf" srcId="{2936B5AB-99D4-488F-A00B-7BA02DD3D8DE}" destId="{1B29F76E-FB39-40BE-9B68-0C217CF0AFEF}" srcOrd="2" destOrd="0" presId="urn:microsoft.com/office/officeart/2005/8/layout/hProcess11"/>
    <dgm:cxn modelId="{17B5B0DF-AA51-4EF7-9E8A-D5DE200D9356}" type="presParOf" srcId="{7AC47D33-9206-4524-B78F-6B6F3CCE0D34}" destId="{422C589E-0443-44B9-9D4D-867670D705AD}" srcOrd="3" destOrd="0" presId="urn:microsoft.com/office/officeart/2005/8/layout/hProcess11"/>
    <dgm:cxn modelId="{4974CFEA-995D-4609-BA5E-FDCA45D999AE}" type="presParOf" srcId="{7AC47D33-9206-4524-B78F-6B6F3CCE0D34}" destId="{E68C3AB1-82A4-4D82-B420-0483F1CD441B}" srcOrd="4" destOrd="0" presId="urn:microsoft.com/office/officeart/2005/8/layout/hProcess11"/>
    <dgm:cxn modelId="{F9AF8A96-0753-4138-8374-E634C725BDAA}" type="presParOf" srcId="{E68C3AB1-82A4-4D82-B420-0483F1CD441B}" destId="{058E1233-52B6-486A-BDB0-6D3633F0B173}" srcOrd="0" destOrd="0" presId="urn:microsoft.com/office/officeart/2005/8/layout/hProcess11"/>
    <dgm:cxn modelId="{CA534316-6981-4709-8E57-B6364A972B50}" type="presParOf" srcId="{E68C3AB1-82A4-4D82-B420-0483F1CD441B}" destId="{484AC71A-CA02-479F-B6A3-51DDD1AA18FD}" srcOrd="1" destOrd="0" presId="urn:microsoft.com/office/officeart/2005/8/layout/hProcess11"/>
    <dgm:cxn modelId="{580CE57E-2172-4572-AE59-F3A11C1C93DB}" type="presParOf" srcId="{E68C3AB1-82A4-4D82-B420-0483F1CD441B}" destId="{11DD8FAC-7B9A-4B9C-864E-1D14E97ADD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A1E45-2546-4DB6-96C3-15E97899D2D6}">
      <dsp:nvSpPr>
        <dsp:cNvPr id="0" name=""/>
        <dsp:cNvSpPr/>
      </dsp:nvSpPr>
      <dsp:spPr>
        <a:xfrm>
          <a:off x="0" y="1394460"/>
          <a:ext cx="8305800" cy="1859280"/>
        </a:xfrm>
        <a:prstGeom prst="notched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9F5EEA4-C147-4855-8507-21ECC62A4641}">
      <dsp:nvSpPr>
        <dsp:cNvPr id="0" name=""/>
        <dsp:cNvSpPr/>
      </dsp:nvSpPr>
      <dsp:spPr>
        <a:xfrm>
          <a:off x="4" y="72623"/>
          <a:ext cx="2041971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000066"/>
              </a:solidFill>
            </a:rPr>
            <a:t>Drafting &amp; Comments on Assessment Docs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600" kern="1200" dirty="0" smtClean="0">
              <a:solidFill>
                <a:srgbClr val="FF3300"/>
              </a:solidFill>
            </a:rPr>
            <a:t>March &amp; Early April  2012</a:t>
          </a:r>
          <a:endParaRPr lang="en-US" sz="1600" kern="1200" dirty="0">
            <a:solidFill>
              <a:srgbClr val="FF3300"/>
            </a:solidFill>
          </a:endParaRPr>
        </a:p>
      </dsp:txBody>
      <dsp:txXfrm>
        <a:off x="4" y="72623"/>
        <a:ext cx="2041971" cy="1859280"/>
      </dsp:txXfrm>
    </dsp:sp>
    <dsp:sp modelId="{57D1FF87-BB6D-482D-B792-1F559D568F71}">
      <dsp:nvSpPr>
        <dsp:cNvPr id="0" name=""/>
        <dsp:cNvSpPr/>
      </dsp:nvSpPr>
      <dsp:spPr>
        <a:xfrm>
          <a:off x="710277" y="2033587"/>
          <a:ext cx="464820" cy="4648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E1928D-0E0C-4256-AD53-0B73791146D9}">
      <dsp:nvSpPr>
        <dsp:cNvPr id="0" name=""/>
        <dsp:cNvSpPr/>
      </dsp:nvSpPr>
      <dsp:spPr>
        <a:xfrm>
          <a:off x="2209798" y="2743200"/>
          <a:ext cx="2523965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rgbClr val="000066"/>
              </a:solidFill>
            </a:rPr>
            <a:t>Online IQ Live &amp;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000066"/>
              </a:solidFill>
            </a:rPr>
            <a:t>Onsite Interviews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rgbClr val="FF3300"/>
              </a:solidFill>
            </a:rPr>
            <a:t>Primarily May &amp;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rgbClr val="FF3300"/>
              </a:solidFill>
            </a:rPr>
            <a:t>June 2012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rgbClr val="FF3300"/>
              </a:solidFill>
            </a:rPr>
            <a:t>Last Interviews in August</a:t>
          </a:r>
          <a:endParaRPr lang="en-US" sz="1600" kern="1200" dirty="0">
            <a:solidFill>
              <a:srgbClr val="FF3300"/>
            </a:solidFill>
          </a:endParaRPr>
        </a:p>
      </dsp:txBody>
      <dsp:txXfrm>
        <a:off x="2209798" y="2743200"/>
        <a:ext cx="2523965" cy="1859280"/>
      </dsp:txXfrm>
    </dsp:sp>
    <dsp:sp modelId="{8C9DE57F-5B01-4538-BD40-99DD1F6448E1}">
      <dsp:nvSpPr>
        <dsp:cNvPr id="0" name=""/>
        <dsp:cNvSpPr/>
      </dsp:nvSpPr>
      <dsp:spPr>
        <a:xfrm>
          <a:off x="3176707" y="2033587"/>
          <a:ext cx="464820" cy="4648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8E1233-52B6-486A-BDB0-6D3633F0B173}">
      <dsp:nvSpPr>
        <dsp:cNvPr id="0" name=""/>
        <dsp:cNvSpPr/>
      </dsp:nvSpPr>
      <dsp:spPr>
        <a:xfrm>
          <a:off x="4730060" y="0"/>
          <a:ext cx="2744192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000066"/>
              </a:solidFill>
            </a:rPr>
            <a:t>Document Review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600" kern="1200" dirty="0" smtClean="0">
              <a:solidFill>
                <a:srgbClr val="FF3300"/>
              </a:solidFill>
            </a:rPr>
            <a:t> Late June – September 2012</a:t>
          </a:r>
          <a:endParaRPr lang="en-US" sz="1600" kern="1200" dirty="0">
            <a:solidFill>
              <a:srgbClr val="FF3300"/>
            </a:solidFill>
          </a:endParaRPr>
        </a:p>
      </dsp:txBody>
      <dsp:txXfrm>
        <a:off x="4730060" y="0"/>
        <a:ext cx="2744192" cy="1859280"/>
      </dsp:txXfrm>
    </dsp:sp>
    <dsp:sp modelId="{484AC71A-CA02-479F-B6A3-51DDD1AA18FD}">
      <dsp:nvSpPr>
        <dsp:cNvPr id="0" name=""/>
        <dsp:cNvSpPr/>
      </dsp:nvSpPr>
      <dsp:spPr>
        <a:xfrm>
          <a:off x="5847332" y="2033587"/>
          <a:ext cx="464820" cy="4648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A1E45-2546-4DB6-96C3-15E97899D2D6}">
      <dsp:nvSpPr>
        <dsp:cNvPr id="0" name=""/>
        <dsp:cNvSpPr/>
      </dsp:nvSpPr>
      <dsp:spPr>
        <a:xfrm>
          <a:off x="0" y="1371599"/>
          <a:ext cx="8229600" cy="1828800"/>
        </a:xfrm>
        <a:prstGeom prst="notched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9F5EEA4-C147-4855-8507-21ECC62A4641}">
      <dsp:nvSpPr>
        <dsp:cNvPr id="0" name=""/>
        <dsp:cNvSpPr/>
      </dsp:nvSpPr>
      <dsp:spPr>
        <a:xfrm>
          <a:off x="4" y="71432"/>
          <a:ext cx="2023238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000066"/>
              </a:solidFill>
            </a:rPr>
            <a:t>Distribution &amp; Comments on  Template Reports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600" kern="1200" dirty="0" smtClean="0">
              <a:solidFill>
                <a:srgbClr val="FF3300"/>
              </a:solidFill>
            </a:rPr>
            <a:t>August – October 2012</a:t>
          </a:r>
          <a:endParaRPr lang="en-US" sz="1600" kern="1200" dirty="0">
            <a:solidFill>
              <a:srgbClr val="FF3300"/>
            </a:solidFill>
          </a:endParaRPr>
        </a:p>
      </dsp:txBody>
      <dsp:txXfrm>
        <a:off x="4" y="71432"/>
        <a:ext cx="2023238" cy="1828800"/>
      </dsp:txXfrm>
    </dsp:sp>
    <dsp:sp modelId="{57D1FF87-BB6D-482D-B792-1F559D568F71}">
      <dsp:nvSpPr>
        <dsp:cNvPr id="0" name=""/>
        <dsp:cNvSpPr/>
      </dsp:nvSpPr>
      <dsp:spPr>
        <a:xfrm>
          <a:off x="706010" y="2000250"/>
          <a:ext cx="457200" cy="457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E1928D-0E0C-4256-AD53-0B73791146D9}">
      <dsp:nvSpPr>
        <dsp:cNvPr id="0" name=""/>
        <dsp:cNvSpPr/>
      </dsp:nvSpPr>
      <dsp:spPr>
        <a:xfrm>
          <a:off x="2133606" y="2743199"/>
          <a:ext cx="2500810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000066"/>
              </a:solidFill>
            </a:rPr>
            <a:t>Individual School Results to CHRO’s and Central Office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600" kern="1200" dirty="0" smtClean="0">
              <a:solidFill>
                <a:srgbClr val="FF3300"/>
              </a:solidFill>
            </a:rPr>
            <a:t>November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600" kern="1200" dirty="0" smtClean="0">
              <a:solidFill>
                <a:srgbClr val="FF3300"/>
              </a:solidFill>
            </a:rPr>
            <a:t>2012 </a:t>
          </a:r>
        </a:p>
      </dsp:txBody>
      <dsp:txXfrm>
        <a:off x="2133606" y="2743199"/>
        <a:ext cx="2500810" cy="1828800"/>
      </dsp:txXfrm>
    </dsp:sp>
    <dsp:sp modelId="{8C9DE57F-5B01-4538-BD40-99DD1F6448E1}">
      <dsp:nvSpPr>
        <dsp:cNvPr id="0" name=""/>
        <dsp:cNvSpPr/>
      </dsp:nvSpPr>
      <dsp:spPr>
        <a:xfrm>
          <a:off x="3149078" y="2000250"/>
          <a:ext cx="457200" cy="457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8E1233-52B6-486A-BDB0-6D3633F0B173}">
      <dsp:nvSpPr>
        <dsp:cNvPr id="0" name=""/>
        <dsp:cNvSpPr/>
      </dsp:nvSpPr>
      <dsp:spPr>
        <a:xfrm>
          <a:off x="4686665" y="0"/>
          <a:ext cx="2719016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000066"/>
              </a:solidFill>
            </a:rPr>
            <a:t>Webinars &amp; Onsite Presentations to Constituents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800" kern="1200" dirty="0" smtClean="0">
              <a:solidFill>
                <a:srgbClr val="FF3300"/>
              </a:solidFill>
            </a:rPr>
            <a:t>  </a:t>
          </a:r>
          <a:r>
            <a:rPr lang="en-US" sz="1600" kern="1200" dirty="0" smtClean="0">
              <a:solidFill>
                <a:srgbClr val="FF3300"/>
              </a:solidFill>
            </a:rPr>
            <a:t>December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en-US" sz="1600" kern="1200" dirty="0" smtClean="0">
              <a:solidFill>
                <a:srgbClr val="FF3300"/>
              </a:solidFill>
            </a:rPr>
            <a:t>2012</a:t>
          </a:r>
          <a:endParaRPr lang="en-US" sz="1600" kern="1200" dirty="0">
            <a:solidFill>
              <a:srgbClr val="FF3300"/>
            </a:solidFill>
          </a:endParaRPr>
        </a:p>
      </dsp:txBody>
      <dsp:txXfrm>
        <a:off x="4686665" y="0"/>
        <a:ext cx="2719016" cy="1828800"/>
      </dsp:txXfrm>
    </dsp:sp>
    <dsp:sp modelId="{484AC71A-CA02-479F-B6A3-51DDD1AA18FD}">
      <dsp:nvSpPr>
        <dsp:cNvPr id="0" name=""/>
        <dsp:cNvSpPr/>
      </dsp:nvSpPr>
      <dsp:spPr>
        <a:xfrm>
          <a:off x="5795527" y="2000250"/>
          <a:ext cx="457200" cy="457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018841C-A60C-4CE1-B03E-DE3607243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9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7617686-E66E-4057-A38D-1FB49EFAC4F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BEC7E6B-6521-4372-AABA-B03813CEF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818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864" indent="-285716" defTabSz="923818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2868" indent="-228573" defTabSz="923818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014" indent="-228573" defTabSz="923818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161" indent="-228573" defTabSz="923818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309" indent="-228573" algn="ctr" defTabSz="92381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456" indent="-228573" algn="ctr" defTabSz="92381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8602" indent="-228573" algn="ctr" defTabSz="92381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5749" indent="-228573" algn="ctr" defTabSz="92381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D9F5B39B-89F3-43E5-B90E-B1E3ADF933F5}" type="slidenum">
              <a:rPr lang="en-US" sz="1300" b="0">
                <a:solidFill>
                  <a:srgbClr val="000000"/>
                </a:solidFill>
              </a:rPr>
              <a:pPr/>
              <a:t>1</a:t>
            </a:fld>
            <a:endParaRPr lang="en-US" sz="13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16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2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67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34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7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30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045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36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58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2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19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525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93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9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8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9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84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6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E6B-6521-4372-AABA-B03813CEF9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6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18 with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458200" cy="4648200"/>
          </a:xfrm>
          <a:prstGeom prst="rect">
            <a:avLst/>
          </a:prstGeom>
        </p:spPr>
        <p:txBody>
          <a:bodyPr/>
          <a:lstStyle>
            <a:lvl1pPr marL="463550" indent="-463550">
              <a:buClr>
                <a:srgbClr val="000066"/>
              </a:buClr>
              <a:buFont typeface="Wingdings" pitchFamily="2" charset="2"/>
              <a:buChar char="§"/>
              <a:defRPr sz="1800"/>
            </a:lvl1pPr>
            <a:lvl2pPr marL="914400" indent="-344488">
              <a:buClr>
                <a:srgbClr val="000066"/>
              </a:buClr>
              <a:buFont typeface="Arial" pitchFamily="34" charset="0"/>
              <a:buChar char="•"/>
              <a:defRPr sz="1800"/>
            </a:lvl2pPr>
            <a:lvl3pPr marL="1377950" indent="-344488">
              <a:buClr>
                <a:srgbClr val="000066"/>
              </a:buClr>
              <a:buFont typeface="Arial" pitchFamily="34" charset="0"/>
              <a:buChar char="▪"/>
              <a:defRPr sz="1800"/>
            </a:lvl3pPr>
            <a:lvl4pPr marL="1709738" indent="-338138">
              <a:buClr>
                <a:srgbClr val="000066"/>
              </a:buClr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7826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18 with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5738"/>
            <a:ext cx="6553200" cy="6524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458200" cy="4648200"/>
          </a:xfrm>
          <a:prstGeom prst="rect">
            <a:avLst/>
          </a:prstGeom>
        </p:spPr>
        <p:txBody>
          <a:bodyPr/>
          <a:lstStyle>
            <a:lvl1pPr marL="463550" indent="-463550" defTabSz="736600">
              <a:buClr>
                <a:srgbClr val="000066"/>
              </a:buClr>
              <a:buFont typeface="Wingdings" pitchFamily="2" charset="2"/>
              <a:buNone/>
              <a:tabLst/>
              <a:defRPr lang="en-US" sz="2000" u="none" dirty="0" smtClean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marL="914400" indent="-457200">
              <a:buClr>
                <a:srgbClr val="000066"/>
              </a:buClr>
              <a:buFont typeface="Wingdings" pitchFamily="2" charset="2"/>
              <a:buChar char="§"/>
              <a:defRPr lang="en-US" sz="18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377950" indent="-231775">
              <a:buClr>
                <a:srgbClr val="000066"/>
              </a:buClr>
              <a:buFont typeface="Arial" pitchFamily="34" charset="0"/>
              <a:buChar char="•"/>
              <a:defRPr sz="1800"/>
            </a:lvl3pPr>
            <a:lvl4pPr>
              <a:buClr>
                <a:srgbClr val="000066"/>
              </a:buClr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u="sng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8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2"/>
          <p:cNvSpPr>
            <a:spLocks noGrp="1"/>
          </p:cNvSpPr>
          <p:nvPr>
            <p:ph type="title"/>
          </p:nvPr>
        </p:nvSpPr>
        <p:spPr>
          <a:xfrm>
            <a:off x="381000" y="185738"/>
            <a:ext cx="6477000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0"/>
          </p:nvPr>
        </p:nvSpPr>
        <p:spPr>
          <a:xfrm>
            <a:off x="685800" y="1371600"/>
            <a:ext cx="7239000" cy="3962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749040" y="6035040"/>
            <a:ext cx="2133600" cy="365125"/>
          </a:xfrm>
        </p:spPr>
        <p:txBody>
          <a:bodyPr/>
          <a:lstStyle/>
          <a:p>
            <a:fld id="{177FF4DA-EEDE-4027-9EC1-DD7381E19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7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Bullets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81000" y="876300"/>
            <a:ext cx="8778875" cy="0"/>
          </a:xfrm>
          <a:prstGeom prst="line">
            <a:avLst/>
          </a:prstGeom>
          <a:noFill/>
          <a:ln w="28575">
            <a:solidFill>
              <a:srgbClr val="83789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04800" y="6019800"/>
            <a:ext cx="85344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80"/>
          <a:stretch>
            <a:fillRect/>
          </a:stretch>
        </p:blipFill>
        <p:spPr bwMode="auto">
          <a:xfrm>
            <a:off x="6858000" y="-4763"/>
            <a:ext cx="2286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65838"/>
            <a:ext cx="2943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D0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135688"/>
            <a:ext cx="16002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D0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553200" cy="647700"/>
          </a:xfrm>
        </p:spPr>
        <p:txBody>
          <a:bodyPr/>
          <a:lstStyle>
            <a:lvl1pPr>
              <a:defRPr sz="36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  <a:prstGeom prst="rect">
            <a:avLst/>
          </a:prstGeom>
        </p:spPr>
        <p:txBody>
          <a:bodyPr/>
          <a:lstStyle>
            <a:lvl1pPr marL="53975" indent="0">
              <a:buClr>
                <a:schemeClr val="accent2"/>
              </a:buClr>
              <a:buFont typeface="Wingdings" pitchFamily="2" charset="2"/>
              <a:buNone/>
              <a:defRPr lang="en-US" sz="2000" u="sng" dirty="0" smtClean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buClr>
                <a:schemeClr val="accent2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chemeClr val="accent2"/>
              </a:buClr>
              <a:buFont typeface="Wingdings" pitchFamily="2" charset="2"/>
              <a:buChar char="§"/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703637" y="6065838"/>
            <a:ext cx="2133600" cy="365125"/>
          </a:xfrm>
        </p:spPr>
        <p:txBody>
          <a:bodyPr/>
          <a:lstStyle/>
          <a:p>
            <a:fld id="{177FF4DA-EEDE-4027-9EC1-DD7381E19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3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,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2268538"/>
            <a:ext cx="4191000" cy="4589462"/>
            <a:chOff x="-1" y="1600199"/>
            <a:chExt cx="4501019" cy="5257801"/>
          </a:xfrm>
        </p:grpSpPr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640" cy="25152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-1" y="3580740"/>
              <a:ext cx="1600931" cy="3277260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-1" y="2438610"/>
              <a:ext cx="2894974" cy="2153316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 userDrawn="1"/>
          </p:nvSpPr>
          <p:spPr bwMode="auto">
            <a:xfrm>
              <a:off x="1224140" y="3886278"/>
              <a:ext cx="3276878" cy="2971722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 userDrawn="1"/>
          </p:nvSpPr>
          <p:spPr bwMode="auto">
            <a:xfrm>
              <a:off x="876334" y="3993581"/>
              <a:ext cx="1720276" cy="2864419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1" name="Freeform 24"/>
          <p:cNvSpPr>
            <a:spLocks/>
          </p:cNvSpPr>
          <p:nvPr userDrawn="1"/>
        </p:nvSpPr>
        <p:spPr bwMode="auto">
          <a:xfrm>
            <a:off x="7543800" y="0"/>
            <a:ext cx="1600200" cy="2209800"/>
          </a:xfrm>
          <a:custGeom>
            <a:avLst/>
            <a:gdLst>
              <a:gd name="T0" fmla="*/ 0 w 1432"/>
              <a:gd name="T1" fmla="*/ 0 h 3492"/>
              <a:gd name="T2" fmla="*/ 2147483647 w 1432"/>
              <a:gd name="T3" fmla="*/ 0 h 3492"/>
              <a:gd name="T4" fmla="*/ 2147483647 w 1432"/>
              <a:gd name="T5" fmla="*/ 2147483647 h 3492"/>
              <a:gd name="T6" fmla="*/ 2147483647 w 1432"/>
              <a:gd name="T7" fmla="*/ 2147483647 h 3492"/>
              <a:gd name="T8" fmla="*/ 2147483647 w 1432"/>
              <a:gd name="T9" fmla="*/ 2147483647 h 3492"/>
              <a:gd name="T10" fmla="*/ 2147483647 w 1432"/>
              <a:gd name="T11" fmla="*/ 2147483647 h 3492"/>
              <a:gd name="T12" fmla="*/ 2147483647 w 1432"/>
              <a:gd name="T13" fmla="*/ 2147483647 h 3492"/>
              <a:gd name="T14" fmla="*/ 2147483647 w 1432"/>
              <a:gd name="T15" fmla="*/ 2147483647 h 3492"/>
              <a:gd name="T16" fmla="*/ 2147483647 w 1432"/>
              <a:gd name="T17" fmla="*/ 2147483647 h 3492"/>
              <a:gd name="T18" fmla="*/ 2147483647 w 1432"/>
              <a:gd name="T19" fmla="*/ 2147483647 h 3492"/>
              <a:gd name="T20" fmla="*/ 2147483647 w 1432"/>
              <a:gd name="T21" fmla="*/ 2147483647 h 3492"/>
              <a:gd name="T22" fmla="*/ 2147483647 w 1432"/>
              <a:gd name="T23" fmla="*/ 2147483647 h 3492"/>
              <a:gd name="T24" fmla="*/ 2147483647 w 1432"/>
              <a:gd name="T25" fmla="*/ 2147483647 h 3492"/>
              <a:gd name="T26" fmla="*/ 2147483647 w 1432"/>
              <a:gd name="T27" fmla="*/ 2147483647 h 3492"/>
              <a:gd name="T28" fmla="*/ 2147483647 w 1432"/>
              <a:gd name="T29" fmla="*/ 2147483647 h 3492"/>
              <a:gd name="T30" fmla="*/ 2147483647 w 1432"/>
              <a:gd name="T31" fmla="*/ 2147483647 h 3492"/>
              <a:gd name="T32" fmla="*/ 2147483647 w 1432"/>
              <a:gd name="T33" fmla="*/ 2147483647 h 3492"/>
              <a:gd name="T34" fmla="*/ 2147483647 w 1432"/>
              <a:gd name="T35" fmla="*/ 2147483647 h 3492"/>
              <a:gd name="T36" fmla="*/ 2147483647 w 1432"/>
              <a:gd name="T37" fmla="*/ 2147483647 h 3492"/>
              <a:gd name="T38" fmla="*/ 2147483647 w 1432"/>
              <a:gd name="T39" fmla="*/ 2147483647 h 3492"/>
              <a:gd name="T40" fmla="*/ 2147483647 w 1432"/>
              <a:gd name="T41" fmla="*/ 2147483647 h 3492"/>
              <a:gd name="T42" fmla="*/ 2147483647 w 1432"/>
              <a:gd name="T43" fmla="*/ 2147483647 h 3492"/>
              <a:gd name="T44" fmla="*/ 2147483647 w 1432"/>
              <a:gd name="T45" fmla="*/ 2147483647 h 3492"/>
              <a:gd name="T46" fmla="*/ 2147483647 w 1432"/>
              <a:gd name="T47" fmla="*/ 2147483647 h 3492"/>
              <a:gd name="T48" fmla="*/ 2147483647 w 1432"/>
              <a:gd name="T49" fmla="*/ 2147483647 h 3492"/>
              <a:gd name="T50" fmla="*/ 2147483647 w 1432"/>
              <a:gd name="T51" fmla="*/ 2147483647 h 3492"/>
              <a:gd name="T52" fmla="*/ 2147483647 w 1432"/>
              <a:gd name="T53" fmla="*/ 2147483647 h 3492"/>
              <a:gd name="T54" fmla="*/ 2147483647 w 1432"/>
              <a:gd name="T55" fmla="*/ 2147483647 h 3492"/>
              <a:gd name="T56" fmla="*/ 2147483647 w 1432"/>
              <a:gd name="T57" fmla="*/ 2147483647 h 3492"/>
              <a:gd name="T58" fmla="*/ 2147483647 w 1432"/>
              <a:gd name="T59" fmla="*/ 2147483647 h 3492"/>
              <a:gd name="T60" fmla="*/ 2147483647 w 1432"/>
              <a:gd name="T61" fmla="*/ 2147483647 h 3492"/>
              <a:gd name="T62" fmla="*/ 2147483647 w 1432"/>
              <a:gd name="T63" fmla="*/ 2147483647 h 3492"/>
              <a:gd name="T64" fmla="*/ 2147483647 w 1432"/>
              <a:gd name="T65" fmla="*/ 2147483647 h 3492"/>
              <a:gd name="T66" fmla="*/ 2147483647 w 1432"/>
              <a:gd name="T67" fmla="*/ 2147483647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4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111125" y="185738"/>
            <a:ext cx="6746875" cy="690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51" name="Line 4"/>
          <p:cNvSpPr>
            <a:spLocks noChangeShapeType="1"/>
          </p:cNvSpPr>
          <p:nvPr userDrawn="1"/>
        </p:nvSpPr>
        <p:spPr bwMode="auto">
          <a:xfrm>
            <a:off x="381000" y="876300"/>
            <a:ext cx="8778875" cy="0"/>
          </a:xfrm>
          <a:prstGeom prst="line">
            <a:avLst/>
          </a:prstGeom>
          <a:noFill/>
          <a:ln w="28575">
            <a:solidFill>
              <a:srgbClr val="83789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80"/>
          <a:stretch>
            <a:fillRect/>
          </a:stretch>
        </p:blipFill>
        <p:spPr bwMode="auto">
          <a:xfrm>
            <a:off x="6858000" y="-4763"/>
            <a:ext cx="2286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304800" y="6019800"/>
            <a:ext cx="85344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7"/>
          <p:cNvSpPr txBox="1">
            <a:spLocks noChangeArrowheads="1"/>
          </p:cNvSpPr>
          <p:nvPr userDrawn="1"/>
        </p:nvSpPr>
        <p:spPr bwMode="auto">
          <a:xfrm>
            <a:off x="3124201" y="6551612"/>
            <a:ext cx="3733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© </a:t>
            </a:r>
            <a:r>
              <a:rPr lang="en-US" sz="1200" b="0" dirty="0" err="1" smtClean="0">
                <a:solidFill>
                  <a:srgbClr val="000000"/>
                </a:solidFill>
              </a:rPr>
              <a:t>ModernThink</a:t>
            </a:r>
            <a:r>
              <a:rPr lang="en-US" sz="1200" b="0" dirty="0" smtClean="0">
                <a:solidFill>
                  <a:srgbClr val="000000"/>
                </a:solidFill>
              </a:rPr>
              <a:t> LLC 2012.  All rights reserved.</a:t>
            </a:r>
          </a:p>
        </p:txBody>
      </p:sp>
      <p:pic>
        <p:nvPicPr>
          <p:cNvPr id="2055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71127"/>
            <a:ext cx="2666999" cy="72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D0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135688"/>
            <a:ext cx="16002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D0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04800" y="304800"/>
            <a:ext cx="7162800" cy="571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61666" y="245269"/>
            <a:ext cx="7162800" cy="571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04800" y="245268"/>
            <a:ext cx="6553200" cy="631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749040" y="60350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F4DA-EEDE-4027-9EC1-DD7381E19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3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65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028" name="Group 3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1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>
                <a:gd name="T0" fmla="*/ 0 w 1432"/>
                <a:gd name="T1" fmla="*/ 0 h 3492"/>
                <a:gd name="T2" fmla="*/ 2147483647 w 1432"/>
                <a:gd name="T3" fmla="*/ 0 h 3492"/>
                <a:gd name="T4" fmla="*/ 2147483647 w 1432"/>
                <a:gd name="T5" fmla="*/ 2147483647 h 3492"/>
                <a:gd name="T6" fmla="*/ 2147483647 w 1432"/>
                <a:gd name="T7" fmla="*/ 2147483647 h 3492"/>
                <a:gd name="T8" fmla="*/ 2147483647 w 1432"/>
                <a:gd name="T9" fmla="*/ 2147483647 h 3492"/>
                <a:gd name="T10" fmla="*/ 2147483647 w 1432"/>
                <a:gd name="T11" fmla="*/ 2147483647 h 3492"/>
                <a:gd name="T12" fmla="*/ 2147483647 w 1432"/>
                <a:gd name="T13" fmla="*/ 2147483647 h 3492"/>
                <a:gd name="T14" fmla="*/ 2147483647 w 1432"/>
                <a:gd name="T15" fmla="*/ 2147483647 h 3492"/>
                <a:gd name="T16" fmla="*/ 2147483647 w 1432"/>
                <a:gd name="T17" fmla="*/ 2147483647 h 3492"/>
                <a:gd name="T18" fmla="*/ 2147483647 w 1432"/>
                <a:gd name="T19" fmla="*/ 2147483647 h 3492"/>
                <a:gd name="T20" fmla="*/ 2147483647 w 1432"/>
                <a:gd name="T21" fmla="*/ 2147483647 h 3492"/>
                <a:gd name="T22" fmla="*/ 2147483647 w 1432"/>
                <a:gd name="T23" fmla="*/ 2147483647 h 3492"/>
                <a:gd name="T24" fmla="*/ 2147483647 w 1432"/>
                <a:gd name="T25" fmla="*/ 2147483647 h 3492"/>
                <a:gd name="T26" fmla="*/ 2147483647 w 1432"/>
                <a:gd name="T27" fmla="*/ 2147483647 h 3492"/>
                <a:gd name="T28" fmla="*/ 2147483647 w 1432"/>
                <a:gd name="T29" fmla="*/ 2147483647 h 3492"/>
                <a:gd name="T30" fmla="*/ 2147483647 w 1432"/>
                <a:gd name="T31" fmla="*/ 2147483647 h 3492"/>
                <a:gd name="T32" fmla="*/ 2147483647 w 1432"/>
                <a:gd name="T33" fmla="*/ 2147483647 h 3492"/>
                <a:gd name="T34" fmla="*/ 2147483647 w 1432"/>
                <a:gd name="T35" fmla="*/ 2147483647 h 3492"/>
                <a:gd name="T36" fmla="*/ 2147483647 w 1432"/>
                <a:gd name="T37" fmla="*/ 2147483647 h 3492"/>
                <a:gd name="T38" fmla="*/ 2147483647 w 1432"/>
                <a:gd name="T39" fmla="*/ 2147483647 h 3492"/>
                <a:gd name="T40" fmla="*/ 2147483647 w 1432"/>
                <a:gd name="T41" fmla="*/ 2147483647 h 3492"/>
                <a:gd name="T42" fmla="*/ 2147483647 w 1432"/>
                <a:gd name="T43" fmla="*/ 2147483647 h 3492"/>
                <a:gd name="T44" fmla="*/ 2147483647 w 1432"/>
                <a:gd name="T45" fmla="*/ 2147483647 h 3492"/>
                <a:gd name="T46" fmla="*/ 2147483647 w 1432"/>
                <a:gd name="T47" fmla="*/ 2147483647 h 3492"/>
                <a:gd name="T48" fmla="*/ 2147483647 w 1432"/>
                <a:gd name="T49" fmla="*/ 2147483647 h 3492"/>
                <a:gd name="T50" fmla="*/ 2147483647 w 1432"/>
                <a:gd name="T51" fmla="*/ 2147483647 h 3492"/>
                <a:gd name="T52" fmla="*/ 2147483647 w 1432"/>
                <a:gd name="T53" fmla="*/ 2147483647 h 3492"/>
                <a:gd name="T54" fmla="*/ 2147483647 w 1432"/>
                <a:gd name="T55" fmla="*/ 2147483647 h 3492"/>
                <a:gd name="T56" fmla="*/ 2147483647 w 1432"/>
                <a:gd name="T57" fmla="*/ 2147483647 h 3492"/>
                <a:gd name="T58" fmla="*/ 2147483647 w 1432"/>
                <a:gd name="T59" fmla="*/ 2147483647 h 3492"/>
                <a:gd name="T60" fmla="*/ 2147483647 w 1432"/>
                <a:gd name="T61" fmla="*/ 2147483647 h 3492"/>
                <a:gd name="T62" fmla="*/ 2147483647 w 1432"/>
                <a:gd name="T63" fmla="*/ 2147483647 h 3492"/>
                <a:gd name="T64" fmla="*/ 2147483647 w 1432"/>
                <a:gd name="T65" fmla="*/ 2147483647 h 3492"/>
                <a:gd name="T66" fmla="*/ 2147483647 w 1432"/>
                <a:gd name="T67" fmla="*/ 2147483647 h 3492"/>
                <a:gd name="T68" fmla="*/ 0 w 1432"/>
                <a:gd name="T69" fmla="*/ 0 h 34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1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0" y="2854325"/>
            <a:ext cx="3581400" cy="4003675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8517" cy="25136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79648"/>
              <a:ext cx="3182621" cy="6520456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2643"/>
              <a:ext cx="2894584" cy="2154524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4189" y="5587609"/>
              <a:ext cx="6518147" cy="5912495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701" y="5800928"/>
              <a:ext cx="3420872" cy="5699176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8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5254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15254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F52A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F52A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2F52A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2F52A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2F52A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1981200" cy="85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D0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itle 3"/>
          <p:cNvSpPr>
            <a:spLocks noGrp="1"/>
          </p:cNvSpPr>
          <p:nvPr>
            <p:ph type="ctrTitle"/>
          </p:nvPr>
        </p:nvSpPr>
        <p:spPr>
          <a:xfrm>
            <a:off x="228600" y="650171"/>
            <a:ext cx="8763000" cy="1261884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Marshall University</a:t>
            </a:r>
            <a:r>
              <a:rPr lang="en-US" sz="3600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</a:br>
            <a:endParaRPr lang="en-US" sz="3600" b="1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pic>
        <p:nvPicPr>
          <p:cNvPr id="7172" name="Picture 6" descr="ModernThink_logo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8999"/>
            <a:ext cx="2743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09749"/>
            <a:ext cx="2958828" cy="80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D0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3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1844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c 4"/>
          <p:cNvSpPr/>
          <p:nvPr/>
        </p:nvSpPr>
        <p:spPr>
          <a:xfrm rot="9330737">
            <a:off x="4923419" y="4019056"/>
            <a:ext cx="3910478" cy="1503814"/>
          </a:xfrm>
          <a:prstGeom prst="arc">
            <a:avLst>
              <a:gd name="adj1" fmla="val 13632156"/>
              <a:gd name="adj2" fmla="val 0"/>
            </a:avLst>
          </a:prstGeom>
          <a:ln w="63500" cap="rnd">
            <a:gradFill>
              <a:gsLst>
                <a:gs pos="12000">
                  <a:srgbClr val="2A5BDF">
                    <a:alpha val="20000"/>
                  </a:srgbClr>
                </a:gs>
                <a:gs pos="8000">
                  <a:srgbClr val="376BFF">
                    <a:alpha val="0"/>
                  </a:srgbClr>
                </a:gs>
                <a:gs pos="50000">
                  <a:srgbClr val="00297A"/>
                </a:gs>
                <a:gs pos="91000">
                  <a:srgbClr val="000066">
                    <a:alpha val="0"/>
                  </a:srgb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85738"/>
            <a:ext cx="6553200" cy="690562"/>
          </a:xfrm>
        </p:spPr>
        <p:txBody>
          <a:bodyPr/>
          <a:lstStyle/>
          <a:p>
            <a:r>
              <a:rPr lang="en-US" dirty="0" smtClean="0"/>
              <a:t>In-Person Interviews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763000" cy="4724400"/>
          </a:xfrm>
        </p:spPr>
        <p:txBody>
          <a:bodyPr/>
          <a:lstStyle/>
          <a:p>
            <a:r>
              <a:rPr lang="en-US" sz="2400" u="sng" dirty="0" smtClean="0"/>
              <a:t>On-Site Interviews</a:t>
            </a:r>
            <a:r>
              <a:rPr lang="en-US" sz="2400" dirty="0" smtClean="0"/>
              <a:t>:</a:t>
            </a:r>
          </a:p>
          <a:p>
            <a:endParaRPr lang="en-US" sz="9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u="none" dirty="0" smtClean="0">
                <a:solidFill>
                  <a:schemeClr val="tx1"/>
                </a:solidFill>
              </a:rPr>
              <a:t>Created two sets of questions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CHRO’s - more strategic focus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Other HR </a:t>
            </a:r>
            <a:r>
              <a:rPr lang="en-US" sz="2000" dirty="0" smtClean="0">
                <a:solidFill>
                  <a:schemeClr val="tx1"/>
                </a:solidFill>
              </a:rPr>
              <a:t>staff - tactical focus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some instances they were the same </a:t>
            </a:r>
            <a:r>
              <a:rPr lang="en-US" sz="2000" dirty="0" smtClean="0">
                <a:solidFill>
                  <a:schemeClr val="tx1"/>
                </a:solidFill>
              </a:rPr>
              <a:t>people</a:t>
            </a:r>
          </a:p>
          <a:p>
            <a:pPr marL="1371600" lvl="1" indent="-342900">
              <a:buFont typeface="Arial" pitchFamily="34" charset="0"/>
              <a:buChar char="•"/>
            </a:pPr>
            <a:endParaRPr lang="en-US" sz="2000" u="none" dirty="0" smtClean="0">
              <a:solidFill>
                <a:schemeClr val="tx1"/>
              </a:solidFill>
            </a:endParaRPr>
          </a:p>
          <a:p>
            <a:pPr marL="457200"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Solicited CHRO feedback on </a:t>
            </a:r>
            <a:r>
              <a:rPr lang="en-US" sz="2000" dirty="0" smtClean="0">
                <a:solidFill>
                  <a:schemeClr val="tx1"/>
                </a:solidFill>
              </a:rPr>
              <a:t>both sets of questions before interviews</a:t>
            </a:r>
          </a:p>
          <a:p>
            <a:pPr marL="457200" lvl="1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lvl="1"/>
            <a:r>
              <a:rPr lang="en-US" sz="2000" dirty="0"/>
              <a:t>Conducted in-person interviews with the following: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CHRO’s and acting CHRO’s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Other HR Staff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ACCE representatives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In-Person Interviews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914400"/>
            <a:ext cx="8458200" cy="4800600"/>
          </a:xfrm>
        </p:spPr>
        <p:txBody>
          <a:bodyPr/>
          <a:lstStyle/>
          <a:p>
            <a:r>
              <a:rPr lang="en-US" sz="2400" u="sng" dirty="0" smtClean="0"/>
              <a:t>On-Site Interviews</a:t>
            </a:r>
            <a:r>
              <a:rPr lang="en-US" sz="2400" dirty="0" smtClean="0"/>
              <a:t>:</a:t>
            </a:r>
          </a:p>
          <a:p>
            <a:endParaRPr lang="en-US" sz="9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Two days each for WVU and Marshall University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Full days for WV School of Osteopathic Medicine, WV State U, WV Northern Community College, Fairmont/Pierpont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“Half Days” for remaining institutions; “half days” ranged from 4 to 10 hours and on average were over 6 hours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One and a half days for System Headquarters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Follow-up calls as needed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Plus multiple teleconferences with the CHRO’s</a:t>
            </a:r>
          </a:p>
        </p:txBody>
      </p:sp>
    </p:spTree>
    <p:extLst>
      <p:ext uri="{BB962C8B-B14F-4D97-AF65-F5344CB8AC3E}">
        <p14:creationId xmlns:p14="http://schemas.microsoft.com/office/powerpoint/2010/main" val="33041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In-Person Interviews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4635679"/>
              </p:ext>
            </p:extLst>
          </p:nvPr>
        </p:nvGraphicFramePr>
        <p:xfrm>
          <a:off x="381000" y="990601"/>
          <a:ext cx="8458200" cy="48768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/>
                <a:gridCol w="3048000"/>
              </a:tblGrid>
              <a:tr h="4571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4-year Institutions</a:t>
                      </a:r>
                      <a:endParaRPr lang="en-US" sz="24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CHRO</a:t>
                      </a:r>
                      <a:endParaRPr lang="en-US" sz="24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Bluefield</a:t>
                      </a:r>
                      <a:r>
                        <a:rPr lang="en-US" sz="1600" baseline="0" dirty="0" smtClean="0"/>
                        <a:t> State College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Christina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Brogdon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Concord University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Marshall Campbell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Fairmont State University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Cindy Curry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Glenville State College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Krystal Smith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Marshall</a:t>
                      </a:r>
                      <a:r>
                        <a:rPr lang="en-US" sz="1600" baseline="0" dirty="0" smtClean="0"/>
                        <a:t> University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Michelle Douglas</a:t>
                      </a:r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Shepherd University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Marie </a:t>
                      </a:r>
                      <a:r>
                        <a:rPr lang="en-US" sz="1600" dirty="0" err="1" smtClean="0"/>
                        <a:t>DeWalt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 Liberty</a:t>
                      </a:r>
                      <a:r>
                        <a:rPr lang="en-US" sz="1600" baseline="0" dirty="0" smtClean="0"/>
                        <a:t> University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Jim </a:t>
                      </a:r>
                      <a:r>
                        <a:rPr lang="en-US" sz="1600" dirty="0" err="1" smtClean="0"/>
                        <a:t>Stultz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WV School of Osteopathic</a:t>
                      </a:r>
                      <a:r>
                        <a:rPr lang="en-US" sz="1600" baseline="0" dirty="0" smtClean="0"/>
                        <a:t> Medicine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Leslie </a:t>
                      </a:r>
                      <a:r>
                        <a:rPr lang="en-US" sz="1600" dirty="0" err="1" smtClean="0"/>
                        <a:t>Bicksler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404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 Virginia State University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Barbara Rowell</a:t>
                      </a:r>
                      <a:endParaRPr lang="en-US" sz="1600" dirty="0"/>
                    </a:p>
                  </a:txBody>
                  <a:tcPr marL="78259" marR="78259"/>
                </a:tc>
              </a:tr>
              <a:tr h="7792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 Virginia University, Potomac</a:t>
                      </a:r>
                      <a:r>
                        <a:rPr lang="en-US" sz="1600" baseline="0" dirty="0" smtClean="0"/>
                        <a:t> State College of WVU, WVU Institute of Technology</a:t>
                      </a:r>
                      <a:endParaRPr lang="en-US" sz="1600" dirty="0"/>
                    </a:p>
                  </a:txBody>
                  <a:tcPr marL="78259" marR="782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Margie Phillips</a:t>
                      </a:r>
                      <a:endParaRPr lang="en-US" sz="1600" dirty="0"/>
                    </a:p>
                  </a:txBody>
                  <a:tcPr marL="78259" marR="78259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In-Person Interviews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08860258"/>
              </p:ext>
            </p:extLst>
          </p:nvPr>
        </p:nvGraphicFramePr>
        <p:xfrm>
          <a:off x="457200" y="990600"/>
          <a:ext cx="8077200" cy="4662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1343"/>
                <a:gridCol w="3145857"/>
              </a:tblGrid>
              <a:tr h="442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0" dirty="0" smtClean="0"/>
                        <a:t>-y</a:t>
                      </a:r>
                      <a:r>
                        <a:rPr lang="en-US" sz="2400" dirty="0" smtClean="0"/>
                        <a:t>ear Institutions</a:t>
                      </a:r>
                      <a:endParaRPr lang="en-US" sz="24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CHRO</a:t>
                      </a:r>
                      <a:endParaRPr lang="en-US" sz="24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Blue Ridge Community &amp; Technical College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Trudie</a:t>
                      </a:r>
                      <a:r>
                        <a:rPr lang="en-US" sz="1600" dirty="0" smtClean="0"/>
                        <a:t> Holder/Jason Ruble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Bridgemont</a:t>
                      </a:r>
                      <a:r>
                        <a:rPr lang="en-US" sz="1600" dirty="0" smtClean="0"/>
                        <a:t>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Gene Lopez/Debra Rader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Eastern</a:t>
                      </a:r>
                      <a:r>
                        <a:rPr lang="en-US" sz="1600" baseline="0" dirty="0" smtClean="0"/>
                        <a:t> WV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Penny Reardon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Pierpont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Cindy Curry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Kanawha Valley Community &amp; Technical College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Michelle Bissell</a:t>
                      </a:r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Mountwest</a:t>
                      </a:r>
                      <a:r>
                        <a:rPr lang="en-US" sz="1600" dirty="0" smtClean="0"/>
                        <a:t>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Stephanie Neal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River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Leah Taylor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Southern WV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Patricia Clay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WV Northern CTC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Peggy</a:t>
                      </a:r>
                      <a:r>
                        <a:rPr lang="en-US" sz="1600" baseline="0" dirty="0" smtClean="0"/>
                        <a:t> Carmichael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205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WVU Parkersburg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Cynthia</a:t>
                      </a:r>
                      <a:r>
                        <a:rPr lang="en-US" sz="1600" baseline="0" dirty="0" smtClean="0"/>
                        <a:t> Ashby</a:t>
                      </a:r>
                      <a:endParaRPr lang="en-US" sz="1600" dirty="0"/>
                    </a:p>
                  </a:txBody>
                  <a:tcPr marL="78971" marR="78971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In-Person Interviews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232848483"/>
              </p:ext>
            </p:extLst>
          </p:nvPr>
        </p:nvGraphicFramePr>
        <p:xfrm>
          <a:off x="457200" y="1143000"/>
          <a:ext cx="8305800" cy="16107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61016"/>
                <a:gridCol w="2944784"/>
              </a:tblGrid>
              <a:tr h="5158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CHRO</a:t>
                      </a:r>
                      <a:endParaRPr lang="en-US" sz="2400" dirty="0"/>
                    </a:p>
                  </a:txBody>
                  <a:tcPr marL="78971" marR="78971"/>
                </a:tc>
              </a:tr>
              <a:tr h="5158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WVNET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Bob Roberts</a:t>
                      </a:r>
                      <a:endParaRPr lang="en-US" sz="1600" dirty="0"/>
                    </a:p>
                  </a:txBody>
                  <a:tcPr marL="78971" marR="78971"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 Virginia Higher Education Policy Commission</a:t>
                      </a:r>
                      <a:endParaRPr lang="en-US" sz="1600" dirty="0"/>
                    </a:p>
                  </a:txBody>
                  <a:tcPr marL="78971" marR="7897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Laura </a:t>
                      </a:r>
                      <a:r>
                        <a:rPr lang="en-US" sz="1600" dirty="0" err="1" smtClean="0"/>
                        <a:t>Nauman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Cindy Anderson</a:t>
                      </a:r>
                      <a:endParaRPr lang="en-US" sz="1600" dirty="0"/>
                    </a:p>
                  </a:txBody>
                  <a:tcPr marL="78971" marR="78971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In-Person Interviews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990600"/>
            <a:ext cx="8458200" cy="4724400"/>
          </a:xfrm>
        </p:spPr>
        <p:txBody>
          <a:bodyPr/>
          <a:lstStyle/>
          <a:p>
            <a:r>
              <a:rPr lang="en-US" sz="2400" u="sng" dirty="0"/>
              <a:t>Additional interviews conducted</a:t>
            </a:r>
            <a:r>
              <a:rPr lang="en-US" sz="2400" dirty="0" smtClean="0"/>
              <a:t>:</a:t>
            </a:r>
          </a:p>
          <a:p>
            <a:endParaRPr lang="en-US" sz="900" dirty="0"/>
          </a:p>
          <a:p>
            <a:pPr marL="457200" lvl="1"/>
            <a:r>
              <a:rPr lang="en-US" dirty="0" smtClean="0"/>
              <a:t>Approximately </a:t>
            </a:r>
            <a:r>
              <a:rPr lang="en-US" dirty="0"/>
              <a:t>two dozen HR representatives</a:t>
            </a:r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20 ACCE representatives, including Chair, Amy </a:t>
            </a:r>
            <a:r>
              <a:rPr lang="en-US" dirty="0" err="1"/>
              <a:t>Pitzer</a:t>
            </a:r>
            <a:endParaRPr lang="en-US" dirty="0"/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Chancellor Paul Hill, </a:t>
            </a:r>
            <a:r>
              <a:rPr lang="en-US" dirty="0" smtClean="0"/>
              <a:t>Ph.D.</a:t>
            </a:r>
            <a:endParaRPr lang="en-US" dirty="0"/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Chancellor James Skidmore</a:t>
            </a:r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Rob Anderson, Executive VP of Administration</a:t>
            </a:r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Cindy Anderson, Director of Administrative Services</a:t>
            </a:r>
          </a:p>
          <a:p>
            <a:pPr marL="457200" lvl="1"/>
            <a:endParaRPr lang="en-US" sz="900" dirty="0">
              <a:solidFill>
                <a:srgbClr val="FF0000"/>
              </a:solidFill>
            </a:endParaRPr>
          </a:p>
          <a:p>
            <a:pPr marL="457200" lvl="1"/>
            <a:r>
              <a:rPr lang="en-US" dirty="0"/>
              <a:t>Bruce Walker, General Counsel</a:t>
            </a:r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Senator Robert </a:t>
            </a:r>
            <a:r>
              <a:rPr lang="en-US" dirty="0" err="1"/>
              <a:t>Plymale</a:t>
            </a:r>
            <a:endParaRPr lang="en-US" dirty="0"/>
          </a:p>
          <a:p>
            <a:pPr marL="457200" lvl="1"/>
            <a:endParaRPr lang="en-US" sz="900" dirty="0"/>
          </a:p>
          <a:p>
            <a:pPr marL="457200" lvl="1"/>
            <a:r>
              <a:rPr lang="en-US" dirty="0"/>
              <a:t>Jean </a:t>
            </a:r>
            <a:r>
              <a:rPr lang="en-US" dirty="0" smtClean="0"/>
              <a:t>Lawson, Sr. Legislative Analyst to Committee on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Review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u="sng" dirty="0" smtClean="0"/>
              <a:t>Document Review</a:t>
            </a:r>
            <a:r>
              <a:rPr lang="en-US" sz="2400" dirty="0" smtClean="0"/>
              <a:t>:</a:t>
            </a:r>
          </a:p>
          <a:p>
            <a:endParaRPr lang="en-US" sz="9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Created prioritized list of documents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Two deadlines spaced approximately a month apart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Approximately 120 to 130 documents collected per institution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Over 2,700 documents reviewed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Federal and state compliance checks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Consistency</a:t>
            </a:r>
          </a:p>
        </p:txBody>
      </p:sp>
    </p:spTree>
    <p:extLst>
      <p:ext uri="{BB962C8B-B14F-4D97-AF65-F5344CB8AC3E}">
        <p14:creationId xmlns:p14="http://schemas.microsoft.com/office/powerpoint/2010/main" val="41113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458200" cy="4876800"/>
          </a:xfrm>
        </p:spPr>
        <p:txBody>
          <a:bodyPr/>
          <a:lstStyle/>
          <a:p>
            <a:r>
              <a:rPr lang="en-US" dirty="0"/>
              <a:t>Long-form ScoreCard with data from entire IQ</a:t>
            </a:r>
          </a:p>
          <a:p>
            <a:r>
              <a:rPr lang="en-US" dirty="0"/>
              <a:t>Long-form graphs to illustrate key data points compared to benchmarks</a:t>
            </a:r>
          </a:p>
          <a:p>
            <a:r>
              <a:rPr lang="en-US" dirty="0"/>
              <a:t>Short-form ScoreCard with data from </a:t>
            </a:r>
            <a:r>
              <a:rPr lang="en-US" dirty="0" smtClean="0"/>
              <a:t>25 </a:t>
            </a:r>
            <a:r>
              <a:rPr lang="en-US" dirty="0"/>
              <a:t>metrics specifically mentioned in IQ</a:t>
            </a:r>
          </a:p>
          <a:p>
            <a:r>
              <a:rPr lang="en-US" dirty="0" smtClean="0"/>
              <a:t>Open-ended </a:t>
            </a:r>
            <a:r>
              <a:rPr lang="en-US" dirty="0"/>
              <a:t>responses to IQ questions</a:t>
            </a:r>
          </a:p>
          <a:p>
            <a:r>
              <a:rPr lang="en-US" dirty="0"/>
              <a:t>Document Review Matrix detailing findings and recommendations from document review</a:t>
            </a:r>
          </a:p>
          <a:p>
            <a:r>
              <a:rPr lang="en-US" dirty="0"/>
              <a:t>Individualized School </a:t>
            </a:r>
            <a:r>
              <a:rPr lang="en-US" dirty="0" smtClean="0"/>
              <a:t>PowerPoint’s combining </a:t>
            </a:r>
            <a:r>
              <a:rPr lang="en-US" dirty="0"/>
              <a:t>data from the following:</a:t>
            </a:r>
          </a:p>
          <a:p>
            <a:pPr marL="914400" lvl="2" indent="-457200">
              <a:buFont typeface="Arial" pitchFamily="34" charset="0"/>
              <a:buChar char="•"/>
            </a:pPr>
            <a:r>
              <a:rPr lang="en-US" dirty="0"/>
              <a:t>Online survey</a:t>
            </a:r>
          </a:p>
          <a:p>
            <a:pPr marL="914400" lvl="2" indent="-457200">
              <a:buFont typeface="Arial" pitchFamily="34" charset="0"/>
              <a:buChar char="•"/>
            </a:pPr>
            <a:r>
              <a:rPr lang="en-US" dirty="0"/>
              <a:t>In-person Interviews</a:t>
            </a:r>
          </a:p>
          <a:p>
            <a:pPr marL="914400" lvl="2" indent="-457200">
              <a:buFont typeface="Arial" pitchFamily="34" charset="0"/>
              <a:buChar char="•"/>
            </a:pPr>
            <a:r>
              <a:rPr lang="en-US" dirty="0"/>
              <a:t>Document </a:t>
            </a:r>
            <a:r>
              <a:rPr lang="en-US" dirty="0" smtClean="0"/>
              <a:t>Review</a:t>
            </a:r>
          </a:p>
          <a:p>
            <a:pPr marL="914400" lvl="2" indent="-457200">
              <a:buFont typeface="Arial" pitchFamily="34" charset="0"/>
              <a:buChar char="•"/>
            </a:pPr>
            <a:endParaRPr lang="en-US" sz="900" dirty="0"/>
          </a:p>
          <a:p>
            <a:pPr marL="465138" lvl="2" indent="-465138">
              <a:buFont typeface="Wingdings" pitchFamily="2" charset="2"/>
              <a:buChar char="§"/>
            </a:pPr>
            <a:r>
              <a:rPr lang="en-US" dirty="0"/>
              <a:t>System PowerPoint deck to summarize and synthesize key findings, themes and patterns among 4-year </a:t>
            </a:r>
            <a:r>
              <a:rPr lang="en-US" dirty="0" smtClean="0"/>
              <a:t>institutions, among </a:t>
            </a:r>
            <a:r>
              <a:rPr lang="en-US" dirty="0"/>
              <a:t>2-year institutions and across the System as a whole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Data Collection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493010499"/>
              </p:ext>
            </p:extLst>
          </p:nvPr>
        </p:nvGraphicFramePr>
        <p:xfrm>
          <a:off x="381000" y="1143000"/>
          <a:ext cx="830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19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Deliverables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572498839"/>
              </p:ext>
            </p:extLst>
          </p:nvPr>
        </p:nvGraphicFramePr>
        <p:xfrm>
          <a:off x="457200" y="12192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99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Introduction and Background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/>
              <a:t>Senate Bill 330 Goals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/>
              <a:t>Human Resources Review &amp; </a:t>
            </a:r>
            <a:r>
              <a:rPr lang="en-US" sz="2000" dirty="0" smtClean="0"/>
              <a:t>ScoreCard </a:t>
            </a:r>
            <a:r>
              <a:rPr lang="en-US" sz="2000" dirty="0"/>
              <a:t>Goals 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/>
              <a:t>Human Resources Review &amp; </a:t>
            </a:r>
            <a:r>
              <a:rPr lang="en-US" sz="2000" dirty="0" smtClean="0"/>
              <a:t>ScoreCard Methodology</a:t>
            </a:r>
          </a:p>
          <a:p>
            <a:pPr marL="1422400" indent="-508000">
              <a:lnSpc>
                <a:spcPct val="150000"/>
              </a:lnSpc>
              <a:spcBef>
                <a:spcPts val="0"/>
              </a:spcBef>
            </a:pPr>
            <a:endParaRPr lang="en-US" sz="900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Marshall University Results</a:t>
            </a:r>
            <a:endParaRPr lang="en-US" sz="2400" dirty="0"/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/>
              <a:t>Executive Summary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/>
              <a:t>Findings and Recommendations by </a:t>
            </a:r>
            <a:r>
              <a:rPr lang="en-US" sz="2000" dirty="0" smtClean="0"/>
              <a:t>Theme</a:t>
            </a:r>
          </a:p>
          <a:p>
            <a:pPr marL="1422400" indent="-5080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900" dirty="0"/>
          </a:p>
          <a:p>
            <a:pPr marL="465138" indent="-465138"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Timeline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u="sng" dirty="0" smtClean="0"/>
              <a:t>Marshall University</a:t>
            </a:r>
            <a:r>
              <a:rPr lang="en-US" dirty="0" smtClean="0"/>
              <a:t>:</a:t>
            </a:r>
          </a:p>
          <a:p>
            <a:endParaRPr lang="en-US" sz="9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Interview with Michelle Douglas, Director of Human Resource Services  by Kathleen McDonough </a:t>
            </a:r>
            <a:r>
              <a:rPr lang="en-US" sz="1800" u="none" dirty="0" err="1" smtClean="0">
                <a:solidFill>
                  <a:schemeClr val="tx1"/>
                </a:solidFill>
                <a:latin typeface="+mn-lt"/>
              </a:rPr>
              <a:t>Furey</a:t>
            </a: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 and Mike Rush of Potter Anderson &amp; Corroon on May 30 and 31, 2012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9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Interview with ACCE representatives Mike Dunn (who was leaving institution  shortly after interview for a position at another institution) and Carol </a:t>
            </a:r>
            <a:r>
              <a:rPr lang="en-US" sz="1800" dirty="0" err="1" smtClean="0">
                <a:solidFill>
                  <a:schemeClr val="tx1"/>
                </a:solidFill>
              </a:rPr>
              <a:t>Hurula</a:t>
            </a:r>
            <a:r>
              <a:rPr lang="en-US" sz="1800" dirty="0" smtClean="0">
                <a:solidFill>
                  <a:schemeClr val="tx1"/>
                </a:solidFill>
              </a:rPr>
              <a:t>, Academic Affairs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9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Interview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with Layton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Cottrill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, Senior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VP Executive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Affairs and Legal Counsel</a:t>
            </a:r>
            <a:endParaRPr lang="en-US" sz="18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900" u="none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Interview with Debbie Hart, Director of Equity Programs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9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Interview with Glenna Racer, Human Resources</a:t>
            </a:r>
          </a:p>
          <a:p>
            <a:pPr marL="0" indent="0"/>
            <a:endParaRPr lang="en-US" sz="9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20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6553200" cy="588169"/>
          </a:xfrm>
        </p:spPr>
        <p:txBody>
          <a:bodyPr/>
          <a:lstStyle/>
          <a:p>
            <a:r>
              <a:rPr lang="en-US" sz="4000" dirty="0" smtClean="0"/>
              <a:t>Executive Summary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 smtClean="0">
                <a:solidFill>
                  <a:srgbClr val="002060"/>
                </a:solidFill>
                <a:ea typeface="+mj-ea"/>
              </a:rPr>
              <a:t>Marshall University</a:t>
            </a:r>
            <a:r>
              <a:rPr lang="en-US" sz="2000" dirty="0" smtClean="0">
                <a:solidFill>
                  <a:srgbClr val="002060"/>
                </a:solidFill>
                <a:ea typeface="+mj-ea"/>
              </a:rPr>
              <a:t>: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  <a:ea typeface="+mj-ea"/>
            </a:endParaRPr>
          </a:p>
          <a:p>
            <a:r>
              <a:rPr lang="en-US" dirty="0" smtClean="0"/>
              <a:t>CHRO is extremely competent and was mentioned by other CHRO’s as a frequent resource.</a:t>
            </a:r>
            <a:endParaRPr lang="en-US" dirty="0"/>
          </a:p>
          <a:p>
            <a:pPr marL="0" indent="0">
              <a:buNone/>
            </a:pPr>
            <a:endParaRPr lang="en-US" sz="900" dirty="0"/>
          </a:p>
          <a:p>
            <a:pPr marL="457200" indent="-457200"/>
            <a:r>
              <a:rPr lang="en-US" dirty="0" smtClean="0"/>
              <a:t>Director of Equity Programs works in tandem with Human Resources and performs a valuable HR function. Trainings offered to employees from this office serve a vital HR need.</a:t>
            </a:r>
            <a:endParaRPr lang="en-US" dirty="0"/>
          </a:p>
          <a:p>
            <a:pPr marL="457200" indent="-457200"/>
            <a:endParaRPr lang="en-US" sz="900" dirty="0"/>
          </a:p>
          <a:p>
            <a:pPr marL="457200" indent="-457200"/>
            <a:r>
              <a:rPr lang="en-US" dirty="0" smtClean="0"/>
              <a:t>Overall, </a:t>
            </a:r>
            <a:r>
              <a:rPr lang="en-US" dirty="0"/>
              <a:t>i</a:t>
            </a:r>
            <a:r>
              <a:rPr lang="en-US" dirty="0" smtClean="0"/>
              <a:t>nstitution-wide policies are comprehensive and compliant.  </a:t>
            </a:r>
          </a:p>
          <a:p>
            <a:pPr marL="457200" indent="-457200"/>
            <a:endParaRPr lang="en-US" sz="900" dirty="0" smtClean="0"/>
          </a:p>
          <a:p>
            <a:pPr marL="457200" indent="-457200"/>
            <a:r>
              <a:rPr lang="en-US" dirty="0" smtClean="0"/>
              <a:t>HR possesses a detailed and well-crafted mission statement.</a:t>
            </a:r>
          </a:p>
          <a:p>
            <a:pPr marL="457200" indent="-457200"/>
            <a:endParaRPr lang="en-US" dirty="0"/>
          </a:p>
          <a:p>
            <a:pPr marL="457200" lvl="1" indent="0" defTabSz="855663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8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752600"/>
            <a:ext cx="8458200" cy="3962400"/>
          </a:xfrm>
        </p:spPr>
        <p:txBody>
          <a:bodyPr numCol="2"/>
          <a:lstStyle/>
          <a:p>
            <a:r>
              <a:rPr lang="en-US" sz="2400" dirty="0" smtClean="0"/>
              <a:t>Human Resources Staffing</a:t>
            </a:r>
          </a:p>
          <a:p>
            <a:r>
              <a:rPr lang="en-US" sz="2400" dirty="0" smtClean="0"/>
              <a:t>Human Resources Governance</a:t>
            </a:r>
          </a:p>
          <a:p>
            <a:r>
              <a:rPr lang="en-US" sz="2400" dirty="0" smtClean="0"/>
              <a:t>Policy and Compliance</a:t>
            </a:r>
          </a:p>
          <a:p>
            <a:r>
              <a:rPr lang="en-US" sz="2400" dirty="0" smtClean="0"/>
              <a:t>Technology</a:t>
            </a:r>
          </a:p>
          <a:p>
            <a:r>
              <a:rPr lang="en-US" sz="2400" dirty="0" smtClean="0"/>
              <a:t>Search/Hiring Practices</a:t>
            </a:r>
          </a:p>
          <a:p>
            <a:r>
              <a:rPr lang="en-US" sz="2400" dirty="0" smtClean="0"/>
              <a:t>Workforce and Succession Planning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Performance Management</a:t>
            </a:r>
          </a:p>
          <a:p>
            <a:r>
              <a:rPr lang="en-US" sz="2400" dirty="0" smtClean="0"/>
              <a:t>Diversity</a:t>
            </a:r>
          </a:p>
          <a:p>
            <a:r>
              <a:rPr lang="en-US" sz="2400" dirty="0" smtClean="0"/>
              <a:t>Recognition and Retention</a:t>
            </a:r>
          </a:p>
          <a:p>
            <a:r>
              <a:rPr lang="en-US" sz="2400" dirty="0" smtClean="0"/>
              <a:t>Professional Development within Human Resources</a:t>
            </a:r>
          </a:p>
          <a:p>
            <a:r>
              <a:rPr lang="en-US" sz="2400" dirty="0" smtClean="0"/>
              <a:t>Professional Development within Institution</a:t>
            </a:r>
          </a:p>
          <a:p>
            <a:r>
              <a:rPr lang="en-US" sz="2400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45269"/>
            <a:ext cx="6553200" cy="592931"/>
          </a:xfrm>
        </p:spPr>
        <p:txBody>
          <a:bodyPr/>
          <a:lstStyle/>
          <a:p>
            <a:r>
              <a:rPr lang="en-US" dirty="0" smtClean="0"/>
              <a:t>SB 330 Key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11430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Enhance the ability of the West Virginia Higher Education Policy Commission and the Community and Technical College System of WV to: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000" dirty="0" smtClean="0"/>
              <a:t>Assure fiscal responsibility by making the best use of scarce resources</a:t>
            </a:r>
          </a:p>
          <a:p>
            <a:endParaRPr lang="en-US" sz="900" dirty="0" smtClean="0"/>
          </a:p>
          <a:p>
            <a:r>
              <a:rPr lang="en-US" sz="2000" dirty="0" smtClean="0"/>
              <a:t>Promote fairness, accountability, credibility, transparency, and a systematic approach to progress (FACTS) in personnel decision-making</a:t>
            </a:r>
          </a:p>
          <a:p>
            <a:endParaRPr lang="en-US" sz="900" dirty="0" smtClean="0"/>
          </a:p>
          <a:p>
            <a:r>
              <a:rPr lang="en-US" sz="2000" dirty="0" smtClean="0"/>
              <a:t>Reduce, or wherever possible, eliminate arbitrary and capricious decisions affecting employees of higher education institutions</a:t>
            </a:r>
          </a:p>
          <a:p>
            <a:endParaRPr lang="en-US" sz="2000" dirty="0" smtClean="0"/>
          </a:p>
          <a:p>
            <a:endParaRPr lang="en-US" sz="9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57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45269"/>
            <a:ext cx="6553200" cy="592932"/>
          </a:xfrm>
        </p:spPr>
        <p:txBody>
          <a:bodyPr/>
          <a:lstStyle/>
          <a:p>
            <a:r>
              <a:rPr lang="en-US" dirty="0" smtClean="0"/>
              <a:t>SB 330 Key Goals </a:t>
            </a:r>
            <a:r>
              <a:rPr lang="en-US" sz="1600" dirty="0" smtClean="0"/>
              <a:t>(continued)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990600"/>
            <a:ext cx="8382000" cy="4800600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2000" dirty="0"/>
              <a:t>Create a stable, self-regulating human resources system capable of evolving to meet changing needs</a:t>
            </a:r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sz="2000" dirty="0" smtClean="0"/>
              <a:t>Adhere </a:t>
            </a:r>
            <a:r>
              <a:rPr lang="en-US" sz="2000" dirty="0"/>
              <a:t>to federal and state laws </a:t>
            </a:r>
            <a:endParaRPr lang="en-US" sz="2000" dirty="0" smtClean="0"/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sz="2000" dirty="0"/>
              <a:t>Adhere to duly promulgated rules </a:t>
            </a:r>
            <a:endParaRPr lang="en-US" sz="2000" dirty="0" smtClean="0"/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sz="2000" dirty="0"/>
              <a:t>Implement Human Resources best practices throughout the </a:t>
            </a:r>
            <a:r>
              <a:rPr lang="en-US" sz="2000" dirty="0" smtClean="0"/>
              <a:t>State </a:t>
            </a:r>
            <a:r>
              <a:rPr lang="en-US" sz="2000" dirty="0"/>
              <a:t>H</a:t>
            </a:r>
            <a:r>
              <a:rPr lang="en-US" sz="2000" dirty="0" smtClean="0"/>
              <a:t>igher </a:t>
            </a:r>
            <a:r>
              <a:rPr lang="en-US" sz="2000" dirty="0"/>
              <a:t>E</a:t>
            </a:r>
            <a:r>
              <a:rPr lang="en-US" sz="2000" dirty="0" smtClean="0"/>
              <a:t>ducation </a:t>
            </a:r>
            <a:r>
              <a:rPr lang="en-US" sz="2000" dirty="0"/>
              <a:t>S</a:t>
            </a:r>
            <a:r>
              <a:rPr lang="en-US" sz="2000" dirty="0" smtClean="0"/>
              <a:t>ystem</a:t>
            </a:r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sz="2000" dirty="0"/>
              <a:t>Provide for institutional flexibility with meaningful accountability </a:t>
            </a:r>
          </a:p>
          <a:p>
            <a:endParaRPr lang="en-US" sz="2000" dirty="0"/>
          </a:p>
          <a:p>
            <a:endParaRPr lang="en-US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6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Goals of HR Reviews &amp; ScoreCards</a:t>
            </a:r>
            <a:endParaRPr lang="en-US" sz="3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914400"/>
            <a:ext cx="8458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goals of the HR Reviews and ScoreCards</a:t>
            </a:r>
            <a:r>
              <a:rPr lang="en-US" sz="2400" dirty="0"/>
              <a:t> </a:t>
            </a:r>
            <a:r>
              <a:rPr lang="en-US" sz="2400" dirty="0" smtClean="0"/>
              <a:t>as outlined in the RFP included the following: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000" dirty="0" smtClean="0"/>
              <a:t>Conduct a baseline assessment of WV HEHR offices</a:t>
            </a:r>
          </a:p>
          <a:p>
            <a:endParaRPr lang="en-US" sz="900" dirty="0" smtClean="0"/>
          </a:p>
          <a:p>
            <a:r>
              <a:rPr lang="en-US" sz="2000" dirty="0" smtClean="0"/>
              <a:t>Gain better understanding of staffing of HR function throughout the System</a:t>
            </a:r>
          </a:p>
          <a:p>
            <a:endParaRPr lang="en-US" sz="900" dirty="0" smtClean="0"/>
          </a:p>
          <a:p>
            <a:r>
              <a:rPr lang="en-US" sz="2000" dirty="0" smtClean="0"/>
              <a:t>Assess subject matter expertise, relevant education and opportunities for additional training</a:t>
            </a:r>
          </a:p>
          <a:p>
            <a:endParaRPr lang="en-US" sz="900" dirty="0" smtClean="0"/>
          </a:p>
          <a:p>
            <a:r>
              <a:rPr lang="en-US" sz="2000" dirty="0" smtClean="0"/>
              <a:t>Conduct a comparative analysis to identify trends and opportunities for strategic improvement</a:t>
            </a:r>
          </a:p>
          <a:p>
            <a:endParaRPr lang="en-US" sz="900" dirty="0" smtClean="0"/>
          </a:p>
          <a:p>
            <a:r>
              <a:rPr lang="en-US" sz="2000" dirty="0" smtClean="0"/>
              <a:t>Align System and institution policies with industry best practices</a:t>
            </a:r>
          </a:p>
          <a:p>
            <a:endParaRPr lang="en-US" sz="900" dirty="0" smtClean="0"/>
          </a:p>
          <a:p>
            <a:r>
              <a:rPr lang="en-US" sz="2000" dirty="0" smtClean="0"/>
              <a:t>Assess compliance with federal and state laws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78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04800"/>
            <a:ext cx="6553200" cy="500062"/>
          </a:xfrm>
        </p:spPr>
        <p:txBody>
          <a:bodyPr/>
          <a:lstStyle/>
          <a:p>
            <a:r>
              <a:rPr lang="en-US" sz="2800" dirty="0" smtClean="0"/>
              <a:t>Human Resources Review Methodology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 u="sng" dirty="0"/>
              <a:t>Gathered Data Using Three-Pronged Approach</a:t>
            </a:r>
            <a:r>
              <a:rPr lang="en-US" sz="2400" dirty="0" smtClean="0"/>
              <a:t>:</a:t>
            </a:r>
          </a:p>
          <a:p>
            <a:pPr>
              <a:spcBef>
                <a:spcPct val="0"/>
              </a:spcBef>
            </a:pPr>
            <a:endParaRPr lang="en-US" sz="900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Online Survey of HR Departments: </a:t>
            </a:r>
            <a:r>
              <a:rPr lang="en-US" dirty="0">
                <a:solidFill>
                  <a:schemeClr val="tx1"/>
                </a:solidFill>
              </a:rPr>
              <a:t>survey distributed to CHROs gathering information about policies, procedures and management practices and capturing demographic data regarding HR staff</a:t>
            </a:r>
          </a:p>
          <a:p>
            <a:pPr marL="914400" indent="-457200">
              <a:buFont typeface="+mj-lt"/>
              <a:buAutoNum type="arabicParenR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In-person </a:t>
            </a:r>
            <a:r>
              <a:rPr lang="en-US" dirty="0"/>
              <a:t>Interviews: </a:t>
            </a:r>
            <a:r>
              <a:rPr lang="en-US" dirty="0">
                <a:solidFill>
                  <a:schemeClr val="tx1"/>
                </a:solidFill>
              </a:rPr>
              <a:t>interviews of key HR personnel at both the </a:t>
            </a:r>
            <a:r>
              <a:rPr lang="en-US" dirty="0" smtClean="0">
                <a:solidFill>
                  <a:schemeClr val="tx1"/>
                </a:solidFill>
              </a:rPr>
              <a:t>System </a:t>
            </a:r>
            <a:r>
              <a:rPr lang="en-US" dirty="0">
                <a:solidFill>
                  <a:schemeClr val="tx1"/>
                </a:solidFill>
              </a:rPr>
              <a:t>and individual institution levels as well as ACCE representatives</a:t>
            </a:r>
          </a:p>
          <a:p>
            <a:pPr marL="914400" indent="-457200">
              <a:buFont typeface="+mj-lt"/>
              <a:buAutoNum type="arabicParenR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Document Review: </a:t>
            </a:r>
            <a:r>
              <a:rPr lang="en-US" dirty="0">
                <a:solidFill>
                  <a:schemeClr val="tx1"/>
                </a:solidFill>
              </a:rPr>
              <a:t>analysis of statements, handbooks, policies and forms supporting current HR practices in order to assess compliance with federal and state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Survey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u="sng" dirty="0" smtClean="0"/>
              <a:t>Survey of HR Departments</a:t>
            </a:r>
            <a:r>
              <a:rPr lang="en-US" sz="2400" dirty="0" smtClean="0"/>
              <a:t>:</a:t>
            </a:r>
          </a:p>
          <a:p>
            <a:endParaRPr lang="en-US" sz="900" dirty="0" smtClean="0"/>
          </a:p>
          <a:p>
            <a:pPr marL="457200"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Used </a:t>
            </a:r>
            <a:r>
              <a:rPr lang="en-US" dirty="0" err="1" smtClean="0">
                <a:solidFill>
                  <a:schemeClr val="tx1"/>
                </a:solidFill>
              </a:rPr>
              <a:t>ModernThink’s</a:t>
            </a:r>
            <a:r>
              <a:rPr lang="en-US" dirty="0" smtClean="0">
                <a:solidFill>
                  <a:schemeClr val="tx1"/>
                </a:solidFill>
              </a:rPr>
              <a:t> Institution Questionnaire (“IQ”) as baseline</a:t>
            </a:r>
          </a:p>
          <a:p>
            <a:pPr marL="457200" lvl="1">
              <a:buFont typeface="Wingdings" pitchFamily="2" charset="2"/>
              <a:buChar char="§"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457200"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Solicited CHRO feedback on survey questions before launch</a:t>
            </a:r>
          </a:p>
          <a:p>
            <a:pPr marL="457200" lvl="1">
              <a:buFont typeface="Wingdings" pitchFamily="2" charset="2"/>
              <a:buChar char="§"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457200" lvl="1"/>
            <a:r>
              <a:rPr lang="en-US" dirty="0" smtClean="0">
                <a:solidFill>
                  <a:schemeClr val="tx1"/>
                </a:solidFill>
              </a:rPr>
              <a:t>Agreed on single point of time for data gathered-FYE 2011</a:t>
            </a:r>
            <a:r>
              <a:rPr lang="en-US" dirty="0" smtClean="0"/>
              <a:t>*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>
              <a:buFont typeface="Wingdings" pitchFamily="2" charset="2"/>
              <a:buChar char="§"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457200"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Survey live for approximately two months</a:t>
            </a:r>
          </a:p>
          <a:p>
            <a:pPr marL="457200" lvl="1">
              <a:buFont typeface="Wingdings" pitchFamily="2" charset="2"/>
              <a:buChar char="§"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457200"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Over 425 individual data points collected per institution </a:t>
            </a:r>
          </a:p>
          <a:p>
            <a:pPr marL="457200" lvl="1">
              <a:buFont typeface="Wingdings" pitchFamily="2" charset="2"/>
              <a:buChar char="§"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457200"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Nearly 10,000 data points collectively</a:t>
            </a:r>
          </a:p>
          <a:p>
            <a:pPr marL="457200" lvl="1">
              <a:buFont typeface="Wingdings" pitchFamily="2" charset="2"/>
              <a:buChar char="§"/>
            </a:pPr>
            <a:endParaRPr lang="en-US" dirty="0"/>
          </a:p>
          <a:p>
            <a:pPr marL="457200"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1600" dirty="0"/>
              <a:t>*  The advantage of the single point in time was consistency across all schools.   The disadvantage was that more recent changes were not captured.</a:t>
            </a:r>
          </a:p>
          <a:p>
            <a:pPr marL="457200"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Survey ScoreCards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F4DA-EEDE-4027-9EC1-DD7381E1977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u="sng" dirty="0" smtClean="0"/>
              <a:t>Survey of HR Departments</a:t>
            </a:r>
            <a:r>
              <a:rPr lang="en-US" sz="2400" dirty="0" smtClean="0"/>
              <a:t>:</a:t>
            </a:r>
          </a:p>
          <a:p>
            <a:endParaRPr lang="en-US" sz="900" dirty="0" smtClean="0"/>
          </a:p>
          <a:p>
            <a:pPr marL="457200" lvl="1"/>
            <a:r>
              <a:rPr lang="en-US" dirty="0">
                <a:solidFill>
                  <a:srgbClr val="000000"/>
                </a:solidFill>
              </a:rPr>
              <a:t>Each CHRO to receive a 100+ page graphical ScoreCard</a:t>
            </a:r>
            <a:endParaRPr lang="en-US" dirty="0"/>
          </a:p>
          <a:p>
            <a:pPr marL="914400" lvl="1" indent="-457200">
              <a:buFont typeface="Wingdings" pitchFamily="2" charset="2"/>
              <a:buChar char="§"/>
            </a:pPr>
            <a:endParaRPr lang="en-US" sz="900" dirty="0" smtClean="0"/>
          </a:p>
          <a:p>
            <a:pPr marL="457200" lvl="1">
              <a:buFont typeface="Wingdings" pitchFamily="2" charset="2"/>
              <a:buChar char="§"/>
            </a:pPr>
            <a:r>
              <a:rPr lang="en-US" dirty="0" smtClean="0"/>
              <a:t>Eight</a:t>
            </a:r>
            <a:r>
              <a:rPr lang="en-US" dirty="0" smtClean="0">
                <a:solidFill>
                  <a:schemeClr val="tx1"/>
                </a:solidFill>
              </a:rPr>
              <a:t> sets of internal benchmarks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7400" y="3886200"/>
            <a:ext cx="18473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2408872"/>
            <a:ext cx="7410449" cy="133882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/>
              <a:t>System </a:t>
            </a:r>
            <a:r>
              <a:rPr lang="en-US" dirty="0" smtClean="0"/>
              <a:t>Overall</a:t>
            </a:r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4-year Overall</a:t>
            </a:r>
            <a:endParaRPr lang="en-US" dirty="0"/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4-year </a:t>
            </a:r>
            <a:r>
              <a:rPr lang="en-US" dirty="0"/>
              <a:t>Large</a:t>
            </a:r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4-year </a:t>
            </a:r>
            <a:r>
              <a:rPr lang="en-US" dirty="0"/>
              <a:t>Medium</a:t>
            </a:r>
          </a:p>
          <a:p>
            <a:pPr marL="1028700" lvl="3"/>
            <a:endParaRPr lang="en-US" sz="900" dirty="0"/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4-year </a:t>
            </a:r>
            <a:r>
              <a:rPr lang="en-US" dirty="0"/>
              <a:t>Small</a:t>
            </a:r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2-year </a:t>
            </a:r>
            <a:r>
              <a:rPr lang="en-US" dirty="0"/>
              <a:t>Overall</a:t>
            </a:r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2-year </a:t>
            </a:r>
            <a:r>
              <a:rPr lang="en-US" dirty="0"/>
              <a:t>Large</a:t>
            </a:r>
          </a:p>
          <a:p>
            <a:pPr marL="914400" lvl="3" indent="-457200">
              <a:buClr>
                <a:srgbClr val="000066"/>
              </a:buClr>
              <a:buFont typeface="Arial" pitchFamily="34" charset="0"/>
              <a:buChar char="•"/>
            </a:pPr>
            <a:r>
              <a:rPr lang="en-US" dirty="0" smtClean="0"/>
              <a:t>2-year </a:t>
            </a:r>
            <a:r>
              <a:rPr lang="en-US" dirty="0"/>
              <a:t>Small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3786183"/>
            <a:ext cx="8124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400050"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/>
              <a:t> Three </a:t>
            </a:r>
            <a:r>
              <a:rPr lang="en-US" dirty="0"/>
              <a:t>sets of external benchmarks</a:t>
            </a:r>
          </a:p>
          <a:p>
            <a:pPr marL="914400" lvl="3" indent="-457200"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err="1" smtClean="0"/>
              <a:t>ModernThink</a:t>
            </a:r>
            <a:endParaRPr lang="en-US" dirty="0" smtClean="0"/>
          </a:p>
          <a:p>
            <a:pPr marL="1143000" lvl="4" indent="-685800">
              <a:buClr>
                <a:srgbClr val="002060"/>
              </a:buClr>
            </a:pPr>
            <a:r>
              <a:rPr lang="en-US" dirty="0" smtClean="0"/>
              <a:t>	</a:t>
            </a:r>
            <a:r>
              <a:rPr lang="en-US" i="1" dirty="0" smtClean="0"/>
              <a:t>2012 Chronicle Great Colleges to Work For</a:t>
            </a:r>
            <a:r>
              <a:rPr lang="en-US" i="1" baseline="30000" dirty="0" smtClean="0"/>
              <a:t>®</a:t>
            </a:r>
            <a:endParaRPr lang="en-US" i="1" baseline="30000" dirty="0"/>
          </a:p>
          <a:p>
            <a:pPr marL="914400" lvl="3" indent="-457200"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smtClean="0"/>
              <a:t>CUPA-HR</a:t>
            </a:r>
          </a:p>
          <a:p>
            <a:pPr marL="1143000" lvl="4" indent="-685800">
              <a:buClr>
                <a:srgbClr val="002060"/>
              </a:buClr>
            </a:pPr>
            <a:r>
              <a:rPr lang="en-US" dirty="0" smtClean="0"/>
              <a:t>	</a:t>
            </a:r>
            <a:r>
              <a:rPr lang="en-US" i="1" dirty="0" smtClean="0"/>
              <a:t>2012 HR Benchmarking and Workforce Planning Survey</a:t>
            </a:r>
            <a:endParaRPr lang="en-US" i="1" dirty="0"/>
          </a:p>
          <a:p>
            <a:pPr marL="914400" lvl="3" indent="-457200"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smtClean="0"/>
              <a:t>SHRM</a:t>
            </a:r>
          </a:p>
          <a:p>
            <a:pPr marL="1143000" lvl="4" indent="-685800">
              <a:buClr>
                <a:srgbClr val="002060"/>
              </a:buClr>
            </a:pPr>
            <a:r>
              <a:rPr lang="en-US" dirty="0" smtClean="0"/>
              <a:t>	</a:t>
            </a:r>
            <a:r>
              <a:rPr lang="en-US" i="1" dirty="0" smtClean="0"/>
              <a:t>2011-2012 Human Capital Benchmarking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19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/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Pag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B72CB"/>
      </a:accent1>
      <a:accent2>
        <a:srgbClr val="1C3161"/>
      </a:accent2>
      <a:accent3>
        <a:srgbClr val="002060"/>
      </a:accent3>
      <a:accent4>
        <a:srgbClr val="1C3161"/>
      </a:accent4>
      <a:accent5>
        <a:srgbClr val="1C3161"/>
      </a:accent5>
      <a:accent6>
        <a:srgbClr val="1C3161"/>
      </a:accent6>
      <a:hlink>
        <a:srgbClr val="1C3161"/>
      </a:hlink>
      <a:folHlink>
        <a:srgbClr val="1C31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3197</TotalTime>
  <Words>1207</Words>
  <Application>Microsoft Office PowerPoint</Application>
  <PresentationFormat>On-screen Show (4:3)</PresentationFormat>
  <Paragraphs>321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Body</vt:lpstr>
      <vt:lpstr>Title Page</vt:lpstr>
      <vt:lpstr>Marshall University </vt:lpstr>
      <vt:lpstr>Overview</vt:lpstr>
      <vt:lpstr>Themes</vt:lpstr>
      <vt:lpstr>SB 330 Key Goals</vt:lpstr>
      <vt:lpstr>SB 330 Key Goals (continued)</vt:lpstr>
      <vt:lpstr>Goals of HR Reviews &amp; ScoreCards</vt:lpstr>
      <vt:lpstr>Human Resources Review Methodology</vt:lpstr>
      <vt:lpstr>Online Survey</vt:lpstr>
      <vt:lpstr>Online Survey ScoreCards</vt:lpstr>
      <vt:lpstr>In-Person Interviews</vt:lpstr>
      <vt:lpstr>In-Person Interviews</vt:lpstr>
      <vt:lpstr>In-Person Interviews</vt:lpstr>
      <vt:lpstr>In-Person Interviews</vt:lpstr>
      <vt:lpstr>In-Person Interviews</vt:lpstr>
      <vt:lpstr>Other In-Person Interviews</vt:lpstr>
      <vt:lpstr>Document Review</vt:lpstr>
      <vt:lpstr>Reports</vt:lpstr>
      <vt:lpstr>Timeline for Data Collection</vt:lpstr>
      <vt:lpstr>Timeline for Deliverables</vt:lpstr>
      <vt:lpstr>Timeline</vt:lpstr>
      <vt:lpstr>Executive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Sacher</dc:creator>
  <cp:lastModifiedBy>Douglas, Michelle</cp:lastModifiedBy>
  <cp:revision>232</cp:revision>
  <cp:lastPrinted>2012-11-19T22:16:49Z</cp:lastPrinted>
  <dcterms:created xsi:type="dcterms:W3CDTF">2012-09-21T14:50:36Z</dcterms:created>
  <dcterms:modified xsi:type="dcterms:W3CDTF">2014-02-13T19:01:22Z</dcterms:modified>
</cp:coreProperties>
</file>