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9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3" r:id="rId1"/>
    <p:sldMasterId id="2147483666" r:id="rId2"/>
  </p:sldMasterIdLst>
  <p:notesMasterIdLst>
    <p:notesMasterId r:id="rId24"/>
  </p:notesMasterIdLst>
  <p:handoutMasterIdLst>
    <p:handoutMasterId r:id="rId25"/>
  </p:handoutMasterIdLst>
  <p:sldIdLst>
    <p:sldId id="258" r:id="rId3"/>
    <p:sldId id="378" r:id="rId4"/>
    <p:sldId id="371" r:id="rId5"/>
    <p:sldId id="264" r:id="rId6"/>
    <p:sldId id="373" r:id="rId7"/>
    <p:sldId id="374" r:id="rId8"/>
    <p:sldId id="375" r:id="rId9"/>
    <p:sldId id="267" r:id="rId10"/>
    <p:sldId id="269" r:id="rId11"/>
    <p:sldId id="270" r:id="rId12"/>
    <p:sldId id="376" r:id="rId13"/>
    <p:sldId id="327" r:id="rId14"/>
    <p:sldId id="328" r:id="rId15"/>
    <p:sldId id="329" r:id="rId16"/>
    <p:sldId id="367" r:id="rId17"/>
    <p:sldId id="272" r:id="rId18"/>
    <p:sldId id="377" r:id="rId19"/>
    <p:sldId id="368" r:id="rId20"/>
    <p:sldId id="369" r:id="rId21"/>
    <p:sldId id="379" r:id="rId22"/>
    <p:sldId id="380" r:id="rId23"/>
  </p:sldIdLst>
  <p:sldSz cx="9144000" cy="6858000" type="screen4x3"/>
  <p:notesSz cx="6997700" cy="9271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CC"/>
    <a:srgbClr val="6699FF"/>
    <a:srgbClr val="0099CC"/>
    <a:srgbClr val="00FFFF"/>
    <a:srgbClr val="CCFFFF"/>
    <a:srgbClr val="0099FF"/>
    <a:srgbClr val="00CCFF"/>
    <a:srgbClr val="0000FF"/>
    <a:srgbClr val="66FFFF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728" autoAdjust="0"/>
  </p:normalViewPr>
  <p:slideViewPr>
    <p:cSldViewPr>
      <p:cViewPr varScale="1">
        <p:scale>
          <a:sx n="70" d="100"/>
          <a:sy n="70" d="100"/>
        </p:scale>
        <p:origin x="-82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800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>
      <p:cViewPr varScale="1">
        <p:scale>
          <a:sx n="52" d="100"/>
          <a:sy n="52" d="100"/>
        </p:scale>
        <p:origin x="-1734" y="-96"/>
      </p:cViewPr>
      <p:guideLst>
        <p:guide orient="horz" pos="2920"/>
        <p:guide pos="22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05B21C1-ED93-4C57-B001-5977DB62A519}" type="doc">
      <dgm:prSet loTypeId="urn:microsoft.com/office/officeart/2005/8/layout/hProcess11" loCatId="process" qsTypeId="urn:microsoft.com/office/officeart/2005/8/quickstyle/3d2" qsCatId="3D" csTypeId="urn:microsoft.com/office/officeart/2005/8/colors/accent1_2" csCatId="accent1" phldr="1"/>
      <dgm:spPr/>
    </dgm:pt>
    <dgm:pt modelId="{F964790A-6BA2-44EF-B8B3-C542000F8FE1}">
      <dgm:prSet phldrT="[Text]" custT="1"/>
      <dgm:spPr/>
      <dgm:t>
        <a:bodyPr/>
        <a:lstStyle/>
        <a:p>
          <a:pPr>
            <a:lnSpc>
              <a:spcPct val="100000"/>
            </a:lnSpc>
            <a:spcAft>
              <a:spcPts val="500"/>
            </a:spcAft>
          </a:pPr>
          <a:r>
            <a:rPr lang="en-US" sz="1800" dirty="0" smtClean="0">
              <a:solidFill>
                <a:srgbClr val="000066"/>
              </a:solidFill>
            </a:rPr>
            <a:t>Drafting &amp; Comments on Assessment Docs</a:t>
          </a:r>
        </a:p>
        <a:p>
          <a:pPr>
            <a:lnSpc>
              <a:spcPct val="100000"/>
            </a:lnSpc>
            <a:spcAft>
              <a:spcPts val="500"/>
            </a:spcAft>
          </a:pPr>
          <a:r>
            <a:rPr lang="en-US" sz="1600" dirty="0" smtClean="0">
              <a:solidFill>
                <a:srgbClr val="FF3300"/>
              </a:solidFill>
            </a:rPr>
            <a:t>March &amp; Early April  2012</a:t>
          </a:r>
          <a:endParaRPr lang="en-US" sz="1600" dirty="0">
            <a:solidFill>
              <a:srgbClr val="FF3300"/>
            </a:solidFill>
          </a:endParaRPr>
        </a:p>
      </dgm:t>
    </dgm:pt>
    <dgm:pt modelId="{65EFDBD5-ECCD-4229-8BDA-5DCC15D59C1A}" type="parTrans" cxnId="{F5F787A4-C1A1-4FED-B16E-19542F9246BA}">
      <dgm:prSet/>
      <dgm:spPr/>
      <dgm:t>
        <a:bodyPr/>
        <a:lstStyle/>
        <a:p>
          <a:endParaRPr lang="en-US"/>
        </a:p>
      </dgm:t>
    </dgm:pt>
    <dgm:pt modelId="{5B96C6A1-3A06-4322-9107-6B77611EA432}" type="sibTrans" cxnId="{F5F787A4-C1A1-4FED-B16E-19542F9246BA}">
      <dgm:prSet/>
      <dgm:spPr/>
      <dgm:t>
        <a:bodyPr/>
        <a:lstStyle/>
        <a:p>
          <a:endParaRPr lang="en-US"/>
        </a:p>
      </dgm:t>
    </dgm:pt>
    <dgm:pt modelId="{C76C9640-255A-463C-ABBE-7AE64D5E15DC}">
      <dgm:prSet phldrT="[Text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800" dirty="0" smtClean="0">
              <a:solidFill>
                <a:srgbClr val="000066"/>
              </a:solidFill>
            </a:rPr>
            <a:t>Online IQ Live &amp;</a:t>
          </a:r>
        </a:p>
        <a:p>
          <a:pPr>
            <a:lnSpc>
              <a:spcPct val="100000"/>
            </a:lnSpc>
            <a:spcAft>
              <a:spcPts val="500"/>
            </a:spcAft>
          </a:pPr>
          <a:r>
            <a:rPr lang="en-US" sz="1800" dirty="0" smtClean="0">
              <a:solidFill>
                <a:srgbClr val="000066"/>
              </a:solidFill>
            </a:rPr>
            <a:t>Onsite Interviews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600" dirty="0" smtClean="0">
              <a:solidFill>
                <a:srgbClr val="FF3300"/>
              </a:solidFill>
            </a:rPr>
            <a:t>Primarily May &amp; 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600" dirty="0" smtClean="0">
              <a:solidFill>
                <a:srgbClr val="FF3300"/>
              </a:solidFill>
            </a:rPr>
            <a:t>June 2012 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600" dirty="0" smtClean="0">
              <a:solidFill>
                <a:srgbClr val="FF3300"/>
              </a:solidFill>
            </a:rPr>
            <a:t>Last Interviews in August</a:t>
          </a:r>
          <a:endParaRPr lang="en-US" sz="1600" dirty="0">
            <a:solidFill>
              <a:srgbClr val="FF3300"/>
            </a:solidFill>
          </a:endParaRPr>
        </a:p>
      </dgm:t>
    </dgm:pt>
    <dgm:pt modelId="{92379730-8DBE-4AC8-8B04-9EEF7C8EDB3B}" type="parTrans" cxnId="{FCC1F18F-52B1-4CC4-AA81-2E101BFADF3A}">
      <dgm:prSet/>
      <dgm:spPr/>
      <dgm:t>
        <a:bodyPr/>
        <a:lstStyle/>
        <a:p>
          <a:endParaRPr lang="en-US"/>
        </a:p>
      </dgm:t>
    </dgm:pt>
    <dgm:pt modelId="{19AF480A-9D57-4005-966B-D25121C9E347}" type="sibTrans" cxnId="{FCC1F18F-52B1-4CC4-AA81-2E101BFADF3A}">
      <dgm:prSet/>
      <dgm:spPr/>
      <dgm:t>
        <a:bodyPr/>
        <a:lstStyle/>
        <a:p>
          <a:endParaRPr lang="en-US"/>
        </a:p>
      </dgm:t>
    </dgm:pt>
    <dgm:pt modelId="{34C66574-4F1F-4F7A-8534-AA1B6B2E318D}">
      <dgm:prSet phldrT="[Text]" custT="1"/>
      <dgm:spPr/>
      <dgm:t>
        <a:bodyPr/>
        <a:lstStyle/>
        <a:p>
          <a:pPr>
            <a:lnSpc>
              <a:spcPct val="100000"/>
            </a:lnSpc>
            <a:spcAft>
              <a:spcPts val="500"/>
            </a:spcAft>
          </a:pPr>
          <a:r>
            <a:rPr lang="en-US" sz="1800" dirty="0" smtClean="0">
              <a:solidFill>
                <a:srgbClr val="000066"/>
              </a:solidFill>
            </a:rPr>
            <a:t>Document Review</a:t>
          </a:r>
        </a:p>
        <a:p>
          <a:pPr>
            <a:lnSpc>
              <a:spcPct val="100000"/>
            </a:lnSpc>
            <a:spcAft>
              <a:spcPts val="500"/>
            </a:spcAft>
          </a:pPr>
          <a:r>
            <a:rPr lang="en-US" sz="1600" dirty="0" smtClean="0">
              <a:solidFill>
                <a:srgbClr val="FF3300"/>
              </a:solidFill>
            </a:rPr>
            <a:t> Late June – September 2012</a:t>
          </a:r>
          <a:endParaRPr lang="en-US" sz="1600" dirty="0">
            <a:solidFill>
              <a:srgbClr val="FF3300"/>
            </a:solidFill>
          </a:endParaRPr>
        </a:p>
      </dgm:t>
    </dgm:pt>
    <dgm:pt modelId="{DB1787CF-5F74-404D-A094-180B771336EF}" type="parTrans" cxnId="{620B0DD9-A0E9-4F29-8F20-8A1966ED0E2E}">
      <dgm:prSet/>
      <dgm:spPr/>
      <dgm:t>
        <a:bodyPr/>
        <a:lstStyle/>
        <a:p>
          <a:endParaRPr lang="en-US"/>
        </a:p>
      </dgm:t>
    </dgm:pt>
    <dgm:pt modelId="{8E8C481B-D2C4-4B02-A893-C60B8ABAF217}" type="sibTrans" cxnId="{620B0DD9-A0E9-4F29-8F20-8A1966ED0E2E}">
      <dgm:prSet/>
      <dgm:spPr/>
      <dgm:t>
        <a:bodyPr/>
        <a:lstStyle/>
        <a:p>
          <a:endParaRPr lang="en-US"/>
        </a:p>
      </dgm:t>
    </dgm:pt>
    <dgm:pt modelId="{D820DB8F-3883-492A-967E-FAEAC8285733}" type="pres">
      <dgm:prSet presAssocID="{F05B21C1-ED93-4C57-B001-5977DB62A519}" presName="Name0" presStyleCnt="0">
        <dgm:presLayoutVars>
          <dgm:dir/>
          <dgm:resizeHandles val="exact"/>
        </dgm:presLayoutVars>
      </dgm:prSet>
      <dgm:spPr/>
    </dgm:pt>
    <dgm:pt modelId="{819A1E45-2546-4DB6-96C3-15E97899D2D6}" type="pres">
      <dgm:prSet presAssocID="{F05B21C1-ED93-4C57-B001-5977DB62A519}" presName="arrow" presStyleLbl="bgShp" presStyleIdx="0" presStyleCnt="1"/>
      <dgm:spPr/>
    </dgm:pt>
    <dgm:pt modelId="{7AC47D33-9206-4524-B78F-6B6F3CCE0D34}" type="pres">
      <dgm:prSet presAssocID="{F05B21C1-ED93-4C57-B001-5977DB62A519}" presName="points" presStyleCnt="0"/>
      <dgm:spPr/>
    </dgm:pt>
    <dgm:pt modelId="{D78C64AB-F0DD-4126-89BF-A1FB98BC26BE}" type="pres">
      <dgm:prSet presAssocID="{F964790A-6BA2-44EF-B8B3-C542000F8FE1}" presName="compositeA" presStyleCnt="0"/>
      <dgm:spPr/>
    </dgm:pt>
    <dgm:pt modelId="{F9F5EEA4-C147-4855-8507-21ECC62A4641}" type="pres">
      <dgm:prSet presAssocID="{F964790A-6BA2-44EF-B8B3-C542000F8FE1}" presName="textA" presStyleLbl="revTx" presStyleIdx="0" presStyleCnt="3" custScaleX="125155" custLinFactNeighborX="-59" custLinFactNeighborY="390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7D1FF87-BB6D-482D-B792-1F559D568F71}" type="pres">
      <dgm:prSet presAssocID="{F964790A-6BA2-44EF-B8B3-C542000F8FE1}" presName="circleA" presStyleLbl="node1" presStyleIdx="0" presStyleCnt="3" custLinFactNeighborX="-17053" custLinFactNeighborY="-12500"/>
      <dgm:spPr/>
    </dgm:pt>
    <dgm:pt modelId="{0A76B781-32BA-486E-99AE-EF004B839ACC}" type="pres">
      <dgm:prSet presAssocID="{F964790A-6BA2-44EF-B8B3-C542000F8FE1}" presName="spaceA" presStyleCnt="0"/>
      <dgm:spPr/>
    </dgm:pt>
    <dgm:pt modelId="{0B10742F-23EB-4845-9AF3-6785B65609CF}" type="pres">
      <dgm:prSet presAssocID="{5B96C6A1-3A06-4322-9107-6B77611EA432}" presName="space" presStyleCnt="0"/>
      <dgm:spPr/>
    </dgm:pt>
    <dgm:pt modelId="{2936B5AB-99D4-488F-A00B-7BA02DD3D8DE}" type="pres">
      <dgm:prSet presAssocID="{C76C9640-255A-463C-ABBE-7AE64D5E15DC}" presName="compositeB" presStyleCnt="0"/>
      <dgm:spPr/>
    </dgm:pt>
    <dgm:pt modelId="{8BE1928D-0E0C-4256-AD53-0B73791146D9}" type="pres">
      <dgm:prSet presAssocID="{C76C9640-255A-463C-ABBE-7AE64D5E15DC}" presName="textB" presStyleLbl="revTx" presStyleIdx="1" presStyleCnt="3" custScaleX="154697" custLinFactNeighborX="5227" custLinFactNeighborY="-245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C9DE57F-5B01-4538-BD40-99DD1F6448E1}" type="pres">
      <dgm:prSet presAssocID="{C76C9640-255A-463C-ABBE-7AE64D5E15DC}" presName="circleB" presStyleLbl="node1" presStyleIdx="1" presStyleCnt="3" custLinFactNeighborX="4866" custLinFactNeighborY="-12500"/>
      <dgm:spPr/>
      <dgm:t>
        <a:bodyPr/>
        <a:lstStyle/>
        <a:p>
          <a:endParaRPr lang="en-US"/>
        </a:p>
      </dgm:t>
    </dgm:pt>
    <dgm:pt modelId="{1B29F76E-FB39-40BE-9B68-0C217CF0AFEF}" type="pres">
      <dgm:prSet presAssocID="{C76C9640-255A-463C-ABBE-7AE64D5E15DC}" presName="spaceB" presStyleCnt="0"/>
      <dgm:spPr/>
    </dgm:pt>
    <dgm:pt modelId="{422C589E-0443-44B9-9D4D-867670D705AD}" type="pres">
      <dgm:prSet presAssocID="{19AF480A-9D57-4005-966B-D25121C9E347}" presName="space" presStyleCnt="0"/>
      <dgm:spPr/>
    </dgm:pt>
    <dgm:pt modelId="{E68C3AB1-82A4-4D82-B420-0483F1CD441B}" type="pres">
      <dgm:prSet presAssocID="{34C66574-4F1F-4F7A-8534-AA1B6B2E318D}" presName="compositeA" presStyleCnt="0"/>
      <dgm:spPr/>
    </dgm:pt>
    <dgm:pt modelId="{058E1233-52B6-486A-BDB0-6D3633F0B173}" type="pres">
      <dgm:prSet presAssocID="{34C66574-4F1F-4F7A-8534-AA1B6B2E318D}" presName="textA" presStyleLbl="revTx" presStyleIdx="2" presStyleCnt="3" custScaleX="16819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84AC71A-CA02-479F-B6A3-51DDD1AA18FD}" type="pres">
      <dgm:prSet presAssocID="{34C66574-4F1F-4F7A-8534-AA1B6B2E318D}" presName="circleA" presStyleLbl="node1" presStyleIdx="2" presStyleCnt="3" custLinFactNeighborX="-4822" custLinFactNeighborY="-12500"/>
      <dgm:spPr/>
    </dgm:pt>
    <dgm:pt modelId="{11DD8FAC-7B9A-4B9C-864E-1D14E97ADD81}" type="pres">
      <dgm:prSet presAssocID="{34C66574-4F1F-4F7A-8534-AA1B6B2E318D}" presName="spaceA" presStyleCnt="0"/>
      <dgm:spPr/>
    </dgm:pt>
  </dgm:ptLst>
  <dgm:cxnLst>
    <dgm:cxn modelId="{D1D260D0-F84B-4153-B227-26866E17B2F2}" type="presOf" srcId="{C76C9640-255A-463C-ABBE-7AE64D5E15DC}" destId="{8BE1928D-0E0C-4256-AD53-0B73791146D9}" srcOrd="0" destOrd="0" presId="urn:microsoft.com/office/officeart/2005/8/layout/hProcess11"/>
    <dgm:cxn modelId="{1FF2E17C-8606-4333-A93E-28F9DF74E56C}" type="presOf" srcId="{F964790A-6BA2-44EF-B8B3-C542000F8FE1}" destId="{F9F5EEA4-C147-4855-8507-21ECC62A4641}" srcOrd="0" destOrd="0" presId="urn:microsoft.com/office/officeart/2005/8/layout/hProcess11"/>
    <dgm:cxn modelId="{FCC1F18F-52B1-4CC4-AA81-2E101BFADF3A}" srcId="{F05B21C1-ED93-4C57-B001-5977DB62A519}" destId="{C76C9640-255A-463C-ABBE-7AE64D5E15DC}" srcOrd="1" destOrd="0" parTransId="{92379730-8DBE-4AC8-8B04-9EEF7C8EDB3B}" sibTransId="{19AF480A-9D57-4005-966B-D25121C9E347}"/>
    <dgm:cxn modelId="{620B0DD9-A0E9-4F29-8F20-8A1966ED0E2E}" srcId="{F05B21C1-ED93-4C57-B001-5977DB62A519}" destId="{34C66574-4F1F-4F7A-8534-AA1B6B2E318D}" srcOrd="2" destOrd="0" parTransId="{DB1787CF-5F74-404D-A094-180B771336EF}" sibTransId="{8E8C481B-D2C4-4B02-A893-C60B8ABAF217}"/>
    <dgm:cxn modelId="{69E0F441-E6B1-46BC-9D6B-794D1F786EDD}" type="presOf" srcId="{F05B21C1-ED93-4C57-B001-5977DB62A519}" destId="{D820DB8F-3883-492A-967E-FAEAC8285733}" srcOrd="0" destOrd="0" presId="urn:microsoft.com/office/officeart/2005/8/layout/hProcess11"/>
    <dgm:cxn modelId="{1C4B7F77-F949-400B-A1D0-8356E873E5FC}" type="presOf" srcId="{34C66574-4F1F-4F7A-8534-AA1B6B2E318D}" destId="{058E1233-52B6-486A-BDB0-6D3633F0B173}" srcOrd="0" destOrd="0" presId="urn:microsoft.com/office/officeart/2005/8/layout/hProcess11"/>
    <dgm:cxn modelId="{F5F787A4-C1A1-4FED-B16E-19542F9246BA}" srcId="{F05B21C1-ED93-4C57-B001-5977DB62A519}" destId="{F964790A-6BA2-44EF-B8B3-C542000F8FE1}" srcOrd="0" destOrd="0" parTransId="{65EFDBD5-ECCD-4229-8BDA-5DCC15D59C1A}" sibTransId="{5B96C6A1-3A06-4322-9107-6B77611EA432}"/>
    <dgm:cxn modelId="{BEDFBD08-7A99-4A4E-920E-0293F0DD5935}" type="presParOf" srcId="{D820DB8F-3883-492A-967E-FAEAC8285733}" destId="{819A1E45-2546-4DB6-96C3-15E97899D2D6}" srcOrd="0" destOrd="0" presId="urn:microsoft.com/office/officeart/2005/8/layout/hProcess11"/>
    <dgm:cxn modelId="{68CCD060-BEDE-4FBB-A4B0-B6B7CC08BF4E}" type="presParOf" srcId="{D820DB8F-3883-492A-967E-FAEAC8285733}" destId="{7AC47D33-9206-4524-B78F-6B6F3CCE0D34}" srcOrd="1" destOrd="0" presId="urn:microsoft.com/office/officeart/2005/8/layout/hProcess11"/>
    <dgm:cxn modelId="{0F7267CA-FE77-49C7-B70F-3F096309AB82}" type="presParOf" srcId="{7AC47D33-9206-4524-B78F-6B6F3CCE0D34}" destId="{D78C64AB-F0DD-4126-89BF-A1FB98BC26BE}" srcOrd="0" destOrd="0" presId="urn:microsoft.com/office/officeart/2005/8/layout/hProcess11"/>
    <dgm:cxn modelId="{EBDD4D8D-44FB-41E0-9341-32F542BA6F53}" type="presParOf" srcId="{D78C64AB-F0DD-4126-89BF-A1FB98BC26BE}" destId="{F9F5EEA4-C147-4855-8507-21ECC62A4641}" srcOrd="0" destOrd="0" presId="urn:microsoft.com/office/officeart/2005/8/layout/hProcess11"/>
    <dgm:cxn modelId="{7D9FEE66-ECC0-4D69-A489-7620794105D2}" type="presParOf" srcId="{D78C64AB-F0DD-4126-89BF-A1FB98BC26BE}" destId="{57D1FF87-BB6D-482D-B792-1F559D568F71}" srcOrd="1" destOrd="0" presId="urn:microsoft.com/office/officeart/2005/8/layout/hProcess11"/>
    <dgm:cxn modelId="{34A22A0D-1ED8-49E5-9B73-102F29394C69}" type="presParOf" srcId="{D78C64AB-F0DD-4126-89BF-A1FB98BC26BE}" destId="{0A76B781-32BA-486E-99AE-EF004B839ACC}" srcOrd="2" destOrd="0" presId="urn:microsoft.com/office/officeart/2005/8/layout/hProcess11"/>
    <dgm:cxn modelId="{4735CA3B-CB6F-487E-803C-B39CF09B4087}" type="presParOf" srcId="{7AC47D33-9206-4524-B78F-6B6F3CCE0D34}" destId="{0B10742F-23EB-4845-9AF3-6785B65609CF}" srcOrd="1" destOrd="0" presId="urn:microsoft.com/office/officeart/2005/8/layout/hProcess11"/>
    <dgm:cxn modelId="{905C06FC-79CF-4AC3-8462-DBC5B0193163}" type="presParOf" srcId="{7AC47D33-9206-4524-B78F-6B6F3CCE0D34}" destId="{2936B5AB-99D4-488F-A00B-7BA02DD3D8DE}" srcOrd="2" destOrd="0" presId="urn:microsoft.com/office/officeart/2005/8/layout/hProcess11"/>
    <dgm:cxn modelId="{6BA4E1E8-8D26-4ABD-87EE-5C95FF96294A}" type="presParOf" srcId="{2936B5AB-99D4-488F-A00B-7BA02DD3D8DE}" destId="{8BE1928D-0E0C-4256-AD53-0B73791146D9}" srcOrd="0" destOrd="0" presId="urn:microsoft.com/office/officeart/2005/8/layout/hProcess11"/>
    <dgm:cxn modelId="{0839F6C9-3700-444D-A08E-591B19C79A24}" type="presParOf" srcId="{2936B5AB-99D4-488F-A00B-7BA02DD3D8DE}" destId="{8C9DE57F-5B01-4538-BD40-99DD1F6448E1}" srcOrd="1" destOrd="0" presId="urn:microsoft.com/office/officeart/2005/8/layout/hProcess11"/>
    <dgm:cxn modelId="{328F8AA2-1147-4DA3-B549-2A1B795D140C}" type="presParOf" srcId="{2936B5AB-99D4-488F-A00B-7BA02DD3D8DE}" destId="{1B29F76E-FB39-40BE-9B68-0C217CF0AFEF}" srcOrd="2" destOrd="0" presId="urn:microsoft.com/office/officeart/2005/8/layout/hProcess11"/>
    <dgm:cxn modelId="{E29142BC-5BE4-458A-9055-05288A7F0DA3}" type="presParOf" srcId="{7AC47D33-9206-4524-B78F-6B6F3CCE0D34}" destId="{422C589E-0443-44B9-9D4D-867670D705AD}" srcOrd="3" destOrd="0" presId="urn:microsoft.com/office/officeart/2005/8/layout/hProcess11"/>
    <dgm:cxn modelId="{1AA42D2B-935D-4D58-810C-AB1CC640B47E}" type="presParOf" srcId="{7AC47D33-9206-4524-B78F-6B6F3CCE0D34}" destId="{E68C3AB1-82A4-4D82-B420-0483F1CD441B}" srcOrd="4" destOrd="0" presId="urn:microsoft.com/office/officeart/2005/8/layout/hProcess11"/>
    <dgm:cxn modelId="{8F5F7931-C594-41E9-8853-074EA3D2BBB8}" type="presParOf" srcId="{E68C3AB1-82A4-4D82-B420-0483F1CD441B}" destId="{058E1233-52B6-486A-BDB0-6D3633F0B173}" srcOrd="0" destOrd="0" presId="urn:microsoft.com/office/officeart/2005/8/layout/hProcess11"/>
    <dgm:cxn modelId="{217A9C4C-634F-4DCA-A07E-B5F8BA91B667}" type="presParOf" srcId="{E68C3AB1-82A4-4D82-B420-0483F1CD441B}" destId="{484AC71A-CA02-479F-B6A3-51DDD1AA18FD}" srcOrd="1" destOrd="0" presId="urn:microsoft.com/office/officeart/2005/8/layout/hProcess11"/>
    <dgm:cxn modelId="{B824B248-9215-470F-A234-F0702F6DA84A}" type="presParOf" srcId="{E68C3AB1-82A4-4D82-B420-0483F1CD441B}" destId="{11DD8FAC-7B9A-4B9C-864E-1D14E97ADD81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05B21C1-ED93-4C57-B001-5977DB62A519}" type="doc">
      <dgm:prSet loTypeId="urn:microsoft.com/office/officeart/2005/8/layout/hProcess11" loCatId="process" qsTypeId="urn:microsoft.com/office/officeart/2005/8/quickstyle/3d2" qsCatId="3D" csTypeId="urn:microsoft.com/office/officeart/2005/8/colors/accent1_2" csCatId="accent1" phldr="1"/>
      <dgm:spPr/>
    </dgm:pt>
    <dgm:pt modelId="{F964790A-6BA2-44EF-B8B3-C542000F8FE1}">
      <dgm:prSet phldrT="[Text]" custT="1"/>
      <dgm:spPr/>
      <dgm:t>
        <a:bodyPr/>
        <a:lstStyle/>
        <a:p>
          <a:pPr>
            <a:lnSpc>
              <a:spcPct val="100000"/>
            </a:lnSpc>
            <a:spcAft>
              <a:spcPts val="500"/>
            </a:spcAft>
          </a:pPr>
          <a:r>
            <a:rPr lang="en-US" sz="1800" dirty="0" smtClean="0">
              <a:solidFill>
                <a:srgbClr val="000066"/>
              </a:solidFill>
            </a:rPr>
            <a:t>Distribution &amp; Comments on  Template Reports</a:t>
          </a:r>
        </a:p>
        <a:p>
          <a:pPr>
            <a:lnSpc>
              <a:spcPct val="100000"/>
            </a:lnSpc>
            <a:spcAft>
              <a:spcPts val="500"/>
            </a:spcAft>
          </a:pPr>
          <a:r>
            <a:rPr lang="en-US" sz="1600" dirty="0" smtClean="0">
              <a:solidFill>
                <a:srgbClr val="FF3300"/>
              </a:solidFill>
            </a:rPr>
            <a:t>August – October 2012</a:t>
          </a:r>
          <a:endParaRPr lang="en-US" sz="1600" dirty="0">
            <a:solidFill>
              <a:srgbClr val="FF3300"/>
            </a:solidFill>
          </a:endParaRPr>
        </a:p>
      </dgm:t>
    </dgm:pt>
    <dgm:pt modelId="{65EFDBD5-ECCD-4229-8BDA-5DCC15D59C1A}" type="parTrans" cxnId="{F5F787A4-C1A1-4FED-B16E-19542F9246BA}">
      <dgm:prSet/>
      <dgm:spPr/>
      <dgm:t>
        <a:bodyPr/>
        <a:lstStyle/>
        <a:p>
          <a:endParaRPr lang="en-US"/>
        </a:p>
      </dgm:t>
    </dgm:pt>
    <dgm:pt modelId="{5B96C6A1-3A06-4322-9107-6B77611EA432}" type="sibTrans" cxnId="{F5F787A4-C1A1-4FED-B16E-19542F9246BA}">
      <dgm:prSet/>
      <dgm:spPr/>
      <dgm:t>
        <a:bodyPr/>
        <a:lstStyle/>
        <a:p>
          <a:endParaRPr lang="en-US"/>
        </a:p>
      </dgm:t>
    </dgm:pt>
    <dgm:pt modelId="{C76C9640-255A-463C-ABBE-7AE64D5E15DC}">
      <dgm:prSet phldrT="[Text]" custT="1"/>
      <dgm:spPr/>
      <dgm:t>
        <a:bodyPr/>
        <a:lstStyle/>
        <a:p>
          <a:pPr>
            <a:lnSpc>
              <a:spcPct val="100000"/>
            </a:lnSpc>
            <a:spcAft>
              <a:spcPts val="500"/>
            </a:spcAft>
          </a:pPr>
          <a:r>
            <a:rPr lang="en-US" sz="1800" dirty="0" smtClean="0">
              <a:solidFill>
                <a:srgbClr val="000066"/>
              </a:solidFill>
            </a:rPr>
            <a:t>Individual School Results to CHRO’s and Central Office</a:t>
          </a:r>
        </a:p>
        <a:p>
          <a:pPr>
            <a:lnSpc>
              <a:spcPct val="100000"/>
            </a:lnSpc>
            <a:spcAft>
              <a:spcPts val="500"/>
            </a:spcAft>
          </a:pPr>
          <a:r>
            <a:rPr lang="en-US" sz="1600" dirty="0" smtClean="0">
              <a:solidFill>
                <a:srgbClr val="FF3300"/>
              </a:solidFill>
            </a:rPr>
            <a:t>November </a:t>
          </a:r>
        </a:p>
        <a:p>
          <a:pPr>
            <a:lnSpc>
              <a:spcPct val="100000"/>
            </a:lnSpc>
            <a:spcAft>
              <a:spcPts val="500"/>
            </a:spcAft>
          </a:pPr>
          <a:r>
            <a:rPr lang="en-US" sz="1600" dirty="0" smtClean="0">
              <a:solidFill>
                <a:srgbClr val="FF3300"/>
              </a:solidFill>
            </a:rPr>
            <a:t>2012 </a:t>
          </a:r>
        </a:p>
      </dgm:t>
    </dgm:pt>
    <dgm:pt modelId="{92379730-8DBE-4AC8-8B04-9EEF7C8EDB3B}" type="parTrans" cxnId="{FCC1F18F-52B1-4CC4-AA81-2E101BFADF3A}">
      <dgm:prSet/>
      <dgm:spPr/>
      <dgm:t>
        <a:bodyPr/>
        <a:lstStyle/>
        <a:p>
          <a:endParaRPr lang="en-US"/>
        </a:p>
      </dgm:t>
    </dgm:pt>
    <dgm:pt modelId="{19AF480A-9D57-4005-966B-D25121C9E347}" type="sibTrans" cxnId="{FCC1F18F-52B1-4CC4-AA81-2E101BFADF3A}">
      <dgm:prSet/>
      <dgm:spPr/>
      <dgm:t>
        <a:bodyPr/>
        <a:lstStyle/>
        <a:p>
          <a:endParaRPr lang="en-US"/>
        </a:p>
      </dgm:t>
    </dgm:pt>
    <dgm:pt modelId="{34C66574-4F1F-4F7A-8534-AA1B6B2E318D}">
      <dgm:prSet phldrT="[Text]" custT="1"/>
      <dgm:spPr/>
      <dgm:t>
        <a:bodyPr/>
        <a:lstStyle/>
        <a:p>
          <a:pPr>
            <a:lnSpc>
              <a:spcPct val="100000"/>
            </a:lnSpc>
            <a:spcAft>
              <a:spcPts val="500"/>
            </a:spcAft>
          </a:pPr>
          <a:r>
            <a:rPr lang="en-US" sz="1800" dirty="0" smtClean="0">
              <a:solidFill>
                <a:srgbClr val="000066"/>
              </a:solidFill>
            </a:rPr>
            <a:t>Webinars &amp; Onsite Presentations to Constituents</a:t>
          </a:r>
        </a:p>
        <a:p>
          <a:pPr>
            <a:lnSpc>
              <a:spcPct val="100000"/>
            </a:lnSpc>
            <a:spcAft>
              <a:spcPts val="500"/>
            </a:spcAft>
          </a:pPr>
          <a:r>
            <a:rPr lang="en-US" sz="1800" dirty="0" smtClean="0">
              <a:solidFill>
                <a:srgbClr val="FF3300"/>
              </a:solidFill>
            </a:rPr>
            <a:t>  </a:t>
          </a:r>
          <a:r>
            <a:rPr lang="en-US" sz="1600" dirty="0" smtClean="0">
              <a:solidFill>
                <a:srgbClr val="FF3300"/>
              </a:solidFill>
            </a:rPr>
            <a:t>December </a:t>
          </a:r>
        </a:p>
        <a:p>
          <a:pPr>
            <a:lnSpc>
              <a:spcPct val="100000"/>
            </a:lnSpc>
            <a:spcAft>
              <a:spcPts val="500"/>
            </a:spcAft>
          </a:pPr>
          <a:r>
            <a:rPr lang="en-US" sz="1600" dirty="0" smtClean="0">
              <a:solidFill>
                <a:srgbClr val="FF3300"/>
              </a:solidFill>
            </a:rPr>
            <a:t>2012</a:t>
          </a:r>
          <a:endParaRPr lang="en-US" sz="1600" dirty="0">
            <a:solidFill>
              <a:srgbClr val="FF3300"/>
            </a:solidFill>
          </a:endParaRPr>
        </a:p>
      </dgm:t>
    </dgm:pt>
    <dgm:pt modelId="{DB1787CF-5F74-404D-A094-180B771336EF}" type="parTrans" cxnId="{620B0DD9-A0E9-4F29-8F20-8A1966ED0E2E}">
      <dgm:prSet/>
      <dgm:spPr/>
      <dgm:t>
        <a:bodyPr/>
        <a:lstStyle/>
        <a:p>
          <a:endParaRPr lang="en-US"/>
        </a:p>
      </dgm:t>
    </dgm:pt>
    <dgm:pt modelId="{8E8C481B-D2C4-4B02-A893-C60B8ABAF217}" type="sibTrans" cxnId="{620B0DD9-A0E9-4F29-8F20-8A1966ED0E2E}">
      <dgm:prSet/>
      <dgm:spPr/>
      <dgm:t>
        <a:bodyPr/>
        <a:lstStyle/>
        <a:p>
          <a:endParaRPr lang="en-US"/>
        </a:p>
      </dgm:t>
    </dgm:pt>
    <dgm:pt modelId="{D820DB8F-3883-492A-967E-FAEAC8285733}" type="pres">
      <dgm:prSet presAssocID="{F05B21C1-ED93-4C57-B001-5977DB62A519}" presName="Name0" presStyleCnt="0">
        <dgm:presLayoutVars>
          <dgm:dir/>
          <dgm:resizeHandles val="exact"/>
        </dgm:presLayoutVars>
      </dgm:prSet>
      <dgm:spPr/>
    </dgm:pt>
    <dgm:pt modelId="{819A1E45-2546-4DB6-96C3-15E97899D2D6}" type="pres">
      <dgm:prSet presAssocID="{F05B21C1-ED93-4C57-B001-5977DB62A519}" presName="arrow" presStyleLbl="bgShp" presStyleIdx="0" presStyleCnt="1"/>
      <dgm:spPr/>
    </dgm:pt>
    <dgm:pt modelId="{7AC47D33-9206-4524-B78F-6B6F3CCE0D34}" type="pres">
      <dgm:prSet presAssocID="{F05B21C1-ED93-4C57-B001-5977DB62A519}" presName="points" presStyleCnt="0"/>
      <dgm:spPr/>
    </dgm:pt>
    <dgm:pt modelId="{D78C64AB-F0DD-4126-89BF-A1FB98BC26BE}" type="pres">
      <dgm:prSet presAssocID="{F964790A-6BA2-44EF-B8B3-C542000F8FE1}" presName="compositeA" presStyleCnt="0"/>
      <dgm:spPr/>
    </dgm:pt>
    <dgm:pt modelId="{F9F5EEA4-C147-4855-8507-21ECC62A4641}" type="pres">
      <dgm:prSet presAssocID="{F964790A-6BA2-44EF-B8B3-C542000F8FE1}" presName="textA" presStyleLbl="revTx" presStyleIdx="0" presStyleCnt="3" custScaleX="125155" custLinFactNeighborX="-59" custLinFactNeighborY="390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7D1FF87-BB6D-482D-B792-1F559D568F71}" type="pres">
      <dgm:prSet presAssocID="{F964790A-6BA2-44EF-B8B3-C542000F8FE1}" presName="circleA" presStyleLbl="node1" presStyleIdx="0" presStyleCnt="3" custLinFactNeighborX="-17053" custLinFactNeighborY="-12500"/>
      <dgm:spPr/>
    </dgm:pt>
    <dgm:pt modelId="{0A76B781-32BA-486E-99AE-EF004B839ACC}" type="pres">
      <dgm:prSet presAssocID="{F964790A-6BA2-44EF-B8B3-C542000F8FE1}" presName="spaceA" presStyleCnt="0"/>
      <dgm:spPr/>
    </dgm:pt>
    <dgm:pt modelId="{0B10742F-23EB-4845-9AF3-6785B65609CF}" type="pres">
      <dgm:prSet presAssocID="{5B96C6A1-3A06-4322-9107-6B77611EA432}" presName="space" presStyleCnt="0"/>
      <dgm:spPr/>
    </dgm:pt>
    <dgm:pt modelId="{2936B5AB-99D4-488F-A00B-7BA02DD3D8DE}" type="pres">
      <dgm:prSet presAssocID="{C76C9640-255A-463C-ABBE-7AE64D5E15DC}" presName="compositeB" presStyleCnt="0"/>
      <dgm:spPr/>
    </dgm:pt>
    <dgm:pt modelId="{8BE1928D-0E0C-4256-AD53-0B73791146D9}" type="pres">
      <dgm:prSet presAssocID="{C76C9640-255A-463C-ABBE-7AE64D5E15DC}" presName="textB" presStyleLbl="revTx" presStyleIdx="1" presStyleCnt="3" custScaleX="154697" custLinFactNeighborX="1768" custLinFactNeighborY="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C9DE57F-5B01-4538-BD40-99DD1F6448E1}" type="pres">
      <dgm:prSet presAssocID="{C76C9640-255A-463C-ABBE-7AE64D5E15DC}" presName="circleB" presStyleLbl="node1" presStyleIdx="1" presStyleCnt="3" custLinFactNeighborX="4866" custLinFactNeighborY="-12500"/>
      <dgm:spPr/>
      <dgm:t>
        <a:bodyPr/>
        <a:lstStyle/>
        <a:p>
          <a:endParaRPr lang="en-US"/>
        </a:p>
      </dgm:t>
    </dgm:pt>
    <dgm:pt modelId="{1B29F76E-FB39-40BE-9B68-0C217CF0AFEF}" type="pres">
      <dgm:prSet presAssocID="{C76C9640-255A-463C-ABBE-7AE64D5E15DC}" presName="spaceB" presStyleCnt="0"/>
      <dgm:spPr/>
    </dgm:pt>
    <dgm:pt modelId="{422C589E-0443-44B9-9D4D-867670D705AD}" type="pres">
      <dgm:prSet presAssocID="{19AF480A-9D57-4005-966B-D25121C9E347}" presName="space" presStyleCnt="0"/>
      <dgm:spPr/>
    </dgm:pt>
    <dgm:pt modelId="{E68C3AB1-82A4-4D82-B420-0483F1CD441B}" type="pres">
      <dgm:prSet presAssocID="{34C66574-4F1F-4F7A-8534-AA1B6B2E318D}" presName="compositeA" presStyleCnt="0"/>
      <dgm:spPr/>
    </dgm:pt>
    <dgm:pt modelId="{058E1233-52B6-486A-BDB0-6D3633F0B173}" type="pres">
      <dgm:prSet presAssocID="{34C66574-4F1F-4F7A-8534-AA1B6B2E318D}" presName="textA" presStyleLbl="revTx" presStyleIdx="2" presStyleCnt="3" custScaleX="16819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84AC71A-CA02-479F-B6A3-51DDD1AA18FD}" type="pres">
      <dgm:prSet presAssocID="{34C66574-4F1F-4F7A-8534-AA1B6B2E318D}" presName="circleA" presStyleLbl="node1" presStyleIdx="2" presStyleCnt="3" custLinFactNeighborX="-4822" custLinFactNeighborY="-12500"/>
      <dgm:spPr/>
    </dgm:pt>
    <dgm:pt modelId="{11DD8FAC-7B9A-4B9C-864E-1D14E97ADD81}" type="pres">
      <dgm:prSet presAssocID="{34C66574-4F1F-4F7A-8534-AA1B6B2E318D}" presName="spaceA" presStyleCnt="0"/>
      <dgm:spPr/>
    </dgm:pt>
  </dgm:ptLst>
  <dgm:cxnLst>
    <dgm:cxn modelId="{FCC1F18F-52B1-4CC4-AA81-2E101BFADF3A}" srcId="{F05B21C1-ED93-4C57-B001-5977DB62A519}" destId="{C76C9640-255A-463C-ABBE-7AE64D5E15DC}" srcOrd="1" destOrd="0" parTransId="{92379730-8DBE-4AC8-8B04-9EEF7C8EDB3B}" sibTransId="{19AF480A-9D57-4005-966B-D25121C9E347}"/>
    <dgm:cxn modelId="{620B0DD9-A0E9-4F29-8F20-8A1966ED0E2E}" srcId="{F05B21C1-ED93-4C57-B001-5977DB62A519}" destId="{34C66574-4F1F-4F7A-8534-AA1B6B2E318D}" srcOrd="2" destOrd="0" parTransId="{DB1787CF-5F74-404D-A094-180B771336EF}" sibTransId="{8E8C481B-D2C4-4B02-A893-C60B8ABAF217}"/>
    <dgm:cxn modelId="{64A40A66-4228-4EE5-BF77-126A5CAD9913}" type="presOf" srcId="{34C66574-4F1F-4F7A-8534-AA1B6B2E318D}" destId="{058E1233-52B6-486A-BDB0-6D3633F0B173}" srcOrd="0" destOrd="0" presId="urn:microsoft.com/office/officeart/2005/8/layout/hProcess11"/>
    <dgm:cxn modelId="{D768F466-1F78-4E4E-9416-8CEBAFBDD353}" type="presOf" srcId="{C76C9640-255A-463C-ABBE-7AE64D5E15DC}" destId="{8BE1928D-0E0C-4256-AD53-0B73791146D9}" srcOrd="0" destOrd="0" presId="urn:microsoft.com/office/officeart/2005/8/layout/hProcess11"/>
    <dgm:cxn modelId="{8D5874BA-18A1-4E2A-8CFD-2E7CEB9DB579}" type="presOf" srcId="{F05B21C1-ED93-4C57-B001-5977DB62A519}" destId="{D820DB8F-3883-492A-967E-FAEAC8285733}" srcOrd="0" destOrd="0" presId="urn:microsoft.com/office/officeart/2005/8/layout/hProcess11"/>
    <dgm:cxn modelId="{F5F787A4-C1A1-4FED-B16E-19542F9246BA}" srcId="{F05B21C1-ED93-4C57-B001-5977DB62A519}" destId="{F964790A-6BA2-44EF-B8B3-C542000F8FE1}" srcOrd="0" destOrd="0" parTransId="{65EFDBD5-ECCD-4229-8BDA-5DCC15D59C1A}" sibTransId="{5B96C6A1-3A06-4322-9107-6B77611EA432}"/>
    <dgm:cxn modelId="{7A617B3A-25C8-43ED-A28F-A85CBFEF2353}" type="presOf" srcId="{F964790A-6BA2-44EF-B8B3-C542000F8FE1}" destId="{F9F5EEA4-C147-4855-8507-21ECC62A4641}" srcOrd="0" destOrd="0" presId="urn:microsoft.com/office/officeart/2005/8/layout/hProcess11"/>
    <dgm:cxn modelId="{56EC7062-301A-4307-A5BF-E843D493BA85}" type="presParOf" srcId="{D820DB8F-3883-492A-967E-FAEAC8285733}" destId="{819A1E45-2546-4DB6-96C3-15E97899D2D6}" srcOrd="0" destOrd="0" presId="urn:microsoft.com/office/officeart/2005/8/layout/hProcess11"/>
    <dgm:cxn modelId="{F7DED36E-9C2C-4CFE-9C84-B2A479E9D266}" type="presParOf" srcId="{D820DB8F-3883-492A-967E-FAEAC8285733}" destId="{7AC47D33-9206-4524-B78F-6B6F3CCE0D34}" srcOrd="1" destOrd="0" presId="urn:microsoft.com/office/officeart/2005/8/layout/hProcess11"/>
    <dgm:cxn modelId="{DB50F897-B586-4F21-8257-02A3A3E8370B}" type="presParOf" srcId="{7AC47D33-9206-4524-B78F-6B6F3CCE0D34}" destId="{D78C64AB-F0DD-4126-89BF-A1FB98BC26BE}" srcOrd="0" destOrd="0" presId="urn:microsoft.com/office/officeart/2005/8/layout/hProcess11"/>
    <dgm:cxn modelId="{FDBE379E-B4AD-4596-8DDA-C72E5EA18C99}" type="presParOf" srcId="{D78C64AB-F0DD-4126-89BF-A1FB98BC26BE}" destId="{F9F5EEA4-C147-4855-8507-21ECC62A4641}" srcOrd="0" destOrd="0" presId="urn:microsoft.com/office/officeart/2005/8/layout/hProcess11"/>
    <dgm:cxn modelId="{DA2A7094-C716-47CD-9B6F-0AF9AC1924C0}" type="presParOf" srcId="{D78C64AB-F0DD-4126-89BF-A1FB98BC26BE}" destId="{57D1FF87-BB6D-482D-B792-1F559D568F71}" srcOrd="1" destOrd="0" presId="urn:microsoft.com/office/officeart/2005/8/layout/hProcess11"/>
    <dgm:cxn modelId="{C7D981E0-264B-406F-B64D-9494C616B8B3}" type="presParOf" srcId="{D78C64AB-F0DD-4126-89BF-A1FB98BC26BE}" destId="{0A76B781-32BA-486E-99AE-EF004B839ACC}" srcOrd="2" destOrd="0" presId="urn:microsoft.com/office/officeart/2005/8/layout/hProcess11"/>
    <dgm:cxn modelId="{E499824B-A262-4F7A-87B3-A5C29065E51C}" type="presParOf" srcId="{7AC47D33-9206-4524-B78F-6B6F3CCE0D34}" destId="{0B10742F-23EB-4845-9AF3-6785B65609CF}" srcOrd="1" destOrd="0" presId="urn:microsoft.com/office/officeart/2005/8/layout/hProcess11"/>
    <dgm:cxn modelId="{4DADE814-A44D-446B-AD7C-CD1FEF86722F}" type="presParOf" srcId="{7AC47D33-9206-4524-B78F-6B6F3CCE0D34}" destId="{2936B5AB-99D4-488F-A00B-7BA02DD3D8DE}" srcOrd="2" destOrd="0" presId="urn:microsoft.com/office/officeart/2005/8/layout/hProcess11"/>
    <dgm:cxn modelId="{55105892-1DC9-4409-BEC5-0439FAD8889D}" type="presParOf" srcId="{2936B5AB-99D4-488F-A00B-7BA02DD3D8DE}" destId="{8BE1928D-0E0C-4256-AD53-0B73791146D9}" srcOrd="0" destOrd="0" presId="urn:microsoft.com/office/officeart/2005/8/layout/hProcess11"/>
    <dgm:cxn modelId="{341A890F-4732-4996-AD00-F06CAB90F22B}" type="presParOf" srcId="{2936B5AB-99D4-488F-A00B-7BA02DD3D8DE}" destId="{8C9DE57F-5B01-4538-BD40-99DD1F6448E1}" srcOrd="1" destOrd="0" presId="urn:microsoft.com/office/officeart/2005/8/layout/hProcess11"/>
    <dgm:cxn modelId="{90040144-0B20-41E8-81B2-1F649FE8889F}" type="presParOf" srcId="{2936B5AB-99D4-488F-A00B-7BA02DD3D8DE}" destId="{1B29F76E-FB39-40BE-9B68-0C217CF0AFEF}" srcOrd="2" destOrd="0" presId="urn:microsoft.com/office/officeart/2005/8/layout/hProcess11"/>
    <dgm:cxn modelId="{17B5B0DF-AA51-4EF7-9E8A-D5DE200D9356}" type="presParOf" srcId="{7AC47D33-9206-4524-B78F-6B6F3CCE0D34}" destId="{422C589E-0443-44B9-9D4D-867670D705AD}" srcOrd="3" destOrd="0" presId="urn:microsoft.com/office/officeart/2005/8/layout/hProcess11"/>
    <dgm:cxn modelId="{4974CFEA-995D-4609-BA5E-FDCA45D999AE}" type="presParOf" srcId="{7AC47D33-9206-4524-B78F-6B6F3CCE0D34}" destId="{E68C3AB1-82A4-4D82-B420-0483F1CD441B}" srcOrd="4" destOrd="0" presId="urn:microsoft.com/office/officeart/2005/8/layout/hProcess11"/>
    <dgm:cxn modelId="{F9AF8A96-0753-4138-8374-E634C725BDAA}" type="presParOf" srcId="{E68C3AB1-82A4-4D82-B420-0483F1CD441B}" destId="{058E1233-52B6-486A-BDB0-6D3633F0B173}" srcOrd="0" destOrd="0" presId="urn:microsoft.com/office/officeart/2005/8/layout/hProcess11"/>
    <dgm:cxn modelId="{CA534316-6981-4709-8E57-B6364A972B50}" type="presParOf" srcId="{E68C3AB1-82A4-4D82-B420-0483F1CD441B}" destId="{484AC71A-CA02-479F-B6A3-51DDD1AA18FD}" srcOrd="1" destOrd="0" presId="urn:microsoft.com/office/officeart/2005/8/layout/hProcess11"/>
    <dgm:cxn modelId="{580CE57E-2172-4572-AE59-F3A11C1C93DB}" type="presParOf" srcId="{E68C3AB1-82A4-4D82-B420-0483F1CD441B}" destId="{11DD8FAC-7B9A-4B9C-864E-1D14E97ADD81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9A1E45-2546-4DB6-96C3-15E97899D2D6}">
      <dsp:nvSpPr>
        <dsp:cNvPr id="0" name=""/>
        <dsp:cNvSpPr/>
      </dsp:nvSpPr>
      <dsp:spPr>
        <a:xfrm>
          <a:off x="0" y="1394460"/>
          <a:ext cx="8305800" cy="1859280"/>
        </a:xfrm>
        <a:prstGeom prst="notchedRightArrow">
          <a:avLst/>
        </a:prstGeom>
        <a:gradFill rotWithShape="0">
          <a:gsLst>
            <a:gs pos="0">
              <a:schemeClr val="accent1">
                <a:tint val="4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4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4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1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F9F5EEA4-C147-4855-8507-21ECC62A4641}">
      <dsp:nvSpPr>
        <dsp:cNvPr id="0" name=""/>
        <dsp:cNvSpPr/>
      </dsp:nvSpPr>
      <dsp:spPr>
        <a:xfrm>
          <a:off x="4" y="72623"/>
          <a:ext cx="2041971" cy="18592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b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500"/>
            </a:spcAft>
          </a:pPr>
          <a:r>
            <a:rPr lang="en-US" sz="1800" kern="1200" dirty="0" smtClean="0">
              <a:solidFill>
                <a:srgbClr val="000066"/>
              </a:solidFill>
            </a:rPr>
            <a:t>Drafting &amp; Comments on Assessment Docs</a:t>
          </a:r>
        </a:p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500"/>
            </a:spcAft>
          </a:pPr>
          <a:r>
            <a:rPr lang="en-US" sz="1600" kern="1200" dirty="0" smtClean="0">
              <a:solidFill>
                <a:srgbClr val="FF3300"/>
              </a:solidFill>
            </a:rPr>
            <a:t>March &amp; Early April  2012</a:t>
          </a:r>
          <a:endParaRPr lang="en-US" sz="1600" kern="1200" dirty="0">
            <a:solidFill>
              <a:srgbClr val="FF3300"/>
            </a:solidFill>
          </a:endParaRPr>
        </a:p>
      </dsp:txBody>
      <dsp:txXfrm>
        <a:off x="4" y="72623"/>
        <a:ext cx="2041971" cy="1859280"/>
      </dsp:txXfrm>
    </dsp:sp>
    <dsp:sp modelId="{57D1FF87-BB6D-482D-B792-1F559D568F71}">
      <dsp:nvSpPr>
        <dsp:cNvPr id="0" name=""/>
        <dsp:cNvSpPr/>
      </dsp:nvSpPr>
      <dsp:spPr>
        <a:xfrm>
          <a:off x="710277" y="2033587"/>
          <a:ext cx="464820" cy="464820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BE1928D-0E0C-4256-AD53-0B73791146D9}">
      <dsp:nvSpPr>
        <dsp:cNvPr id="0" name=""/>
        <dsp:cNvSpPr/>
      </dsp:nvSpPr>
      <dsp:spPr>
        <a:xfrm>
          <a:off x="2209798" y="2743200"/>
          <a:ext cx="2523965" cy="18592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t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1800" kern="1200" dirty="0" smtClean="0">
              <a:solidFill>
                <a:srgbClr val="000066"/>
              </a:solidFill>
            </a:rPr>
            <a:t>Online IQ Live &amp;</a:t>
          </a:r>
        </a:p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500"/>
            </a:spcAft>
          </a:pPr>
          <a:r>
            <a:rPr lang="en-US" sz="1800" kern="1200" dirty="0" smtClean="0">
              <a:solidFill>
                <a:srgbClr val="000066"/>
              </a:solidFill>
            </a:rPr>
            <a:t>Onsite Interviews</a:t>
          </a:r>
        </a:p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1600" kern="1200" dirty="0" smtClean="0">
              <a:solidFill>
                <a:srgbClr val="FF3300"/>
              </a:solidFill>
            </a:rPr>
            <a:t>Primarily May &amp; </a:t>
          </a:r>
        </a:p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1600" kern="1200" dirty="0" smtClean="0">
              <a:solidFill>
                <a:srgbClr val="FF3300"/>
              </a:solidFill>
            </a:rPr>
            <a:t>June 2012 </a:t>
          </a:r>
        </a:p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1600" kern="1200" dirty="0" smtClean="0">
              <a:solidFill>
                <a:srgbClr val="FF3300"/>
              </a:solidFill>
            </a:rPr>
            <a:t>Last Interviews in August</a:t>
          </a:r>
          <a:endParaRPr lang="en-US" sz="1600" kern="1200" dirty="0">
            <a:solidFill>
              <a:srgbClr val="FF3300"/>
            </a:solidFill>
          </a:endParaRPr>
        </a:p>
      </dsp:txBody>
      <dsp:txXfrm>
        <a:off x="2209798" y="2743200"/>
        <a:ext cx="2523965" cy="1859280"/>
      </dsp:txXfrm>
    </dsp:sp>
    <dsp:sp modelId="{8C9DE57F-5B01-4538-BD40-99DD1F6448E1}">
      <dsp:nvSpPr>
        <dsp:cNvPr id="0" name=""/>
        <dsp:cNvSpPr/>
      </dsp:nvSpPr>
      <dsp:spPr>
        <a:xfrm>
          <a:off x="3176707" y="2033587"/>
          <a:ext cx="464820" cy="464820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58E1233-52B6-486A-BDB0-6D3633F0B173}">
      <dsp:nvSpPr>
        <dsp:cNvPr id="0" name=""/>
        <dsp:cNvSpPr/>
      </dsp:nvSpPr>
      <dsp:spPr>
        <a:xfrm>
          <a:off x="4730060" y="0"/>
          <a:ext cx="2744192" cy="18592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b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500"/>
            </a:spcAft>
          </a:pPr>
          <a:r>
            <a:rPr lang="en-US" sz="1800" kern="1200" dirty="0" smtClean="0">
              <a:solidFill>
                <a:srgbClr val="000066"/>
              </a:solidFill>
            </a:rPr>
            <a:t>Document Review</a:t>
          </a:r>
        </a:p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500"/>
            </a:spcAft>
          </a:pPr>
          <a:r>
            <a:rPr lang="en-US" sz="1600" kern="1200" dirty="0" smtClean="0">
              <a:solidFill>
                <a:srgbClr val="FF3300"/>
              </a:solidFill>
            </a:rPr>
            <a:t> Late June – September 2012</a:t>
          </a:r>
          <a:endParaRPr lang="en-US" sz="1600" kern="1200" dirty="0">
            <a:solidFill>
              <a:srgbClr val="FF3300"/>
            </a:solidFill>
          </a:endParaRPr>
        </a:p>
      </dsp:txBody>
      <dsp:txXfrm>
        <a:off x="4730060" y="0"/>
        <a:ext cx="2744192" cy="1859280"/>
      </dsp:txXfrm>
    </dsp:sp>
    <dsp:sp modelId="{484AC71A-CA02-479F-B6A3-51DDD1AA18FD}">
      <dsp:nvSpPr>
        <dsp:cNvPr id="0" name=""/>
        <dsp:cNvSpPr/>
      </dsp:nvSpPr>
      <dsp:spPr>
        <a:xfrm>
          <a:off x="5847332" y="2033587"/>
          <a:ext cx="464820" cy="464820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9A1E45-2546-4DB6-96C3-15E97899D2D6}">
      <dsp:nvSpPr>
        <dsp:cNvPr id="0" name=""/>
        <dsp:cNvSpPr/>
      </dsp:nvSpPr>
      <dsp:spPr>
        <a:xfrm>
          <a:off x="0" y="1371599"/>
          <a:ext cx="8229600" cy="1828800"/>
        </a:xfrm>
        <a:prstGeom prst="notchedRightArrow">
          <a:avLst/>
        </a:prstGeom>
        <a:gradFill rotWithShape="0">
          <a:gsLst>
            <a:gs pos="0">
              <a:schemeClr val="accent1">
                <a:tint val="4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4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4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1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F9F5EEA4-C147-4855-8507-21ECC62A4641}">
      <dsp:nvSpPr>
        <dsp:cNvPr id="0" name=""/>
        <dsp:cNvSpPr/>
      </dsp:nvSpPr>
      <dsp:spPr>
        <a:xfrm>
          <a:off x="4" y="71432"/>
          <a:ext cx="2023238" cy="1828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b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500"/>
            </a:spcAft>
          </a:pPr>
          <a:r>
            <a:rPr lang="en-US" sz="1800" kern="1200" dirty="0" smtClean="0">
              <a:solidFill>
                <a:srgbClr val="000066"/>
              </a:solidFill>
            </a:rPr>
            <a:t>Distribution &amp; Comments on  Template Reports</a:t>
          </a:r>
        </a:p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500"/>
            </a:spcAft>
          </a:pPr>
          <a:r>
            <a:rPr lang="en-US" sz="1600" kern="1200" dirty="0" smtClean="0">
              <a:solidFill>
                <a:srgbClr val="FF3300"/>
              </a:solidFill>
            </a:rPr>
            <a:t>August – October 2012</a:t>
          </a:r>
          <a:endParaRPr lang="en-US" sz="1600" kern="1200" dirty="0">
            <a:solidFill>
              <a:srgbClr val="FF3300"/>
            </a:solidFill>
          </a:endParaRPr>
        </a:p>
      </dsp:txBody>
      <dsp:txXfrm>
        <a:off x="4" y="71432"/>
        <a:ext cx="2023238" cy="1828800"/>
      </dsp:txXfrm>
    </dsp:sp>
    <dsp:sp modelId="{57D1FF87-BB6D-482D-B792-1F559D568F71}">
      <dsp:nvSpPr>
        <dsp:cNvPr id="0" name=""/>
        <dsp:cNvSpPr/>
      </dsp:nvSpPr>
      <dsp:spPr>
        <a:xfrm>
          <a:off x="706010" y="2000250"/>
          <a:ext cx="457200" cy="457200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BE1928D-0E0C-4256-AD53-0B73791146D9}">
      <dsp:nvSpPr>
        <dsp:cNvPr id="0" name=""/>
        <dsp:cNvSpPr/>
      </dsp:nvSpPr>
      <dsp:spPr>
        <a:xfrm>
          <a:off x="2133606" y="2743199"/>
          <a:ext cx="2500810" cy="1828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t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500"/>
            </a:spcAft>
          </a:pPr>
          <a:r>
            <a:rPr lang="en-US" sz="1800" kern="1200" dirty="0" smtClean="0">
              <a:solidFill>
                <a:srgbClr val="000066"/>
              </a:solidFill>
            </a:rPr>
            <a:t>Individual School Results to CHRO’s and Central Office</a:t>
          </a:r>
        </a:p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500"/>
            </a:spcAft>
          </a:pPr>
          <a:r>
            <a:rPr lang="en-US" sz="1600" kern="1200" dirty="0" smtClean="0">
              <a:solidFill>
                <a:srgbClr val="FF3300"/>
              </a:solidFill>
            </a:rPr>
            <a:t>November </a:t>
          </a:r>
        </a:p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500"/>
            </a:spcAft>
          </a:pPr>
          <a:r>
            <a:rPr lang="en-US" sz="1600" kern="1200" dirty="0" smtClean="0">
              <a:solidFill>
                <a:srgbClr val="FF3300"/>
              </a:solidFill>
            </a:rPr>
            <a:t>2012 </a:t>
          </a:r>
        </a:p>
      </dsp:txBody>
      <dsp:txXfrm>
        <a:off x="2133606" y="2743199"/>
        <a:ext cx="2500810" cy="1828800"/>
      </dsp:txXfrm>
    </dsp:sp>
    <dsp:sp modelId="{8C9DE57F-5B01-4538-BD40-99DD1F6448E1}">
      <dsp:nvSpPr>
        <dsp:cNvPr id="0" name=""/>
        <dsp:cNvSpPr/>
      </dsp:nvSpPr>
      <dsp:spPr>
        <a:xfrm>
          <a:off x="3149078" y="2000250"/>
          <a:ext cx="457200" cy="457200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58E1233-52B6-486A-BDB0-6D3633F0B173}">
      <dsp:nvSpPr>
        <dsp:cNvPr id="0" name=""/>
        <dsp:cNvSpPr/>
      </dsp:nvSpPr>
      <dsp:spPr>
        <a:xfrm>
          <a:off x="4686665" y="0"/>
          <a:ext cx="2719016" cy="1828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b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500"/>
            </a:spcAft>
          </a:pPr>
          <a:r>
            <a:rPr lang="en-US" sz="1800" kern="1200" dirty="0" smtClean="0">
              <a:solidFill>
                <a:srgbClr val="000066"/>
              </a:solidFill>
            </a:rPr>
            <a:t>Webinars &amp; Onsite Presentations to Constituents</a:t>
          </a:r>
        </a:p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500"/>
            </a:spcAft>
          </a:pPr>
          <a:r>
            <a:rPr lang="en-US" sz="1800" kern="1200" dirty="0" smtClean="0">
              <a:solidFill>
                <a:srgbClr val="FF3300"/>
              </a:solidFill>
            </a:rPr>
            <a:t>  </a:t>
          </a:r>
          <a:r>
            <a:rPr lang="en-US" sz="1600" kern="1200" dirty="0" smtClean="0">
              <a:solidFill>
                <a:srgbClr val="FF3300"/>
              </a:solidFill>
            </a:rPr>
            <a:t>December </a:t>
          </a:r>
        </a:p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500"/>
            </a:spcAft>
          </a:pPr>
          <a:r>
            <a:rPr lang="en-US" sz="1600" kern="1200" dirty="0" smtClean="0">
              <a:solidFill>
                <a:srgbClr val="FF3300"/>
              </a:solidFill>
            </a:rPr>
            <a:t>2012</a:t>
          </a:r>
          <a:endParaRPr lang="en-US" sz="1600" kern="1200" dirty="0">
            <a:solidFill>
              <a:srgbClr val="FF3300"/>
            </a:solidFill>
          </a:endParaRPr>
        </a:p>
      </dsp:txBody>
      <dsp:txXfrm>
        <a:off x="4686665" y="0"/>
        <a:ext cx="2719016" cy="1828800"/>
      </dsp:txXfrm>
    </dsp:sp>
    <dsp:sp modelId="{484AC71A-CA02-479F-B6A3-51DDD1AA18FD}">
      <dsp:nvSpPr>
        <dsp:cNvPr id="0" name=""/>
        <dsp:cNvSpPr/>
      </dsp:nvSpPr>
      <dsp:spPr>
        <a:xfrm>
          <a:off x="5795527" y="2000250"/>
          <a:ext cx="457200" cy="457200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3032337" cy="463550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63746" y="0"/>
            <a:ext cx="3032337" cy="463550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8805841"/>
            <a:ext cx="3032337" cy="463550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63746" y="8805841"/>
            <a:ext cx="3032337" cy="463550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r">
              <a:defRPr sz="1200"/>
            </a:lvl1pPr>
          </a:lstStyle>
          <a:p>
            <a:fld id="{5018841C-A60C-4CE1-B03E-DE3607243B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9295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3032337" cy="463550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63746" y="0"/>
            <a:ext cx="3032337" cy="463550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r">
              <a:defRPr sz="1200"/>
            </a:lvl1pPr>
          </a:lstStyle>
          <a:p>
            <a:fld id="{97617686-E66E-4057-A38D-1FB49EFAC4F5}" type="datetimeFigureOut">
              <a:rPr lang="en-US" smtClean="0"/>
              <a:t>2/13/2014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5325"/>
            <a:ext cx="4635500" cy="3476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58" tIns="46479" rIns="92958" bIns="4647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9770" y="4403725"/>
            <a:ext cx="5598160" cy="4171950"/>
          </a:xfrm>
          <a:prstGeom prst="rect">
            <a:avLst/>
          </a:prstGeom>
        </p:spPr>
        <p:txBody>
          <a:bodyPr vert="horz" lIns="92958" tIns="46479" rIns="92958" bIns="4647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8805841"/>
            <a:ext cx="3032337" cy="463550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63746" y="8805841"/>
            <a:ext cx="3032337" cy="463550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r">
              <a:defRPr sz="1200"/>
            </a:lvl1pPr>
          </a:lstStyle>
          <a:p>
            <a:fld id="{DBEC7E6B-6521-4372-AABA-B03813CEF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7388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3818">
              <a:defRPr sz="2400" b="1">
                <a:solidFill>
                  <a:schemeClr val="tx2"/>
                </a:solidFill>
                <a:latin typeface="Arial" charset="0"/>
                <a:cs typeface="Arial" charset="0"/>
              </a:defRPr>
            </a:lvl1pPr>
            <a:lvl2pPr marL="742864" indent="-285716" defTabSz="923818">
              <a:defRPr sz="2400" b="1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marL="1142868" indent="-228573" defTabSz="923818">
              <a:defRPr sz="2400" b="1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marL="1600014" indent="-228573" defTabSz="923818">
              <a:defRPr sz="2400" b="1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marL="2057161" indent="-228573" defTabSz="923818">
              <a:defRPr sz="2400" b="1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2514309" indent="-228573" algn="ctr" defTabSz="923818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2971456" indent="-228573" algn="ctr" defTabSz="923818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3428602" indent="-228573" algn="ctr" defTabSz="923818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3885749" indent="-228573" algn="ctr" defTabSz="923818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fld id="{D9F5B39B-89F3-43E5-B90E-B1E3ADF933F5}" type="slidenum">
              <a:rPr lang="en-US" sz="1300" b="0">
                <a:solidFill>
                  <a:srgbClr val="000000"/>
                </a:solidFill>
              </a:rPr>
              <a:pPr/>
              <a:t>1</a:t>
            </a:fld>
            <a:endParaRPr lang="en-US" sz="1300" b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EC7E6B-6521-4372-AABA-B03813CEF9E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21660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EC7E6B-6521-4372-AABA-B03813CEF9E1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96218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EC7E6B-6521-4372-AABA-B03813CEF9E1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26780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EC7E6B-6521-4372-AABA-B03813CEF9E1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33425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EC7E6B-6521-4372-AABA-B03813CEF9E1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07786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EC7E6B-6521-4372-AABA-B03813CEF9E1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83022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EC7E6B-6521-4372-AABA-B03813CEF9E1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40457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EC7E6B-6521-4372-AABA-B03813CEF9E1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63673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EC7E6B-6521-4372-AABA-B03813CEF9E1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05893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EC7E6B-6521-4372-AABA-B03813CEF9E1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1200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EC7E6B-6521-4372-AABA-B03813CEF9E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31938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EC7E6B-6521-4372-AABA-B03813CEF9E1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85256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EC7E6B-6521-4372-AABA-B03813CEF9E1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6936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EC7E6B-6521-4372-AABA-B03813CEF9E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6903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EC7E6B-6521-4372-AABA-B03813CEF9E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5881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EC7E6B-6521-4372-AABA-B03813CEF9E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2249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EC7E6B-6521-4372-AABA-B03813CEF9E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9898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EC7E6B-6521-4372-AABA-B03813CEF9E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4847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EC7E6B-6521-4372-AABA-B03813CEF9E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28663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EC7E6B-6521-4372-AABA-B03813CEF9E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9679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18 with Level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7FF4DA-EEDE-4027-9EC1-DD7381E1977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ext Placeholder 12"/>
          <p:cNvSpPr>
            <a:spLocks noGrp="1"/>
          </p:cNvSpPr>
          <p:nvPr>
            <p:ph type="body" sz="quarter" idx="11"/>
          </p:nvPr>
        </p:nvSpPr>
        <p:spPr>
          <a:xfrm>
            <a:off x="381000" y="1066800"/>
            <a:ext cx="8458200" cy="4648200"/>
          </a:xfrm>
          <a:prstGeom prst="rect">
            <a:avLst/>
          </a:prstGeom>
        </p:spPr>
        <p:txBody>
          <a:bodyPr/>
          <a:lstStyle>
            <a:lvl1pPr marL="463550" indent="-463550">
              <a:buClr>
                <a:srgbClr val="000066"/>
              </a:buClr>
              <a:buFont typeface="Wingdings" pitchFamily="2" charset="2"/>
              <a:buChar char="§"/>
              <a:defRPr sz="1800"/>
            </a:lvl1pPr>
            <a:lvl2pPr marL="914400" indent="-344488">
              <a:buClr>
                <a:srgbClr val="000066"/>
              </a:buClr>
              <a:buFont typeface="Arial" pitchFamily="34" charset="0"/>
              <a:buChar char="•"/>
              <a:defRPr sz="1800"/>
            </a:lvl2pPr>
            <a:lvl3pPr marL="1377950" indent="-344488">
              <a:buClr>
                <a:srgbClr val="000066"/>
              </a:buClr>
              <a:buFont typeface="Arial" pitchFamily="34" charset="0"/>
              <a:buChar char="▪"/>
              <a:defRPr sz="1800"/>
            </a:lvl3pPr>
            <a:lvl4pPr marL="1709738" indent="-338138">
              <a:buClr>
                <a:srgbClr val="000066"/>
              </a:buClr>
              <a:defRPr sz="1800"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1"/>
            <a:endParaRPr lang="en-US" dirty="0" smtClean="0"/>
          </a:p>
          <a:p>
            <a:pPr lvl="2"/>
            <a:r>
              <a:rPr lang="en-US" dirty="0" smtClean="0"/>
              <a:t>Third level</a:t>
            </a:r>
          </a:p>
          <a:p>
            <a:pPr lvl="2"/>
            <a:endParaRPr lang="en-US" dirty="0" smtClean="0"/>
          </a:p>
          <a:p>
            <a:pPr lvl="3"/>
            <a:r>
              <a:rPr lang="en-US" dirty="0" smtClean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9782609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18 with under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5738"/>
            <a:ext cx="6553200" cy="652462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7FF4DA-EEDE-4027-9EC1-DD7381E1977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ext Placeholder 12"/>
          <p:cNvSpPr>
            <a:spLocks noGrp="1"/>
          </p:cNvSpPr>
          <p:nvPr>
            <p:ph type="body" sz="quarter" idx="11"/>
          </p:nvPr>
        </p:nvSpPr>
        <p:spPr>
          <a:xfrm>
            <a:off x="381000" y="1066800"/>
            <a:ext cx="8458200" cy="4648200"/>
          </a:xfrm>
          <a:prstGeom prst="rect">
            <a:avLst/>
          </a:prstGeom>
        </p:spPr>
        <p:txBody>
          <a:bodyPr/>
          <a:lstStyle>
            <a:lvl1pPr marL="463550" indent="-463550" defTabSz="736600">
              <a:buClr>
                <a:srgbClr val="000066"/>
              </a:buClr>
              <a:buFont typeface="Wingdings" pitchFamily="2" charset="2"/>
              <a:buNone/>
              <a:tabLst/>
              <a:defRPr lang="en-US" sz="2000" u="none" dirty="0" smtClean="0">
                <a:solidFill>
                  <a:srgbClr val="002060"/>
                </a:solidFill>
                <a:latin typeface="+mj-lt"/>
                <a:ea typeface="+mj-ea"/>
                <a:cs typeface="+mj-cs"/>
              </a:defRPr>
            </a:lvl1pPr>
            <a:lvl2pPr marL="914400" indent="-457200">
              <a:buClr>
                <a:srgbClr val="000066"/>
              </a:buClr>
              <a:buFont typeface="Wingdings" pitchFamily="2" charset="2"/>
              <a:buChar char="§"/>
              <a:defRPr lang="en-US" sz="180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377950" indent="-231775">
              <a:buClr>
                <a:srgbClr val="000066"/>
              </a:buClr>
              <a:buFont typeface="Arial" pitchFamily="34" charset="0"/>
              <a:buChar char="•"/>
              <a:defRPr sz="1800"/>
            </a:lvl3pPr>
            <a:lvl4pPr>
              <a:buClr>
                <a:srgbClr val="000066"/>
              </a:buClr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0"/>
            <a:endParaRPr lang="en-US" u="sng" dirty="0" smtClean="0"/>
          </a:p>
          <a:p>
            <a:pPr lvl="0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6308958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Placeholder 2"/>
          <p:cNvSpPr>
            <a:spLocks noGrp="1"/>
          </p:cNvSpPr>
          <p:nvPr>
            <p:ph type="title"/>
          </p:nvPr>
        </p:nvSpPr>
        <p:spPr>
          <a:xfrm>
            <a:off x="381000" y="185738"/>
            <a:ext cx="6477000" cy="6524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5" name="Chart Placeholder 14"/>
          <p:cNvSpPr>
            <a:spLocks noGrp="1"/>
          </p:cNvSpPr>
          <p:nvPr>
            <p:ph type="chart" sz="quarter" idx="10"/>
          </p:nvPr>
        </p:nvSpPr>
        <p:spPr>
          <a:xfrm>
            <a:off x="685800" y="1371600"/>
            <a:ext cx="7239000" cy="39624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2"/>
          <p:cNvSpPr>
            <a:spLocks noGrp="1"/>
          </p:cNvSpPr>
          <p:nvPr>
            <p:ph type="sldNum" sz="quarter" idx="11"/>
          </p:nvPr>
        </p:nvSpPr>
        <p:spPr>
          <a:xfrm>
            <a:off x="3749040" y="6035040"/>
            <a:ext cx="2133600" cy="365125"/>
          </a:xfrm>
        </p:spPr>
        <p:txBody>
          <a:bodyPr/>
          <a:lstStyle/>
          <a:p>
            <a:fld id="{177FF4DA-EEDE-4027-9EC1-DD7381E1977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06700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Bullets under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4"/>
          <p:cNvSpPr>
            <a:spLocks noChangeShapeType="1"/>
          </p:cNvSpPr>
          <p:nvPr/>
        </p:nvSpPr>
        <p:spPr bwMode="auto">
          <a:xfrm>
            <a:off x="381000" y="876300"/>
            <a:ext cx="8778875" cy="0"/>
          </a:xfrm>
          <a:prstGeom prst="line">
            <a:avLst/>
          </a:prstGeom>
          <a:noFill/>
          <a:ln w="28575">
            <a:solidFill>
              <a:srgbClr val="83789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304800" y="6019800"/>
            <a:ext cx="8534400" cy="1588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3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6280"/>
          <a:stretch>
            <a:fillRect/>
          </a:stretch>
        </p:blipFill>
        <p:spPr bwMode="auto">
          <a:xfrm>
            <a:off x="6858000" y="-4763"/>
            <a:ext cx="2286000" cy="881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065838"/>
            <a:ext cx="2943225" cy="800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B2D0EC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C12929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2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6135688"/>
            <a:ext cx="1600200" cy="690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B2D0EC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C12929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6553200" cy="647700"/>
          </a:xfrm>
        </p:spPr>
        <p:txBody>
          <a:bodyPr/>
          <a:lstStyle>
            <a:lvl1pPr>
              <a:defRPr sz="3600" b="0">
                <a:latin typeface="+mj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534400" cy="4876800"/>
          </a:xfrm>
          <a:prstGeom prst="rect">
            <a:avLst/>
          </a:prstGeom>
        </p:spPr>
        <p:txBody>
          <a:bodyPr/>
          <a:lstStyle>
            <a:lvl1pPr marL="53975" indent="0">
              <a:buClr>
                <a:schemeClr val="accent2"/>
              </a:buClr>
              <a:buFont typeface="Wingdings" pitchFamily="2" charset="2"/>
              <a:buNone/>
              <a:defRPr lang="en-US" sz="2000" u="sng" dirty="0" smtClean="0">
                <a:solidFill>
                  <a:srgbClr val="002060"/>
                </a:solidFill>
                <a:latin typeface="+mj-lt"/>
                <a:ea typeface="+mj-ea"/>
                <a:cs typeface="+mj-cs"/>
              </a:defRPr>
            </a:lvl1pPr>
            <a:lvl2pPr marL="742950" indent="-285750">
              <a:buClr>
                <a:schemeClr val="accent2"/>
              </a:buClr>
              <a:buFont typeface="Arial" pitchFamily="34" charset="0"/>
              <a:buChar char="•"/>
              <a:defRPr/>
            </a:lvl2pPr>
            <a:lvl3pPr marL="1143000" indent="-228600">
              <a:buClr>
                <a:schemeClr val="accent2"/>
              </a:buClr>
              <a:buFont typeface="Wingdings" pitchFamily="2" charset="2"/>
              <a:buChar char="§"/>
              <a:defRPr/>
            </a:lvl3pPr>
            <a:lvl4pPr>
              <a:buClr>
                <a:schemeClr val="accent2"/>
              </a:buClr>
              <a:defRPr/>
            </a:lvl4pPr>
            <a:lvl5pPr>
              <a:buClr>
                <a:schemeClr val="accent2"/>
              </a:buCl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0"/>
            <a:endParaRPr lang="en-US" dirty="0" smtClean="0"/>
          </a:p>
        </p:txBody>
      </p:sp>
      <p:sp>
        <p:nvSpPr>
          <p:cNvPr id="10" name="Slide Number Placeholder 2"/>
          <p:cNvSpPr>
            <a:spLocks noGrp="1"/>
          </p:cNvSpPr>
          <p:nvPr>
            <p:ph type="sldNum" sz="quarter" idx="11"/>
          </p:nvPr>
        </p:nvSpPr>
        <p:spPr>
          <a:xfrm>
            <a:off x="3703637" y="6065838"/>
            <a:ext cx="2133600" cy="365125"/>
          </a:xfrm>
        </p:spPr>
        <p:txBody>
          <a:bodyPr/>
          <a:lstStyle/>
          <a:p>
            <a:fld id="{177FF4DA-EEDE-4027-9EC1-DD7381E1977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74379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,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grpSp>
        <p:nvGrpSpPr>
          <p:cNvPr id="5" name="Group 18"/>
          <p:cNvGrpSpPr>
            <a:grpSpLocks/>
          </p:cNvGrpSpPr>
          <p:nvPr userDrawn="1"/>
        </p:nvGrpSpPr>
        <p:grpSpPr bwMode="auto">
          <a:xfrm>
            <a:off x="0" y="2268538"/>
            <a:ext cx="4191000" cy="4589462"/>
            <a:chOff x="-1" y="1600199"/>
            <a:chExt cx="4501019" cy="5257801"/>
          </a:xfrm>
        </p:grpSpPr>
        <p:sp>
          <p:nvSpPr>
            <p:cNvPr id="6" name="Freeform 7"/>
            <p:cNvSpPr>
              <a:spLocks/>
            </p:cNvSpPr>
            <p:nvPr userDrawn="1"/>
          </p:nvSpPr>
          <p:spPr bwMode="auto">
            <a:xfrm>
              <a:off x="-1" y="1600199"/>
              <a:ext cx="4127640" cy="251523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4" y="18"/>
                </a:cxn>
                <a:cxn ang="0">
                  <a:pos x="246" y="40"/>
                </a:cxn>
                <a:cxn ang="0">
                  <a:pos x="365" y="64"/>
                </a:cxn>
                <a:cxn ang="0">
                  <a:pos x="596" y="127"/>
                </a:cxn>
                <a:cxn ang="0">
                  <a:pos x="815" y="200"/>
                </a:cxn>
                <a:cxn ang="0">
                  <a:pos x="1025" y="286"/>
                </a:cxn>
                <a:cxn ang="0">
                  <a:pos x="1223" y="380"/>
                </a:cxn>
                <a:cxn ang="0">
                  <a:pos x="1411" y="482"/>
                </a:cxn>
                <a:cxn ang="0">
                  <a:pos x="1588" y="591"/>
                </a:cxn>
                <a:cxn ang="0">
                  <a:pos x="1753" y="707"/>
                </a:cxn>
                <a:cxn ang="0">
                  <a:pos x="1907" y="824"/>
                </a:cxn>
                <a:cxn ang="0">
                  <a:pos x="2047" y="946"/>
                </a:cxn>
                <a:cxn ang="0">
                  <a:pos x="2177" y="1066"/>
                </a:cxn>
                <a:cxn ang="0">
                  <a:pos x="2293" y="1189"/>
                </a:cxn>
                <a:cxn ang="0">
                  <a:pos x="2397" y="1308"/>
                </a:cxn>
                <a:cxn ang="0">
                  <a:pos x="2488" y="1423"/>
                </a:cxn>
                <a:cxn ang="0">
                  <a:pos x="2565" y="1534"/>
                </a:cxn>
                <a:cxn ang="0">
                  <a:pos x="2600" y="1587"/>
                </a:cxn>
                <a:cxn ang="0">
                  <a:pos x="2535" y="1522"/>
                </a:cxn>
                <a:cxn ang="0">
                  <a:pos x="2455" y="1451"/>
                </a:cxn>
                <a:cxn ang="0">
                  <a:pos x="2359" y="1375"/>
                </a:cxn>
                <a:cxn ang="0">
                  <a:pos x="2247" y="1294"/>
                </a:cxn>
                <a:cxn ang="0">
                  <a:pos x="2119" y="1215"/>
                </a:cxn>
                <a:cxn ang="0">
                  <a:pos x="1981" y="1134"/>
                </a:cxn>
                <a:cxn ang="0">
                  <a:pos x="1827" y="1058"/>
                </a:cxn>
                <a:cxn ang="0">
                  <a:pos x="1662" y="986"/>
                </a:cxn>
                <a:cxn ang="0">
                  <a:pos x="1486" y="921"/>
                </a:cxn>
                <a:cxn ang="0">
                  <a:pos x="1299" y="865"/>
                </a:cxn>
                <a:cxn ang="0">
                  <a:pos x="1103" y="819"/>
                </a:cxn>
                <a:cxn ang="0">
                  <a:pos x="896" y="787"/>
                </a:cxn>
                <a:cxn ang="0">
                  <a:pos x="791" y="776"/>
                </a:cxn>
                <a:cxn ang="0">
                  <a:pos x="683" y="769"/>
                </a:cxn>
                <a:cxn ang="0">
                  <a:pos x="573" y="768"/>
                </a:cxn>
                <a:cxn ang="0">
                  <a:pos x="462" y="769"/>
                </a:cxn>
                <a:cxn ang="0">
                  <a:pos x="348" y="776"/>
                </a:cxn>
                <a:cxn ang="0">
                  <a:pos x="234" y="787"/>
                </a:cxn>
                <a:cxn ang="0">
                  <a:pos x="117" y="806"/>
                </a:cxn>
                <a:cxn ang="0">
                  <a:pos x="0" y="827"/>
                </a:cxn>
                <a:cxn ang="0">
                  <a:pos x="0" y="0"/>
                </a:cxn>
              </a:cxnLst>
              <a:rect l="0" t="0" r="r" b="b"/>
              <a:pathLst>
                <a:path w="2600" h="1587">
                  <a:moveTo>
                    <a:pt x="0" y="0"/>
                  </a:moveTo>
                  <a:lnTo>
                    <a:pt x="0" y="0"/>
                  </a:lnTo>
                  <a:lnTo>
                    <a:pt x="63" y="8"/>
                  </a:lnTo>
                  <a:lnTo>
                    <a:pt x="124" y="18"/>
                  </a:lnTo>
                  <a:lnTo>
                    <a:pt x="185" y="28"/>
                  </a:lnTo>
                  <a:lnTo>
                    <a:pt x="246" y="40"/>
                  </a:lnTo>
                  <a:lnTo>
                    <a:pt x="305" y="53"/>
                  </a:lnTo>
                  <a:lnTo>
                    <a:pt x="365" y="64"/>
                  </a:lnTo>
                  <a:lnTo>
                    <a:pt x="480" y="94"/>
                  </a:lnTo>
                  <a:lnTo>
                    <a:pt x="596" y="127"/>
                  </a:lnTo>
                  <a:lnTo>
                    <a:pt x="706" y="162"/>
                  </a:lnTo>
                  <a:lnTo>
                    <a:pt x="815" y="200"/>
                  </a:lnTo>
                  <a:lnTo>
                    <a:pt x="921" y="241"/>
                  </a:lnTo>
                  <a:lnTo>
                    <a:pt x="1025" y="286"/>
                  </a:lnTo>
                  <a:lnTo>
                    <a:pt x="1126" y="330"/>
                  </a:lnTo>
                  <a:lnTo>
                    <a:pt x="1223" y="380"/>
                  </a:lnTo>
                  <a:lnTo>
                    <a:pt x="1319" y="429"/>
                  </a:lnTo>
                  <a:lnTo>
                    <a:pt x="1411" y="482"/>
                  </a:lnTo>
                  <a:lnTo>
                    <a:pt x="1502" y="537"/>
                  </a:lnTo>
                  <a:lnTo>
                    <a:pt x="1588" y="591"/>
                  </a:lnTo>
                  <a:lnTo>
                    <a:pt x="1672" y="649"/>
                  </a:lnTo>
                  <a:lnTo>
                    <a:pt x="1753" y="707"/>
                  </a:lnTo>
                  <a:lnTo>
                    <a:pt x="1831" y="764"/>
                  </a:lnTo>
                  <a:lnTo>
                    <a:pt x="1907" y="824"/>
                  </a:lnTo>
                  <a:lnTo>
                    <a:pt x="1979" y="885"/>
                  </a:lnTo>
                  <a:lnTo>
                    <a:pt x="2047" y="946"/>
                  </a:lnTo>
                  <a:lnTo>
                    <a:pt x="2113" y="1005"/>
                  </a:lnTo>
                  <a:lnTo>
                    <a:pt x="2177" y="1066"/>
                  </a:lnTo>
                  <a:lnTo>
                    <a:pt x="2237" y="1128"/>
                  </a:lnTo>
                  <a:lnTo>
                    <a:pt x="2293" y="1189"/>
                  </a:lnTo>
                  <a:lnTo>
                    <a:pt x="2347" y="1248"/>
                  </a:lnTo>
                  <a:lnTo>
                    <a:pt x="2397" y="1308"/>
                  </a:lnTo>
                  <a:lnTo>
                    <a:pt x="2445" y="1365"/>
                  </a:lnTo>
                  <a:lnTo>
                    <a:pt x="2488" y="1423"/>
                  </a:lnTo>
                  <a:lnTo>
                    <a:pt x="2529" y="1479"/>
                  </a:lnTo>
                  <a:lnTo>
                    <a:pt x="2565" y="1534"/>
                  </a:lnTo>
                  <a:lnTo>
                    <a:pt x="2600" y="1587"/>
                  </a:lnTo>
                  <a:lnTo>
                    <a:pt x="2600" y="1587"/>
                  </a:lnTo>
                  <a:lnTo>
                    <a:pt x="2570" y="1555"/>
                  </a:lnTo>
                  <a:lnTo>
                    <a:pt x="2535" y="1522"/>
                  </a:lnTo>
                  <a:lnTo>
                    <a:pt x="2497" y="1487"/>
                  </a:lnTo>
                  <a:lnTo>
                    <a:pt x="2455" y="1451"/>
                  </a:lnTo>
                  <a:lnTo>
                    <a:pt x="2408" y="1413"/>
                  </a:lnTo>
                  <a:lnTo>
                    <a:pt x="2359" y="1375"/>
                  </a:lnTo>
                  <a:lnTo>
                    <a:pt x="2304" y="1336"/>
                  </a:lnTo>
                  <a:lnTo>
                    <a:pt x="2247" y="1294"/>
                  </a:lnTo>
                  <a:lnTo>
                    <a:pt x="2185" y="1255"/>
                  </a:lnTo>
                  <a:lnTo>
                    <a:pt x="2119" y="1215"/>
                  </a:lnTo>
                  <a:lnTo>
                    <a:pt x="2052" y="1174"/>
                  </a:lnTo>
                  <a:lnTo>
                    <a:pt x="1981" y="1134"/>
                  </a:lnTo>
                  <a:lnTo>
                    <a:pt x="1905" y="1096"/>
                  </a:lnTo>
                  <a:lnTo>
                    <a:pt x="1827" y="1058"/>
                  </a:lnTo>
                  <a:lnTo>
                    <a:pt x="1746" y="1020"/>
                  </a:lnTo>
                  <a:lnTo>
                    <a:pt x="1662" y="986"/>
                  </a:lnTo>
                  <a:lnTo>
                    <a:pt x="1576" y="953"/>
                  </a:lnTo>
                  <a:lnTo>
                    <a:pt x="1486" y="921"/>
                  </a:lnTo>
                  <a:lnTo>
                    <a:pt x="1393" y="891"/>
                  </a:lnTo>
                  <a:lnTo>
                    <a:pt x="1299" y="865"/>
                  </a:lnTo>
                  <a:lnTo>
                    <a:pt x="1202" y="840"/>
                  </a:lnTo>
                  <a:lnTo>
                    <a:pt x="1103" y="819"/>
                  </a:lnTo>
                  <a:lnTo>
                    <a:pt x="1000" y="801"/>
                  </a:lnTo>
                  <a:lnTo>
                    <a:pt x="896" y="787"/>
                  </a:lnTo>
                  <a:lnTo>
                    <a:pt x="843" y="781"/>
                  </a:lnTo>
                  <a:lnTo>
                    <a:pt x="791" y="776"/>
                  </a:lnTo>
                  <a:lnTo>
                    <a:pt x="738" y="773"/>
                  </a:lnTo>
                  <a:lnTo>
                    <a:pt x="683" y="769"/>
                  </a:lnTo>
                  <a:lnTo>
                    <a:pt x="629" y="768"/>
                  </a:lnTo>
                  <a:lnTo>
                    <a:pt x="573" y="768"/>
                  </a:lnTo>
                  <a:lnTo>
                    <a:pt x="518" y="768"/>
                  </a:lnTo>
                  <a:lnTo>
                    <a:pt x="462" y="769"/>
                  </a:lnTo>
                  <a:lnTo>
                    <a:pt x="406" y="773"/>
                  </a:lnTo>
                  <a:lnTo>
                    <a:pt x="348" y="776"/>
                  </a:lnTo>
                  <a:lnTo>
                    <a:pt x="292" y="781"/>
                  </a:lnTo>
                  <a:lnTo>
                    <a:pt x="234" y="787"/>
                  </a:lnTo>
                  <a:lnTo>
                    <a:pt x="177" y="796"/>
                  </a:lnTo>
                  <a:lnTo>
                    <a:pt x="117" y="806"/>
                  </a:lnTo>
                  <a:lnTo>
                    <a:pt x="59" y="816"/>
                  </a:lnTo>
                  <a:lnTo>
                    <a:pt x="0" y="8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7" name="Freeform 8"/>
            <p:cNvSpPr>
              <a:spLocks/>
            </p:cNvSpPr>
            <p:nvPr userDrawn="1"/>
          </p:nvSpPr>
          <p:spPr bwMode="auto">
            <a:xfrm>
              <a:off x="-1" y="3580740"/>
              <a:ext cx="1600931" cy="3277260"/>
            </a:xfrm>
            <a:custGeom>
              <a:avLst/>
              <a:gdLst/>
              <a:ahLst/>
              <a:cxnLst>
                <a:cxn ang="0">
                  <a:pos x="0" y="776"/>
                </a:cxn>
                <a:cxn ang="0">
                  <a:pos x="0" y="776"/>
                </a:cxn>
                <a:cxn ang="0">
                  <a:pos x="38" y="703"/>
                </a:cxn>
                <a:cxn ang="0">
                  <a:pos x="78" y="634"/>
                </a:cxn>
                <a:cxn ang="0">
                  <a:pos x="119" y="566"/>
                </a:cxn>
                <a:cxn ang="0">
                  <a:pos x="162" y="502"/>
                </a:cxn>
                <a:cxn ang="0">
                  <a:pos x="208" y="441"/>
                </a:cxn>
                <a:cxn ang="0">
                  <a:pos x="256" y="381"/>
                </a:cxn>
                <a:cxn ang="0">
                  <a:pos x="305" y="327"/>
                </a:cxn>
                <a:cxn ang="0">
                  <a:pos x="330" y="300"/>
                </a:cxn>
                <a:cxn ang="0">
                  <a:pos x="357" y="274"/>
                </a:cxn>
                <a:cxn ang="0">
                  <a:pos x="385" y="249"/>
                </a:cxn>
                <a:cxn ang="0">
                  <a:pos x="411" y="226"/>
                </a:cxn>
                <a:cxn ang="0">
                  <a:pos x="439" y="203"/>
                </a:cxn>
                <a:cxn ang="0">
                  <a:pos x="469" y="182"/>
                </a:cxn>
                <a:cxn ang="0">
                  <a:pos x="497" y="160"/>
                </a:cxn>
                <a:cxn ang="0">
                  <a:pos x="527" y="140"/>
                </a:cxn>
                <a:cxn ang="0">
                  <a:pos x="558" y="122"/>
                </a:cxn>
                <a:cxn ang="0">
                  <a:pos x="588" y="104"/>
                </a:cxn>
                <a:cxn ang="0">
                  <a:pos x="619" y="87"/>
                </a:cxn>
                <a:cxn ang="0">
                  <a:pos x="652" y="71"/>
                </a:cxn>
                <a:cxn ang="0">
                  <a:pos x="685" y="56"/>
                </a:cxn>
                <a:cxn ang="0">
                  <a:pos x="718" y="43"/>
                </a:cxn>
                <a:cxn ang="0">
                  <a:pos x="751" y="31"/>
                </a:cxn>
                <a:cxn ang="0">
                  <a:pos x="786" y="20"/>
                </a:cxn>
                <a:cxn ang="0">
                  <a:pos x="822" y="10"/>
                </a:cxn>
                <a:cxn ang="0">
                  <a:pos x="857" y="0"/>
                </a:cxn>
                <a:cxn ang="0">
                  <a:pos x="857" y="0"/>
                </a:cxn>
                <a:cxn ang="0">
                  <a:pos x="806" y="46"/>
                </a:cxn>
                <a:cxn ang="0">
                  <a:pos x="754" y="94"/>
                </a:cxn>
                <a:cxn ang="0">
                  <a:pos x="706" y="144"/>
                </a:cxn>
                <a:cxn ang="0">
                  <a:pos x="660" y="196"/>
                </a:cxn>
                <a:cxn ang="0">
                  <a:pos x="617" y="249"/>
                </a:cxn>
                <a:cxn ang="0">
                  <a:pos x="576" y="304"/>
                </a:cxn>
                <a:cxn ang="0">
                  <a:pos x="536" y="362"/>
                </a:cxn>
                <a:cxn ang="0">
                  <a:pos x="498" y="419"/>
                </a:cxn>
                <a:cxn ang="0">
                  <a:pos x="462" y="479"/>
                </a:cxn>
                <a:cxn ang="0">
                  <a:pos x="429" y="538"/>
                </a:cxn>
                <a:cxn ang="0">
                  <a:pos x="398" y="601"/>
                </a:cxn>
                <a:cxn ang="0">
                  <a:pos x="368" y="664"/>
                </a:cxn>
                <a:cxn ang="0">
                  <a:pos x="340" y="728"/>
                </a:cxn>
                <a:cxn ang="0">
                  <a:pos x="315" y="792"/>
                </a:cxn>
                <a:cxn ang="0">
                  <a:pos x="291" y="858"/>
                </a:cxn>
                <a:cxn ang="0">
                  <a:pos x="269" y="925"/>
                </a:cxn>
                <a:cxn ang="0">
                  <a:pos x="249" y="992"/>
                </a:cxn>
                <a:cxn ang="0">
                  <a:pos x="229" y="1060"/>
                </a:cxn>
                <a:cxn ang="0">
                  <a:pos x="213" y="1128"/>
                </a:cxn>
                <a:cxn ang="0">
                  <a:pos x="198" y="1197"/>
                </a:cxn>
                <a:cxn ang="0">
                  <a:pos x="185" y="1266"/>
                </a:cxn>
                <a:cxn ang="0">
                  <a:pos x="173" y="1336"/>
                </a:cxn>
                <a:cxn ang="0">
                  <a:pos x="162" y="1405"/>
                </a:cxn>
                <a:cxn ang="0">
                  <a:pos x="154" y="1474"/>
                </a:cxn>
                <a:cxn ang="0">
                  <a:pos x="147" y="1544"/>
                </a:cxn>
                <a:cxn ang="0">
                  <a:pos x="140" y="1613"/>
                </a:cxn>
                <a:cxn ang="0">
                  <a:pos x="137" y="1682"/>
                </a:cxn>
                <a:cxn ang="0">
                  <a:pos x="134" y="1752"/>
                </a:cxn>
                <a:cxn ang="0">
                  <a:pos x="132" y="1821"/>
                </a:cxn>
                <a:cxn ang="0">
                  <a:pos x="132" y="1889"/>
                </a:cxn>
                <a:cxn ang="0">
                  <a:pos x="134" y="1956"/>
                </a:cxn>
                <a:cxn ang="0">
                  <a:pos x="135" y="2024"/>
                </a:cxn>
                <a:cxn ang="0">
                  <a:pos x="0" y="2024"/>
                </a:cxn>
                <a:cxn ang="0">
                  <a:pos x="0" y="776"/>
                </a:cxn>
                <a:cxn ang="0">
                  <a:pos x="0" y="776"/>
                </a:cxn>
              </a:cxnLst>
              <a:rect l="0" t="0" r="r" b="b"/>
              <a:pathLst>
                <a:path w="857" h="2024">
                  <a:moveTo>
                    <a:pt x="0" y="776"/>
                  </a:moveTo>
                  <a:lnTo>
                    <a:pt x="0" y="776"/>
                  </a:lnTo>
                  <a:lnTo>
                    <a:pt x="38" y="703"/>
                  </a:lnTo>
                  <a:lnTo>
                    <a:pt x="78" y="634"/>
                  </a:lnTo>
                  <a:lnTo>
                    <a:pt x="119" y="566"/>
                  </a:lnTo>
                  <a:lnTo>
                    <a:pt x="162" y="502"/>
                  </a:lnTo>
                  <a:lnTo>
                    <a:pt x="208" y="441"/>
                  </a:lnTo>
                  <a:lnTo>
                    <a:pt x="256" y="381"/>
                  </a:lnTo>
                  <a:lnTo>
                    <a:pt x="305" y="327"/>
                  </a:lnTo>
                  <a:lnTo>
                    <a:pt x="330" y="300"/>
                  </a:lnTo>
                  <a:lnTo>
                    <a:pt x="357" y="274"/>
                  </a:lnTo>
                  <a:lnTo>
                    <a:pt x="385" y="249"/>
                  </a:lnTo>
                  <a:lnTo>
                    <a:pt x="411" y="226"/>
                  </a:lnTo>
                  <a:lnTo>
                    <a:pt x="439" y="203"/>
                  </a:lnTo>
                  <a:lnTo>
                    <a:pt x="469" y="182"/>
                  </a:lnTo>
                  <a:lnTo>
                    <a:pt x="497" y="160"/>
                  </a:lnTo>
                  <a:lnTo>
                    <a:pt x="527" y="140"/>
                  </a:lnTo>
                  <a:lnTo>
                    <a:pt x="558" y="122"/>
                  </a:lnTo>
                  <a:lnTo>
                    <a:pt x="588" y="104"/>
                  </a:lnTo>
                  <a:lnTo>
                    <a:pt x="619" y="87"/>
                  </a:lnTo>
                  <a:lnTo>
                    <a:pt x="652" y="71"/>
                  </a:lnTo>
                  <a:lnTo>
                    <a:pt x="685" y="56"/>
                  </a:lnTo>
                  <a:lnTo>
                    <a:pt x="718" y="43"/>
                  </a:lnTo>
                  <a:lnTo>
                    <a:pt x="751" y="31"/>
                  </a:lnTo>
                  <a:lnTo>
                    <a:pt x="786" y="20"/>
                  </a:lnTo>
                  <a:lnTo>
                    <a:pt x="822" y="10"/>
                  </a:lnTo>
                  <a:lnTo>
                    <a:pt x="857" y="0"/>
                  </a:lnTo>
                  <a:lnTo>
                    <a:pt x="857" y="0"/>
                  </a:lnTo>
                  <a:lnTo>
                    <a:pt x="806" y="46"/>
                  </a:lnTo>
                  <a:lnTo>
                    <a:pt x="754" y="94"/>
                  </a:lnTo>
                  <a:lnTo>
                    <a:pt x="706" y="144"/>
                  </a:lnTo>
                  <a:lnTo>
                    <a:pt x="660" y="196"/>
                  </a:lnTo>
                  <a:lnTo>
                    <a:pt x="617" y="249"/>
                  </a:lnTo>
                  <a:lnTo>
                    <a:pt x="576" y="304"/>
                  </a:lnTo>
                  <a:lnTo>
                    <a:pt x="536" y="362"/>
                  </a:lnTo>
                  <a:lnTo>
                    <a:pt x="498" y="419"/>
                  </a:lnTo>
                  <a:lnTo>
                    <a:pt x="462" y="479"/>
                  </a:lnTo>
                  <a:lnTo>
                    <a:pt x="429" y="538"/>
                  </a:lnTo>
                  <a:lnTo>
                    <a:pt x="398" y="601"/>
                  </a:lnTo>
                  <a:lnTo>
                    <a:pt x="368" y="664"/>
                  </a:lnTo>
                  <a:lnTo>
                    <a:pt x="340" y="728"/>
                  </a:lnTo>
                  <a:lnTo>
                    <a:pt x="315" y="792"/>
                  </a:lnTo>
                  <a:lnTo>
                    <a:pt x="291" y="858"/>
                  </a:lnTo>
                  <a:lnTo>
                    <a:pt x="269" y="925"/>
                  </a:lnTo>
                  <a:lnTo>
                    <a:pt x="249" y="992"/>
                  </a:lnTo>
                  <a:lnTo>
                    <a:pt x="229" y="1060"/>
                  </a:lnTo>
                  <a:lnTo>
                    <a:pt x="213" y="1128"/>
                  </a:lnTo>
                  <a:lnTo>
                    <a:pt x="198" y="1197"/>
                  </a:lnTo>
                  <a:lnTo>
                    <a:pt x="185" y="1266"/>
                  </a:lnTo>
                  <a:lnTo>
                    <a:pt x="173" y="1336"/>
                  </a:lnTo>
                  <a:lnTo>
                    <a:pt x="162" y="1405"/>
                  </a:lnTo>
                  <a:lnTo>
                    <a:pt x="154" y="1474"/>
                  </a:lnTo>
                  <a:lnTo>
                    <a:pt x="147" y="1544"/>
                  </a:lnTo>
                  <a:lnTo>
                    <a:pt x="140" y="1613"/>
                  </a:lnTo>
                  <a:lnTo>
                    <a:pt x="137" y="1682"/>
                  </a:lnTo>
                  <a:lnTo>
                    <a:pt x="134" y="1752"/>
                  </a:lnTo>
                  <a:lnTo>
                    <a:pt x="132" y="1821"/>
                  </a:lnTo>
                  <a:lnTo>
                    <a:pt x="132" y="1889"/>
                  </a:lnTo>
                  <a:lnTo>
                    <a:pt x="134" y="1956"/>
                  </a:lnTo>
                  <a:lnTo>
                    <a:pt x="135" y="2024"/>
                  </a:lnTo>
                  <a:lnTo>
                    <a:pt x="0" y="2024"/>
                  </a:lnTo>
                  <a:lnTo>
                    <a:pt x="0" y="776"/>
                  </a:lnTo>
                  <a:lnTo>
                    <a:pt x="0" y="776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  <a:alpha val="44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8" name="Freeform 9"/>
            <p:cNvSpPr>
              <a:spLocks/>
            </p:cNvSpPr>
            <p:nvPr userDrawn="1"/>
          </p:nvSpPr>
          <p:spPr bwMode="auto">
            <a:xfrm>
              <a:off x="-1" y="2438610"/>
              <a:ext cx="2894974" cy="2153316"/>
            </a:xfrm>
            <a:custGeom>
              <a:avLst/>
              <a:gdLst/>
              <a:ahLst/>
              <a:cxnLst>
                <a:cxn ang="0">
                  <a:pos x="0" y="118"/>
                </a:cxn>
                <a:cxn ang="0">
                  <a:pos x="165" y="69"/>
                </a:cxn>
                <a:cxn ang="0">
                  <a:pos x="327" y="33"/>
                </a:cxn>
                <a:cxn ang="0">
                  <a:pos x="487" y="11"/>
                </a:cxn>
                <a:cxn ang="0">
                  <a:pos x="645" y="1"/>
                </a:cxn>
                <a:cxn ang="0">
                  <a:pos x="797" y="1"/>
                </a:cxn>
                <a:cxn ang="0">
                  <a:pos x="946" y="13"/>
                </a:cxn>
                <a:cxn ang="0">
                  <a:pos x="1088" y="33"/>
                </a:cxn>
                <a:cxn ang="0">
                  <a:pos x="1225" y="62"/>
                </a:cxn>
                <a:cxn ang="0">
                  <a:pos x="1352" y="97"/>
                </a:cxn>
                <a:cxn ang="0">
                  <a:pos x="1472" y="138"/>
                </a:cxn>
                <a:cxn ang="0">
                  <a:pos x="1585" y="184"/>
                </a:cxn>
                <a:cxn ang="0">
                  <a:pos x="1685" y="236"/>
                </a:cxn>
                <a:cxn ang="0">
                  <a:pos x="1776" y="288"/>
                </a:cxn>
                <a:cxn ang="0">
                  <a:pos x="1854" y="343"/>
                </a:cxn>
                <a:cxn ang="0">
                  <a:pos x="1921" y="399"/>
                </a:cxn>
                <a:cxn ang="0">
                  <a:pos x="1974" y="455"/>
                </a:cxn>
                <a:cxn ang="0">
                  <a:pos x="1920" y="434"/>
                </a:cxn>
                <a:cxn ang="0">
                  <a:pos x="1804" y="394"/>
                </a:cxn>
                <a:cxn ang="0">
                  <a:pos x="1680" y="361"/>
                </a:cxn>
                <a:cxn ang="0">
                  <a:pos x="1548" y="338"/>
                </a:cxn>
                <a:cxn ang="0">
                  <a:pos x="1413" y="323"/>
                </a:cxn>
                <a:cxn ang="0">
                  <a:pos x="1273" y="321"/>
                </a:cxn>
                <a:cxn ang="0">
                  <a:pos x="1132" y="331"/>
                </a:cxn>
                <a:cxn ang="0">
                  <a:pos x="990" y="356"/>
                </a:cxn>
                <a:cxn ang="0">
                  <a:pos x="919" y="374"/>
                </a:cxn>
                <a:cxn ang="0">
                  <a:pos x="850" y="396"/>
                </a:cxn>
                <a:cxn ang="0">
                  <a:pos x="781" y="424"/>
                </a:cxn>
                <a:cxn ang="0">
                  <a:pos x="711" y="455"/>
                </a:cxn>
                <a:cxn ang="0">
                  <a:pos x="645" y="490"/>
                </a:cxn>
                <a:cxn ang="0">
                  <a:pos x="579" y="531"/>
                </a:cxn>
                <a:cxn ang="0">
                  <a:pos x="515" y="577"/>
                </a:cxn>
                <a:cxn ang="0">
                  <a:pos x="452" y="629"/>
                </a:cxn>
                <a:cxn ang="0">
                  <a:pos x="391" y="685"/>
                </a:cxn>
                <a:cxn ang="0">
                  <a:pos x="333" y="747"/>
                </a:cxn>
                <a:cxn ang="0">
                  <a:pos x="277" y="815"/>
                </a:cxn>
                <a:cxn ang="0">
                  <a:pos x="223" y="889"/>
                </a:cxn>
                <a:cxn ang="0">
                  <a:pos x="172" y="970"/>
                </a:cxn>
                <a:cxn ang="0">
                  <a:pos x="124" y="1056"/>
                </a:cxn>
                <a:cxn ang="0">
                  <a:pos x="79" y="1150"/>
                </a:cxn>
                <a:cxn ang="0">
                  <a:pos x="38" y="1249"/>
                </a:cxn>
                <a:cxn ang="0">
                  <a:pos x="0" y="1357"/>
                </a:cxn>
                <a:cxn ang="0">
                  <a:pos x="0" y="118"/>
                </a:cxn>
              </a:cxnLst>
              <a:rect l="0" t="0" r="r" b="b"/>
              <a:pathLst>
                <a:path w="1974" h="1357">
                  <a:moveTo>
                    <a:pt x="0" y="118"/>
                  </a:moveTo>
                  <a:lnTo>
                    <a:pt x="0" y="118"/>
                  </a:lnTo>
                  <a:lnTo>
                    <a:pt x="83" y="92"/>
                  </a:lnTo>
                  <a:lnTo>
                    <a:pt x="165" y="69"/>
                  </a:lnTo>
                  <a:lnTo>
                    <a:pt x="246" y="49"/>
                  </a:lnTo>
                  <a:lnTo>
                    <a:pt x="327" y="33"/>
                  </a:lnTo>
                  <a:lnTo>
                    <a:pt x="408" y="21"/>
                  </a:lnTo>
                  <a:lnTo>
                    <a:pt x="487" y="11"/>
                  </a:lnTo>
                  <a:lnTo>
                    <a:pt x="566" y="5"/>
                  </a:lnTo>
                  <a:lnTo>
                    <a:pt x="645" y="1"/>
                  </a:lnTo>
                  <a:lnTo>
                    <a:pt x="721" y="0"/>
                  </a:lnTo>
                  <a:lnTo>
                    <a:pt x="797" y="1"/>
                  </a:lnTo>
                  <a:lnTo>
                    <a:pt x="873" y="6"/>
                  </a:lnTo>
                  <a:lnTo>
                    <a:pt x="946" y="13"/>
                  </a:lnTo>
                  <a:lnTo>
                    <a:pt x="1018" y="23"/>
                  </a:lnTo>
                  <a:lnTo>
                    <a:pt x="1088" y="33"/>
                  </a:lnTo>
                  <a:lnTo>
                    <a:pt x="1157" y="47"/>
                  </a:lnTo>
                  <a:lnTo>
                    <a:pt x="1225" y="62"/>
                  </a:lnTo>
                  <a:lnTo>
                    <a:pt x="1289" y="79"/>
                  </a:lnTo>
                  <a:lnTo>
                    <a:pt x="1352" y="97"/>
                  </a:lnTo>
                  <a:lnTo>
                    <a:pt x="1413" y="117"/>
                  </a:lnTo>
                  <a:lnTo>
                    <a:pt x="1472" y="138"/>
                  </a:lnTo>
                  <a:lnTo>
                    <a:pt x="1530" y="161"/>
                  </a:lnTo>
                  <a:lnTo>
                    <a:pt x="1585" y="184"/>
                  </a:lnTo>
                  <a:lnTo>
                    <a:pt x="1636" y="209"/>
                  </a:lnTo>
                  <a:lnTo>
                    <a:pt x="1685" y="236"/>
                  </a:lnTo>
                  <a:lnTo>
                    <a:pt x="1732" y="262"/>
                  </a:lnTo>
                  <a:lnTo>
                    <a:pt x="1776" y="288"/>
                  </a:lnTo>
                  <a:lnTo>
                    <a:pt x="1816" y="315"/>
                  </a:lnTo>
                  <a:lnTo>
                    <a:pt x="1854" y="343"/>
                  </a:lnTo>
                  <a:lnTo>
                    <a:pt x="1888" y="371"/>
                  </a:lnTo>
                  <a:lnTo>
                    <a:pt x="1921" y="399"/>
                  </a:lnTo>
                  <a:lnTo>
                    <a:pt x="1949" y="427"/>
                  </a:lnTo>
                  <a:lnTo>
                    <a:pt x="1974" y="455"/>
                  </a:lnTo>
                  <a:lnTo>
                    <a:pt x="1974" y="455"/>
                  </a:lnTo>
                  <a:lnTo>
                    <a:pt x="1920" y="434"/>
                  </a:lnTo>
                  <a:lnTo>
                    <a:pt x="1864" y="412"/>
                  </a:lnTo>
                  <a:lnTo>
                    <a:pt x="1804" y="394"/>
                  </a:lnTo>
                  <a:lnTo>
                    <a:pt x="1743" y="376"/>
                  </a:lnTo>
                  <a:lnTo>
                    <a:pt x="1680" y="361"/>
                  </a:lnTo>
                  <a:lnTo>
                    <a:pt x="1614" y="348"/>
                  </a:lnTo>
                  <a:lnTo>
                    <a:pt x="1548" y="338"/>
                  </a:lnTo>
                  <a:lnTo>
                    <a:pt x="1481" y="330"/>
                  </a:lnTo>
                  <a:lnTo>
                    <a:pt x="1413" y="323"/>
                  </a:lnTo>
                  <a:lnTo>
                    <a:pt x="1344" y="320"/>
                  </a:lnTo>
                  <a:lnTo>
                    <a:pt x="1273" y="321"/>
                  </a:lnTo>
                  <a:lnTo>
                    <a:pt x="1203" y="325"/>
                  </a:lnTo>
                  <a:lnTo>
                    <a:pt x="1132" y="331"/>
                  </a:lnTo>
                  <a:lnTo>
                    <a:pt x="1061" y="341"/>
                  </a:lnTo>
                  <a:lnTo>
                    <a:pt x="990" y="356"/>
                  </a:lnTo>
                  <a:lnTo>
                    <a:pt x="954" y="364"/>
                  </a:lnTo>
                  <a:lnTo>
                    <a:pt x="919" y="374"/>
                  </a:lnTo>
                  <a:lnTo>
                    <a:pt x="885" y="384"/>
                  </a:lnTo>
                  <a:lnTo>
                    <a:pt x="850" y="396"/>
                  </a:lnTo>
                  <a:lnTo>
                    <a:pt x="815" y="409"/>
                  </a:lnTo>
                  <a:lnTo>
                    <a:pt x="781" y="424"/>
                  </a:lnTo>
                  <a:lnTo>
                    <a:pt x="746" y="439"/>
                  </a:lnTo>
                  <a:lnTo>
                    <a:pt x="711" y="455"/>
                  </a:lnTo>
                  <a:lnTo>
                    <a:pt x="678" y="472"/>
                  </a:lnTo>
                  <a:lnTo>
                    <a:pt x="645" y="490"/>
                  </a:lnTo>
                  <a:lnTo>
                    <a:pt x="612" y="510"/>
                  </a:lnTo>
                  <a:lnTo>
                    <a:pt x="579" y="531"/>
                  </a:lnTo>
                  <a:lnTo>
                    <a:pt x="546" y="554"/>
                  </a:lnTo>
                  <a:lnTo>
                    <a:pt x="515" y="577"/>
                  </a:lnTo>
                  <a:lnTo>
                    <a:pt x="484" y="602"/>
                  </a:lnTo>
                  <a:lnTo>
                    <a:pt x="452" y="629"/>
                  </a:lnTo>
                  <a:lnTo>
                    <a:pt x="421" y="657"/>
                  </a:lnTo>
                  <a:lnTo>
                    <a:pt x="391" y="685"/>
                  </a:lnTo>
                  <a:lnTo>
                    <a:pt x="361" y="716"/>
                  </a:lnTo>
                  <a:lnTo>
                    <a:pt x="333" y="747"/>
                  </a:lnTo>
                  <a:lnTo>
                    <a:pt x="304" y="780"/>
                  </a:lnTo>
                  <a:lnTo>
                    <a:pt x="277" y="815"/>
                  </a:lnTo>
                  <a:lnTo>
                    <a:pt x="249" y="851"/>
                  </a:lnTo>
                  <a:lnTo>
                    <a:pt x="223" y="889"/>
                  </a:lnTo>
                  <a:lnTo>
                    <a:pt x="198" y="929"/>
                  </a:lnTo>
                  <a:lnTo>
                    <a:pt x="172" y="970"/>
                  </a:lnTo>
                  <a:lnTo>
                    <a:pt x="149" y="1012"/>
                  </a:lnTo>
                  <a:lnTo>
                    <a:pt x="124" y="1056"/>
                  </a:lnTo>
                  <a:lnTo>
                    <a:pt x="101" y="1102"/>
                  </a:lnTo>
                  <a:lnTo>
                    <a:pt x="79" y="1150"/>
                  </a:lnTo>
                  <a:lnTo>
                    <a:pt x="58" y="1198"/>
                  </a:lnTo>
                  <a:lnTo>
                    <a:pt x="38" y="1249"/>
                  </a:lnTo>
                  <a:lnTo>
                    <a:pt x="18" y="1302"/>
                  </a:lnTo>
                  <a:lnTo>
                    <a:pt x="0" y="1357"/>
                  </a:lnTo>
                  <a:lnTo>
                    <a:pt x="0" y="118"/>
                  </a:lnTo>
                  <a:lnTo>
                    <a:pt x="0" y="118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9" name="Freeform 10"/>
            <p:cNvSpPr>
              <a:spLocks/>
            </p:cNvSpPr>
            <p:nvPr userDrawn="1"/>
          </p:nvSpPr>
          <p:spPr bwMode="auto">
            <a:xfrm>
              <a:off x="1224140" y="3886278"/>
              <a:ext cx="3276878" cy="2971722"/>
            </a:xfrm>
            <a:custGeom>
              <a:avLst/>
              <a:gdLst/>
              <a:ahLst/>
              <a:cxnLst>
                <a:cxn ang="0">
                  <a:pos x="1377" y="130"/>
                </a:cxn>
                <a:cxn ang="0">
                  <a:pos x="1299" y="89"/>
                </a:cxn>
                <a:cxn ang="0">
                  <a:pos x="1220" y="56"/>
                </a:cxn>
                <a:cxn ang="0">
                  <a:pos x="1137" y="30"/>
                </a:cxn>
                <a:cxn ang="0">
                  <a:pos x="1052" y="11"/>
                </a:cxn>
                <a:cxn ang="0">
                  <a:pos x="966" y="2"/>
                </a:cxn>
                <a:cxn ang="0">
                  <a:pos x="880" y="0"/>
                </a:cxn>
                <a:cxn ang="0">
                  <a:pos x="794" y="5"/>
                </a:cxn>
                <a:cxn ang="0">
                  <a:pos x="708" y="18"/>
                </a:cxn>
                <a:cxn ang="0">
                  <a:pos x="624" y="40"/>
                </a:cxn>
                <a:cxn ang="0">
                  <a:pos x="543" y="69"/>
                </a:cxn>
                <a:cxn ang="0">
                  <a:pos x="466" y="107"/>
                </a:cxn>
                <a:cxn ang="0">
                  <a:pos x="391" y="155"/>
                </a:cxn>
                <a:cxn ang="0">
                  <a:pos x="322" y="210"/>
                </a:cxn>
                <a:cxn ang="0">
                  <a:pos x="258" y="272"/>
                </a:cxn>
                <a:cxn ang="0">
                  <a:pos x="200" y="345"/>
                </a:cxn>
                <a:cxn ang="0">
                  <a:pos x="149" y="426"/>
                </a:cxn>
                <a:cxn ang="0">
                  <a:pos x="124" y="472"/>
                </a:cxn>
                <a:cxn ang="0">
                  <a:pos x="83" y="568"/>
                </a:cxn>
                <a:cxn ang="0">
                  <a:pos x="48" y="667"/>
                </a:cxn>
                <a:cxn ang="0">
                  <a:pos x="23" y="769"/>
                </a:cxn>
                <a:cxn ang="0">
                  <a:pos x="7" y="875"/>
                </a:cxn>
                <a:cxn ang="0">
                  <a:pos x="0" y="982"/>
                </a:cxn>
                <a:cxn ang="0">
                  <a:pos x="2" y="1090"/>
                </a:cxn>
                <a:cxn ang="0">
                  <a:pos x="12" y="1200"/>
                </a:cxn>
                <a:cxn ang="0">
                  <a:pos x="31" y="1311"/>
                </a:cxn>
                <a:cxn ang="0">
                  <a:pos x="61" y="1420"/>
                </a:cxn>
                <a:cxn ang="0">
                  <a:pos x="101" y="1529"/>
                </a:cxn>
                <a:cxn ang="0">
                  <a:pos x="149" y="1636"/>
                </a:cxn>
                <a:cxn ang="0">
                  <a:pos x="206" y="1742"/>
                </a:cxn>
                <a:cxn ang="0">
                  <a:pos x="274" y="1844"/>
                </a:cxn>
                <a:cxn ang="0">
                  <a:pos x="353" y="1943"/>
                </a:cxn>
                <a:cxn ang="0">
                  <a:pos x="441" y="2039"/>
                </a:cxn>
                <a:cxn ang="0">
                  <a:pos x="2552" y="2085"/>
                </a:cxn>
                <a:cxn ang="0">
                  <a:pos x="2526" y="2070"/>
                </a:cxn>
                <a:cxn ang="0">
                  <a:pos x="2336" y="1955"/>
                </a:cxn>
                <a:cxn ang="0">
                  <a:pos x="2192" y="1860"/>
                </a:cxn>
                <a:cxn ang="0">
                  <a:pos x="2025" y="1748"/>
                </a:cxn>
                <a:cxn ang="0">
                  <a:pos x="1849" y="1619"/>
                </a:cxn>
                <a:cxn ang="0">
                  <a:pos x="1667" y="1477"/>
                </a:cxn>
                <a:cxn ang="0">
                  <a:pos x="1492" y="1326"/>
                </a:cxn>
                <a:cxn ang="0">
                  <a:pos x="1410" y="1246"/>
                </a:cxn>
                <a:cxn ang="0">
                  <a:pos x="1332" y="1167"/>
                </a:cxn>
                <a:cxn ang="0">
                  <a:pos x="1261" y="1086"/>
                </a:cxn>
                <a:cxn ang="0">
                  <a:pos x="1195" y="1004"/>
                </a:cxn>
                <a:cxn ang="0">
                  <a:pos x="1139" y="923"/>
                </a:cxn>
                <a:cxn ang="0">
                  <a:pos x="1091" y="840"/>
                </a:cxn>
                <a:cxn ang="0">
                  <a:pos x="1055" y="761"/>
                </a:cxn>
                <a:cxn ang="0">
                  <a:pos x="1030" y="680"/>
                </a:cxn>
                <a:cxn ang="0">
                  <a:pos x="1017" y="602"/>
                </a:cxn>
                <a:cxn ang="0">
                  <a:pos x="1019" y="527"/>
                </a:cxn>
                <a:cxn ang="0">
                  <a:pos x="1028" y="470"/>
                </a:cxn>
                <a:cxn ang="0">
                  <a:pos x="1040" y="434"/>
                </a:cxn>
                <a:cxn ang="0">
                  <a:pos x="1057" y="398"/>
                </a:cxn>
                <a:cxn ang="0">
                  <a:pos x="1076" y="363"/>
                </a:cxn>
                <a:cxn ang="0">
                  <a:pos x="1101" y="330"/>
                </a:cxn>
                <a:cxn ang="0">
                  <a:pos x="1131" y="295"/>
                </a:cxn>
                <a:cxn ang="0">
                  <a:pos x="1182" y="248"/>
                </a:cxn>
                <a:cxn ang="0">
                  <a:pos x="1269" y="186"/>
                </a:cxn>
                <a:cxn ang="0">
                  <a:pos x="1377" y="130"/>
                </a:cxn>
              </a:cxnLst>
              <a:rect l="0" t="0" r="r" b="b"/>
              <a:pathLst>
                <a:path w="2552" h="2085">
                  <a:moveTo>
                    <a:pt x="1377" y="130"/>
                  </a:moveTo>
                  <a:lnTo>
                    <a:pt x="1377" y="130"/>
                  </a:lnTo>
                  <a:lnTo>
                    <a:pt x="1339" y="109"/>
                  </a:lnTo>
                  <a:lnTo>
                    <a:pt x="1299" y="89"/>
                  </a:lnTo>
                  <a:lnTo>
                    <a:pt x="1260" y="73"/>
                  </a:lnTo>
                  <a:lnTo>
                    <a:pt x="1220" y="56"/>
                  </a:lnTo>
                  <a:lnTo>
                    <a:pt x="1179" y="43"/>
                  </a:lnTo>
                  <a:lnTo>
                    <a:pt x="1137" y="30"/>
                  </a:lnTo>
                  <a:lnTo>
                    <a:pt x="1094" y="20"/>
                  </a:lnTo>
                  <a:lnTo>
                    <a:pt x="1052" y="11"/>
                  </a:lnTo>
                  <a:lnTo>
                    <a:pt x="1009" y="7"/>
                  </a:lnTo>
                  <a:lnTo>
                    <a:pt x="966" y="2"/>
                  </a:lnTo>
                  <a:lnTo>
                    <a:pt x="923" y="0"/>
                  </a:lnTo>
                  <a:lnTo>
                    <a:pt x="880" y="0"/>
                  </a:lnTo>
                  <a:lnTo>
                    <a:pt x="837" y="2"/>
                  </a:lnTo>
                  <a:lnTo>
                    <a:pt x="794" y="5"/>
                  </a:lnTo>
                  <a:lnTo>
                    <a:pt x="751" y="10"/>
                  </a:lnTo>
                  <a:lnTo>
                    <a:pt x="708" y="18"/>
                  </a:lnTo>
                  <a:lnTo>
                    <a:pt x="667" y="28"/>
                  </a:lnTo>
                  <a:lnTo>
                    <a:pt x="624" y="40"/>
                  </a:lnTo>
                  <a:lnTo>
                    <a:pt x="584" y="54"/>
                  </a:lnTo>
                  <a:lnTo>
                    <a:pt x="543" y="69"/>
                  </a:lnTo>
                  <a:lnTo>
                    <a:pt x="504" y="87"/>
                  </a:lnTo>
                  <a:lnTo>
                    <a:pt x="466" y="107"/>
                  </a:lnTo>
                  <a:lnTo>
                    <a:pt x="428" y="130"/>
                  </a:lnTo>
                  <a:lnTo>
                    <a:pt x="391" y="155"/>
                  </a:lnTo>
                  <a:lnTo>
                    <a:pt x="357" y="182"/>
                  </a:lnTo>
                  <a:lnTo>
                    <a:pt x="322" y="210"/>
                  </a:lnTo>
                  <a:lnTo>
                    <a:pt x="289" y="241"/>
                  </a:lnTo>
                  <a:lnTo>
                    <a:pt x="258" y="272"/>
                  </a:lnTo>
                  <a:lnTo>
                    <a:pt x="228" y="309"/>
                  </a:lnTo>
                  <a:lnTo>
                    <a:pt x="200" y="345"/>
                  </a:lnTo>
                  <a:lnTo>
                    <a:pt x="173" y="385"/>
                  </a:lnTo>
                  <a:lnTo>
                    <a:pt x="149" y="426"/>
                  </a:lnTo>
                  <a:lnTo>
                    <a:pt x="149" y="426"/>
                  </a:lnTo>
                  <a:lnTo>
                    <a:pt x="124" y="472"/>
                  </a:lnTo>
                  <a:lnTo>
                    <a:pt x="102" y="520"/>
                  </a:lnTo>
                  <a:lnTo>
                    <a:pt x="83" y="568"/>
                  </a:lnTo>
                  <a:lnTo>
                    <a:pt x="64" y="617"/>
                  </a:lnTo>
                  <a:lnTo>
                    <a:pt x="48" y="667"/>
                  </a:lnTo>
                  <a:lnTo>
                    <a:pt x="35" y="718"/>
                  </a:lnTo>
                  <a:lnTo>
                    <a:pt x="23" y="769"/>
                  </a:lnTo>
                  <a:lnTo>
                    <a:pt x="15" y="822"/>
                  </a:lnTo>
                  <a:lnTo>
                    <a:pt x="7" y="875"/>
                  </a:lnTo>
                  <a:lnTo>
                    <a:pt x="2" y="928"/>
                  </a:lnTo>
                  <a:lnTo>
                    <a:pt x="0" y="982"/>
                  </a:lnTo>
                  <a:lnTo>
                    <a:pt x="0" y="1035"/>
                  </a:lnTo>
                  <a:lnTo>
                    <a:pt x="2" y="1090"/>
                  </a:lnTo>
                  <a:lnTo>
                    <a:pt x="5" y="1146"/>
                  </a:lnTo>
                  <a:lnTo>
                    <a:pt x="12" y="1200"/>
                  </a:lnTo>
                  <a:lnTo>
                    <a:pt x="22" y="1255"/>
                  </a:lnTo>
                  <a:lnTo>
                    <a:pt x="31" y="1311"/>
                  </a:lnTo>
                  <a:lnTo>
                    <a:pt x="46" y="1365"/>
                  </a:lnTo>
                  <a:lnTo>
                    <a:pt x="61" y="1420"/>
                  </a:lnTo>
                  <a:lnTo>
                    <a:pt x="79" y="1474"/>
                  </a:lnTo>
                  <a:lnTo>
                    <a:pt x="101" y="1529"/>
                  </a:lnTo>
                  <a:lnTo>
                    <a:pt x="124" y="1583"/>
                  </a:lnTo>
                  <a:lnTo>
                    <a:pt x="149" y="1636"/>
                  </a:lnTo>
                  <a:lnTo>
                    <a:pt x="177" y="1689"/>
                  </a:lnTo>
                  <a:lnTo>
                    <a:pt x="206" y="1742"/>
                  </a:lnTo>
                  <a:lnTo>
                    <a:pt x="239" y="1793"/>
                  </a:lnTo>
                  <a:lnTo>
                    <a:pt x="274" y="1844"/>
                  </a:lnTo>
                  <a:lnTo>
                    <a:pt x="312" y="1895"/>
                  </a:lnTo>
                  <a:lnTo>
                    <a:pt x="353" y="1943"/>
                  </a:lnTo>
                  <a:lnTo>
                    <a:pt x="396" y="1993"/>
                  </a:lnTo>
                  <a:lnTo>
                    <a:pt x="441" y="2039"/>
                  </a:lnTo>
                  <a:lnTo>
                    <a:pt x="489" y="2085"/>
                  </a:lnTo>
                  <a:lnTo>
                    <a:pt x="2552" y="2085"/>
                  </a:lnTo>
                  <a:lnTo>
                    <a:pt x="2552" y="2085"/>
                  </a:lnTo>
                  <a:lnTo>
                    <a:pt x="2526" y="2070"/>
                  </a:lnTo>
                  <a:lnTo>
                    <a:pt x="2450" y="2026"/>
                  </a:lnTo>
                  <a:lnTo>
                    <a:pt x="2336" y="1955"/>
                  </a:lnTo>
                  <a:lnTo>
                    <a:pt x="2266" y="1910"/>
                  </a:lnTo>
                  <a:lnTo>
                    <a:pt x="2192" y="1860"/>
                  </a:lnTo>
                  <a:lnTo>
                    <a:pt x="2111" y="1808"/>
                  </a:lnTo>
                  <a:lnTo>
                    <a:pt x="2025" y="1748"/>
                  </a:lnTo>
                  <a:lnTo>
                    <a:pt x="1938" y="1685"/>
                  </a:lnTo>
                  <a:lnTo>
                    <a:pt x="1849" y="1619"/>
                  </a:lnTo>
                  <a:lnTo>
                    <a:pt x="1758" y="1550"/>
                  </a:lnTo>
                  <a:lnTo>
                    <a:pt x="1667" y="1477"/>
                  </a:lnTo>
                  <a:lnTo>
                    <a:pt x="1578" y="1403"/>
                  </a:lnTo>
                  <a:lnTo>
                    <a:pt x="1492" y="1326"/>
                  </a:lnTo>
                  <a:lnTo>
                    <a:pt x="1451" y="1286"/>
                  </a:lnTo>
                  <a:lnTo>
                    <a:pt x="1410" y="1246"/>
                  </a:lnTo>
                  <a:lnTo>
                    <a:pt x="1370" y="1207"/>
                  </a:lnTo>
                  <a:lnTo>
                    <a:pt x="1332" y="1167"/>
                  </a:lnTo>
                  <a:lnTo>
                    <a:pt x="1296" y="1126"/>
                  </a:lnTo>
                  <a:lnTo>
                    <a:pt x="1261" y="1086"/>
                  </a:lnTo>
                  <a:lnTo>
                    <a:pt x="1227" y="1045"/>
                  </a:lnTo>
                  <a:lnTo>
                    <a:pt x="1195" y="1004"/>
                  </a:lnTo>
                  <a:lnTo>
                    <a:pt x="1167" y="962"/>
                  </a:lnTo>
                  <a:lnTo>
                    <a:pt x="1139" y="923"/>
                  </a:lnTo>
                  <a:lnTo>
                    <a:pt x="1114" y="881"/>
                  </a:lnTo>
                  <a:lnTo>
                    <a:pt x="1091" y="840"/>
                  </a:lnTo>
                  <a:lnTo>
                    <a:pt x="1071" y="801"/>
                  </a:lnTo>
                  <a:lnTo>
                    <a:pt x="1055" y="761"/>
                  </a:lnTo>
                  <a:lnTo>
                    <a:pt x="1042" y="720"/>
                  </a:lnTo>
                  <a:lnTo>
                    <a:pt x="1030" y="680"/>
                  </a:lnTo>
                  <a:lnTo>
                    <a:pt x="1022" y="642"/>
                  </a:lnTo>
                  <a:lnTo>
                    <a:pt x="1017" y="602"/>
                  </a:lnTo>
                  <a:lnTo>
                    <a:pt x="1015" y="565"/>
                  </a:lnTo>
                  <a:lnTo>
                    <a:pt x="1019" y="527"/>
                  </a:lnTo>
                  <a:lnTo>
                    <a:pt x="1023" y="489"/>
                  </a:lnTo>
                  <a:lnTo>
                    <a:pt x="1028" y="470"/>
                  </a:lnTo>
                  <a:lnTo>
                    <a:pt x="1033" y="452"/>
                  </a:lnTo>
                  <a:lnTo>
                    <a:pt x="1040" y="434"/>
                  </a:lnTo>
                  <a:lnTo>
                    <a:pt x="1048" y="416"/>
                  </a:lnTo>
                  <a:lnTo>
                    <a:pt x="1057" y="398"/>
                  </a:lnTo>
                  <a:lnTo>
                    <a:pt x="1066" y="381"/>
                  </a:lnTo>
                  <a:lnTo>
                    <a:pt x="1076" y="363"/>
                  </a:lnTo>
                  <a:lnTo>
                    <a:pt x="1088" y="347"/>
                  </a:lnTo>
                  <a:lnTo>
                    <a:pt x="1101" y="330"/>
                  </a:lnTo>
                  <a:lnTo>
                    <a:pt x="1116" y="312"/>
                  </a:lnTo>
                  <a:lnTo>
                    <a:pt x="1131" y="295"/>
                  </a:lnTo>
                  <a:lnTo>
                    <a:pt x="1147" y="281"/>
                  </a:lnTo>
                  <a:lnTo>
                    <a:pt x="1182" y="248"/>
                  </a:lnTo>
                  <a:lnTo>
                    <a:pt x="1223" y="216"/>
                  </a:lnTo>
                  <a:lnTo>
                    <a:pt x="1269" y="186"/>
                  </a:lnTo>
                  <a:lnTo>
                    <a:pt x="1321" y="158"/>
                  </a:lnTo>
                  <a:lnTo>
                    <a:pt x="1377" y="130"/>
                  </a:lnTo>
                  <a:lnTo>
                    <a:pt x="1377" y="130"/>
                  </a:lnTo>
                  <a:close/>
                </a:path>
              </a:pathLst>
            </a:custGeom>
            <a:solidFill>
              <a:schemeClr val="bg1">
                <a:lumMod val="95000"/>
                <a:alpha val="34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10" name="Freeform 11"/>
            <p:cNvSpPr>
              <a:spLocks/>
            </p:cNvSpPr>
            <p:nvPr userDrawn="1"/>
          </p:nvSpPr>
          <p:spPr bwMode="auto">
            <a:xfrm>
              <a:off x="876334" y="3993581"/>
              <a:ext cx="1720276" cy="2864419"/>
            </a:xfrm>
            <a:custGeom>
              <a:avLst/>
              <a:gdLst/>
              <a:ahLst/>
              <a:cxnLst>
                <a:cxn ang="0">
                  <a:pos x="99" y="1804"/>
                </a:cxn>
                <a:cxn ang="0">
                  <a:pos x="57" y="1647"/>
                </a:cxn>
                <a:cxn ang="0">
                  <a:pos x="29" y="1492"/>
                </a:cxn>
                <a:cxn ang="0">
                  <a:pos x="10" y="1342"/>
                </a:cxn>
                <a:cxn ang="0">
                  <a:pos x="1" y="1195"/>
                </a:cxn>
                <a:cxn ang="0">
                  <a:pos x="1" y="1054"/>
                </a:cxn>
                <a:cxn ang="0">
                  <a:pos x="10" y="919"/>
                </a:cxn>
                <a:cxn ang="0">
                  <a:pos x="26" y="790"/>
                </a:cxn>
                <a:cxn ang="0">
                  <a:pos x="49" y="667"/>
                </a:cxn>
                <a:cxn ang="0">
                  <a:pos x="81" y="553"/>
                </a:cxn>
                <a:cxn ang="0">
                  <a:pos x="117" y="445"/>
                </a:cxn>
                <a:cxn ang="0">
                  <a:pos x="158" y="346"/>
                </a:cxn>
                <a:cxn ang="0">
                  <a:pos x="203" y="255"/>
                </a:cxn>
                <a:cxn ang="0">
                  <a:pos x="254" y="176"/>
                </a:cxn>
                <a:cxn ang="0">
                  <a:pos x="307" y="105"/>
                </a:cxn>
                <a:cxn ang="0">
                  <a:pos x="363" y="47"/>
                </a:cxn>
                <a:cxn ang="0">
                  <a:pos x="421" y="0"/>
                </a:cxn>
                <a:cxn ang="0">
                  <a:pos x="383" y="57"/>
                </a:cxn>
                <a:cxn ang="0">
                  <a:pos x="317" y="176"/>
                </a:cxn>
                <a:cxn ang="0">
                  <a:pos x="265" y="298"/>
                </a:cxn>
                <a:cxn ang="0">
                  <a:pos x="226" y="421"/>
                </a:cxn>
                <a:cxn ang="0">
                  <a:pos x="201" y="544"/>
                </a:cxn>
                <a:cxn ang="0">
                  <a:pos x="188" y="667"/>
                </a:cxn>
                <a:cxn ang="0">
                  <a:pos x="186" y="789"/>
                </a:cxn>
                <a:cxn ang="0">
                  <a:pos x="196" y="911"/>
                </a:cxn>
                <a:cxn ang="0">
                  <a:pos x="219" y="1030"/>
                </a:cxn>
                <a:cxn ang="0">
                  <a:pos x="252" y="1147"/>
                </a:cxn>
                <a:cxn ang="0">
                  <a:pos x="297" y="1261"/>
                </a:cxn>
                <a:cxn ang="0">
                  <a:pos x="351" y="1371"/>
                </a:cxn>
                <a:cxn ang="0">
                  <a:pos x="416" y="1477"/>
                </a:cxn>
                <a:cxn ang="0">
                  <a:pos x="492" y="1578"/>
                </a:cxn>
                <a:cxn ang="0">
                  <a:pos x="576" y="1674"/>
                </a:cxn>
                <a:cxn ang="0">
                  <a:pos x="668" y="1763"/>
                </a:cxn>
                <a:cxn ang="0">
                  <a:pos x="99" y="1804"/>
                </a:cxn>
              </a:cxnLst>
              <a:rect l="0" t="0" r="r" b="b"/>
              <a:pathLst>
                <a:path w="718" h="1804">
                  <a:moveTo>
                    <a:pt x="99" y="1804"/>
                  </a:moveTo>
                  <a:lnTo>
                    <a:pt x="99" y="1804"/>
                  </a:lnTo>
                  <a:lnTo>
                    <a:pt x="77" y="1725"/>
                  </a:lnTo>
                  <a:lnTo>
                    <a:pt x="57" y="1647"/>
                  </a:lnTo>
                  <a:lnTo>
                    <a:pt x="43" y="1570"/>
                  </a:lnTo>
                  <a:lnTo>
                    <a:pt x="29" y="1492"/>
                  </a:lnTo>
                  <a:lnTo>
                    <a:pt x="18" y="1416"/>
                  </a:lnTo>
                  <a:lnTo>
                    <a:pt x="10" y="1342"/>
                  </a:lnTo>
                  <a:lnTo>
                    <a:pt x="5" y="1267"/>
                  </a:lnTo>
                  <a:lnTo>
                    <a:pt x="1" y="1195"/>
                  </a:lnTo>
                  <a:lnTo>
                    <a:pt x="0" y="1124"/>
                  </a:lnTo>
                  <a:lnTo>
                    <a:pt x="1" y="1054"/>
                  </a:lnTo>
                  <a:lnTo>
                    <a:pt x="5" y="987"/>
                  </a:lnTo>
                  <a:lnTo>
                    <a:pt x="10" y="919"/>
                  </a:lnTo>
                  <a:lnTo>
                    <a:pt x="18" y="853"/>
                  </a:lnTo>
                  <a:lnTo>
                    <a:pt x="26" y="790"/>
                  </a:lnTo>
                  <a:lnTo>
                    <a:pt x="38" y="728"/>
                  </a:lnTo>
                  <a:lnTo>
                    <a:pt x="49" y="667"/>
                  </a:lnTo>
                  <a:lnTo>
                    <a:pt x="64" y="609"/>
                  </a:lnTo>
                  <a:lnTo>
                    <a:pt x="81" y="553"/>
                  </a:lnTo>
                  <a:lnTo>
                    <a:pt x="97" y="496"/>
                  </a:lnTo>
                  <a:lnTo>
                    <a:pt x="117" y="445"/>
                  </a:lnTo>
                  <a:lnTo>
                    <a:pt x="137" y="394"/>
                  </a:lnTo>
                  <a:lnTo>
                    <a:pt x="158" y="346"/>
                  </a:lnTo>
                  <a:lnTo>
                    <a:pt x="180" y="300"/>
                  </a:lnTo>
                  <a:lnTo>
                    <a:pt x="203" y="255"/>
                  </a:lnTo>
                  <a:lnTo>
                    <a:pt x="227" y="214"/>
                  </a:lnTo>
                  <a:lnTo>
                    <a:pt x="254" y="176"/>
                  </a:lnTo>
                  <a:lnTo>
                    <a:pt x="280" y="140"/>
                  </a:lnTo>
                  <a:lnTo>
                    <a:pt x="307" y="105"/>
                  </a:lnTo>
                  <a:lnTo>
                    <a:pt x="335" y="76"/>
                  </a:lnTo>
                  <a:lnTo>
                    <a:pt x="363" y="47"/>
                  </a:lnTo>
                  <a:lnTo>
                    <a:pt x="391" y="21"/>
                  </a:lnTo>
                  <a:lnTo>
                    <a:pt x="421" y="0"/>
                  </a:lnTo>
                  <a:lnTo>
                    <a:pt x="421" y="0"/>
                  </a:lnTo>
                  <a:lnTo>
                    <a:pt x="383" y="57"/>
                  </a:lnTo>
                  <a:lnTo>
                    <a:pt x="348" y="117"/>
                  </a:lnTo>
                  <a:lnTo>
                    <a:pt x="317" y="176"/>
                  </a:lnTo>
                  <a:lnTo>
                    <a:pt x="289" y="237"/>
                  </a:lnTo>
                  <a:lnTo>
                    <a:pt x="265" y="298"/>
                  </a:lnTo>
                  <a:lnTo>
                    <a:pt x="244" y="359"/>
                  </a:lnTo>
                  <a:lnTo>
                    <a:pt x="226" y="421"/>
                  </a:lnTo>
                  <a:lnTo>
                    <a:pt x="213" y="482"/>
                  </a:lnTo>
                  <a:lnTo>
                    <a:pt x="201" y="544"/>
                  </a:lnTo>
                  <a:lnTo>
                    <a:pt x="193" y="605"/>
                  </a:lnTo>
                  <a:lnTo>
                    <a:pt x="188" y="667"/>
                  </a:lnTo>
                  <a:lnTo>
                    <a:pt x="185" y="728"/>
                  </a:lnTo>
                  <a:lnTo>
                    <a:pt x="186" y="789"/>
                  </a:lnTo>
                  <a:lnTo>
                    <a:pt x="189" y="850"/>
                  </a:lnTo>
                  <a:lnTo>
                    <a:pt x="196" y="911"/>
                  </a:lnTo>
                  <a:lnTo>
                    <a:pt x="206" y="970"/>
                  </a:lnTo>
                  <a:lnTo>
                    <a:pt x="219" y="1030"/>
                  </a:lnTo>
                  <a:lnTo>
                    <a:pt x="234" y="1089"/>
                  </a:lnTo>
                  <a:lnTo>
                    <a:pt x="252" y="1147"/>
                  </a:lnTo>
                  <a:lnTo>
                    <a:pt x="274" y="1205"/>
                  </a:lnTo>
                  <a:lnTo>
                    <a:pt x="297" y="1261"/>
                  </a:lnTo>
                  <a:lnTo>
                    <a:pt x="323" y="1317"/>
                  </a:lnTo>
                  <a:lnTo>
                    <a:pt x="351" y="1371"/>
                  </a:lnTo>
                  <a:lnTo>
                    <a:pt x="383" y="1424"/>
                  </a:lnTo>
                  <a:lnTo>
                    <a:pt x="416" y="1477"/>
                  </a:lnTo>
                  <a:lnTo>
                    <a:pt x="452" y="1528"/>
                  </a:lnTo>
                  <a:lnTo>
                    <a:pt x="492" y="1578"/>
                  </a:lnTo>
                  <a:lnTo>
                    <a:pt x="531" y="1626"/>
                  </a:lnTo>
                  <a:lnTo>
                    <a:pt x="576" y="1674"/>
                  </a:lnTo>
                  <a:lnTo>
                    <a:pt x="620" y="1718"/>
                  </a:lnTo>
                  <a:lnTo>
                    <a:pt x="668" y="1763"/>
                  </a:lnTo>
                  <a:lnTo>
                    <a:pt x="718" y="1804"/>
                  </a:lnTo>
                  <a:lnTo>
                    <a:pt x="99" y="1804"/>
                  </a:lnTo>
                  <a:lnTo>
                    <a:pt x="99" y="1804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  <a:alpha val="37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srgbClr val="FFFFFF"/>
                </a:solidFill>
                <a:cs typeface="Arial" charset="0"/>
              </a:endParaRPr>
            </a:p>
          </p:txBody>
        </p:sp>
      </p:grpSp>
      <p:sp>
        <p:nvSpPr>
          <p:cNvPr id="11" name="Freeform 24"/>
          <p:cNvSpPr>
            <a:spLocks/>
          </p:cNvSpPr>
          <p:nvPr userDrawn="1"/>
        </p:nvSpPr>
        <p:spPr bwMode="auto">
          <a:xfrm>
            <a:off x="7543800" y="0"/>
            <a:ext cx="1600200" cy="2209800"/>
          </a:xfrm>
          <a:custGeom>
            <a:avLst/>
            <a:gdLst>
              <a:gd name="T0" fmla="*/ 0 w 1432"/>
              <a:gd name="T1" fmla="*/ 0 h 3492"/>
              <a:gd name="T2" fmla="*/ 2147483647 w 1432"/>
              <a:gd name="T3" fmla="*/ 0 h 3492"/>
              <a:gd name="T4" fmla="*/ 2147483647 w 1432"/>
              <a:gd name="T5" fmla="*/ 2147483647 h 3492"/>
              <a:gd name="T6" fmla="*/ 2147483647 w 1432"/>
              <a:gd name="T7" fmla="*/ 2147483647 h 3492"/>
              <a:gd name="T8" fmla="*/ 2147483647 w 1432"/>
              <a:gd name="T9" fmla="*/ 2147483647 h 3492"/>
              <a:gd name="T10" fmla="*/ 2147483647 w 1432"/>
              <a:gd name="T11" fmla="*/ 2147483647 h 3492"/>
              <a:gd name="T12" fmla="*/ 2147483647 w 1432"/>
              <a:gd name="T13" fmla="*/ 2147483647 h 3492"/>
              <a:gd name="T14" fmla="*/ 2147483647 w 1432"/>
              <a:gd name="T15" fmla="*/ 2147483647 h 3492"/>
              <a:gd name="T16" fmla="*/ 2147483647 w 1432"/>
              <a:gd name="T17" fmla="*/ 2147483647 h 3492"/>
              <a:gd name="T18" fmla="*/ 2147483647 w 1432"/>
              <a:gd name="T19" fmla="*/ 2147483647 h 3492"/>
              <a:gd name="T20" fmla="*/ 2147483647 w 1432"/>
              <a:gd name="T21" fmla="*/ 2147483647 h 3492"/>
              <a:gd name="T22" fmla="*/ 2147483647 w 1432"/>
              <a:gd name="T23" fmla="*/ 2147483647 h 3492"/>
              <a:gd name="T24" fmla="*/ 2147483647 w 1432"/>
              <a:gd name="T25" fmla="*/ 2147483647 h 3492"/>
              <a:gd name="T26" fmla="*/ 2147483647 w 1432"/>
              <a:gd name="T27" fmla="*/ 2147483647 h 3492"/>
              <a:gd name="T28" fmla="*/ 2147483647 w 1432"/>
              <a:gd name="T29" fmla="*/ 2147483647 h 3492"/>
              <a:gd name="T30" fmla="*/ 2147483647 w 1432"/>
              <a:gd name="T31" fmla="*/ 2147483647 h 3492"/>
              <a:gd name="T32" fmla="*/ 2147483647 w 1432"/>
              <a:gd name="T33" fmla="*/ 2147483647 h 3492"/>
              <a:gd name="T34" fmla="*/ 2147483647 w 1432"/>
              <a:gd name="T35" fmla="*/ 2147483647 h 3492"/>
              <a:gd name="T36" fmla="*/ 2147483647 w 1432"/>
              <a:gd name="T37" fmla="*/ 2147483647 h 3492"/>
              <a:gd name="T38" fmla="*/ 2147483647 w 1432"/>
              <a:gd name="T39" fmla="*/ 2147483647 h 3492"/>
              <a:gd name="T40" fmla="*/ 2147483647 w 1432"/>
              <a:gd name="T41" fmla="*/ 2147483647 h 3492"/>
              <a:gd name="T42" fmla="*/ 2147483647 w 1432"/>
              <a:gd name="T43" fmla="*/ 2147483647 h 3492"/>
              <a:gd name="T44" fmla="*/ 2147483647 w 1432"/>
              <a:gd name="T45" fmla="*/ 2147483647 h 3492"/>
              <a:gd name="T46" fmla="*/ 2147483647 w 1432"/>
              <a:gd name="T47" fmla="*/ 2147483647 h 3492"/>
              <a:gd name="T48" fmla="*/ 2147483647 w 1432"/>
              <a:gd name="T49" fmla="*/ 2147483647 h 3492"/>
              <a:gd name="T50" fmla="*/ 2147483647 w 1432"/>
              <a:gd name="T51" fmla="*/ 2147483647 h 3492"/>
              <a:gd name="T52" fmla="*/ 2147483647 w 1432"/>
              <a:gd name="T53" fmla="*/ 2147483647 h 3492"/>
              <a:gd name="T54" fmla="*/ 2147483647 w 1432"/>
              <a:gd name="T55" fmla="*/ 2147483647 h 3492"/>
              <a:gd name="T56" fmla="*/ 2147483647 w 1432"/>
              <a:gd name="T57" fmla="*/ 2147483647 h 3492"/>
              <a:gd name="T58" fmla="*/ 2147483647 w 1432"/>
              <a:gd name="T59" fmla="*/ 2147483647 h 3492"/>
              <a:gd name="T60" fmla="*/ 2147483647 w 1432"/>
              <a:gd name="T61" fmla="*/ 2147483647 h 3492"/>
              <a:gd name="T62" fmla="*/ 2147483647 w 1432"/>
              <a:gd name="T63" fmla="*/ 2147483647 h 3492"/>
              <a:gd name="T64" fmla="*/ 2147483647 w 1432"/>
              <a:gd name="T65" fmla="*/ 2147483647 h 3492"/>
              <a:gd name="T66" fmla="*/ 2147483647 w 1432"/>
              <a:gd name="T67" fmla="*/ 2147483647 h 3492"/>
              <a:gd name="T68" fmla="*/ 0 w 1432"/>
              <a:gd name="T69" fmla="*/ 0 h 3492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</a:gdLst>
            <a:ahLst/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l="0" t="0" r="r" b="b"/>
            <a:pathLst>
              <a:path w="1432" h="3492">
                <a:moveTo>
                  <a:pt x="0" y="0"/>
                </a:moveTo>
                <a:lnTo>
                  <a:pt x="1432" y="0"/>
                </a:lnTo>
                <a:lnTo>
                  <a:pt x="1432" y="3492"/>
                </a:lnTo>
                <a:lnTo>
                  <a:pt x="1419" y="3252"/>
                </a:lnTo>
                <a:lnTo>
                  <a:pt x="1406" y="3024"/>
                </a:lnTo>
                <a:lnTo>
                  <a:pt x="1393" y="2807"/>
                </a:lnTo>
                <a:lnTo>
                  <a:pt x="1379" y="2601"/>
                </a:lnTo>
                <a:lnTo>
                  <a:pt x="1364" y="2407"/>
                </a:lnTo>
                <a:lnTo>
                  <a:pt x="1348" y="2222"/>
                </a:lnTo>
                <a:lnTo>
                  <a:pt x="1330" y="2047"/>
                </a:lnTo>
                <a:lnTo>
                  <a:pt x="1311" y="1881"/>
                </a:lnTo>
                <a:lnTo>
                  <a:pt x="1291" y="1726"/>
                </a:lnTo>
                <a:lnTo>
                  <a:pt x="1268" y="1580"/>
                </a:lnTo>
                <a:lnTo>
                  <a:pt x="1245" y="1442"/>
                </a:lnTo>
                <a:lnTo>
                  <a:pt x="1218" y="1313"/>
                </a:lnTo>
                <a:lnTo>
                  <a:pt x="1190" y="1192"/>
                </a:lnTo>
                <a:lnTo>
                  <a:pt x="1158" y="1078"/>
                </a:lnTo>
                <a:lnTo>
                  <a:pt x="1125" y="973"/>
                </a:lnTo>
                <a:lnTo>
                  <a:pt x="1089" y="873"/>
                </a:lnTo>
                <a:lnTo>
                  <a:pt x="1049" y="781"/>
                </a:lnTo>
                <a:lnTo>
                  <a:pt x="1007" y="696"/>
                </a:lnTo>
                <a:lnTo>
                  <a:pt x="962" y="617"/>
                </a:lnTo>
                <a:lnTo>
                  <a:pt x="913" y="544"/>
                </a:lnTo>
                <a:lnTo>
                  <a:pt x="860" y="475"/>
                </a:lnTo>
                <a:lnTo>
                  <a:pt x="804" y="413"/>
                </a:lnTo>
                <a:lnTo>
                  <a:pt x="744" y="354"/>
                </a:lnTo>
                <a:lnTo>
                  <a:pt x="680" y="301"/>
                </a:lnTo>
                <a:lnTo>
                  <a:pt x="611" y="252"/>
                </a:lnTo>
                <a:lnTo>
                  <a:pt x="539" y="206"/>
                </a:lnTo>
                <a:lnTo>
                  <a:pt x="461" y="165"/>
                </a:lnTo>
                <a:lnTo>
                  <a:pt x="379" y="128"/>
                </a:lnTo>
                <a:lnTo>
                  <a:pt x="292" y="92"/>
                </a:lnTo>
                <a:lnTo>
                  <a:pt x="200" y="59"/>
                </a:lnTo>
                <a:lnTo>
                  <a:pt x="103" y="2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12" name="Freeform 11"/>
          <p:cNvSpPr>
            <a:spLocks/>
          </p:cNvSpPr>
          <p:nvPr userDrawn="1"/>
        </p:nvSpPr>
        <p:spPr bwMode="auto">
          <a:xfrm>
            <a:off x="3733800" y="5715000"/>
            <a:ext cx="5029200" cy="762000"/>
          </a:xfrm>
          <a:custGeom>
            <a:avLst/>
            <a:gdLst/>
            <a:ahLst/>
            <a:cxnLst>
              <a:cxn ang="0">
                <a:pos x="17264" y="180"/>
              </a:cxn>
              <a:cxn ang="0">
                <a:pos x="16706" y="689"/>
              </a:cxn>
              <a:cxn ang="0">
                <a:pos x="15959" y="1141"/>
              </a:cxn>
              <a:cxn ang="0">
                <a:pos x="15050" y="1535"/>
              </a:cxn>
              <a:cxn ang="0">
                <a:pos x="14003" y="1871"/>
              </a:cxn>
              <a:cxn ang="0">
                <a:pos x="12844" y="2151"/>
              </a:cxn>
              <a:cxn ang="0">
                <a:pos x="11599" y="2374"/>
              </a:cxn>
              <a:cxn ang="0">
                <a:pos x="10294" y="2540"/>
              </a:cxn>
              <a:cxn ang="0">
                <a:pos x="8951" y="2649"/>
              </a:cxn>
              <a:cxn ang="0">
                <a:pos x="7599" y="2704"/>
              </a:cxn>
              <a:cxn ang="0">
                <a:pos x="6264" y="2702"/>
              </a:cxn>
              <a:cxn ang="0">
                <a:pos x="4968" y="2645"/>
              </a:cxn>
              <a:cxn ang="0">
                <a:pos x="3740" y="2534"/>
              </a:cxn>
              <a:cxn ang="0">
                <a:pos x="2603" y="2367"/>
              </a:cxn>
              <a:cxn ang="0">
                <a:pos x="1584" y="2147"/>
              </a:cxn>
              <a:cxn ang="0">
                <a:pos x="708" y="1871"/>
              </a:cxn>
              <a:cxn ang="0">
                <a:pos x="0" y="1543"/>
              </a:cxn>
              <a:cxn ang="0">
                <a:pos x="341" y="1635"/>
              </a:cxn>
              <a:cxn ang="0">
                <a:pos x="1155" y="1920"/>
              </a:cxn>
              <a:cxn ang="0">
                <a:pos x="2121" y="2151"/>
              </a:cxn>
              <a:cxn ang="0">
                <a:pos x="3215" y="2331"/>
              </a:cxn>
              <a:cxn ang="0">
                <a:pos x="4413" y="2457"/>
              </a:cxn>
              <a:cxn ang="0">
                <a:pos x="5686" y="2531"/>
              </a:cxn>
              <a:cxn ang="0">
                <a:pos x="7011" y="2550"/>
              </a:cxn>
              <a:cxn ang="0">
                <a:pos x="8361" y="2515"/>
              </a:cxn>
              <a:cxn ang="0">
                <a:pos x="9712" y="2426"/>
              </a:cxn>
              <a:cxn ang="0">
                <a:pos x="11037" y="2283"/>
              </a:cxn>
              <a:cxn ang="0">
                <a:pos x="12311" y="2084"/>
              </a:cxn>
              <a:cxn ang="0">
                <a:pos x="13509" y="1831"/>
              </a:cxn>
              <a:cxn ang="0">
                <a:pos x="14604" y="1522"/>
              </a:cxn>
              <a:cxn ang="0">
                <a:pos x="15571" y="1158"/>
              </a:cxn>
              <a:cxn ang="0">
                <a:pos x="16386" y="737"/>
              </a:cxn>
              <a:cxn ang="0">
                <a:pos x="17021" y="260"/>
              </a:cxn>
            </a:cxnLst>
            <a:rect l="0" t="0" r="r" b="b"/>
            <a:pathLst>
              <a:path w="17264" h="2710">
                <a:moveTo>
                  <a:pt x="17264" y="0"/>
                </a:moveTo>
                <a:lnTo>
                  <a:pt x="17264" y="180"/>
                </a:lnTo>
                <a:lnTo>
                  <a:pt x="17010" y="442"/>
                </a:lnTo>
                <a:lnTo>
                  <a:pt x="16706" y="689"/>
                </a:lnTo>
                <a:lnTo>
                  <a:pt x="16354" y="923"/>
                </a:lnTo>
                <a:lnTo>
                  <a:pt x="15959" y="1141"/>
                </a:lnTo>
                <a:lnTo>
                  <a:pt x="15524" y="1345"/>
                </a:lnTo>
                <a:lnTo>
                  <a:pt x="15050" y="1535"/>
                </a:lnTo>
                <a:lnTo>
                  <a:pt x="14543" y="1710"/>
                </a:lnTo>
                <a:lnTo>
                  <a:pt x="14003" y="1871"/>
                </a:lnTo>
                <a:lnTo>
                  <a:pt x="13437" y="2018"/>
                </a:lnTo>
                <a:lnTo>
                  <a:pt x="12844" y="2151"/>
                </a:lnTo>
                <a:lnTo>
                  <a:pt x="12232" y="2269"/>
                </a:lnTo>
                <a:lnTo>
                  <a:pt x="11599" y="2374"/>
                </a:lnTo>
                <a:lnTo>
                  <a:pt x="10952" y="2464"/>
                </a:lnTo>
                <a:lnTo>
                  <a:pt x="10294" y="2540"/>
                </a:lnTo>
                <a:lnTo>
                  <a:pt x="9625" y="2602"/>
                </a:lnTo>
                <a:lnTo>
                  <a:pt x="8951" y="2649"/>
                </a:lnTo>
                <a:lnTo>
                  <a:pt x="8275" y="2684"/>
                </a:lnTo>
                <a:lnTo>
                  <a:pt x="7599" y="2704"/>
                </a:lnTo>
                <a:lnTo>
                  <a:pt x="6928" y="2710"/>
                </a:lnTo>
                <a:lnTo>
                  <a:pt x="6264" y="2702"/>
                </a:lnTo>
                <a:lnTo>
                  <a:pt x="5609" y="2681"/>
                </a:lnTo>
                <a:lnTo>
                  <a:pt x="4968" y="2645"/>
                </a:lnTo>
                <a:lnTo>
                  <a:pt x="4344" y="2597"/>
                </a:lnTo>
                <a:lnTo>
                  <a:pt x="3740" y="2534"/>
                </a:lnTo>
                <a:lnTo>
                  <a:pt x="3158" y="2457"/>
                </a:lnTo>
                <a:lnTo>
                  <a:pt x="2603" y="2367"/>
                </a:lnTo>
                <a:lnTo>
                  <a:pt x="2077" y="2264"/>
                </a:lnTo>
                <a:lnTo>
                  <a:pt x="1584" y="2147"/>
                </a:lnTo>
                <a:lnTo>
                  <a:pt x="1126" y="2016"/>
                </a:lnTo>
                <a:lnTo>
                  <a:pt x="708" y="1871"/>
                </a:lnTo>
                <a:lnTo>
                  <a:pt x="331" y="1714"/>
                </a:lnTo>
                <a:lnTo>
                  <a:pt x="0" y="1543"/>
                </a:lnTo>
                <a:lnTo>
                  <a:pt x="0" y="1474"/>
                </a:lnTo>
                <a:lnTo>
                  <a:pt x="341" y="1635"/>
                </a:lnTo>
                <a:lnTo>
                  <a:pt x="727" y="1784"/>
                </a:lnTo>
                <a:lnTo>
                  <a:pt x="1155" y="1920"/>
                </a:lnTo>
                <a:lnTo>
                  <a:pt x="1621" y="2042"/>
                </a:lnTo>
                <a:lnTo>
                  <a:pt x="2121" y="2151"/>
                </a:lnTo>
                <a:lnTo>
                  <a:pt x="2654" y="2249"/>
                </a:lnTo>
                <a:lnTo>
                  <a:pt x="3215" y="2331"/>
                </a:lnTo>
                <a:lnTo>
                  <a:pt x="3803" y="2401"/>
                </a:lnTo>
                <a:lnTo>
                  <a:pt x="4413" y="2457"/>
                </a:lnTo>
                <a:lnTo>
                  <a:pt x="5041" y="2500"/>
                </a:lnTo>
                <a:lnTo>
                  <a:pt x="5686" y="2531"/>
                </a:lnTo>
                <a:lnTo>
                  <a:pt x="6343" y="2547"/>
                </a:lnTo>
                <a:lnTo>
                  <a:pt x="7011" y="2550"/>
                </a:lnTo>
                <a:lnTo>
                  <a:pt x="7685" y="2539"/>
                </a:lnTo>
                <a:lnTo>
                  <a:pt x="8361" y="2515"/>
                </a:lnTo>
                <a:lnTo>
                  <a:pt x="9039" y="2478"/>
                </a:lnTo>
                <a:lnTo>
                  <a:pt x="9712" y="2426"/>
                </a:lnTo>
                <a:lnTo>
                  <a:pt x="10379" y="2361"/>
                </a:lnTo>
                <a:lnTo>
                  <a:pt x="11037" y="2283"/>
                </a:lnTo>
                <a:lnTo>
                  <a:pt x="11682" y="2190"/>
                </a:lnTo>
                <a:lnTo>
                  <a:pt x="12311" y="2084"/>
                </a:lnTo>
                <a:lnTo>
                  <a:pt x="12921" y="1964"/>
                </a:lnTo>
                <a:lnTo>
                  <a:pt x="13509" y="1831"/>
                </a:lnTo>
                <a:lnTo>
                  <a:pt x="14070" y="1683"/>
                </a:lnTo>
                <a:lnTo>
                  <a:pt x="14604" y="1522"/>
                </a:lnTo>
                <a:lnTo>
                  <a:pt x="15105" y="1347"/>
                </a:lnTo>
                <a:lnTo>
                  <a:pt x="15571" y="1158"/>
                </a:lnTo>
                <a:lnTo>
                  <a:pt x="15999" y="954"/>
                </a:lnTo>
                <a:lnTo>
                  <a:pt x="16386" y="737"/>
                </a:lnTo>
                <a:lnTo>
                  <a:pt x="16728" y="506"/>
                </a:lnTo>
                <a:lnTo>
                  <a:pt x="17021" y="260"/>
                </a:lnTo>
                <a:lnTo>
                  <a:pt x="17264" y="0"/>
                </a:lnTo>
                <a:close/>
              </a:path>
            </a:pathLst>
          </a:custGeom>
          <a:gradFill flip="none" rotWithShape="1">
            <a:gsLst>
              <a:gs pos="0">
                <a:schemeClr val="bg1">
                  <a:alpha val="0"/>
                </a:schemeClr>
              </a:gs>
              <a:gs pos="50000">
                <a:schemeClr val="accent2"/>
              </a:gs>
              <a:gs pos="100000">
                <a:schemeClr val="bg1">
                  <a:alpha val="0"/>
                </a:schemeClr>
              </a:gs>
            </a:gsLst>
            <a:lin ang="0" scaled="1"/>
            <a:tileRect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1116449"/>
            <a:ext cx="6858000" cy="707886"/>
          </a:xfrm>
        </p:spPr>
        <p:txBody>
          <a:bodyPr>
            <a:spAutoFit/>
          </a:bodyPr>
          <a:lstStyle>
            <a:lvl1pPr algn="r">
              <a:defRPr sz="400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1900535"/>
            <a:ext cx="6858000" cy="461665"/>
          </a:xfrm>
        </p:spPr>
        <p:txBody>
          <a:bodyPr>
            <a:spAutoFit/>
          </a:bodyPr>
          <a:lstStyle>
            <a:lvl1pPr marL="0" indent="0" algn="r">
              <a:buNone/>
              <a:defRPr sz="2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20482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 userDrawn="1"/>
        </p:nvSpPr>
        <p:spPr>
          <a:xfrm>
            <a:off x="111125" y="185738"/>
            <a:ext cx="6746875" cy="69056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051" name="Line 4"/>
          <p:cNvSpPr>
            <a:spLocks noChangeShapeType="1"/>
          </p:cNvSpPr>
          <p:nvPr userDrawn="1"/>
        </p:nvSpPr>
        <p:spPr bwMode="auto">
          <a:xfrm>
            <a:off x="381000" y="876300"/>
            <a:ext cx="8778875" cy="0"/>
          </a:xfrm>
          <a:prstGeom prst="line">
            <a:avLst/>
          </a:prstGeom>
          <a:noFill/>
          <a:ln w="28575">
            <a:solidFill>
              <a:srgbClr val="83789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b="1">
              <a:solidFill>
                <a:srgbClr val="000000"/>
              </a:solidFill>
            </a:endParaRPr>
          </a:p>
        </p:txBody>
      </p:sp>
      <p:pic>
        <p:nvPicPr>
          <p:cNvPr id="2052" name="Picture 3"/>
          <p:cNvPicPr>
            <a:picLocks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6280"/>
          <a:stretch>
            <a:fillRect/>
          </a:stretch>
        </p:blipFill>
        <p:spPr bwMode="auto">
          <a:xfrm>
            <a:off x="6858000" y="-4763"/>
            <a:ext cx="2286000" cy="881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1" name="Straight Connector 10"/>
          <p:cNvCxnSpPr/>
          <p:nvPr userDrawn="1"/>
        </p:nvCxnSpPr>
        <p:spPr>
          <a:xfrm>
            <a:off x="304800" y="6019800"/>
            <a:ext cx="8534400" cy="1588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 Box 7"/>
          <p:cNvSpPr txBox="1">
            <a:spLocks noChangeArrowheads="1"/>
          </p:cNvSpPr>
          <p:nvPr userDrawn="1"/>
        </p:nvSpPr>
        <p:spPr bwMode="auto">
          <a:xfrm>
            <a:off x="3124201" y="6551612"/>
            <a:ext cx="37338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b="0" dirty="0" smtClean="0">
                <a:solidFill>
                  <a:srgbClr val="000000"/>
                </a:solidFill>
              </a:rPr>
              <a:t>© </a:t>
            </a:r>
            <a:r>
              <a:rPr lang="en-US" sz="1200" b="0" dirty="0" err="1" smtClean="0">
                <a:solidFill>
                  <a:srgbClr val="000000"/>
                </a:solidFill>
              </a:rPr>
              <a:t>ModernThink</a:t>
            </a:r>
            <a:r>
              <a:rPr lang="en-US" sz="1200" b="0" dirty="0" smtClean="0">
                <a:solidFill>
                  <a:srgbClr val="000000"/>
                </a:solidFill>
              </a:rPr>
              <a:t> LLC 2012.  All rights reserved.</a:t>
            </a:r>
          </a:p>
        </p:txBody>
      </p:sp>
      <p:pic>
        <p:nvPicPr>
          <p:cNvPr id="2055" name="Picture 2"/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071127"/>
            <a:ext cx="2666999" cy="7250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B2D0EC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C12929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6" name="Picture 2"/>
          <p:cNvPicPr>
            <a:picLocks noChangeAspect="1" noChangeArrowheads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6135688"/>
            <a:ext cx="1600200" cy="690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B2D0EC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C12929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itle 1"/>
          <p:cNvSpPr txBox="1">
            <a:spLocks/>
          </p:cNvSpPr>
          <p:nvPr userDrawn="1"/>
        </p:nvSpPr>
        <p:spPr>
          <a:xfrm>
            <a:off x="304800" y="304800"/>
            <a:ext cx="7162800" cy="571500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66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endParaRPr lang="en-US" dirty="0"/>
          </a:p>
        </p:txBody>
      </p:sp>
      <p:sp>
        <p:nvSpPr>
          <p:cNvPr id="10" name="Title 1"/>
          <p:cNvSpPr txBox="1">
            <a:spLocks/>
          </p:cNvSpPr>
          <p:nvPr userDrawn="1"/>
        </p:nvSpPr>
        <p:spPr>
          <a:xfrm>
            <a:off x="361666" y="245269"/>
            <a:ext cx="7162800" cy="571500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66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endParaRPr lang="en-US" dirty="0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304800" y="245268"/>
            <a:ext cx="6553200" cy="63103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3749040" y="603504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7FF4DA-EEDE-4027-9EC1-DD7381E1977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8634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71" r:id="rId2"/>
    <p:sldLayoutId id="2147483665" r:id="rId3"/>
    <p:sldLayoutId id="2147483672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206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b="0">
                <a:solidFill>
                  <a:srgbClr val="FFFFFF">
                    <a:tint val="75000"/>
                  </a:srgbClr>
                </a:solidFill>
                <a:latin typeface="Calibri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 b="0">
                <a:solidFill>
                  <a:srgbClr val="FFFFFF">
                    <a:tint val="75000"/>
                  </a:srgbClr>
                </a:solidFill>
                <a:latin typeface="Calibri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grpSp>
        <p:nvGrpSpPr>
          <p:cNvPr id="1028" name="Group 3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1" cy="6858000"/>
          </a:xfrm>
        </p:grpSpPr>
        <p:sp>
          <p:nvSpPr>
            <p:cNvPr id="8" name="Rectangle 7"/>
            <p:cNvSpPr/>
            <p:nvPr userDrawn="1"/>
          </p:nvSpPr>
          <p:spPr>
            <a:xfrm>
              <a:off x="0" y="0"/>
              <a:ext cx="9144001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038" name="Freeform 9"/>
            <p:cNvSpPr>
              <a:spLocks/>
            </p:cNvSpPr>
            <p:nvPr userDrawn="1"/>
          </p:nvSpPr>
          <p:spPr bwMode="auto">
            <a:xfrm>
              <a:off x="7543800" y="0"/>
              <a:ext cx="1600201" cy="2209800"/>
            </a:xfrm>
            <a:custGeom>
              <a:avLst/>
              <a:gdLst>
                <a:gd name="T0" fmla="*/ 0 w 1432"/>
                <a:gd name="T1" fmla="*/ 0 h 3492"/>
                <a:gd name="T2" fmla="*/ 2147483647 w 1432"/>
                <a:gd name="T3" fmla="*/ 0 h 3492"/>
                <a:gd name="T4" fmla="*/ 2147483647 w 1432"/>
                <a:gd name="T5" fmla="*/ 2147483647 h 3492"/>
                <a:gd name="T6" fmla="*/ 2147483647 w 1432"/>
                <a:gd name="T7" fmla="*/ 2147483647 h 3492"/>
                <a:gd name="T8" fmla="*/ 2147483647 w 1432"/>
                <a:gd name="T9" fmla="*/ 2147483647 h 3492"/>
                <a:gd name="T10" fmla="*/ 2147483647 w 1432"/>
                <a:gd name="T11" fmla="*/ 2147483647 h 3492"/>
                <a:gd name="T12" fmla="*/ 2147483647 w 1432"/>
                <a:gd name="T13" fmla="*/ 2147483647 h 3492"/>
                <a:gd name="T14" fmla="*/ 2147483647 w 1432"/>
                <a:gd name="T15" fmla="*/ 2147483647 h 3492"/>
                <a:gd name="T16" fmla="*/ 2147483647 w 1432"/>
                <a:gd name="T17" fmla="*/ 2147483647 h 3492"/>
                <a:gd name="T18" fmla="*/ 2147483647 w 1432"/>
                <a:gd name="T19" fmla="*/ 2147483647 h 3492"/>
                <a:gd name="T20" fmla="*/ 2147483647 w 1432"/>
                <a:gd name="T21" fmla="*/ 2147483647 h 3492"/>
                <a:gd name="T22" fmla="*/ 2147483647 w 1432"/>
                <a:gd name="T23" fmla="*/ 2147483647 h 3492"/>
                <a:gd name="T24" fmla="*/ 2147483647 w 1432"/>
                <a:gd name="T25" fmla="*/ 2147483647 h 3492"/>
                <a:gd name="T26" fmla="*/ 2147483647 w 1432"/>
                <a:gd name="T27" fmla="*/ 2147483647 h 3492"/>
                <a:gd name="T28" fmla="*/ 2147483647 w 1432"/>
                <a:gd name="T29" fmla="*/ 2147483647 h 3492"/>
                <a:gd name="T30" fmla="*/ 2147483647 w 1432"/>
                <a:gd name="T31" fmla="*/ 2147483647 h 3492"/>
                <a:gd name="T32" fmla="*/ 2147483647 w 1432"/>
                <a:gd name="T33" fmla="*/ 2147483647 h 3492"/>
                <a:gd name="T34" fmla="*/ 2147483647 w 1432"/>
                <a:gd name="T35" fmla="*/ 2147483647 h 3492"/>
                <a:gd name="T36" fmla="*/ 2147483647 w 1432"/>
                <a:gd name="T37" fmla="*/ 2147483647 h 3492"/>
                <a:gd name="T38" fmla="*/ 2147483647 w 1432"/>
                <a:gd name="T39" fmla="*/ 2147483647 h 3492"/>
                <a:gd name="T40" fmla="*/ 2147483647 w 1432"/>
                <a:gd name="T41" fmla="*/ 2147483647 h 3492"/>
                <a:gd name="T42" fmla="*/ 2147483647 w 1432"/>
                <a:gd name="T43" fmla="*/ 2147483647 h 3492"/>
                <a:gd name="T44" fmla="*/ 2147483647 w 1432"/>
                <a:gd name="T45" fmla="*/ 2147483647 h 3492"/>
                <a:gd name="T46" fmla="*/ 2147483647 w 1432"/>
                <a:gd name="T47" fmla="*/ 2147483647 h 3492"/>
                <a:gd name="T48" fmla="*/ 2147483647 w 1432"/>
                <a:gd name="T49" fmla="*/ 2147483647 h 3492"/>
                <a:gd name="T50" fmla="*/ 2147483647 w 1432"/>
                <a:gd name="T51" fmla="*/ 2147483647 h 3492"/>
                <a:gd name="T52" fmla="*/ 2147483647 w 1432"/>
                <a:gd name="T53" fmla="*/ 2147483647 h 3492"/>
                <a:gd name="T54" fmla="*/ 2147483647 w 1432"/>
                <a:gd name="T55" fmla="*/ 2147483647 h 3492"/>
                <a:gd name="T56" fmla="*/ 2147483647 w 1432"/>
                <a:gd name="T57" fmla="*/ 2147483647 h 3492"/>
                <a:gd name="T58" fmla="*/ 2147483647 w 1432"/>
                <a:gd name="T59" fmla="*/ 2147483647 h 3492"/>
                <a:gd name="T60" fmla="*/ 2147483647 w 1432"/>
                <a:gd name="T61" fmla="*/ 2147483647 h 3492"/>
                <a:gd name="T62" fmla="*/ 2147483647 w 1432"/>
                <a:gd name="T63" fmla="*/ 2147483647 h 3492"/>
                <a:gd name="T64" fmla="*/ 2147483647 w 1432"/>
                <a:gd name="T65" fmla="*/ 2147483647 h 3492"/>
                <a:gd name="T66" fmla="*/ 2147483647 w 1432"/>
                <a:gd name="T67" fmla="*/ 2147483647 h 3492"/>
                <a:gd name="T68" fmla="*/ 0 w 1432"/>
                <a:gd name="T69" fmla="*/ 0 h 3492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1432" h="3492">
                  <a:moveTo>
                    <a:pt x="0" y="0"/>
                  </a:moveTo>
                  <a:lnTo>
                    <a:pt x="1432" y="0"/>
                  </a:lnTo>
                  <a:lnTo>
                    <a:pt x="1432" y="3492"/>
                  </a:lnTo>
                  <a:lnTo>
                    <a:pt x="1419" y="3252"/>
                  </a:lnTo>
                  <a:lnTo>
                    <a:pt x="1406" y="3024"/>
                  </a:lnTo>
                  <a:lnTo>
                    <a:pt x="1393" y="2807"/>
                  </a:lnTo>
                  <a:lnTo>
                    <a:pt x="1379" y="2601"/>
                  </a:lnTo>
                  <a:lnTo>
                    <a:pt x="1364" y="2407"/>
                  </a:lnTo>
                  <a:lnTo>
                    <a:pt x="1348" y="2222"/>
                  </a:lnTo>
                  <a:lnTo>
                    <a:pt x="1330" y="2047"/>
                  </a:lnTo>
                  <a:lnTo>
                    <a:pt x="1311" y="1881"/>
                  </a:lnTo>
                  <a:lnTo>
                    <a:pt x="1291" y="1726"/>
                  </a:lnTo>
                  <a:lnTo>
                    <a:pt x="1268" y="1580"/>
                  </a:lnTo>
                  <a:lnTo>
                    <a:pt x="1245" y="1442"/>
                  </a:lnTo>
                  <a:lnTo>
                    <a:pt x="1218" y="1313"/>
                  </a:lnTo>
                  <a:lnTo>
                    <a:pt x="1190" y="1192"/>
                  </a:lnTo>
                  <a:lnTo>
                    <a:pt x="1158" y="1078"/>
                  </a:lnTo>
                  <a:lnTo>
                    <a:pt x="1125" y="973"/>
                  </a:lnTo>
                  <a:lnTo>
                    <a:pt x="1089" y="873"/>
                  </a:lnTo>
                  <a:lnTo>
                    <a:pt x="1049" y="781"/>
                  </a:lnTo>
                  <a:lnTo>
                    <a:pt x="1007" y="696"/>
                  </a:lnTo>
                  <a:lnTo>
                    <a:pt x="962" y="617"/>
                  </a:lnTo>
                  <a:lnTo>
                    <a:pt x="913" y="544"/>
                  </a:lnTo>
                  <a:lnTo>
                    <a:pt x="860" y="475"/>
                  </a:lnTo>
                  <a:lnTo>
                    <a:pt x="804" y="413"/>
                  </a:lnTo>
                  <a:lnTo>
                    <a:pt x="744" y="354"/>
                  </a:lnTo>
                  <a:lnTo>
                    <a:pt x="680" y="301"/>
                  </a:lnTo>
                  <a:lnTo>
                    <a:pt x="611" y="252"/>
                  </a:lnTo>
                  <a:lnTo>
                    <a:pt x="539" y="206"/>
                  </a:lnTo>
                  <a:lnTo>
                    <a:pt x="461" y="165"/>
                  </a:lnTo>
                  <a:lnTo>
                    <a:pt x="379" y="128"/>
                  </a:lnTo>
                  <a:lnTo>
                    <a:pt x="292" y="92"/>
                  </a:lnTo>
                  <a:lnTo>
                    <a:pt x="200" y="59"/>
                  </a:lnTo>
                  <a:lnTo>
                    <a:pt x="103" y="2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 b="1">
                <a:solidFill>
                  <a:srgbClr val="FFFFFF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1" name="Freeform 10"/>
            <p:cNvSpPr>
              <a:spLocks/>
            </p:cNvSpPr>
            <p:nvPr userDrawn="1"/>
          </p:nvSpPr>
          <p:spPr bwMode="auto">
            <a:xfrm>
              <a:off x="3733800" y="5715000"/>
              <a:ext cx="5029201" cy="762000"/>
            </a:xfrm>
            <a:custGeom>
              <a:avLst/>
              <a:gdLst/>
              <a:ahLst/>
              <a:cxnLst>
                <a:cxn ang="0">
                  <a:pos x="17264" y="180"/>
                </a:cxn>
                <a:cxn ang="0">
                  <a:pos x="16706" y="689"/>
                </a:cxn>
                <a:cxn ang="0">
                  <a:pos x="15959" y="1141"/>
                </a:cxn>
                <a:cxn ang="0">
                  <a:pos x="15050" y="1535"/>
                </a:cxn>
                <a:cxn ang="0">
                  <a:pos x="14003" y="1871"/>
                </a:cxn>
                <a:cxn ang="0">
                  <a:pos x="12844" y="2151"/>
                </a:cxn>
                <a:cxn ang="0">
                  <a:pos x="11599" y="2374"/>
                </a:cxn>
                <a:cxn ang="0">
                  <a:pos x="10294" y="2540"/>
                </a:cxn>
                <a:cxn ang="0">
                  <a:pos x="8951" y="2649"/>
                </a:cxn>
                <a:cxn ang="0">
                  <a:pos x="7599" y="2704"/>
                </a:cxn>
                <a:cxn ang="0">
                  <a:pos x="6264" y="2702"/>
                </a:cxn>
                <a:cxn ang="0">
                  <a:pos x="4968" y="2645"/>
                </a:cxn>
                <a:cxn ang="0">
                  <a:pos x="3740" y="2534"/>
                </a:cxn>
                <a:cxn ang="0">
                  <a:pos x="2603" y="2367"/>
                </a:cxn>
                <a:cxn ang="0">
                  <a:pos x="1584" y="2147"/>
                </a:cxn>
                <a:cxn ang="0">
                  <a:pos x="708" y="1871"/>
                </a:cxn>
                <a:cxn ang="0">
                  <a:pos x="0" y="1543"/>
                </a:cxn>
                <a:cxn ang="0">
                  <a:pos x="341" y="1635"/>
                </a:cxn>
                <a:cxn ang="0">
                  <a:pos x="1155" y="1920"/>
                </a:cxn>
                <a:cxn ang="0">
                  <a:pos x="2121" y="2151"/>
                </a:cxn>
                <a:cxn ang="0">
                  <a:pos x="3215" y="2331"/>
                </a:cxn>
                <a:cxn ang="0">
                  <a:pos x="4413" y="2457"/>
                </a:cxn>
                <a:cxn ang="0">
                  <a:pos x="5686" y="2531"/>
                </a:cxn>
                <a:cxn ang="0">
                  <a:pos x="7011" y="2550"/>
                </a:cxn>
                <a:cxn ang="0">
                  <a:pos x="8361" y="2515"/>
                </a:cxn>
                <a:cxn ang="0">
                  <a:pos x="9712" y="2426"/>
                </a:cxn>
                <a:cxn ang="0">
                  <a:pos x="11037" y="2283"/>
                </a:cxn>
                <a:cxn ang="0">
                  <a:pos x="12311" y="2084"/>
                </a:cxn>
                <a:cxn ang="0">
                  <a:pos x="13509" y="1831"/>
                </a:cxn>
                <a:cxn ang="0">
                  <a:pos x="14604" y="1522"/>
                </a:cxn>
                <a:cxn ang="0">
                  <a:pos x="15571" y="1158"/>
                </a:cxn>
                <a:cxn ang="0">
                  <a:pos x="16386" y="737"/>
                </a:cxn>
                <a:cxn ang="0">
                  <a:pos x="17021" y="260"/>
                </a:cxn>
              </a:cxnLst>
              <a:rect l="0" t="0" r="r" b="b"/>
              <a:pathLst>
                <a:path w="17264" h="2710">
                  <a:moveTo>
                    <a:pt x="17264" y="0"/>
                  </a:moveTo>
                  <a:lnTo>
                    <a:pt x="17264" y="180"/>
                  </a:lnTo>
                  <a:lnTo>
                    <a:pt x="17010" y="442"/>
                  </a:lnTo>
                  <a:lnTo>
                    <a:pt x="16706" y="689"/>
                  </a:lnTo>
                  <a:lnTo>
                    <a:pt x="16354" y="923"/>
                  </a:lnTo>
                  <a:lnTo>
                    <a:pt x="15959" y="1141"/>
                  </a:lnTo>
                  <a:lnTo>
                    <a:pt x="15524" y="1345"/>
                  </a:lnTo>
                  <a:lnTo>
                    <a:pt x="15050" y="1535"/>
                  </a:lnTo>
                  <a:lnTo>
                    <a:pt x="14543" y="1710"/>
                  </a:lnTo>
                  <a:lnTo>
                    <a:pt x="14003" y="1871"/>
                  </a:lnTo>
                  <a:lnTo>
                    <a:pt x="13437" y="2018"/>
                  </a:lnTo>
                  <a:lnTo>
                    <a:pt x="12844" y="2151"/>
                  </a:lnTo>
                  <a:lnTo>
                    <a:pt x="12232" y="2269"/>
                  </a:lnTo>
                  <a:lnTo>
                    <a:pt x="11599" y="2374"/>
                  </a:lnTo>
                  <a:lnTo>
                    <a:pt x="10952" y="2464"/>
                  </a:lnTo>
                  <a:lnTo>
                    <a:pt x="10294" y="2540"/>
                  </a:lnTo>
                  <a:lnTo>
                    <a:pt x="9625" y="2602"/>
                  </a:lnTo>
                  <a:lnTo>
                    <a:pt x="8951" y="2649"/>
                  </a:lnTo>
                  <a:lnTo>
                    <a:pt x="8275" y="2684"/>
                  </a:lnTo>
                  <a:lnTo>
                    <a:pt x="7599" y="2704"/>
                  </a:lnTo>
                  <a:lnTo>
                    <a:pt x="6928" y="2710"/>
                  </a:lnTo>
                  <a:lnTo>
                    <a:pt x="6264" y="2702"/>
                  </a:lnTo>
                  <a:lnTo>
                    <a:pt x="5609" y="2681"/>
                  </a:lnTo>
                  <a:lnTo>
                    <a:pt x="4968" y="2645"/>
                  </a:lnTo>
                  <a:lnTo>
                    <a:pt x="4344" y="2597"/>
                  </a:lnTo>
                  <a:lnTo>
                    <a:pt x="3740" y="2534"/>
                  </a:lnTo>
                  <a:lnTo>
                    <a:pt x="3158" y="2457"/>
                  </a:lnTo>
                  <a:lnTo>
                    <a:pt x="2603" y="2367"/>
                  </a:lnTo>
                  <a:lnTo>
                    <a:pt x="2077" y="2264"/>
                  </a:lnTo>
                  <a:lnTo>
                    <a:pt x="1584" y="2147"/>
                  </a:lnTo>
                  <a:lnTo>
                    <a:pt x="1126" y="2016"/>
                  </a:lnTo>
                  <a:lnTo>
                    <a:pt x="708" y="1871"/>
                  </a:lnTo>
                  <a:lnTo>
                    <a:pt x="331" y="1714"/>
                  </a:lnTo>
                  <a:lnTo>
                    <a:pt x="0" y="1543"/>
                  </a:lnTo>
                  <a:lnTo>
                    <a:pt x="0" y="1474"/>
                  </a:lnTo>
                  <a:lnTo>
                    <a:pt x="341" y="1635"/>
                  </a:lnTo>
                  <a:lnTo>
                    <a:pt x="727" y="1784"/>
                  </a:lnTo>
                  <a:lnTo>
                    <a:pt x="1155" y="1920"/>
                  </a:lnTo>
                  <a:lnTo>
                    <a:pt x="1621" y="2042"/>
                  </a:lnTo>
                  <a:lnTo>
                    <a:pt x="2121" y="2151"/>
                  </a:lnTo>
                  <a:lnTo>
                    <a:pt x="2654" y="2249"/>
                  </a:lnTo>
                  <a:lnTo>
                    <a:pt x="3215" y="2331"/>
                  </a:lnTo>
                  <a:lnTo>
                    <a:pt x="3803" y="2401"/>
                  </a:lnTo>
                  <a:lnTo>
                    <a:pt x="4413" y="2457"/>
                  </a:lnTo>
                  <a:lnTo>
                    <a:pt x="5041" y="2500"/>
                  </a:lnTo>
                  <a:lnTo>
                    <a:pt x="5686" y="2531"/>
                  </a:lnTo>
                  <a:lnTo>
                    <a:pt x="6343" y="2547"/>
                  </a:lnTo>
                  <a:lnTo>
                    <a:pt x="7011" y="2550"/>
                  </a:lnTo>
                  <a:lnTo>
                    <a:pt x="7685" y="2539"/>
                  </a:lnTo>
                  <a:lnTo>
                    <a:pt x="8361" y="2515"/>
                  </a:lnTo>
                  <a:lnTo>
                    <a:pt x="9039" y="2478"/>
                  </a:lnTo>
                  <a:lnTo>
                    <a:pt x="9712" y="2426"/>
                  </a:lnTo>
                  <a:lnTo>
                    <a:pt x="10379" y="2361"/>
                  </a:lnTo>
                  <a:lnTo>
                    <a:pt x="11037" y="2283"/>
                  </a:lnTo>
                  <a:lnTo>
                    <a:pt x="11682" y="2190"/>
                  </a:lnTo>
                  <a:lnTo>
                    <a:pt x="12311" y="2084"/>
                  </a:lnTo>
                  <a:lnTo>
                    <a:pt x="12921" y="1964"/>
                  </a:lnTo>
                  <a:lnTo>
                    <a:pt x="13509" y="1831"/>
                  </a:lnTo>
                  <a:lnTo>
                    <a:pt x="14070" y="1683"/>
                  </a:lnTo>
                  <a:lnTo>
                    <a:pt x="14604" y="1522"/>
                  </a:lnTo>
                  <a:lnTo>
                    <a:pt x="15105" y="1347"/>
                  </a:lnTo>
                  <a:lnTo>
                    <a:pt x="15571" y="1158"/>
                  </a:lnTo>
                  <a:lnTo>
                    <a:pt x="15999" y="954"/>
                  </a:lnTo>
                  <a:lnTo>
                    <a:pt x="16386" y="737"/>
                  </a:lnTo>
                  <a:lnTo>
                    <a:pt x="16728" y="506"/>
                  </a:lnTo>
                  <a:lnTo>
                    <a:pt x="17021" y="260"/>
                  </a:lnTo>
                  <a:lnTo>
                    <a:pt x="17264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50000">
                  <a:schemeClr val="accent2"/>
                </a:gs>
                <a:gs pos="100000">
                  <a:schemeClr val="bg1">
                    <a:alpha val="0"/>
                  </a:schemeClr>
                </a:gs>
              </a:gsLst>
              <a:lin ang="0" scaled="1"/>
              <a:tileRect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srgbClr val="FFFFFF"/>
                </a:solidFill>
                <a:cs typeface="Arial" charset="0"/>
              </a:endParaRPr>
            </a:p>
          </p:txBody>
        </p:sp>
      </p:grpSp>
      <p:sp>
        <p:nvSpPr>
          <p:cNvPr id="1029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0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grpSp>
        <p:nvGrpSpPr>
          <p:cNvPr id="1031" name="Group 11"/>
          <p:cNvGrpSpPr>
            <a:grpSpLocks/>
          </p:cNvGrpSpPr>
          <p:nvPr/>
        </p:nvGrpSpPr>
        <p:grpSpPr bwMode="auto">
          <a:xfrm>
            <a:off x="0" y="2854325"/>
            <a:ext cx="3581400" cy="4003675"/>
            <a:chOff x="0" y="2533588"/>
            <a:chExt cx="8022336" cy="8966516"/>
          </a:xfrm>
        </p:grpSpPr>
        <p:sp>
          <p:nvSpPr>
            <p:cNvPr id="13" name="Freeform 7"/>
            <p:cNvSpPr>
              <a:spLocks/>
            </p:cNvSpPr>
            <p:nvPr userDrawn="1"/>
          </p:nvSpPr>
          <p:spPr bwMode="auto">
            <a:xfrm>
              <a:off x="0" y="2533588"/>
              <a:ext cx="4128517" cy="25136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4" y="18"/>
                </a:cxn>
                <a:cxn ang="0">
                  <a:pos x="246" y="40"/>
                </a:cxn>
                <a:cxn ang="0">
                  <a:pos x="365" y="64"/>
                </a:cxn>
                <a:cxn ang="0">
                  <a:pos x="596" y="127"/>
                </a:cxn>
                <a:cxn ang="0">
                  <a:pos x="815" y="200"/>
                </a:cxn>
                <a:cxn ang="0">
                  <a:pos x="1025" y="286"/>
                </a:cxn>
                <a:cxn ang="0">
                  <a:pos x="1223" y="380"/>
                </a:cxn>
                <a:cxn ang="0">
                  <a:pos x="1411" y="482"/>
                </a:cxn>
                <a:cxn ang="0">
                  <a:pos x="1588" y="591"/>
                </a:cxn>
                <a:cxn ang="0">
                  <a:pos x="1753" y="707"/>
                </a:cxn>
                <a:cxn ang="0">
                  <a:pos x="1907" y="824"/>
                </a:cxn>
                <a:cxn ang="0">
                  <a:pos x="2047" y="946"/>
                </a:cxn>
                <a:cxn ang="0">
                  <a:pos x="2177" y="1066"/>
                </a:cxn>
                <a:cxn ang="0">
                  <a:pos x="2293" y="1189"/>
                </a:cxn>
                <a:cxn ang="0">
                  <a:pos x="2397" y="1308"/>
                </a:cxn>
                <a:cxn ang="0">
                  <a:pos x="2488" y="1423"/>
                </a:cxn>
                <a:cxn ang="0">
                  <a:pos x="2565" y="1534"/>
                </a:cxn>
                <a:cxn ang="0">
                  <a:pos x="2600" y="1587"/>
                </a:cxn>
                <a:cxn ang="0">
                  <a:pos x="2535" y="1522"/>
                </a:cxn>
                <a:cxn ang="0">
                  <a:pos x="2455" y="1451"/>
                </a:cxn>
                <a:cxn ang="0">
                  <a:pos x="2359" y="1375"/>
                </a:cxn>
                <a:cxn ang="0">
                  <a:pos x="2247" y="1294"/>
                </a:cxn>
                <a:cxn ang="0">
                  <a:pos x="2119" y="1215"/>
                </a:cxn>
                <a:cxn ang="0">
                  <a:pos x="1981" y="1134"/>
                </a:cxn>
                <a:cxn ang="0">
                  <a:pos x="1827" y="1058"/>
                </a:cxn>
                <a:cxn ang="0">
                  <a:pos x="1662" y="986"/>
                </a:cxn>
                <a:cxn ang="0">
                  <a:pos x="1486" y="921"/>
                </a:cxn>
                <a:cxn ang="0">
                  <a:pos x="1299" y="865"/>
                </a:cxn>
                <a:cxn ang="0">
                  <a:pos x="1103" y="819"/>
                </a:cxn>
                <a:cxn ang="0">
                  <a:pos x="896" y="787"/>
                </a:cxn>
                <a:cxn ang="0">
                  <a:pos x="791" y="776"/>
                </a:cxn>
                <a:cxn ang="0">
                  <a:pos x="683" y="769"/>
                </a:cxn>
                <a:cxn ang="0">
                  <a:pos x="573" y="768"/>
                </a:cxn>
                <a:cxn ang="0">
                  <a:pos x="462" y="769"/>
                </a:cxn>
                <a:cxn ang="0">
                  <a:pos x="348" y="776"/>
                </a:cxn>
                <a:cxn ang="0">
                  <a:pos x="234" y="787"/>
                </a:cxn>
                <a:cxn ang="0">
                  <a:pos x="117" y="806"/>
                </a:cxn>
                <a:cxn ang="0">
                  <a:pos x="0" y="827"/>
                </a:cxn>
                <a:cxn ang="0">
                  <a:pos x="0" y="0"/>
                </a:cxn>
              </a:cxnLst>
              <a:rect l="0" t="0" r="r" b="b"/>
              <a:pathLst>
                <a:path w="2600" h="1587">
                  <a:moveTo>
                    <a:pt x="0" y="0"/>
                  </a:moveTo>
                  <a:lnTo>
                    <a:pt x="0" y="0"/>
                  </a:lnTo>
                  <a:lnTo>
                    <a:pt x="63" y="8"/>
                  </a:lnTo>
                  <a:lnTo>
                    <a:pt x="124" y="18"/>
                  </a:lnTo>
                  <a:lnTo>
                    <a:pt x="185" y="28"/>
                  </a:lnTo>
                  <a:lnTo>
                    <a:pt x="246" y="40"/>
                  </a:lnTo>
                  <a:lnTo>
                    <a:pt x="305" y="53"/>
                  </a:lnTo>
                  <a:lnTo>
                    <a:pt x="365" y="64"/>
                  </a:lnTo>
                  <a:lnTo>
                    <a:pt x="480" y="94"/>
                  </a:lnTo>
                  <a:lnTo>
                    <a:pt x="596" y="127"/>
                  </a:lnTo>
                  <a:lnTo>
                    <a:pt x="706" y="162"/>
                  </a:lnTo>
                  <a:lnTo>
                    <a:pt x="815" y="200"/>
                  </a:lnTo>
                  <a:lnTo>
                    <a:pt x="921" y="241"/>
                  </a:lnTo>
                  <a:lnTo>
                    <a:pt x="1025" y="286"/>
                  </a:lnTo>
                  <a:lnTo>
                    <a:pt x="1126" y="330"/>
                  </a:lnTo>
                  <a:lnTo>
                    <a:pt x="1223" y="380"/>
                  </a:lnTo>
                  <a:lnTo>
                    <a:pt x="1319" y="429"/>
                  </a:lnTo>
                  <a:lnTo>
                    <a:pt x="1411" y="482"/>
                  </a:lnTo>
                  <a:lnTo>
                    <a:pt x="1502" y="537"/>
                  </a:lnTo>
                  <a:lnTo>
                    <a:pt x="1588" y="591"/>
                  </a:lnTo>
                  <a:lnTo>
                    <a:pt x="1672" y="649"/>
                  </a:lnTo>
                  <a:lnTo>
                    <a:pt x="1753" y="707"/>
                  </a:lnTo>
                  <a:lnTo>
                    <a:pt x="1831" y="764"/>
                  </a:lnTo>
                  <a:lnTo>
                    <a:pt x="1907" y="824"/>
                  </a:lnTo>
                  <a:lnTo>
                    <a:pt x="1979" y="885"/>
                  </a:lnTo>
                  <a:lnTo>
                    <a:pt x="2047" y="946"/>
                  </a:lnTo>
                  <a:lnTo>
                    <a:pt x="2113" y="1005"/>
                  </a:lnTo>
                  <a:lnTo>
                    <a:pt x="2177" y="1066"/>
                  </a:lnTo>
                  <a:lnTo>
                    <a:pt x="2237" y="1128"/>
                  </a:lnTo>
                  <a:lnTo>
                    <a:pt x="2293" y="1189"/>
                  </a:lnTo>
                  <a:lnTo>
                    <a:pt x="2347" y="1248"/>
                  </a:lnTo>
                  <a:lnTo>
                    <a:pt x="2397" y="1308"/>
                  </a:lnTo>
                  <a:lnTo>
                    <a:pt x="2445" y="1365"/>
                  </a:lnTo>
                  <a:lnTo>
                    <a:pt x="2488" y="1423"/>
                  </a:lnTo>
                  <a:lnTo>
                    <a:pt x="2529" y="1479"/>
                  </a:lnTo>
                  <a:lnTo>
                    <a:pt x="2565" y="1534"/>
                  </a:lnTo>
                  <a:lnTo>
                    <a:pt x="2600" y="1587"/>
                  </a:lnTo>
                  <a:lnTo>
                    <a:pt x="2600" y="1587"/>
                  </a:lnTo>
                  <a:lnTo>
                    <a:pt x="2570" y="1555"/>
                  </a:lnTo>
                  <a:lnTo>
                    <a:pt x="2535" y="1522"/>
                  </a:lnTo>
                  <a:lnTo>
                    <a:pt x="2497" y="1487"/>
                  </a:lnTo>
                  <a:lnTo>
                    <a:pt x="2455" y="1451"/>
                  </a:lnTo>
                  <a:lnTo>
                    <a:pt x="2408" y="1413"/>
                  </a:lnTo>
                  <a:lnTo>
                    <a:pt x="2359" y="1375"/>
                  </a:lnTo>
                  <a:lnTo>
                    <a:pt x="2304" y="1336"/>
                  </a:lnTo>
                  <a:lnTo>
                    <a:pt x="2247" y="1294"/>
                  </a:lnTo>
                  <a:lnTo>
                    <a:pt x="2185" y="1255"/>
                  </a:lnTo>
                  <a:lnTo>
                    <a:pt x="2119" y="1215"/>
                  </a:lnTo>
                  <a:lnTo>
                    <a:pt x="2052" y="1174"/>
                  </a:lnTo>
                  <a:lnTo>
                    <a:pt x="1981" y="1134"/>
                  </a:lnTo>
                  <a:lnTo>
                    <a:pt x="1905" y="1096"/>
                  </a:lnTo>
                  <a:lnTo>
                    <a:pt x="1827" y="1058"/>
                  </a:lnTo>
                  <a:lnTo>
                    <a:pt x="1746" y="1020"/>
                  </a:lnTo>
                  <a:lnTo>
                    <a:pt x="1662" y="986"/>
                  </a:lnTo>
                  <a:lnTo>
                    <a:pt x="1576" y="953"/>
                  </a:lnTo>
                  <a:lnTo>
                    <a:pt x="1486" y="921"/>
                  </a:lnTo>
                  <a:lnTo>
                    <a:pt x="1393" y="891"/>
                  </a:lnTo>
                  <a:lnTo>
                    <a:pt x="1299" y="865"/>
                  </a:lnTo>
                  <a:lnTo>
                    <a:pt x="1202" y="840"/>
                  </a:lnTo>
                  <a:lnTo>
                    <a:pt x="1103" y="819"/>
                  </a:lnTo>
                  <a:lnTo>
                    <a:pt x="1000" y="801"/>
                  </a:lnTo>
                  <a:lnTo>
                    <a:pt x="896" y="787"/>
                  </a:lnTo>
                  <a:lnTo>
                    <a:pt x="843" y="781"/>
                  </a:lnTo>
                  <a:lnTo>
                    <a:pt x="791" y="776"/>
                  </a:lnTo>
                  <a:lnTo>
                    <a:pt x="738" y="773"/>
                  </a:lnTo>
                  <a:lnTo>
                    <a:pt x="683" y="769"/>
                  </a:lnTo>
                  <a:lnTo>
                    <a:pt x="629" y="768"/>
                  </a:lnTo>
                  <a:lnTo>
                    <a:pt x="573" y="768"/>
                  </a:lnTo>
                  <a:lnTo>
                    <a:pt x="518" y="768"/>
                  </a:lnTo>
                  <a:lnTo>
                    <a:pt x="462" y="769"/>
                  </a:lnTo>
                  <a:lnTo>
                    <a:pt x="406" y="773"/>
                  </a:lnTo>
                  <a:lnTo>
                    <a:pt x="348" y="776"/>
                  </a:lnTo>
                  <a:lnTo>
                    <a:pt x="292" y="781"/>
                  </a:lnTo>
                  <a:lnTo>
                    <a:pt x="234" y="787"/>
                  </a:lnTo>
                  <a:lnTo>
                    <a:pt x="177" y="796"/>
                  </a:lnTo>
                  <a:lnTo>
                    <a:pt x="117" y="806"/>
                  </a:lnTo>
                  <a:lnTo>
                    <a:pt x="59" y="816"/>
                  </a:lnTo>
                  <a:lnTo>
                    <a:pt x="0" y="8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14" name="Freeform 8"/>
            <p:cNvSpPr>
              <a:spLocks/>
            </p:cNvSpPr>
            <p:nvPr userDrawn="1"/>
          </p:nvSpPr>
          <p:spPr bwMode="auto">
            <a:xfrm>
              <a:off x="0" y="4979648"/>
              <a:ext cx="3182621" cy="6520456"/>
            </a:xfrm>
            <a:custGeom>
              <a:avLst/>
              <a:gdLst/>
              <a:ahLst/>
              <a:cxnLst>
                <a:cxn ang="0">
                  <a:pos x="0" y="776"/>
                </a:cxn>
                <a:cxn ang="0">
                  <a:pos x="0" y="776"/>
                </a:cxn>
                <a:cxn ang="0">
                  <a:pos x="38" y="703"/>
                </a:cxn>
                <a:cxn ang="0">
                  <a:pos x="78" y="634"/>
                </a:cxn>
                <a:cxn ang="0">
                  <a:pos x="119" y="566"/>
                </a:cxn>
                <a:cxn ang="0">
                  <a:pos x="162" y="502"/>
                </a:cxn>
                <a:cxn ang="0">
                  <a:pos x="208" y="441"/>
                </a:cxn>
                <a:cxn ang="0">
                  <a:pos x="256" y="381"/>
                </a:cxn>
                <a:cxn ang="0">
                  <a:pos x="305" y="327"/>
                </a:cxn>
                <a:cxn ang="0">
                  <a:pos x="330" y="300"/>
                </a:cxn>
                <a:cxn ang="0">
                  <a:pos x="357" y="274"/>
                </a:cxn>
                <a:cxn ang="0">
                  <a:pos x="385" y="249"/>
                </a:cxn>
                <a:cxn ang="0">
                  <a:pos x="411" y="226"/>
                </a:cxn>
                <a:cxn ang="0">
                  <a:pos x="439" y="203"/>
                </a:cxn>
                <a:cxn ang="0">
                  <a:pos x="469" y="182"/>
                </a:cxn>
                <a:cxn ang="0">
                  <a:pos x="497" y="160"/>
                </a:cxn>
                <a:cxn ang="0">
                  <a:pos x="527" y="140"/>
                </a:cxn>
                <a:cxn ang="0">
                  <a:pos x="558" y="122"/>
                </a:cxn>
                <a:cxn ang="0">
                  <a:pos x="588" y="104"/>
                </a:cxn>
                <a:cxn ang="0">
                  <a:pos x="619" y="87"/>
                </a:cxn>
                <a:cxn ang="0">
                  <a:pos x="652" y="71"/>
                </a:cxn>
                <a:cxn ang="0">
                  <a:pos x="685" y="56"/>
                </a:cxn>
                <a:cxn ang="0">
                  <a:pos x="718" y="43"/>
                </a:cxn>
                <a:cxn ang="0">
                  <a:pos x="751" y="31"/>
                </a:cxn>
                <a:cxn ang="0">
                  <a:pos x="786" y="20"/>
                </a:cxn>
                <a:cxn ang="0">
                  <a:pos x="822" y="10"/>
                </a:cxn>
                <a:cxn ang="0">
                  <a:pos x="857" y="0"/>
                </a:cxn>
                <a:cxn ang="0">
                  <a:pos x="857" y="0"/>
                </a:cxn>
                <a:cxn ang="0">
                  <a:pos x="806" y="46"/>
                </a:cxn>
                <a:cxn ang="0">
                  <a:pos x="754" y="94"/>
                </a:cxn>
                <a:cxn ang="0">
                  <a:pos x="706" y="144"/>
                </a:cxn>
                <a:cxn ang="0">
                  <a:pos x="660" y="196"/>
                </a:cxn>
                <a:cxn ang="0">
                  <a:pos x="617" y="249"/>
                </a:cxn>
                <a:cxn ang="0">
                  <a:pos x="576" y="304"/>
                </a:cxn>
                <a:cxn ang="0">
                  <a:pos x="536" y="362"/>
                </a:cxn>
                <a:cxn ang="0">
                  <a:pos x="498" y="419"/>
                </a:cxn>
                <a:cxn ang="0">
                  <a:pos x="462" y="479"/>
                </a:cxn>
                <a:cxn ang="0">
                  <a:pos x="429" y="538"/>
                </a:cxn>
                <a:cxn ang="0">
                  <a:pos x="398" y="601"/>
                </a:cxn>
                <a:cxn ang="0">
                  <a:pos x="368" y="664"/>
                </a:cxn>
                <a:cxn ang="0">
                  <a:pos x="340" y="728"/>
                </a:cxn>
                <a:cxn ang="0">
                  <a:pos x="315" y="792"/>
                </a:cxn>
                <a:cxn ang="0">
                  <a:pos x="291" y="858"/>
                </a:cxn>
                <a:cxn ang="0">
                  <a:pos x="269" y="925"/>
                </a:cxn>
                <a:cxn ang="0">
                  <a:pos x="249" y="992"/>
                </a:cxn>
                <a:cxn ang="0">
                  <a:pos x="229" y="1060"/>
                </a:cxn>
                <a:cxn ang="0">
                  <a:pos x="213" y="1128"/>
                </a:cxn>
                <a:cxn ang="0">
                  <a:pos x="198" y="1197"/>
                </a:cxn>
                <a:cxn ang="0">
                  <a:pos x="185" y="1266"/>
                </a:cxn>
                <a:cxn ang="0">
                  <a:pos x="173" y="1336"/>
                </a:cxn>
                <a:cxn ang="0">
                  <a:pos x="162" y="1405"/>
                </a:cxn>
                <a:cxn ang="0">
                  <a:pos x="154" y="1474"/>
                </a:cxn>
                <a:cxn ang="0">
                  <a:pos x="147" y="1544"/>
                </a:cxn>
                <a:cxn ang="0">
                  <a:pos x="140" y="1613"/>
                </a:cxn>
                <a:cxn ang="0">
                  <a:pos x="137" y="1682"/>
                </a:cxn>
                <a:cxn ang="0">
                  <a:pos x="134" y="1752"/>
                </a:cxn>
                <a:cxn ang="0">
                  <a:pos x="132" y="1821"/>
                </a:cxn>
                <a:cxn ang="0">
                  <a:pos x="132" y="1889"/>
                </a:cxn>
                <a:cxn ang="0">
                  <a:pos x="134" y="1956"/>
                </a:cxn>
                <a:cxn ang="0">
                  <a:pos x="135" y="2024"/>
                </a:cxn>
                <a:cxn ang="0">
                  <a:pos x="0" y="2024"/>
                </a:cxn>
                <a:cxn ang="0">
                  <a:pos x="0" y="776"/>
                </a:cxn>
                <a:cxn ang="0">
                  <a:pos x="0" y="776"/>
                </a:cxn>
              </a:cxnLst>
              <a:rect l="0" t="0" r="r" b="b"/>
              <a:pathLst>
                <a:path w="857" h="2024">
                  <a:moveTo>
                    <a:pt x="0" y="776"/>
                  </a:moveTo>
                  <a:lnTo>
                    <a:pt x="0" y="776"/>
                  </a:lnTo>
                  <a:lnTo>
                    <a:pt x="38" y="703"/>
                  </a:lnTo>
                  <a:lnTo>
                    <a:pt x="78" y="634"/>
                  </a:lnTo>
                  <a:lnTo>
                    <a:pt x="119" y="566"/>
                  </a:lnTo>
                  <a:lnTo>
                    <a:pt x="162" y="502"/>
                  </a:lnTo>
                  <a:lnTo>
                    <a:pt x="208" y="441"/>
                  </a:lnTo>
                  <a:lnTo>
                    <a:pt x="256" y="381"/>
                  </a:lnTo>
                  <a:lnTo>
                    <a:pt x="305" y="327"/>
                  </a:lnTo>
                  <a:lnTo>
                    <a:pt x="330" y="300"/>
                  </a:lnTo>
                  <a:lnTo>
                    <a:pt x="357" y="274"/>
                  </a:lnTo>
                  <a:lnTo>
                    <a:pt x="385" y="249"/>
                  </a:lnTo>
                  <a:lnTo>
                    <a:pt x="411" y="226"/>
                  </a:lnTo>
                  <a:lnTo>
                    <a:pt x="439" y="203"/>
                  </a:lnTo>
                  <a:lnTo>
                    <a:pt x="469" y="182"/>
                  </a:lnTo>
                  <a:lnTo>
                    <a:pt x="497" y="160"/>
                  </a:lnTo>
                  <a:lnTo>
                    <a:pt x="527" y="140"/>
                  </a:lnTo>
                  <a:lnTo>
                    <a:pt x="558" y="122"/>
                  </a:lnTo>
                  <a:lnTo>
                    <a:pt x="588" y="104"/>
                  </a:lnTo>
                  <a:lnTo>
                    <a:pt x="619" y="87"/>
                  </a:lnTo>
                  <a:lnTo>
                    <a:pt x="652" y="71"/>
                  </a:lnTo>
                  <a:lnTo>
                    <a:pt x="685" y="56"/>
                  </a:lnTo>
                  <a:lnTo>
                    <a:pt x="718" y="43"/>
                  </a:lnTo>
                  <a:lnTo>
                    <a:pt x="751" y="31"/>
                  </a:lnTo>
                  <a:lnTo>
                    <a:pt x="786" y="20"/>
                  </a:lnTo>
                  <a:lnTo>
                    <a:pt x="822" y="10"/>
                  </a:lnTo>
                  <a:lnTo>
                    <a:pt x="857" y="0"/>
                  </a:lnTo>
                  <a:lnTo>
                    <a:pt x="857" y="0"/>
                  </a:lnTo>
                  <a:lnTo>
                    <a:pt x="806" y="46"/>
                  </a:lnTo>
                  <a:lnTo>
                    <a:pt x="754" y="94"/>
                  </a:lnTo>
                  <a:lnTo>
                    <a:pt x="706" y="144"/>
                  </a:lnTo>
                  <a:lnTo>
                    <a:pt x="660" y="196"/>
                  </a:lnTo>
                  <a:lnTo>
                    <a:pt x="617" y="249"/>
                  </a:lnTo>
                  <a:lnTo>
                    <a:pt x="576" y="304"/>
                  </a:lnTo>
                  <a:lnTo>
                    <a:pt x="536" y="362"/>
                  </a:lnTo>
                  <a:lnTo>
                    <a:pt x="498" y="419"/>
                  </a:lnTo>
                  <a:lnTo>
                    <a:pt x="462" y="479"/>
                  </a:lnTo>
                  <a:lnTo>
                    <a:pt x="429" y="538"/>
                  </a:lnTo>
                  <a:lnTo>
                    <a:pt x="398" y="601"/>
                  </a:lnTo>
                  <a:lnTo>
                    <a:pt x="368" y="664"/>
                  </a:lnTo>
                  <a:lnTo>
                    <a:pt x="340" y="728"/>
                  </a:lnTo>
                  <a:lnTo>
                    <a:pt x="315" y="792"/>
                  </a:lnTo>
                  <a:lnTo>
                    <a:pt x="291" y="858"/>
                  </a:lnTo>
                  <a:lnTo>
                    <a:pt x="269" y="925"/>
                  </a:lnTo>
                  <a:lnTo>
                    <a:pt x="249" y="992"/>
                  </a:lnTo>
                  <a:lnTo>
                    <a:pt x="229" y="1060"/>
                  </a:lnTo>
                  <a:lnTo>
                    <a:pt x="213" y="1128"/>
                  </a:lnTo>
                  <a:lnTo>
                    <a:pt x="198" y="1197"/>
                  </a:lnTo>
                  <a:lnTo>
                    <a:pt x="185" y="1266"/>
                  </a:lnTo>
                  <a:lnTo>
                    <a:pt x="173" y="1336"/>
                  </a:lnTo>
                  <a:lnTo>
                    <a:pt x="162" y="1405"/>
                  </a:lnTo>
                  <a:lnTo>
                    <a:pt x="154" y="1474"/>
                  </a:lnTo>
                  <a:lnTo>
                    <a:pt x="147" y="1544"/>
                  </a:lnTo>
                  <a:lnTo>
                    <a:pt x="140" y="1613"/>
                  </a:lnTo>
                  <a:lnTo>
                    <a:pt x="137" y="1682"/>
                  </a:lnTo>
                  <a:lnTo>
                    <a:pt x="134" y="1752"/>
                  </a:lnTo>
                  <a:lnTo>
                    <a:pt x="132" y="1821"/>
                  </a:lnTo>
                  <a:lnTo>
                    <a:pt x="132" y="1889"/>
                  </a:lnTo>
                  <a:lnTo>
                    <a:pt x="134" y="1956"/>
                  </a:lnTo>
                  <a:lnTo>
                    <a:pt x="135" y="2024"/>
                  </a:lnTo>
                  <a:lnTo>
                    <a:pt x="0" y="2024"/>
                  </a:lnTo>
                  <a:lnTo>
                    <a:pt x="0" y="776"/>
                  </a:lnTo>
                  <a:lnTo>
                    <a:pt x="0" y="776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  <a:alpha val="44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15" name="Freeform 9"/>
            <p:cNvSpPr>
              <a:spLocks/>
            </p:cNvSpPr>
            <p:nvPr userDrawn="1"/>
          </p:nvSpPr>
          <p:spPr bwMode="auto">
            <a:xfrm>
              <a:off x="0" y="3372643"/>
              <a:ext cx="2894584" cy="2154524"/>
            </a:xfrm>
            <a:custGeom>
              <a:avLst/>
              <a:gdLst/>
              <a:ahLst/>
              <a:cxnLst>
                <a:cxn ang="0">
                  <a:pos x="0" y="118"/>
                </a:cxn>
                <a:cxn ang="0">
                  <a:pos x="165" y="69"/>
                </a:cxn>
                <a:cxn ang="0">
                  <a:pos x="327" y="33"/>
                </a:cxn>
                <a:cxn ang="0">
                  <a:pos x="487" y="11"/>
                </a:cxn>
                <a:cxn ang="0">
                  <a:pos x="645" y="1"/>
                </a:cxn>
                <a:cxn ang="0">
                  <a:pos x="797" y="1"/>
                </a:cxn>
                <a:cxn ang="0">
                  <a:pos x="946" y="13"/>
                </a:cxn>
                <a:cxn ang="0">
                  <a:pos x="1088" y="33"/>
                </a:cxn>
                <a:cxn ang="0">
                  <a:pos x="1225" y="62"/>
                </a:cxn>
                <a:cxn ang="0">
                  <a:pos x="1352" y="97"/>
                </a:cxn>
                <a:cxn ang="0">
                  <a:pos x="1472" y="138"/>
                </a:cxn>
                <a:cxn ang="0">
                  <a:pos x="1585" y="184"/>
                </a:cxn>
                <a:cxn ang="0">
                  <a:pos x="1685" y="236"/>
                </a:cxn>
                <a:cxn ang="0">
                  <a:pos x="1776" y="288"/>
                </a:cxn>
                <a:cxn ang="0">
                  <a:pos x="1854" y="343"/>
                </a:cxn>
                <a:cxn ang="0">
                  <a:pos x="1921" y="399"/>
                </a:cxn>
                <a:cxn ang="0">
                  <a:pos x="1974" y="455"/>
                </a:cxn>
                <a:cxn ang="0">
                  <a:pos x="1920" y="434"/>
                </a:cxn>
                <a:cxn ang="0">
                  <a:pos x="1804" y="394"/>
                </a:cxn>
                <a:cxn ang="0">
                  <a:pos x="1680" y="361"/>
                </a:cxn>
                <a:cxn ang="0">
                  <a:pos x="1548" y="338"/>
                </a:cxn>
                <a:cxn ang="0">
                  <a:pos x="1413" y="323"/>
                </a:cxn>
                <a:cxn ang="0">
                  <a:pos x="1273" y="321"/>
                </a:cxn>
                <a:cxn ang="0">
                  <a:pos x="1132" y="331"/>
                </a:cxn>
                <a:cxn ang="0">
                  <a:pos x="990" y="356"/>
                </a:cxn>
                <a:cxn ang="0">
                  <a:pos x="919" y="374"/>
                </a:cxn>
                <a:cxn ang="0">
                  <a:pos x="850" y="396"/>
                </a:cxn>
                <a:cxn ang="0">
                  <a:pos x="781" y="424"/>
                </a:cxn>
                <a:cxn ang="0">
                  <a:pos x="711" y="455"/>
                </a:cxn>
                <a:cxn ang="0">
                  <a:pos x="645" y="490"/>
                </a:cxn>
                <a:cxn ang="0">
                  <a:pos x="579" y="531"/>
                </a:cxn>
                <a:cxn ang="0">
                  <a:pos x="515" y="577"/>
                </a:cxn>
                <a:cxn ang="0">
                  <a:pos x="452" y="629"/>
                </a:cxn>
                <a:cxn ang="0">
                  <a:pos x="391" y="685"/>
                </a:cxn>
                <a:cxn ang="0">
                  <a:pos x="333" y="747"/>
                </a:cxn>
                <a:cxn ang="0">
                  <a:pos x="277" y="815"/>
                </a:cxn>
                <a:cxn ang="0">
                  <a:pos x="223" y="889"/>
                </a:cxn>
                <a:cxn ang="0">
                  <a:pos x="172" y="970"/>
                </a:cxn>
                <a:cxn ang="0">
                  <a:pos x="124" y="1056"/>
                </a:cxn>
                <a:cxn ang="0">
                  <a:pos x="79" y="1150"/>
                </a:cxn>
                <a:cxn ang="0">
                  <a:pos x="38" y="1249"/>
                </a:cxn>
                <a:cxn ang="0">
                  <a:pos x="0" y="1357"/>
                </a:cxn>
                <a:cxn ang="0">
                  <a:pos x="0" y="118"/>
                </a:cxn>
              </a:cxnLst>
              <a:rect l="0" t="0" r="r" b="b"/>
              <a:pathLst>
                <a:path w="1974" h="1357">
                  <a:moveTo>
                    <a:pt x="0" y="118"/>
                  </a:moveTo>
                  <a:lnTo>
                    <a:pt x="0" y="118"/>
                  </a:lnTo>
                  <a:lnTo>
                    <a:pt x="83" y="92"/>
                  </a:lnTo>
                  <a:lnTo>
                    <a:pt x="165" y="69"/>
                  </a:lnTo>
                  <a:lnTo>
                    <a:pt x="246" y="49"/>
                  </a:lnTo>
                  <a:lnTo>
                    <a:pt x="327" y="33"/>
                  </a:lnTo>
                  <a:lnTo>
                    <a:pt x="408" y="21"/>
                  </a:lnTo>
                  <a:lnTo>
                    <a:pt x="487" y="11"/>
                  </a:lnTo>
                  <a:lnTo>
                    <a:pt x="566" y="5"/>
                  </a:lnTo>
                  <a:lnTo>
                    <a:pt x="645" y="1"/>
                  </a:lnTo>
                  <a:lnTo>
                    <a:pt x="721" y="0"/>
                  </a:lnTo>
                  <a:lnTo>
                    <a:pt x="797" y="1"/>
                  </a:lnTo>
                  <a:lnTo>
                    <a:pt x="873" y="6"/>
                  </a:lnTo>
                  <a:lnTo>
                    <a:pt x="946" y="13"/>
                  </a:lnTo>
                  <a:lnTo>
                    <a:pt x="1018" y="23"/>
                  </a:lnTo>
                  <a:lnTo>
                    <a:pt x="1088" y="33"/>
                  </a:lnTo>
                  <a:lnTo>
                    <a:pt x="1157" y="47"/>
                  </a:lnTo>
                  <a:lnTo>
                    <a:pt x="1225" y="62"/>
                  </a:lnTo>
                  <a:lnTo>
                    <a:pt x="1289" y="79"/>
                  </a:lnTo>
                  <a:lnTo>
                    <a:pt x="1352" y="97"/>
                  </a:lnTo>
                  <a:lnTo>
                    <a:pt x="1413" y="117"/>
                  </a:lnTo>
                  <a:lnTo>
                    <a:pt x="1472" y="138"/>
                  </a:lnTo>
                  <a:lnTo>
                    <a:pt x="1530" y="161"/>
                  </a:lnTo>
                  <a:lnTo>
                    <a:pt x="1585" y="184"/>
                  </a:lnTo>
                  <a:lnTo>
                    <a:pt x="1636" y="209"/>
                  </a:lnTo>
                  <a:lnTo>
                    <a:pt x="1685" y="236"/>
                  </a:lnTo>
                  <a:lnTo>
                    <a:pt x="1732" y="262"/>
                  </a:lnTo>
                  <a:lnTo>
                    <a:pt x="1776" y="288"/>
                  </a:lnTo>
                  <a:lnTo>
                    <a:pt x="1816" y="315"/>
                  </a:lnTo>
                  <a:lnTo>
                    <a:pt x="1854" y="343"/>
                  </a:lnTo>
                  <a:lnTo>
                    <a:pt x="1888" y="371"/>
                  </a:lnTo>
                  <a:lnTo>
                    <a:pt x="1921" y="399"/>
                  </a:lnTo>
                  <a:lnTo>
                    <a:pt x="1949" y="427"/>
                  </a:lnTo>
                  <a:lnTo>
                    <a:pt x="1974" y="455"/>
                  </a:lnTo>
                  <a:lnTo>
                    <a:pt x="1974" y="455"/>
                  </a:lnTo>
                  <a:lnTo>
                    <a:pt x="1920" y="434"/>
                  </a:lnTo>
                  <a:lnTo>
                    <a:pt x="1864" y="412"/>
                  </a:lnTo>
                  <a:lnTo>
                    <a:pt x="1804" y="394"/>
                  </a:lnTo>
                  <a:lnTo>
                    <a:pt x="1743" y="376"/>
                  </a:lnTo>
                  <a:lnTo>
                    <a:pt x="1680" y="361"/>
                  </a:lnTo>
                  <a:lnTo>
                    <a:pt x="1614" y="348"/>
                  </a:lnTo>
                  <a:lnTo>
                    <a:pt x="1548" y="338"/>
                  </a:lnTo>
                  <a:lnTo>
                    <a:pt x="1481" y="330"/>
                  </a:lnTo>
                  <a:lnTo>
                    <a:pt x="1413" y="323"/>
                  </a:lnTo>
                  <a:lnTo>
                    <a:pt x="1344" y="320"/>
                  </a:lnTo>
                  <a:lnTo>
                    <a:pt x="1273" y="321"/>
                  </a:lnTo>
                  <a:lnTo>
                    <a:pt x="1203" y="325"/>
                  </a:lnTo>
                  <a:lnTo>
                    <a:pt x="1132" y="331"/>
                  </a:lnTo>
                  <a:lnTo>
                    <a:pt x="1061" y="341"/>
                  </a:lnTo>
                  <a:lnTo>
                    <a:pt x="990" y="356"/>
                  </a:lnTo>
                  <a:lnTo>
                    <a:pt x="954" y="364"/>
                  </a:lnTo>
                  <a:lnTo>
                    <a:pt x="919" y="374"/>
                  </a:lnTo>
                  <a:lnTo>
                    <a:pt x="885" y="384"/>
                  </a:lnTo>
                  <a:lnTo>
                    <a:pt x="850" y="396"/>
                  </a:lnTo>
                  <a:lnTo>
                    <a:pt x="815" y="409"/>
                  </a:lnTo>
                  <a:lnTo>
                    <a:pt x="781" y="424"/>
                  </a:lnTo>
                  <a:lnTo>
                    <a:pt x="746" y="439"/>
                  </a:lnTo>
                  <a:lnTo>
                    <a:pt x="711" y="455"/>
                  </a:lnTo>
                  <a:lnTo>
                    <a:pt x="678" y="472"/>
                  </a:lnTo>
                  <a:lnTo>
                    <a:pt x="645" y="490"/>
                  </a:lnTo>
                  <a:lnTo>
                    <a:pt x="612" y="510"/>
                  </a:lnTo>
                  <a:lnTo>
                    <a:pt x="579" y="531"/>
                  </a:lnTo>
                  <a:lnTo>
                    <a:pt x="546" y="554"/>
                  </a:lnTo>
                  <a:lnTo>
                    <a:pt x="515" y="577"/>
                  </a:lnTo>
                  <a:lnTo>
                    <a:pt x="484" y="602"/>
                  </a:lnTo>
                  <a:lnTo>
                    <a:pt x="452" y="629"/>
                  </a:lnTo>
                  <a:lnTo>
                    <a:pt x="421" y="657"/>
                  </a:lnTo>
                  <a:lnTo>
                    <a:pt x="391" y="685"/>
                  </a:lnTo>
                  <a:lnTo>
                    <a:pt x="361" y="716"/>
                  </a:lnTo>
                  <a:lnTo>
                    <a:pt x="333" y="747"/>
                  </a:lnTo>
                  <a:lnTo>
                    <a:pt x="304" y="780"/>
                  </a:lnTo>
                  <a:lnTo>
                    <a:pt x="277" y="815"/>
                  </a:lnTo>
                  <a:lnTo>
                    <a:pt x="249" y="851"/>
                  </a:lnTo>
                  <a:lnTo>
                    <a:pt x="223" y="889"/>
                  </a:lnTo>
                  <a:lnTo>
                    <a:pt x="198" y="929"/>
                  </a:lnTo>
                  <a:lnTo>
                    <a:pt x="172" y="970"/>
                  </a:lnTo>
                  <a:lnTo>
                    <a:pt x="149" y="1012"/>
                  </a:lnTo>
                  <a:lnTo>
                    <a:pt x="124" y="1056"/>
                  </a:lnTo>
                  <a:lnTo>
                    <a:pt x="101" y="1102"/>
                  </a:lnTo>
                  <a:lnTo>
                    <a:pt x="79" y="1150"/>
                  </a:lnTo>
                  <a:lnTo>
                    <a:pt x="58" y="1198"/>
                  </a:lnTo>
                  <a:lnTo>
                    <a:pt x="38" y="1249"/>
                  </a:lnTo>
                  <a:lnTo>
                    <a:pt x="18" y="1302"/>
                  </a:lnTo>
                  <a:lnTo>
                    <a:pt x="0" y="1357"/>
                  </a:lnTo>
                  <a:lnTo>
                    <a:pt x="0" y="118"/>
                  </a:lnTo>
                  <a:lnTo>
                    <a:pt x="0" y="118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16" name="Freeform 10"/>
            <p:cNvSpPr>
              <a:spLocks/>
            </p:cNvSpPr>
            <p:nvPr userDrawn="1"/>
          </p:nvSpPr>
          <p:spPr bwMode="auto">
            <a:xfrm>
              <a:off x="1504189" y="5587609"/>
              <a:ext cx="6518147" cy="5912495"/>
            </a:xfrm>
            <a:custGeom>
              <a:avLst/>
              <a:gdLst/>
              <a:ahLst/>
              <a:cxnLst>
                <a:cxn ang="0">
                  <a:pos x="1377" y="130"/>
                </a:cxn>
                <a:cxn ang="0">
                  <a:pos x="1299" y="89"/>
                </a:cxn>
                <a:cxn ang="0">
                  <a:pos x="1220" y="56"/>
                </a:cxn>
                <a:cxn ang="0">
                  <a:pos x="1137" y="30"/>
                </a:cxn>
                <a:cxn ang="0">
                  <a:pos x="1052" y="11"/>
                </a:cxn>
                <a:cxn ang="0">
                  <a:pos x="966" y="2"/>
                </a:cxn>
                <a:cxn ang="0">
                  <a:pos x="880" y="0"/>
                </a:cxn>
                <a:cxn ang="0">
                  <a:pos x="794" y="5"/>
                </a:cxn>
                <a:cxn ang="0">
                  <a:pos x="708" y="18"/>
                </a:cxn>
                <a:cxn ang="0">
                  <a:pos x="624" y="40"/>
                </a:cxn>
                <a:cxn ang="0">
                  <a:pos x="543" y="69"/>
                </a:cxn>
                <a:cxn ang="0">
                  <a:pos x="466" y="107"/>
                </a:cxn>
                <a:cxn ang="0">
                  <a:pos x="391" y="155"/>
                </a:cxn>
                <a:cxn ang="0">
                  <a:pos x="322" y="210"/>
                </a:cxn>
                <a:cxn ang="0">
                  <a:pos x="258" y="272"/>
                </a:cxn>
                <a:cxn ang="0">
                  <a:pos x="200" y="345"/>
                </a:cxn>
                <a:cxn ang="0">
                  <a:pos x="149" y="426"/>
                </a:cxn>
                <a:cxn ang="0">
                  <a:pos x="124" y="472"/>
                </a:cxn>
                <a:cxn ang="0">
                  <a:pos x="83" y="568"/>
                </a:cxn>
                <a:cxn ang="0">
                  <a:pos x="48" y="667"/>
                </a:cxn>
                <a:cxn ang="0">
                  <a:pos x="23" y="769"/>
                </a:cxn>
                <a:cxn ang="0">
                  <a:pos x="7" y="875"/>
                </a:cxn>
                <a:cxn ang="0">
                  <a:pos x="0" y="982"/>
                </a:cxn>
                <a:cxn ang="0">
                  <a:pos x="2" y="1090"/>
                </a:cxn>
                <a:cxn ang="0">
                  <a:pos x="12" y="1200"/>
                </a:cxn>
                <a:cxn ang="0">
                  <a:pos x="31" y="1311"/>
                </a:cxn>
                <a:cxn ang="0">
                  <a:pos x="61" y="1420"/>
                </a:cxn>
                <a:cxn ang="0">
                  <a:pos x="101" y="1529"/>
                </a:cxn>
                <a:cxn ang="0">
                  <a:pos x="149" y="1636"/>
                </a:cxn>
                <a:cxn ang="0">
                  <a:pos x="206" y="1742"/>
                </a:cxn>
                <a:cxn ang="0">
                  <a:pos x="274" y="1844"/>
                </a:cxn>
                <a:cxn ang="0">
                  <a:pos x="353" y="1943"/>
                </a:cxn>
                <a:cxn ang="0">
                  <a:pos x="441" y="2039"/>
                </a:cxn>
                <a:cxn ang="0">
                  <a:pos x="2552" y="2085"/>
                </a:cxn>
                <a:cxn ang="0">
                  <a:pos x="2526" y="2070"/>
                </a:cxn>
                <a:cxn ang="0">
                  <a:pos x="2336" y="1955"/>
                </a:cxn>
                <a:cxn ang="0">
                  <a:pos x="2192" y="1860"/>
                </a:cxn>
                <a:cxn ang="0">
                  <a:pos x="2025" y="1748"/>
                </a:cxn>
                <a:cxn ang="0">
                  <a:pos x="1849" y="1619"/>
                </a:cxn>
                <a:cxn ang="0">
                  <a:pos x="1667" y="1477"/>
                </a:cxn>
                <a:cxn ang="0">
                  <a:pos x="1492" y="1326"/>
                </a:cxn>
                <a:cxn ang="0">
                  <a:pos x="1410" y="1246"/>
                </a:cxn>
                <a:cxn ang="0">
                  <a:pos x="1332" y="1167"/>
                </a:cxn>
                <a:cxn ang="0">
                  <a:pos x="1261" y="1086"/>
                </a:cxn>
                <a:cxn ang="0">
                  <a:pos x="1195" y="1004"/>
                </a:cxn>
                <a:cxn ang="0">
                  <a:pos x="1139" y="923"/>
                </a:cxn>
                <a:cxn ang="0">
                  <a:pos x="1091" y="840"/>
                </a:cxn>
                <a:cxn ang="0">
                  <a:pos x="1055" y="761"/>
                </a:cxn>
                <a:cxn ang="0">
                  <a:pos x="1030" y="680"/>
                </a:cxn>
                <a:cxn ang="0">
                  <a:pos x="1017" y="602"/>
                </a:cxn>
                <a:cxn ang="0">
                  <a:pos x="1019" y="527"/>
                </a:cxn>
                <a:cxn ang="0">
                  <a:pos x="1028" y="470"/>
                </a:cxn>
                <a:cxn ang="0">
                  <a:pos x="1040" y="434"/>
                </a:cxn>
                <a:cxn ang="0">
                  <a:pos x="1057" y="398"/>
                </a:cxn>
                <a:cxn ang="0">
                  <a:pos x="1076" y="363"/>
                </a:cxn>
                <a:cxn ang="0">
                  <a:pos x="1101" y="330"/>
                </a:cxn>
                <a:cxn ang="0">
                  <a:pos x="1131" y="295"/>
                </a:cxn>
                <a:cxn ang="0">
                  <a:pos x="1182" y="248"/>
                </a:cxn>
                <a:cxn ang="0">
                  <a:pos x="1269" y="186"/>
                </a:cxn>
                <a:cxn ang="0">
                  <a:pos x="1377" y="130"/>
                </a:cxn>
              </a:cxnLst>
              <a:rect l="0" t="0" r="r" b="b"/>
              <a:pathLst>
                <a:path w="2552" h="2085">
                  <a:moveTo>
                    <a:pt x="1377" y="130"/>
                  </a:moveTo>
                  <a:lnTo>
                    <a:pt x="1377" y="130"/>
                  </a:lnTo>
                  <a:lnTo>
                    <a:pt x="1339" y="109"/>
                  </a:lnTo>
                  <a:lnTo>
                    <a:pt x="1299" y="89"/>
                  </a:lnTo>
                  <a:lnTo>
                    <a:pt x="1260" y="73"/>
                  </a:lnTo>
                  <a:lnTo>
                    <a:pt x="1220" y="56"/>
                  </a:lnTo>
                  <a:lnTo>
                    <a:pt x="1179" y="43"/>
                  </a:lnTo>
                  <a:lnTo>
                    <a:pt x="1137" y="30"/>
                  </a:lnTo>
                  <a:lnTo>
                    <a:pt x="1094" y="20"/>
                  </a:lnTo>
                  <a:lnTo>
                    <a:pt x="1052" y="11"/>
                  </a:lnTo>
                  <a:lnTo>
                    <a:pt x="1009" y="7"/>
                  </a:lnTo>
                  <a:lnTo>
                    <a:pt x="966" y="2"/>
                  </a:lnTo>
                  <a:lnTo>
                    <a:pt x="923" y="0"/>
                  </a:lnTo>
                  <a:lnTo>
                    <a:pt x="880" y="0"/>
                  </a:lnTo>
                  <a:lnTo>
                    <a:pt x="837" y="2"/>
                  </a:lnTo>
                  <a:lnTo>
                    <a:pt x="794" y="5"/>
                  </a:lnTo>
                  <a:lnTo>
                    <a:pt x="751" y="10"/>
                  </a:lnTo>
                  <a:lnTo>
                    <a:pt x="708" y="18"/>
                  </a:lnTo>
                  <a:lnTo>
                    <a:pt x="667" y="28"/>
                  </a:lnTo>
                  <a:lnTo>
                    <a:pt x="624" y="40"/>
                  </a:lnTo>
                  <a:lnTo>
                    <a:pt x="584" y="54"/>
                  </a:lnTo>
                  <a:lnTo>
                    <a:pt x="543" y="69"/>
                  </a:lnTo>
                  <a:lnTo>
                    <a:pt x="504" y="87"/>
                  </a:lnTo>
                  <a:lnTo>
                    <a:pt x="466" y="107"/>
                  </a:lnTo>
                  <a:lnTo>
                    <a:pt x="428" y="130"/>
                  </a:lnTo>
                  <a:lnTo>
                    <a:pt x="391" y="155"/>
                  </a:lnTo>
                  <a:lnTo>
                    <a:pt x="357" y="182"/>
                  </a:lnTo>
                  <a:lnTo>
                    <a:pt x="322" y="210"/>
                  </a:lnTo>
                  <a:lnTo>
                    <a:pt x="289" y="241"/>
                  </a:lnTo>
                  <a:lnTo>
                    <a:pt x="258" y="272"/>
                  </a:lnTo>
                  <a:lnTo>
                    <a:pt x="228" y="309"/>
                  </a:lnTo>
                  <a:lnTo>
                    <a:pt x="200" y="345"/>
                  </a:lnTo>
                  <a:lnTo>
                    <a:pt x="173" y="385"/>
                  </a:lnTo>
                  <a:lnTo>
                    <a:pt x="149" y="426"/>
                  </a:lnTo>
                  <a:lnTo>
                    <a:pt x="149" y="426"/>
                  </a:lnTo>
                  <a:lnTo>
                    <a:pt x="124" y="472"/>
                  </a:lnTo>
                  <a:lnTo>
                    <a:pt x="102" y="520"/>
                  </a:lnTo>
                  <a:lnTo>
                    <a:pt x="83" y="568"/>
                  </a:lnTo>
                  <a:lnTo>
                    <a:pt x="64" y="617"/>
                  </a:lnTo>
                  <a:lnTo>
                    <a:pt x="48" y="667"/>
                  </a:lnTo>
                  <a:lnTo>
                    <a:pt x="35" y="718"/>
                  </a:lnTo>
                  <a:lnTo>
                    <a:pt x="23" y="769"/>
                  </a:lnTo>
                  <a:lnTo>
                    <a:pt x="15" y="822"/>
                  </a:lnTo>
                  <a:lnTo>
                    <a:pt x="7" y="875"/>
                  </a:lnTo>
                  <a:lnTo>
                    <a:pt x="2" y="928"/>
                  </a:lnTo>
                  <a:lnTo>
                    <a:pt x="0" y="982"/>
                  </a:lnTo>
                  <a:lnTo>
                    <a:pt x="0" y="1035"/>
                  </a:lnTo>
                  <a:lnTo>
                    <a:pt x="2" y="1090"/>
                  </a:lnTo>
                  <a:lnTo>
                    <a:pt x="5" y="1146"/>
                  </a:lnTo>
                  <a:lnTo>
                    <a:pt x="12" y="1200"/>
                  </a:lnTo>
                  <a:lnTo>
                    <a:pt x="22" y="1255"/>
                  </a:lnTo>
                  <a:lnTo>
                    <a:pt x="31" y="1311"/>
                  </a:lnTo>
                  <a:lnTo>
                    <a:pt x="46" y="1365"/>
                  </a:lnTo>
                  <a:lnTo>
                    <a:pt x="61" y="1420"/>
                  </a:lnTo>
                  <a:lnTo>
                    <a:pt x="79" y="1474"/>
                  </a:lnTo>
                  <a:lnTo>
                    <a:pt x="101" y="1529"/>
                  </a:lnTo>
                  <a:lnTo>
                    <a:pt x="124" y="1583"/>
                  </a:lnTo>
                  <a:lnTo>
                    <a:pt x="149" y="1636"/>
                  </a:lnTo>
                  <a:lnTo>
                    <a:pt x="177" y="1689"/>
                  </a:lnTo>
                  <a:lnTo>
                    <a:pt x="206" y="1742"/>
                  </a:lnTo>
                  <a:lnTo>
                    <a:pt x="239" y="1793"/>
                  </a:lnTo>
                  <a:lnTo>
                    <a:pt x="274" y="1844"/>
                  </a:lnTo>
                  <a:lnTo>
                    <a:pt x="312" y="1895"/>
                  </a:lnTo>
                  <a:lnTo>
                    <a:pt x="353" y="1943"/>
                  </a:lnTo>
                  <a:lnTo>
                    <a:pt x="396" y="1993"/>
                  </a:lnTo>
                  <a:lnTo>
                    <a:pt x="441" y="2039"/>
                  </a:lnTo>
                  <a:lnTo>
                    <a:pt x="489" y="2085"/>
                  </a:lnTo>
                  <a:lnTo>
                    <a:pt x="2552" y="2085"/>
                  </a:lnTo>
                  <a:lnTo>
                    <a:pt x="2552" y="2085"/>
                  </a:lnTo>
                  <a:lnTo>
                    <a:pt x="2526" y="2070"/>
                  </a:lnTo>
                  <a:lnTo>
                    <a:pt x="2450" y="2026"/>
                  </a:lnTo>
                  <a:lnTo>
                    <a:pt x="2336" y="1955"/>
                  </a:lnTo>
                  <a:lnTo>
                    <a:pt x="2266" y="1910"/>
                  </a:lnTo>
                  <a:lnTo>
                    <a:pt x="2192" y="1860"/>
                  </a:lnTo>
                  <a:lnTo>
                    <a:pt x="2111" y="1808"/>
                  </a:lnTo>
                  <a:lnTo>
                    <a:pt x="2025" y="1748"/>
                  </a:lnTo>
                  <a:lnTo>
                    <a:pt x="1938" y="1685"/>
                  </a:lnTo>
                  <a:lnTo>
                    <a:pt x="1849" y="1619"/>
                  </a:lnTo>
                  <a:lnTo>
                    <a:pt x="1758" y="1550"/>
                  </a:lnTo>
                  <a:lnTo>
                    <a:pt x="1667" y="1477"/>
                  </a:lnTo>
                  <a:lnTo>
                    <a:pt x="1578" y="1403"/>
                  </a:lnTo>
                  <a:lnTo>
                    <a:pt x="1492" y="1326"/>
                  </a:lnTo>
                  <a:lnTo>
                    <a:pt x="1451" y="1286"/>
                  </a:lnTo>
                  <a:lnTo>
                    <a:pt x="1410" y="1246"/>
                  </a:lnTo>
                  <a:lnTo>
                    <a:pt x="1370" y="1207"/>
                  </a:lnTo>
                  <a:lnTo>
                    <a:pt x="1332" y="1167"/>
                  </a:lnTo>
                  <a:lnTo>
                    <a:pt x="1296" y="1126"/>
                  </a:lnTo>
                  <a:lnTo>
                    <a:pt x="1261" y="1086"/>
                  </a:lnTo>
                  <a:lnTo>
                    <a:pt x="1227" y="1045"/>
                  </a:lnTo>
                  <a:lnTo>
                    <a:pt x="1195" y="1004"/>
                  </a:lnTo>
                  <a:lnTo>
                    <a:pt x="1167" y="962"/>
                  </a:lnTo>
                  <a:lnTo>
                    <a:pt x="1139" y="923"/>
                  </a:lnTo>
                  <a:lnTo>
                    <a:pt x="1114" y="881"/>
                  </a:lnTo>
                  <a:lnTo>
                    <a:pt x="1091" y="840"/>
                  </a:lnTo>
                  <a:lnTo>
                    <a:pt x="1071" y="801"/>
                  </a:lnTo>
                  <a:lnTo>
                    <a:pt x="1055" y="761"/>
                  </a:lnTo>
                  <a:lnTo>
                    <a:pt x="1042" y="720"/>
                  </a:lnTo>
                  <a:lnTo>
                    <a:pt x="1030" y="680"/>
                  </a:lnTo>
                  <a:lnTo>
                    <a:pt x="1022" y="642"/>
                  </a:lnTo>
                  <a:lnTo>
                    <a:pt x="1017" y="602"/>
                  </a:lnTo>
                  <a:lnTo>
                    <a:pt x="1015" y="565"/>
                  </a:lnTo>
                  <a:lnTo>
                    <a:pt x="1019" y="527"/>
                  </a:lnTo>
                  <a:lnTo>
                    <a:pt x="1023" y="489"/>
                  </a:lnTo>
                  <a:lnTo>
                    <a:pt x="1028" y="470"/>
                  </a:lnTo>
                  <a:lnTo>
                    <a:pt x="1033" y="452"/>
                  </a:lnTo>
                  <a:lnTo>
                    <a:pt x="1040" y="434"/>
                  </a:lnTo>
                  <a:lnTo>
                    <a:pt x="1048" y="416"/>
                  </a:lnTo>
                  <a:lnTo>
                    <a:pt x="1057" y="398"/>
                  </a:lnTo>
                  <a:lnTo>
                    <a:pt x="1066" y="381"/>
                  </a:lnTo>
                  <a:lnTo>
                    <a:pt x="1076" y="363"/>
                  </a:lnTo>
                  <a:lnTo>
                    <a:pt x="1088" y="347"/>
                  </a:lnTo>
                  <a:lnTo>
                    <a:pt x="1101" y="330"/>
                  </a:lnTo>
                  <a:lnTo>
                    <a:pt x="1116" y="312"/>
                  </a:lnTo>
                  <a:lnTo>
                    <a:pt x="1131" y="295"/>
                  </a:lnTo>
                  <a:lnTo>
                    <a:pt x="1147" y="281"/>
                  </a:lnTo>
                  <a:lnTo>
                    <a:pt x="1182" y="248"/>
                  </a:lnTo>
                  <a:lnTo>
                    <a:pt x="1223" y="216"/>
                  </a:lnTo>
                  <a:lnTo>
                    <a:pt x="1269" y="186"/>
                  </a:lnTo>
                  <a:lnTo>
                    <a:pt x="1321" y="158"/>
                  </a:lnTo>
                  <a:lnTo>
                    <a:pt x="1377" y="130"/>
                  </a:lnTo>
                  <a:lnTo>
                    <a:pt x="1377" y="130"/>
                  </a:lnTo>
                  <a:close/>
                </a:path>
              </a:pathLst>
            </a:custGeom>
            <a:solidFill>
              <a:schemeClr val="bg1">
                <a:lumMod val="95000"/>
                <a:alpha val="34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17" name="Freeform 11"/>
            <p:cNvSpPr>
              <a:spLocks/>
            </p:cNvSpPr>
            <p:nvPr userDrawn="1"/>
          </p:nvSpPr>
          <p:spPr bwMode="auto">
            <a:xfrm>
              <a:off x="1155701" y="5800928"/>
              <a:ext cx="3420872" cy="5699176"/>
            </a:xfrm>
            <a:custGeom>
              <a:avLst/>
              <a:gdLst/>
              <a:ahLst/>
              <a:cxnLst>
                <a:cxn ang="0">
                  <a:pos x="99" y="1804"/>
                </a:cxn>
                <a:cxn ang="0">
                  <a:pos x="57" y="1647"/>
                </a:cxn>
                <a:cxn ang="0">
                  <a:pos x="29" y="1492"/>
                </a:cxn>
                <a:cxn ang="0">
                  <a:pos x="10" y="1342"/>
                </a:cxn>
                <a:cxn ang="0">
                  <a:pos x="1" y="1195"/>
                </a:cxn>
                <a:cxn ang="0">
                  <a:pos x="1" y="1054"/>
                </a:cxn>
                <a:cxn ang="0">
                  <a:pos x="10" y="919"/>
                </a:cxn>
                <a:cxn ang="0">
                  <a:pos x="26" y="790"/>
                </a:cxn>
                <a:cxn ang="0">
                  <a:pos x="49" y="667"/>
                </a:cxn>
                <a:cxn ang="0">
                  <a:pos x="81" y="553"/>
                </a:cxn>
                <a:cxn ang="0">
                  <a:pos x="117" y="445"/>
                </a:cxn>
                <a:cxn ang="0">
                  <a:pos x="158" y="346"/>
                </a:cxn>
                <a:cxn ang="0">
                  <a:pos x="203" y="255"/>
                </a:cxn>
                <a:cxn ang="0">
                  <a:pos x="254" y="176"/>
                </a:cxn>
                <a:cxn ang="0">
                  <a:pos x="307" y="105"/>
                </a:cxn>
                <a:cxn ang="0">
                  <a:pos x="363" y="47"/>
                </a:cxn>
                <a:cxn ang="0">
                  <a:pos x="421" y="0"/>
                </a:cxn>
                <a:cxn ang="0">
                  <a:pos x="383" y="57"/>
                </a:cxn>
                <a:cxn ang="0">
                  <a:pos x="317" y="176"/>
                </a:cxn>
                <a:cxn ang="0">
                  <a:pos x="265" y="298"/>
                </a:cxn>
                <a:cxn ang="0">
                  <a:pos x="226" y="421"/>
                </a:cxn>
                <a:cxn ang="0">
                  <a:pos x="201" y="544"/>
                </a:cxn>
                <a:cxn ang="0">
                  <a:pos x="188" y="667"/>
                </a:cxn>
                <a:cxn ang="0">
                  <a:pos x="186" y="789"/>
                </a:cxn>
                <a:cxn ang="0">
                  <a:pos x="196" y="911"/>
                </a:cxn>
                <a:cxn ang="0">
                  <a:pos x="219" y="1030"/>
                </a:cxn>
                <a:cxn ang="0">
                  <a:pos x="252" y="1147"/>
                </a:cxn>
                <a:cxn ang="0">
                  <a:pos x="297" y="1261"/>
                </a:cxn>
                <a:cxn ang="0">
                  <a:pos x="351" y="1371"/>
                </a:cxn>
                <a:cxn ang="0">
                  <a:pos x="416" y="1477"/>
                </a:cxn>
                <a:cxn ang="0">
                  <a:pos x="492" y="1578"/>
                </a:cxn>
                <a:cxn ang="0">
                  <a:pos x="576" y="1674"/>
                </a:cxn>
                <a:cxn ang="0">
                  <a:pos x="668" y="1763"/>
                </a:cxn>
                <a:cxn ang="0">
                  <a:pos x="99" y="1804"/>
                </a:cxn>
              </a:cxnLst>
              <a:rect l="0" t="0" r="r" b="b"/>
              <a:pathLst>
                <a:path w="718" h="1804">
                  <a:moveTo>
                    <a:pt x="99" y="1804"/>
                  </a:moveTo>
                  <a:lnTo>
                    <a:pt x="99" y="1804"/>
                  </a:lnTo>
                  <a:lnTo>
                    <a:pt x="77" y="1725"/>
                  </a:lnTo>
                  <a:lnTo>
                    <a:pt x="57" y="1647"/>
                  </a:lnTo>
                  <a:lnTo>
                    <a:pt x="43" y="1570"/>
                  </a:lnTo>
                  <a:lnTo>
                    <a:pt x="29" y="1492"/>
                  </a:lnTo>
                  <a:lnTo>
                    <a:pt x="18" y="1416"/>
                  </a:lnTo>
                  <a:lnTo>
                    <a:pt x="10" y="1342"/>
                  </a:lnTo>
                  <a:lnTo>
                    <a:pt x="5" y="1267"/>
                  </a:lnTo>
                  <a:lnTo>
                    <a:pt x="1" y="1195"/>
                  </a:lnTo>
                  <a:lnTo>
                    <a:pt x="0" y="1124"/>
                  </a:lnTo>
                  <a:lnTo>
                    <a:pt x="1" y="1054"/>
                  </a:lnTo>
                  <a:lnTo>
                    <a:pt x="5" y="987"/>
                  </a:lnTo>
                  <a:lnTo>
                    <a:pt x="10" y="919"/>
                  </a:lnTo>
                  <a:lnTo>
                    <a:pt x="18" y="853"/>
                  </a:lnTo>
                  <a:lnTo>
                    <a:pt x="26" y="790"/>
                  </a:lnTo>
                  <a:lnTo>
                    <a:pt x="38" y="728"/>
                  </a:lnTo>
                  <a:lnTo>
                    <a:pt x="49" y="667"/>
                  </a:lnTo>
                  <a:lnTo>
                    <a:pt x="64" y="609"/>
                  </a:lnTo>
                  <a:lnTo>
                    <a:pt x="81" y="553"/>
                  </a:lnTo>
                  <a:lnTo>
                    <a:pt x="97" y="496"/>
                  </a:lnTo>
                  <a:lnTo>
                    <a:pt x="117" y="445"/>
                  </a:lnTo>
                  <a:lnTo>
                    <a:pt x="137" y="394"/>
                  </a:lnTo>
                  <a:lnTo>
                    <a:pt x="158" y="346"/>
                  </a:lnTo>
                  <a:lnTo>
                    <a:pt x="180" y="300"/>
                  </a:lnTo>
                  <a:lnTo>
                    <a:pt x="203" y="255"/>
                  </a:lnTo>
                  <a:lnTo>
                    <a:pt x="227" y="214"/>
                  </a:lnTo>
                  <a:lnTo>
                    <a:pt x="254" y="176"/>
                  </a:lnTo>
                  <a:lnTo>
                    <a:pt x="280" y="140"/>
                  </a:lnTo>
                  <a:lnTo>
                    <a:pt x="307" y="105"/>
                  </a:lnTo>
                  <a:lnTo>
                    <a:pt x="335" y="76"/>
                  </a:lnTo>
                  <a:lnTo>
                    <a:pt x="363" y="47"/>
                  </a:lnTo>
                  <a:lnTo>
                    <a:pt x="391" y="21"/>
                  </a:lnTo>
                  <a:lnTo>
                    <a:pt x="421" y="0"/>
                  </a:lnTo>
                  <a:lnTo>
                    <a:pt x="421" y="0"/>
                  </a:lnTo>
                  <a:lnTo>
                    <a:pt x="383" y="57"/>
                  </a:lnTo>
                  <a:lnTo>
                    <a:pt x="348" y="117"/>
                  </a:lnTo>
                  <a:lnTo>
                    <a:pt x="317" y="176"/>
                  </a:lnTo>
                  <a:lnTo>
                    <a:pt x="289" y="237"/>
                  </a:lnTo>
                  <a:lnTo>
                    <a:pt x="265" y="298"/>
                  </a:lnTo>
                  <a:lnTo>
                    <a:pt x="244" y="359"/>
                  </a:lnTo>
                  <a:lnTo>
                    <a:pt x="226" y="421"/>
                  </a:lnTo>
                  <a:lnTo>
                    <a:pt x="213" y="482"/>
                  </a:lnTo>
                  <a:lnTo>
                    <a:pt x="201" y="544"/>
                  </a:lnTo>
                  <a:lnTo>
                    <a:pt x="193" y="605"/>
                  </a:lnTo>
                  <a:lnTo>
                    <a:pt x="188" y="667"/>
                  </a:lnTo>
                  <a:lnTo>
                    <a:pt x="185" y="728"/>
                  </a:lnTo>
                  <a:lnTo>
                    <a:pt x="186" y="789"/>
                  </a:lnTo>
                  <a:lnTo>
                    <a:pt x="189" y="850"/>
                  </a:lnTo>
                  <a:lnTo>
                    <a:pt x="196" y="911"/>
                  </a:lnTo>
                  <a:lnTo>
                    <a:pt x="206" y="970"/>
                  </a:lnTo>
                  <a:lnTo>
                    <a:pt x="219" y="1030"/>
                  </a:lnTo>
                  <a:lnTo>
                    <a:pt x="234" y="1089"/>
                  </a:lnTo>
                  <a:lnTo>
                    <a:pt x="252" y="1147"/>
                  </a:lnTo>
                  <a:lnTo>
                    <a:pt x="274" y="1205"/>
                  </a:lnTo>
                  <a:lnTo>
                    <a:pt x="297" y="1261"/>
                  </a:lnTo>
                  <a:lnTo>
                    <a:pt x="323" y="1317"/>
                  </a:lnTo>
                  <a:lnTo>
                    <a:pt x="351" y="1371"/>
                  </a:lnTo>
                  <a:lnTo>
                    <a:pt x="383" y="1424"/>
                  </a:lnTo>
                  <a:lnTo>
                    <a:pt x="416" y="1477"/>
                  </a:lnTo>
                  <a:lnTo>
                    <a:pt x="452" y="1528"/>
                  </a:lnTo>
                  <a:lnTo>
                    <a:pt x="492" y="1578"/>
                  </a:lnTo>
                  <a:lnTo>
                    <a:pt x="531" y="1626"/>
                  </a:lnTo>
                  <a:lnTo>
                    <a:pt x="576" y="1674"/>
                  </a:lnTo>
                  <a:lnTo>
                    <a:pt x="620" y="1718"/>
                  </a:lnTo>
                  <a:lnTo>
                    <a:pt x="668" y="1763"/>
                  </a:lnTo>
                  <a:lnTo>
                    <a:pt x="718" y="1804"/>
                  </a:lnTo>
                  <a:lnTo>
                    <a:pt x="99" y="1804"/>
                  </a:lnTo>
                  <a:lnTo>
                    <a:pt x="99" y="1804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  <a:alpha val="37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srgbClr val="FFFFFF"/>
                </a:solidFill>
                <a:cs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32878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rgbClr val="152549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152549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152549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152549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152549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152549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152549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152549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152549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2F52A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2F52A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ern="1200">
          <a:solidFill>
            <a:srgbClr val="2F52A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600" kern="1200">
          <a:solidFill>
            <a:srgbClr val="2F52A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 kern="1200">
          <a:solidFill>
            <a:srgbClr val="2F52A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.png"/><Relationship Id="rId5" Type="http://schemas.openxmlformats.org/officeDocument/2006/relationships/image" Target="../media/image2.png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1828800"/>
            <a:ext cx="1981200" cy="8549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B2D0EC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C12929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171" name="Title 3"/>
          <p:cNvSpPr>
            <a:spLocks noGrp="1"/>
          </p:cNvSpPr>
          <p:nvPr>
            <p:ph type="ctrTitle"/>
          </p:nvPr>
        </p:nvSpPr>
        <p:spPr>
          <a:xfrm>
            <a:off x="228600" y="650171"/>
            <a:ext cx="8763000" cy="1261884"/>
          </a:xfrm>
        </p:spPr>
        <p:txBody>
          <a:bodyPr/>
          <a:lstStyle/>
          <a:p>
            <a:pPr algn="ctr" eaLnBrk="1" hangingPunct="1"/>
            <a:r>
              <a:rPr lang="en-US" b="1" dirty="0" smtClean="0">
                <a:solidFill>
                  <a:srgbClr val="000066"/>
                </a:solidFill>
                <a:latin typeface="Arial" charset="0"/>
                <a:cs typeface="Arial" charset="0"/>
              </a:rPr>
              <a:t>Marshall University</a:t>
            </a:r>
            <a:r>
              <a:rPr lang="en-US" sz="3600" b="1" dirty="0" smtClean="0">
                <a:solidFill>
                  <a:srgbClr val="000066"/>
                </a:solidFill>
                <a:latin typeface="Arial" charset="0"/>
                <a:cs typeface="Arial" charset="0"/>
              </a:rPr>
              <a:t/>
            </a:r>
            <a:br>
              <a:rPr lang="en-US" sz="3600" b="1" dirty="0" smtClean="0">
                <a:solidFill>
                  <a:srgbClr val="000066"/>
                </a:solidFill>
                <a:latin typeface="Arial" charset="0"/>
                <a:cs typeface="Arial" charset="0"/>
              </a:rPr>
            </a:br>
            <a:endParaRPr lang="en-US" sz="3600" b="1" dirty="0" smtClean="0">
              <a:solidFill>
                <a:srgbClr val="000066"/>
              </a:solidFill>
              <a:latin typeface="Arial" charset="0"/>
              <a:cs typeface="Arial" charset="0"/>
            </a:endParaRPr>
          </a:p>
        </p:txBody>
      </p:sp>
      <p:pic>
        <p:nvPicPr>
          <p:cNvPr id="7172" name="Picture 6" descr="ModernThink_logo_colo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3428999"/>
            <a:ext cx="2743200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1809749"/>
            <a:ext cx="2958828" cy="8046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B2D0EC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C12929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4" name="Picture 3" hidden="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75" y="0"/>
            <a:ext cx="184467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Arc 4"/>
          <p:cNvSpPr/>
          <p:nvPr/>
        </p:nvSpPr>
        <p:spPr>
          <a:xfrm rot="9330737">
            <a:off x="4923419" y="4019056"/>
            <a:ext cx="3910478" cy="1503814"/>
          </a:xfrm>
          <a:prstGeom prst="arc">
            <a:avLst>
              <a:gd name="adj1" fmla="val 13632156"/>
              <a:gd name="adj2" fmla="val 0"/>
            </a:avLst>
          </a:prstGeom>
          <a:ln w="63500" cap="rnd">
            <a:gradFill>
              <a:gsLst>
                <a:gs pos="12000">
                  <a:srgbClr val="2A5BDF">
                    <a:alpha val="20000"/>
                  </a:srgbClr>
                </a:gs>
                <a:gs pos="8000">
                  <a:srgbClr val="376BFF">
                    <a:alpha val="0"/>
                  </a:srgbClr>
                </a:gs>
                <a:gs pos="50000">
                  <a:srgbClr val="00297A"/>
                </a:gs>
                <a:gs pos="91000">
                  <a:srgbClr val="000066">
                    <a:alpha val="0"/>
                  </a:srgbClr>
                </a:gs>
              </a:gsLst>
              <a:lin ang="54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400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0153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04800" y="185738"/>
            <a:ext cx="6553200" cy="690562"/>
          </a:xfrm>
        </p:spPr>
        <p:txBody>
          <a:bodyPr/>
          <a:lstStyle/>
          <a:p>
            <a:r>
              <a:rPr lang="en-US" dirty="0" smtClean="0"/>
              <a:t>In-Person Interviews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7FF4DA-EEDE-4027-9EC1-DD7381E1977A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381000" y="1066800"/>
            <a:ext cx="8763000" cy="4724400"/>
          </a:xfrm>
        </p:spPr>
        <p:txBody>
          <a:bodyPr/>
          <a:lstStyle/>
          <a:p>
            <a:r>
              <a:rPr lang="en-US" sz="2400" u="sng" dirty="0" smtClean="0"/>
              <a:t>On-Site Interviews</a:t>
            </a:r>
            <a:r>
              <a:rPr lang="en-US" sz="2400" dirty="0" smtClean="0"/>
              <a:t>:</a:t>
            </a:r>
          </a:p>
          <a:p>
            <a:endParaRPr lang="en-US" sz="900" dirty="0" smtClean="0"/>
          </a:p>
          <a:p>
            <a:pPr marL="457200" indent="-457200">
              <a:buFont typeface="Wingdings" pitchFamily="2" charset="2"/>
              <a:buChar char="§"/>
            </a:pPr>
            <a:r>
              <a:rPr lang="en-US" u="none" dirty="0" smtClean="0">
                <a:solidFill>
                  <a:schemeClr val="tx1"/>
                </a:solidFill>
              </a:rPr>
              <a:t>Created two sets of questions</a:t>
            </a:r>
          </a:p>
          <a:p>
            <a:pPr lvl="1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tx1"/>
                </a:solidFill>
              </a:rPr>
              <a:t>CHRO’s - more strategic focus</a:t>
            </a:r>
            <a:endParaRPr lang="en-US" sz="2000" dirty="0">
              <a:solidFill>
                <a:schemeClr val="tx1"/>
              </a:solidFill>
            </a:endParaRPr>
          </a:p>
          <a:p>
            <a:pPr lvl="1">
              <a:buFont typeface="Arial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</a:rPr>
              <a:t>Other HR </a:t>
            </a:r>
            <a:r>
              <a:rPr lang="en-US" sz="2000" dirty="0" smtClean="0">
                <a:solidFill>
                  <a:schemeClr val="tx1"/>
                </a:solidFill>
              </a:rPr>
              <a:t>staff - tactical focus</a:t>
            </a:r>
            <a:endParaRPr lang="en-US" sz="2000" dirty="0">
              <a:solidFill>
                <a:schemeClr val="tx1"/>
              </a:solidFill>
            </a:endParaRPr>
          </a:p>
          <a:p>
            <a:pPr lvl="1">
              <a:buFont typeface="Arial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</a:rPr>
              <a:t>In some instances they were the same </a:t>
            </a:r>
            <a:r>
              <a:rPr lang="en-US" sz="2000" dirty="0" smtClean="0">
                <a:solidFill>
                  <a:schemeClr val="tx1"/>
                </a:solidFill>
              </a:rPr>
              <a:t>people</a:t>
            </a:r>
          </a:p>
          <a:p>
            <a:pPr marL="1371600" lvl="1" indent="-342900">
              <a:buFont typeface="Arial" pitchFamily="34" charset="0"/>
              <a:buChar char="•"/>
            </a:pPr>
            <a:endParaRPr lang="en-US" sz="2000" u="none" dirty="0" smtClean="0">
              <a:solidFill>
                <a:schemeClr val="tx1"/>
              </a:solidFill>
            </a:endParaRPr>
          </a:p>
          <a:p>
            <a:pPr marL="457200" lvl="1">
              <a:buFont typeface="Wingdings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</a:rPr>
              <a:t>Solicited CHRO feedback on </a:t>
            </a:r>
            <a:r>
              <a:rPr lang="en-US" sz="2000" dirty="0" smtClean="0">
                <a:solidFill>
                  <a:schemeClr val="tx1"/>
                </a:solidFill>
              </a:rPr>
              <a:t>both sets of questions before interviews</a:t>
            </a:r>
          </a:p>
          <a:p>
            <a:pPr marL="457200" lvl="1">
              <a:buFont typeface="Wingdings" pitchFamily="2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457200" lvl="1"/>
            <a:r>
              <a:rPr lang="en-US" sz="2000" dirty="0"/>
              <a:t>Conducted in-person interviews with the following:</a:t>
            </a:r>
          </a:p>
          <a:p>
            <a:pPr lvl="1">
              <a:buFont typeface="Arial" pitchFamily="34" charset="0"/>
              <a:buChar char="•"/>
            </a:pPr>
            <a:r>
              <a:rPr lang="en-US" sz="2000" dirty="0"/>
              <a:t>CHRO’s and acting CHRO’s</a:t>
            </a:r>
          </a:p>
          <a:p>
            <a:pPr lvl="1">
              <a:buFont typeface="Arial" pitchFamily="34" charset="0"/>
              <a:buChar char="•"/>
            </a:pPr>
            <a:r>
              <a:rPr lang="en-US" sz="2000" dirty="0"/>
              <a:t>Other HR Staff</a:t>
            </a:r>
          </a:p>
          <a:p>
            <a:pPr lvl="1">
              <a:buFont typeface="Arial" pitchFamily="34" charset="0"/>
              <a:buChar char="•"/>
            </a:pPr>
            <a:r>
              <a:rPr lang="en-US" sz="2000" dirty="0"/>
              <a:t>ACCE representatives</a:t>
            </a:r>
          </a:p>
          <a:p>
            <a:pPr marL="914400" lvl="1" indent="-457200">
              <a:buFont typeface="Wingdings" pitchFamily="2" charset="2"/>
              <a:buChar char="§"/>
            </a:pP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8059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In-Person Interviews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7FF4DA-EEDE-4027-9EC1-DD7381E1977A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381000" y="914400"/>
            <a:ext cx="8458200" cy="4800600"/>
          </a:xfrm>
        </p:spPr>
        <p:txBody>
          <a:bodyPr/>
          <a:lstStyle/>
          <a:p>
            <a:r>
              <a:rPr lang="en-US" sz="2400" u="sng" dirty="0" smtClean="0"/>
              <a:t>On-Site Interviews</a:t>
            </a:r>
            <a:r>
              <a:rPr lang="en-US" sz="2400" dirty="0" smtClean="0"/>
              <a:t>:</a:t>
            </a:r>
          </a:p>
          <a:p>
            <a:endParaRPr lang="en-US" sz="900" dirty="0" smtClean="0"/>
          </a:p>
          <a:p>
            <a:pPr marL="457200" indent="-457200">
              <a:buFont typeface="Wingdings" pitchFamily="2" charset="2"/>
              <a:buChar char="§"/>
            </a:pPr>
            <a:r>
              <a:rPr lang="en-US" sz="1800" u="none" dirty="0" smtClean="0">
                <a:solidFill>
                  <a:schemeClr val="tx1"/>
                </a:solidFill>
                <a:latin typeface="+mn-lt"/>
              </a:rPr>
              <a:t>Two days each for WVU and Marshall University</a:t>
            </a:r>
          </a:p>
          <a:p>
            <a:pPr marL="457200" indent="-457200">
              <a:buFont typeface="Wingdings" pitchFamily="2" charset="2"/>
              <a:buChar char="§"/>
            </a:pPr>
            <a:endParaRPr lang="en-US" sz="1800" u="none" dirty="0">
              <a:latin typeface="+mn-lt"/>
            </a:endParaRPr>
          </a:p>
          <a:p>
            <a:pPr marL="457200" indent="-457200">
              <a:buFont typeface="Wingdings" pitchFamily="2" charset="2"/>
              <a:buChar char="§"/>
            </a:pPr>
            <a:r>
              <a:rPr lang="en-US" sz="1800" u="none" dirty="0" smtClean="0">
                <a:solidFill>
                  <a:schemeClr val="tx1"/>
                </a:solidFill>
                <a:latin typeface="+mn-lt"/>
              </a:rPr>
              <a:t>Full days for WV School of Osteopathic Medicine, WV State U, WV Northern Community College, Fairmont/Pierpont</a:t>
            </a:r>
          </a:p>
          <a:p>
            <a:pPr marL="457200" indent="-457200">
              <a:buFont typeface="Wingdings" pitchFamily="2" charset="2"/>
              <a:buChar char="§"/>
            </a:pPr>
            <a:endParaRPr lang="en-US" sz="1800" u="none" dirty="0" smtClean="0">
              <a:solidFill>
                <a:schemeClr val="tx1"/>
              </a:solidFill>
              <a:latin typeface="+mn-lt"/>
            </a:endParaRPr>
          </a:p>
          <a:p>
            <a:pPr marL="457200" indent="-457200">
              <a:buFont typeface="Wingdings" pitchFamily="2" charset="2"/>
              <a:buChar char="§"/>
            </a:pPr>
            <a:r>
              <a:rPr lang="en-US" sz="1800" u="none" dirty="0" smtClean="0">
                <a:solidFill>
                  <a:schemeClr val="tx1"/>
                </a:solidFill>
                <a:latin typeface="+mn-lt"/>
              </a:rPr>
              <a:t>“Half Days” for remaining institutions; “half days” ranged from 4 to 10 hours and on average were over 6 hours</a:t>
            </a:r>
          </a:p>
          <a:p>
            <a:pPr marL="457200" indent="-457200">
              <a:buFont typeface="Wingdings" pitchFamily="2" charset="2"/>
              <a:buChar char="§"/>
            </a:pPr>
            <a:endParaRPr lang="en-US" sz="1800" u="none" dirty="0" smtClean="0">
              <a:solidFill>
                <a:schemeClr val="tx1"/>
              </a:solidFill>
              <a:latin typeface="+mn-lt"/>
            </a:endParaRPr>
          </a:p>
          <a:p>
            <a:pPr marL="457200" indent="-457200">
              <a:buFont typeface="Wingdings" pitchFamily="2" charset="2"/>
              <a:buChar char="§"/>
            </a:pPr>
            <a:r>
              <a:rPr lang="en-US" sz="1800" u="none" dirty="0" smtClean="0">
                <a:solidFill>
                  <a:schemeClr val="tx1"/>
                </a:solidFill>
                <a:latin typeface="+mn-lt"/>
              </a:rPr>
              <a:t>One and a half days for System Headquarters</a:t>
            </a:r>
          </a:p>
          <a:p>
            <a:pPr marL="457200" indent="-457200">
              <a:buFont typeface="Wingdings" pitchFamily="2" charset="2"/>
              <a:buChar char="§"/>
            </a:pPr>
            <a:endParaRPr lang="en-US" sz="1800" u="none" dirty="0" smtClean="0">
              <a:solidFill>
                <a:schemeClr val="tx1"/>
              </a:solidFill>
              <a:latin typeface="+mn-lt"/>
            </a:endParaRPr>
          </a:p>
          <a:p>
            <a:pPr marL="457200" indent="-457200">
              <a:buFont typeface="Wingdings" pitchFamily="2" charset="2"/>
              <a:buChar char="§"/>
            </a:pPr>
            <a:r>
              <a:rPr lang="en-US" sz="1800" u="none" dirty="0" smtClean="0">
                <a:solidFill>
                  <a:schemeClr val="tx1"/>
                </a:solidFill>
                <a:latin typeface="+mn-lt"/>
              </a:rPr>
              <a:t>Follow-up calls as needed</a:t>
            </a:r>
          </a:p>
          <a:p>
            <a:pPr marL="457200" indent="-457200">
              <a:buFont typeface="Wingdings" pitchFamily="2" charset="2"/>
              <a:buChar char="§"/>
            </a:pPr>
            <a:endParaRPr lang="en-US" sz="1800" u="none" dirty="0" smtClean="0">
              <a:solidFill>
                <a:schemeClr val="tx1"/>
              </a:solidFill>
              <a:latin typeface="+mn-lt"/>
            </a:endParaRPr>
          </a:p>
          <a:p>
            <a:pPr marL="457200" indent="-457200">
              <a:buFont typeface="Wingdings" pitchFamily="2" charset="2"/>
              <a:buChar char="§"/>
            </a:pPr>
            <a:r>
              <a:rPr lang="en-US" sz="1800" u="none" dirty="0" smtClean="0">
                <a:solidFill>
                  <a:schemeClr val="tx1"/>
                </a:solidFill>
                <a:latin typeface="+mn-lt"/>
              </a:rPr>
              <a:t>Plus multiple teleconferences with the CHRO’s</a:t>
            </a:r>
          </a:p>
        </p:txBody>
      </p:sp>
    </p:spTree>
    <p:extLst>
      <p:ext uri="{BB962C8B-B14F-4D97-AF65-F5344CB8AC3E}">
        <p14:creationId xmlns:p14="http://schemas.microsoft.com/office/powerpoint/2010/main" val="3304102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In-Person Interviews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type="chart" sz="quarter" idx="10"/>
            <p:extLst>
              <p:ext uri="{D42A27DB-BD31-4B8C-83A1-F6EECF244321}">
                <p14:modId xmlns:p14="http://schemas.microsoft.com/office/powerpoint/2010/main" val="264635679"/>
              </p:ext>
            </p:extLst>
          </p:nvPr>
        </p:nvGraphicFramePr>
        <p:xfrm>
          <a:off x="381000" y="990601"/>
          <a:ext cx="8458200" cy="487680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410200"/>
                <a:gridCol w="3048000"/>
              </a:tblGrid>
              <a:tr h="457188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4-year Institutions</a:t>
                      </a:r>
                      <a:endParaRPr lang="en-US" sz="2400" dirty="0"/>
                    </a:p>
                  </a:txBody>
                  <a:tcPr marL="78259" marR="7825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CHRO</a:t>
                      </a:r>
                      <a:endParaRPr lang="en-US" sz="2400" dirty="0"/>
                    </a:p>
                  </a:txBody>
                  <a:tcPr marL="78259" marR="78259"/>
                </a:tc>
              </a:tr>
              <a:tr h="40448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Bluefield</a:t>
                      </a:r>
                      <a:r>
                        <a:rPr lang="en-US" sz="1600" baseline="0" dirty="0" smtClean="0"/>
                        <a:t> State College</a:t>
                      </a:r>
                      <a:endParaRPr lang="en-US" sz="1600" dirty="0"/>
                    </a:p>
                  </a:txBody>
                  <a:tcPr marL="78259" marR="78259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Christina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Brogdon</a:t>
                      </a:r>
                      <a:endParaRPr lang="en-US" sz="1600" dirty="0"/>
                    </a:p>
                  </a:txBody>
                  <a:tcPr marL="78259" marR="78259"/>
                </a:tc>
              </a:tr>
              <a:tr h="40448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Concord University</a:t>
                      </a:r>
                      <a:endParaRPr lang="en-US" sz="1600" dirty="0"/>
                    </a:p>
                  </a:txBody>
                  <a:tcPr marL="78259" marR="78259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Marshall Campbell</a:t>
                      </a:r>
                      <a:endParaRPr lang="en-US" sz="1600" dirty="0"/>
                    </a:p>
                  </a:txBody>
                  <a:tcPr marL="78259" marR="78259"/>
                </a:tc>
              </a:tr>
              <a:tr h="40448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Fairmont State University</a:t>
                      </a:r>
                      <a:endParaRPr lang="en-US" sz="1600" dirty="0"/>
                    </a:p>
                  </a:txBody>
                  <a:tcPr marL="78259" marR="78259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Cindy Curry</a:t>
                      </a:r>
                      <a:endParaRPr lang="en-US" sz="1600" dirty="0"/>
                    </a:p>
                  </a:txBody>
                  <a:tcPr marL="78259" marR="78259"/>
                </a:tc>
              </a:tr>
              <a:tr h="40448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Glenville State College</a:t>
                      </a:r>
                      <a:endParaRPr lang="en-US" sz="1600" dirty="0"/>
                    </a:p>
                  </a:txBody>
                  <a:tcPr marL="78259" marR="78259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Krystal Smith</a:t>
                      </a:r>
                      <a:endParaRPr lang="en-US" sz="1600" dirty="0"/>
                    </a:p>
                  </a:txBody>
                  <a:tcPr marL="78259" marR="78259"/>
                </a:tc>
              </a:tr>
              <a:tr h="40448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Marshall</a:t>
                      </a:r>
                      <a:r>
                        <a:rPr lang="en-US" sz="1600" baseline="0" dirty="0" smtClean="0"/>
                        <a:t> University</a:t>
                      </a:r>
                      <a:endParaRPr lang="en-US" sz="1600" dirty="0"/>
                    </a:p>
                  </a:txBody>
                  <a:tcPr marL="78259" marR="78259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Michelle Douglas</a:t>
                      </a:r>
                    </a:p>
                  </a:txBody>
                  <a:tcPr marL="78259" marR="78259"/>
                </a:tc>
              </a:tr>
              <a:tr h="40448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Shepherd University</a:t>
                      </a:r>
                      <a:endParaRPr lang="en-US" sz="1600" dirty="0"/>
                    </a:p>
                  </a:txBody>
                  <a:tcPr marL="78259" marR="78259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Marie </a:t>
                      </a:r>
                      <a:r>
                        <a:rPr lang="en-US" sz="1600" dirty="0" err="1" smtClean="0"/>
                        <a:t>DeWalt</a:t>
                      </a:r>
                      <a:endParaRPr lang="en-US" sz="1600" dirty="0"/>
                    </a:p>
                  </a:txBody>
                  <a:tcPr marL="78259" marR="78259"/>
                </a:tc>
              </a:tr>
              <a:tr h="40448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West Liberty</a:t>
                      </a:r>
                      <a:r>
                        <a:rPr lang="en-US" sz="1600" baseline="0" dirty="0" smtClean="0"/>
                        <a:t> University</a:t>
                      </a:r>
                      <a:endParaRPr lang="en-US" sz="1600" dirty="0"/>
                    </a:p>
                  </a:txBody>
                  <a:tcPr marL="78259" marR="78259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Jim </a:t>
                      </a:r>
                      <a:r>
                        <a:rPr lang="en-US" sz="1600" dirty="0" err="1" smtClean="0"/>
                        <a:t>Stultz</a:t>
                      </a:r>
                      <a:endParaRPr lang="en-US" sz="1600" dirty="0"/>
                    </a:p>
                  </a:txBody>
                  <a:tcPr marL="78259" marR="78259"/>
                </a:tc>
              </a:tr>
              <a:tr h="40448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WV School of Osteopathic</a:t>
                      </a:r>
                      <a:r>
                        <a:rPr lang="en-US" sz="1600" baseline="0" dirty="0" smtClean="0"/>
                        <a:t> Medicine</a:t>
                      </a:r>
                      <a:endParaRPr lang="en-US" sz="1600" dirty="0"/>
                    </a:p>
                  </a:txBody>
                  <a:tcPr marL="78259" marR="78259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Leslie </a:t>
                      </a:r>
                      <a:r>
                        <a:rPr lang="en-US" sz="1600" dirty="0" err="1" smtClean="0"/>
                        <a:t>Bicksler</a:t>
                      </a:r>
                      <a:endParaRPr lang="en-US" sz="1600" dirty="0"/>
                    </a:p>
                  </a:txBody>
                  <a:tcPr marL="78259" marR="78259"/>
                </a:tc>
              </a:tr>
              <a:tr h="40448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West Virginia State University</a:t>
                      </a:r>
                      <a:endParaRPr lang="en-US" sz="1600" dirty="0"/>
                    </a:p>
                  </a:txBody>
                  <a:tcPr marL="78259" marR="78259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Barbara Rowell</a:t>
                      </a:r>
                      <a:endParaRPr lang="en-US" sz="1600" dirty="0"/>
                    </a:p>
                  </a:txBody>
                  <a:tcPr marL="78259" marR="78259"/>
                </a:tc>
              </a:tr>
              <a:tr h="779234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West Virginia University, Potomac</a:t>
                      </a:r>
                      <a:r>
                        <a:rPr lang="en-US" sz="1600" baseline="0" dirty="0" smtClean="0"/>
                        <a:t> State College of WVU, WVU Institute of Technology</a:t>
                      </a:r>
                      <a:endParaRPr lang="en-US" sz="1600" dirty="0"/>
                    </a:p>
                  </a:txBody>
                  <a:tcPr marL="78259" marR="78259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Margie Phillips</a:t>
                      </a:r>
                      <a:endParaRPr lang="en-US" sz="1600" dirty="0"/>
                    </a:p>
                  </a:txBody>
                  <a:tcPr marL="78259" marR="78259"/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7FF4DA-EEDE-4027-9EC1-DD7381E1977A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551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In-Person Interviews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type="chart" sz="quarter" idx="10"/>
            <p:extLst>
              <p:ext uri="{D42A27DB-BD31-4B8C-83A1-F6EECF244321}">
                <p14:modId xmlns:p14="http://schemas.microsoft.com/office/powerpoint/2010/main" val="208860258"/>
              </p:ext>
            </p:extLst>
          </p:nvPr>
        </p:nvGraphicFramePr>
        <p:xfrm>
          <a:off x="457200" y="990600"/>
          <a:ext cx="8077200" cy="46629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931343"/>
                <a:gridCol w="3145857"/>
              </a:tblGrid>
              <a:tr h="442504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</a:t>
                      </a:r>
                      <a:r>
                        <a:rPr lang="en-US" sz="2400" baseline="0" dirty="0" smtClean="0"/>
                        <a:t>-y</a:t>
                      </a:r>
                      <a:r>
                        <a:rPr lang="en-US" sz="2400" dirty="0" smtClean="0"/>
                        <a:t>ear Institutions</a:t>
                      </a:r>
                      <a:endParaRPr lang="en-US" sz="2400" dirty="0"/>
                    </a:p>
                  </a:txBody>
                  <a:tcPr marL="78971" marR="7897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CHRO</a:t>
                      </a:r>
                      <a:endParaRPr lang="en-US" sz="2400" dirty="0"/>
                    </a:p>
                  </a:txBody>
                  <a:tcPr marL="78971" marR="78971"/>
                </a:tc>
              </a:tr>
              <a:tr h="42057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Blue Ridge Community &amp; Technical College</a:t>
                      </a:r>
                      <a:endParaRPr lang="en-US" sz="1600" dirty="0"/>
                    </a:p>
                  </a:txBody>
                  <a:tcPr marL="78971" marR="78971"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Trudie</a:t>
                      </a:r>
                      <a:r>
                        <a:rPr lang="en-US" sz="1600" dirty="0" smtClean="0"/>
                        <a:t> Holder/Jason Ruble</a:t>
                      </a:r>
                      <a:endParaRPr lang="en-US" sz="1600" dirty="0"/>
                    </a:p>
                  </a:txBody>
                  <a:tcPr marL="78971" marR="78971"/>
                </a:tc>
              </a:tr>
              <a:tr h="420570"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Bridgemont</a:t>
                      </a:r>
                      <a:r>
                        <a:rPr lang="en-US" sz="1600" dirty="0" smtClean="0"/>
                        <a:t> CTC</a:t>
                      </a:r>
                      <a:endParaRPr lang="en-US" sz="1600" dirty="0"/>
                    </a:p>
                  </a:txBody>
                  <a:tcPr marL="78971" marR="78971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Gene Lopez/Debra Rader</a:t>
                      </a:r>
                      <a:endParaRPr lang="en-US" sz="1600" dirty="0"/>
                    </a:p>
                  </a:txBody>
                  <a:tcPr marL="78971" marR="78971"/>
                </a:tc>
              </a:tr>
              <a:tr h="42057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Eastern</a:t>
                      </a:r>
                      <a:r>
                        <a:rPr lang="en-US" sz="1600" baseline="0" dirty="0" smtClean="0"/>
                        <a:t> WV CTC</a:t>
                      </a:r>
                      <a:endParaRPr lang="en-US" sz="1600" dirty="0"/>
                    </a:p>
                  </a:txBody>
                  <a:tcPr marL="78971" marR="78971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Penny Reardon</a:t>
                      </a:r>
                      <a:endParaRPr lang="en-US" sz="1600" dirty="0"/>
                    </a:p>
                  </a:txBody>
                  <a:tcPr marL="78971" marR="78971"/>
                </a:tc>
              </a:tr>
              <a:tr h="42057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Pierpont CTC</a:t>
                      </a:r>
                      <a:endParaRPr lang="en-US" sz="1600" dirty="0"/>
                    </a:p>
                  </a:txBody>
                  <a:tcPr marL="78971" marR="78971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Cindy Curry</a:t>
                      </a:r>
                      <a:endParaRPr lang="en-US" sz="1600" dirty="0"/>
                    </a:p>
                  </a:txBody>
                  <a:tcPr marL="78971" marR="78971"/>
                </a:tc>
              </a:tr>
              <a:tr h="42057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Kanawha Valley Community &amp; Technical College</a:t>
                      </a:r>
                      <a:endParaRPr lang="en-US" sz="1600" dirty="0"/>
                    </a:p>
                  </a:txBody>
                  <a:tcPr marL="78971" marR="78971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Michelle Bissell</a:t>
                      </a:r>
                    </a:p>
                  </a:txBody>
                  <a:tcPr marL="78971" marR="78971"/>
                </a:tc>
              </a:tr>
              <a:tr h="420570"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Mountwest</a:t>
                      </a:r>
                      <a:r>
                        <a:rPr lang="en-US" sz="1600" dirty="0" smtClean="0"/>
                        <a:t> CTC</a:t>
                      </a:r>
                      <a:endParaRPr lang="en-US" sz="1600" dirty="0"/>
                    </a:p>
                  </a:txBody>
                  <a:tcPr marL="78971" marR="78971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Stephanie Neal</a:t>
                      </a:r>
                      <a:endParaRPr lang="en-US" sz="1600" dirty="0"/>
                    </a:p>
                  </a:txBody>
                  <a:tcPr marL="78971" marR="78971"/>
                </a:tc>
              </a:tr>
              <a:tr h="42057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New River CTC</a:t>
                      </a:r>
                      <a:endParaRPr lang="en-US" sz="1600" dirty="0"/>
                    </a:p>
                  </a:txBody>
                  <a:tcPr marL="78971" marR="78971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Leah Taylor</a:t>
                      </a:r>
                      <a:endParaRPr lang="en-US" sz="1600" dirty="0"/>
                    </a:p>
                  </a:txBody>
                  <a:tcPr marL="78971" marR="78971"/>
                </a:tc>
              </a:tr>
              <a:tr h="42057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Southern WV CTC</a:t>
                      </a:r>
                      <a:endParaRPr lang="en-US" sz="1600" dirty="0"/>
                    </a:p>
                  </a:txBody>
                  <a:tcPr marL="78971" marR="78971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Patricia Clay</a:t>
                      </a:r>
                      <a:endParaRPr lang="en-US" sz="1600" dirty="0"/>
                    </a:p>
                  </a:txBody>
                  <a:tcPr marL="78971" marR="78971"/>
                </a:tc>
              </a:tr>
              <a:tr h="42057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WV Northern CTC</a:t>
                      </a:r>
                      <a:endParaRPr lang="en-US" sz="1600" dirty="0"/>
                    </a:p>
                  </a:txBody>
                  <a:tcPr marL="78971" marR="78971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Peggy</a:t>
                      </a:r>
                      <a:r>
                        <a:rPr lang="en-US" sz="1600" baseline="0" dirty="0" smtClean="0"/>
                        <a:t> Carmichael</a:t>
                      </a:r>
                      <a:endParaRPr lang="en-US" sz="1600" dirty="0"/>
                    </a:p>
                  </a:txBody>
                  <a:tcPr marL="78971" marR="78971"/>
                </a:tc>
              </a:tr>
              <a:tr h="42057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WVU Parkersburg</a:t>
                      </a:r>
                      <a:endParaRPr lang="en-US" sz="1600" dirty="0"/>
                    </a:p>
                  </a:txBody>
                  <a:tcPr marL="78971" marR="78971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Cynthia</a:t>
                      </a:r>
                      <a:r>
                        <a:rPr lang="en-US" sz="1600" baseline="0" dirty="0" smtClean="0"/>
                        <a:t> Ashby</a:t>
                      </a:r>
                      <a:endParaRPr lang="en-US" sz="1600" dirty="0"/>
                    </a:p>
                  </a:txBody>
                  <a:tcPr marL="78971" marR="78971"/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7FF4DA-EEDE-4027-9EC1-DD7381E1977A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6105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In-Person Interviews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type="chart" sz="quarter" idx="10"/>
            <p:extLst>
              <p:ext uri="{D42A27DB-BD31-4B8C-83A1-F6EECF244321}">
                <p14:modId xmlns:p14="http://schemas.microsoft.com/office/powerpoint/2010/main" val="1232848483"/>
              </p:ext>
            </p:extLst>
          </p:nvPr>
        </p:nvGraphicFramePr>
        <p:xfrm>
          <a:off x="457200" y="1143000"/>
          <a:ext cx="8305800" cy="161075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361016"/>
                <a:gridCol w="2944784"/>
              </a:tblGrid>
              <a:tr h="515814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Other</a:t>
                      </a:r>
                      <a:endParaRPr lang="en-US" sz="2400" dirty="0"/>
                    </a:p>
                  </a:txBody>
                  <a:tcPr marL="78971" marR="7897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CHRO</a:t>
                      </a:r>
                      <a:endParaRPr lang="en-US" sz="2400" dirty="0"/>
                    </a:p>
                  </a:txBody>
                  <a:tcPr marL="78971" marR="78971"/>
                </a:tc>
              </a:tr>
              <a:tr h="51581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WVNET</a:t>
                      </a:r>
                      <a:endParaRPr lang="en-US" sz="1600" dirty="0"/>
                    </a:p>
                  </a:txBody>
                  <a:tcPr marL="78971" marR="78971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Bob Roberts</a:t>
                      </a:r>
                      <a:endParaRPr lang="en-US" sz="1600" dirty="0"/>
                    </a:p>
                  </a:txBody>
                  <a:tcPr marL="78971" marR="78971"/>
                </a:tc>
              </a:tr>
              <a:tr h="492369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West Virginia Higher Education Policy Commission</a:t>
                      </a:r>
                      <a:endParaRPr lang="en-US" sz="1600" dirty="0"/>
                    </a:p>
                  </a:txBody>
                  <a:tcPr marL="78971" marR="78971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Laura </a:t>
                      </a:r>
                      <a:r>
                        <a:rPr lang="en-US" sz="1600" dirty="0" err="1" smtClean="0"/>
                        <a:t>Nauman</a:t>
                      </a:r>
                      <a:endParaRPr lang="en-US" sz="1600" dirty="0" smtClean="0"/>
                    </a:p>
                    <a:p>
                      <a:r>
                        <a:rPr lang="en-US" sz="1600" dirty="0" smtClean="0"/>
                        <a:t>Cindy Anderson</a:t>
                      </a:r>
                      <a:endParaRPr lang="en-US" sz="1600" dirty="0"/>
                    </a:p>
                  </a:txBody>
                  <a:tcPr marL="78971" marR="78971"/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7FF4DA-EEDE-4027-9EC1-DD7381E1977A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5052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In-Person Interviews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7FF4DA-EEDE-4027-9EC1-DD7381E1977A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381000" y="990600"/>
            <a:ext cx="8458200" cy="4724400"/>
          </a:xfrm>
        </p:spPr>
        <p:txBody>
          <a:bodyPr/>
          <a:lstStyle/>
          <a:p>
            <a:r>
              <a:rPr lang="en-US" sz="2400" u="sng" dirty="0"/>
              <a:t>Additional interviews conducted</a:t>
            </a:r>
            <a:r>
              <a:rPr lang="en-US" sz="2400" dirty="0" smtClean="0"/>
              <a:t>:</a:t>
            </a:r>
          </a:p>
          <a:p>
            <a:endParaRPr lang="en-US" sz="900" dirty="0"/>
          </a:p>
          <a:p>
            <a:pPr marL="457200" lvl="1"/>
            <a:r>
              <a:rPr lang="en-US" dirty="0" smtClean="0"/>
              <a:t>Approximately </a:t>
            </a:r>
            <a:r>
              <a:rPr lang="en-US" dirty="0"/>
              <a:t>two dozen HR representatives</a:t>
            </a:r>
          </a:p>
          <a:p>
            <a:pPr marL="457200" lvl="1"/>
            <a:endParaRPr lang="en-US" sz="900" dirty="0"/>
          </a:p>
          <a:p>
            <a:pPr marL="457200" lvl="1"/>
            <a:r>
              <a:rPr lang="en-US" dirty="0"/>
              <a:t>20 ACCE representatives, including Chair, Amy </a:t>
            </a:r>
            <a:r>
              <a:rPr lang="en-US" dirty="0" err="1"/>
              <a:t>Pitzer</a:t>
            </a:r>
            <a:endParaRPr lang="en-US" dirty="0"/>
          </a:p>
          <a:p>
            <a:pPr marL="457200" lvl="1"/>
            <a:endParaRPr lang="en-US" sz="900" dirty="0"/>
          </a:p>
          <a:p>
            <a:pPr marL="457200" lvl="1"/>
            <a:r>
              <a:rPr lang="en-US" dirty="0"/>
              <a:t>Chancellor Paul Hill, </a:t>
            </a:r>
            <a:r>
              <a:rPr lang="en-US" dirty="0" smtClean="0"/>
              <a:t>Ph.D.</a:t>
            </a:r>
            <a:endParaRPr lang="en-US" dirty="0"/>
          </a:p>
          <a:p>
            <a:pPr marL="457200" lvl="1"/>
            <a:endParaRPr lang="en-US" sz="900" dirty="0"/>
          </a:p>
          <a:p>
            <a:pPr marL="457200" lvl="1"/>
            <a:r>
              <a:rPr lang="en-US" dirty="0"/>
              <a:t>Chancellor James Skidmore</a:t>
            </a:r>
          </a:p>
          <a:p>
            <a:pPr marL="457200" lvl="1"/>
            <a:endParaRPr lang="en-US" sz="900" dirty="0"/>
          </a:p>
          <a:p>
            <a:pPr marL="457200" lvl="1"/>
            <a:r>
              <a:rPr lang="en-US" dirty="0"/>
              <a:t>Rob Anderson, Executive VP of Administration</a:t>
            </a:r>
          </a:p>
          <a:p>
            <a:pPr marL="457200" lvl="1"/>
            <a:endParaRPr lang="en-US" sz="900" dirty="0"/>
          </a:p>
          <a:p>
            <a:pPr marL="457200" lvl="1"/>
            <a:r>
              <a:rPr lang="en-US" dirty="0"/>
              <a:t>Cindy Anderson, Director of Administrative Services</a:t>
            </a:r>
          </a:p>
          <a:p>
            <a:pPr marL="457200" lvl="1"/>
            <a:endParaRPr lang="en-US" sz="900" dirty="0">
              <a:solidFill>
                <a:srgbClr val="FF0000"/>
              </a:solidFill>
            </a:endParaRPr>
          </a:p>
          <a:p>
            <a:pPr marL="457200" lvl="1"/>
            <a:r>
              <a:rPr lang="en-US" dirty="0"/>
              <a:t>Bruce Walker, General Counsel</a:t>
            </a:r>
          </a:p>
          <a:p>
            <a:pPr marL="457200" lvl="1"/>
            <a:endParaRPr lang="en-US" sz="900" dirty="0"/>
          </a:p>
          <a:p>
            <a:pPr marL="457200" lvl="1"/>
            <a:r>
              <a:rPr lang="en-US" dirty="0"/>
              <a:t>Senator Robert </a:t>
            </a:r>
            <a:r>
              <a:rPr lang="en-US" dirty="0" err="1"/>
              <a:t>Plymale</a:t>
            </a:r>
            <a:endParaRPr lang="en-US" dirty="0"/>
          </a:p>
          <a:p>
            <a:pPr marL="457200" lvl="1"/>
            <a:endParaRPr lang="en-US" sz="900" dirty="0"/>
          </a:p>
          <a:p>
            <a:pPr marL="457200" lvl="1"/>
            <a:r>
              <a:rPr lang="en-US" dirty="0"/>
              <a:t>Jean </a:t>
            </a:r>
            <a:r>
              <a:rPr lang="en-US" dirty="0" smtClean="0"/>
              <a:t>Lawson, Sr. Legislative Analyst to Committee on Education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052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Document Review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7FF4DA-EEDE-4027-9EC1-DD7381E1977A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sz="2400" u="sng" dirty="0" smtClean="0"/>
              <a:t>Document Review</a:t>
            </a:r>
            <a:r>
              <a:rPr lang="en-US" sz="2400" dirty="0" smtClean="0"/>
              <a:t>:</a:t>
            </a:r>
          </a:p>
          <a:p>
            <a:endParaRPr lang="en-US" sz="900" dirty="0" smtClean="0"/>
          </a:p>
          <a:p>
            <a:pPr marL="457200" indent="-457200">
              <a:buFont typeface="Wingdings" pitchFamily="2" charset="2"/>
              <a:buChar char="§"/>
            </a:pPr>
            <a:r>
              <a:rPr lang="en-US" sz="1800" u="none" dirty="0" smtClean="0">
                <a:solidFill>
                  <a:schemeClr val="tx1"/>
                </a:solidFill>
                <a:latin typeface="+mn-lt"/>
              </a:rPr>
              <a:t>Created prioritized list of documents</a:t>
            </a:r>
          </a:p>
          <a:p>
            <a:pPr marL="457200" indent="-457200">
              <a:buFont typeface="Wingdings" pitchFamily="2" charset="2"/>
              <a:buChar char="§"/>
            </a:pPr>
            <a:endParaRPr lang="en-US" sz="1800" u="none" dirty="0" smtClean="0">
              <a:solidFill>
                <a:schemeClr val="tx1"/>
              </a:solidFill>
              <a:latin typeface="+mn-lt"/>
            </a:endParaRPr>
          </a:p>
          <a:p>
            <a:pPr marL="457200" indent="-457200">
              <a:buFont typeface="Wingdings" pitchFamily="2" charset="2"/>
              <a:buChar char="§"/>
            </a:pPr>
            <a:r>
              <a:rPr lang="en-US" sz="1800" u="none" dirty="0" smtClean="0">
                <a:solidFill>
                  <a:schemeClr val="tx1"/>
                </a:solidFill>
                <a:latin typeface="+mn-lt"/>
              </a:rPr>
              <a:t>Two deadlines spaced approximately a month apart</a:t>
            </a:r>
          </a:p>
          <a:p>
            <a:pPr marL="457200" indent="-457200">
              <a:buFont typeface="Wingdings" pitchFamily="2" charset="2"/>
              <a:buChar char="§"/>
            </a:pPr>
            <a:endParaRPr lang="en-US" sz="1800" u="none" dirty="0" smtClean="0">
              <a:solidFill>
                <a:schemeClr val="tx1"/>
              </a:solidFill>
              <a:latin typeface="+mn-lt"/>
            </a:endParaRPr>
          </a:p>
          <a:p>
            <a:pPr marL="457200" indent="-457200">
              <a:buFont typeface="Wingdings" pitchFamily="2" charset="2"/>
              <a:buChar char="§"/>
            </a:pPr>
            <a:r>
              <a:rPr lang="en-US" sz="1800" u="none" dirty="0" smtClean="0">
                <a:solidFill>
                  <a:schemeClr val="tx1"/>
                </a:solidFill>
                <a:latin typeface="+mn-lt"/>
              </a:rPr>
              <a:t>Approximately 120 to 130 documents collected per institution</a:t>
            </a:r>
          </a:p>
          <a:p>
            <a:pPr marL="457200" indent="-457200">
              <a:buFont typeface="Wingdings" pitchFamily="2" charset="2"/>
              <a:buChar char="§"/>
            </a:pPr>
            <a:endParaRPr lang="en-US" sz="1800" u="none" dirty="0" smtClean="0">
              <a:solidFill>
                <a:schemeClr val="tx1"/>
              </a:solidFill>
              <a:latin typeface="+mn-lt"/>
            </a:endParaRPr>
          </a:p>
          <a:p>
            <a:pPr marL="457200" indent="-457200">
              <a:buFont typeface="Wingdings" pitchFamily="2" charset="2"/>
              <a:buChar char="§"/>
            </a:pPr>
            <a:r>
              <a:rPr lang="en-US" sz="1800" u="none" dirty="0" smtClean="0">
                <a:solidFill>
                  <a:schemeClr val="tx1"/>
                </a:solidFill>
                <a:latin typeface="+mn-lt"/>
              </a:rPr>
              <a:t>Over 2,700 documents reviewed</a:t>
            </a:r>
          </a:p>
          <a:p>
            <a:pPr marL="457200" indent="-457200">
              <a:buFont typeface="Wingdings" pitchFamily="2" charset="2"/>
              <a:buChar char="§"/>
            </a:pPr>
            <a:endParaRPr lang="en-US" sz="1800" u="none" dirty="0" smtClean="0">
              <a:solidFill>
                <a:schemeClr val="tx1"/>
              </a:solidFill>
              <a:latin typeface="+mn-lt"/>
            </a:endParaRPr>
          </a:p>
          <a:p>
            <a:pPr marL="457200" indent="-457200">
              <a:buFont typeface="Wingdings" pitchFamily="2" charset="2"/>
              <a:buChar char="§"/>
            </a:pPr>
            <a:r>
              <a:rPr lang="en-US" sz="1800" u="none" dirty="0" smtClean="0">
                <a:solidFill>
                  <a:schemeClr val="tx1"/>
                </a:solidFill>
                <a:latin typeface="+mn-lt"/>
              </a:rPr>
              <a:t>Federal and state compliance checks</a:t>
            </a:r>
          </a:p>
          <a:p>
            <a:pPr marL="457200" indent="-457200">
              <a:buFont typeface="Wingdings" pitchFamily="2" charset="2"/>
              <a:buChar char="§"/>
            </a:pPr>
            <a:endParaRPr lang="en-US" sz="1800" u="none" dirty="0" smtClean="0">
              <a:solidFill>
                <a:schemeClr val="tx1"/>
              </a:solidFill>
              <a:latin typeface="+mn-lt"/>
            </a:endParaRPr>
          </a:p>
          <a:p>
            <a:pPr marL="457200" indent="-457200">
              <a:buFont typeface="Wingdings" pitchFamily="2" charset="2"/>
              <a:buChar char="§"/>
            </a:pPr>
            <a:r>
              <a:rPr lang="en-US" sz="1800" u="none" dirty="0" smtClean="0">
                <a:solidFill>
                  <a:schemeClr val="tx1"/>
                </a:solidFill>
                <a:latin typeface="+mn-lt"/>
              </a:rPr>
              <a:t>Consistency</a:t>
            </a:r>
          </a:p>
        </p:txBody>
      </p:sp>
    </p:spTree>
    <p:extLst>
      <p:ext uri="{BB962C8B-B14F-4D97-AF65-F5344CB8AC3E}">
        <p14:creationId xmlns:p14="http://schemas.microsoft.com/office/powerpoint/2010/main" val="4111341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Reports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7FF4DA-EEDE-4027-9EC1-DD7381E1977A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381000" y="1066800"/>
            <a:ext cx="8458200" cy="4876800"/>
          </a:xfrm>
        </p:spPr>
        <p:txBody>
          <a:bodyPr/>
          <a:lstStyle/>
          <a:p>
            <a:r>
              <a:rPr lang="en-US" dirty="0"/>
              <a:t>Long-form ScoreCard with data from entire IQ</a:t>
            </a:r>
          </a:p>
          <a:p>
            <a:r>
              <a:rPr lang="en-US" dirty="0"/>
              <a:t>Long-form graphs to illustrate key data points compared to benchmarks</a:t>
            </a:r>
          </a:p>
          <a:p>
            <a:r>
              <a:rPr lang="en-US" dirty="0"/>
              <a:t>Short-form ScoreCard with data from </a:t>
            </a:r>
            <a:r>
              <a:rPr lang="en-US" dirty="0" smtClean="0"/>
              <a:t>25 </a:t>
            </a:r>
            <a:r>
              <a:rPr lang="en-US" dirty="0"/>
              <a:t>metrics specifically mentioned in IQ</a:t>
            </a:r>
          </a:p>
          <a:p>
            <a:r>
              <a:rPr lang="en-US" dirty="0" smtClean="0"/>
              <a:t>Open-ended </a:t>
            </a:r>
            <a:r>
              <a:rPr lang="en-US" dirty="0"/>
              <a:t>responses to IQ questions</a:t>
            </a:r>
          </a:p>
          <a:p>
            <a:r>
              <a:rPr lang="en-US" dirty="0"/>
              <a:t>Document Review Matrix detailing findings and recommendations from document review</a:t>
            </a:r>
          </a:p>
          <a:p>
            <a:r>
              <a:rPr lang="en-US" dirty="0"/>
              <a:t>Individualized School </a:t>
            </a:r>
            <a:r>
              <a:rPr lang="en-US" dirty="0" smtClean="0"/>
              <a:t>PowerPoint’s combining </a:t>
            </a:r>
            <a:r>
              <a:rPr lang="en-US" dirty="0"/>
              <a:t>data from the following:</a:t>
            </a:r>
          </a:p>
          <a:p>
            <a:pPr marL="914400" lvl="2" indent="-457200">
              <a:buFont typeface="Arial" pitchFamily="34" charset="0"/>
              <a:buChar char="•"/>
            </a:pPr>
            <a:r>
              <a:rPr lang="en-US" dirty="0"/>
              <a:t>Online survey</a:t>
            </a:r>
          </a:p>
          <a:p>
            <a:pPr marL="914400" lvl="2" indent="-457200">
              <a:buFont typeface="Arial" pitchFamily="34" charset="0"/>
              <a:buChar char="•"/>
            </a:pPr>
            <a:r>
              <a:rPr lang="en-US" dirty="0"/>
              <a:t>In-person Interviews</a:t>
            </a:r>
          </a:p>
          <a:p>
            <a:pPr marL="914400" lvl="2" indent="-457200">
              <a:buFont typeface="Arial" pitchFamily="34" charset="0"/>
              <a:buChar char="•"/>
            </a:pPr>
            <a:r>
              <a:rPr lang="en-US" dirty="0"/>
              <a:t>Document </a:t>
            </a:r>
            <a:r>
              <a:rPr lang="en-US" dirty="0" smtClean="0"/>
              <a:t>Review</a:t>
            </a:r>
          </a:p>
          <a:p>
            <a:pPr marL="914400" lvl="2" indent="-457200">
              <a:buFont typeface="Arial" pitchFamily="34" charset="0"/>
              <a:buChar char="•"/>
            </a:pPr>
            <a:endParaRPr lang="en-US" sz="900" dirty="0"/>
          </a:p>
          <a:p>
            <a:pPr marL="465138" lvl="2" indent="-465138">
              <a:buFont typeface="Wingdings" pitchFamily="2" charset="2"/>
              <a:buChar char="§"/>
            </a:pPr>
            <a:r>
              <a:rPr lang="en-US" dirty="0"/>
              <a:t>System PowerPoint deck to summarize and synthesize key findings, themes and patterns among 4-year </a:t>
            </a:r>
            <a:r>
              <a:rPr lang="en-US" dirty="0" smtClean="0"/>
              <a:t>institutions, among </a:t>
            </a:r>
            <a:r>
              <a:rPr lang="en-US" dirty="0"/>
              <a:t>2-year institutions and across the System as a whole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8097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Timeline for Data Collection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7FF4DA-EEDE-4027-9EC1-DD7381E1977A}" type="slidenum">
              <a:rPr lang="en-US" smtClean="0"/>
              <a:pPr/>
              <a:t>18</a:t>
            </a:fld>
            <a:endParaRPr lang="en-US" dirty="0"/>
          </a:p>
        </p:txBody>
      </p:sp>
      <p:graphicFrame>
        <p:nvGraphicFramePr>
          <p:cNvPr id="7" name="Content Placeholder 2"/>
          <p:cNvGraphicFramePr>
            <a:graphicFrameLocks noGrp="1"/>
          </p:cNvGraphicFramePr>
          <p:nvPr>
            <p:ph type="chart" sz="quarter" idx="10"/>
            <p:extLst>
              <p:ext uri="{D42A27DB-BD31-4B8C-83A1-F6EECF244321}">
                <p14:modId xmlns:p14="http://schemas.microsoft.com/office/powerpoint/2010/main" val="2493010499"/>
              </p:ext>
            </p:extLst>
          </p:nvPr>
        </p:nvGraphicFramePr>
        <p:xfrm>
          <a:off x="381000" y="1143000"/>
          <a:ext cx="8305800" cy="4648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611966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Timeline for Deliverables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7FF4DA-EEDE-4027-9EC1-DD7381E1977A}" type="slidenum">
              <a:rPr lang="en-US" smtClean="0"/>
              <a:pPr/>
              <a:t>19</a:t>
            </a:fld>
            <a:endParaRPr lang="en-US" dirty="0"/>
          </a:p>
        </p:txBody>
      </p:sp>
      <p:graphicFrame>
        <p:nvGraphicFramePr>
          <p:cNvPr id="7" name="Content Placeholder 2"/>
          <p:cNvGraphicFramePr>
            <a:graphicFrameLocks noGrp="1"/>
          </p:cNvGraphicFramePr>
          <p:nvPr>
            <p:ph type="chart" sz="quarter" idx="10"/>
            <p:extLst>
              <p:ext uri="{D42A27DB-BD31-4B8C-83A1-F6EECF244321}">
                <p14:modId xmlns:p14="http://schemas.microsoft.com/office/powerpoint/2010/main" val="2572498839"/>
              </p:ext>
            </p:extLst>
          </p:nvPr>
        </p:nvGraphicFramePr>
        <p:xfrm>
          <a:off x="457200" y="1219200"/>
          <a:ext cx="82296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809924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7FF4DA-EEDE-4027-9EC1-DD7381E1977A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2400" dirty="0"/>
              <a:t>Introduction and Background</a:t>
            </a:r>
          </a:p>
          <a:p>
            <a:pPr marL="914400" indent="-457200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n-US" sz="2000" dirty="0"/>
              <a:t>Senate Bill 330 Goals</a:t>
            </a:r>
          </a:p>
          <a:p>
            <a:pPr marL="914400" indent="-457200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n-US" sz="2000" dirty="0"/>
              <a:t>Human Resources Review &amp; </a:t>
            </a:r>
            <a:r>
              <a:rPr lang="en-US" sz="2000" dirty="0" smtClean="0"/>
              <a:t>ScoreCard </a:t>
            </a:r>
            <a:r>
              <a:rPr lang="en-US" sz="2000" dirty="0"/>
              <a:t>Goals </a:t>
            </a:r>
          </a:p>
          <a:p>
            <a:pPr marL="914400" indent="-457200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n-US" sz="2000" dirty="0"/>
              <a:t>Human Resources Review &amp; </a:t>
            </a:r>
            <a:r>
              <a:rPr lang="en-US" sz="2000" dirty="0" smtClean="0"/>
              <a:t>ScoreCard Methodology</a:t>
            </a:r>
          </a:p>
          <a:p>
            <a:pPr marL="1422400" indent="-508000">
              <a:lnSpc>
                <a:spcPct val="150000"/>
              </a:lnSpc>
              <a:spcBef>
                <a:spcPts val="0"/>
              </a:spcBef>
            </a:pPr>
            <a:endParaRPr lang="en-US" sz="900" dirty="0"/>
          </a:p>
          <a:p>
            <a:pPr marL="457200" indent="-457200">
              <a:lnSpc>
                <a:spcPct val="150000"/>
              </a:lnSpc>
              <a:spcBef>
                <a:spcPts val="0"/>
              </a:spcBef>
            </a:pPr>
            <a:r>
              <a:rPr lang="en-US" sz="2400" dirty="0" smtClean="0"/>
              <a:t>Marshall University Results</a:t>
            </a:r>
            <a:endParaRPr lang="en-US" sz="2400" dirty="0"/>
          </a:p>
          <a:p>
            <a:pPr marL="914400" indent="-457200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n-US" sz="2000" dirty="0"/>
              <a:t>Executive Summary</a:t>
            </a:r>
          </a:p>
          <a:p>
            <a:pPr marL="914400" indent="-457200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n-US" sz="2000" dirty="0"/>
              <a:t>Findings and Recommendations by </a:t>
            </a:r>
            <a:r>
              <a:rPr lang="en-US" sz="2000" dirty="0" smtClean="0"/>
              <a:t>Theme</a:t>
            </a:r>
          </a:p>
          <a:p>
            <a:pPr marL="1422400" indent="-508000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•"/>
            </a:pPr>
            <a:endParaRPr lang="en-US" sz="900" dirty="0"/>
          </a:p>
          <a:p>
            <a:pPr marL="465138" indent="-465138">
              <a:lnSpc>
                <a:spcPct val="150000"/>
              </a:lnSpc>
              <a:spcBef>
                <a:spcPts val="0"/>
              </a:spcBef>
            </a:pPr>
            <a:r>
              <a:rPr lang="en-US" sz="2400" dirty="0"/>
              <a:t>Next Steps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6286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Timeline</a:t>
            </a:r>
            <a:endParaRPr 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7FF4DA-EEDE-4027-9EC1-DD7381E1977A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u="sng" dirty="0" smtClean="0"/>
              <a:t>Marshall University</a:t>
            </a:r>
            <a:r>
              <a:rPr lang="en-US" dirty="0" smtClean="0"/>
              <a:t>:</a:t>
            </a:r>
          </a:p>
          <a:p>
            <a:endParaRPr lang="en-US" sz="900" dirty="0" smtClean="0"/>
          </a:p>
          <a:p>
            <a:pPr marL="457200" indent="-457200">
              <a:buFont typeface="Wingdings" pitchFamily="2" charset="2"/>
              <a:buChar char="§"/>
            </a:pPr>
            <a:r>
              <a:rPr lang="en-US" sz="1800" u="none" dirty="0" smtClean="0">
                <a:solidFill>
                  <a:schemeClr val="tx1"/>
                </a:solidFill>
                <a:latin typeface="+mn-lt"/>
              </a:rPr>
              <a:t>Interview with Michelle Douglas, Director of Human Resource Services  by Kathleen McDonough </a:t>
            </a:r>
            <a:r>
              <a:rPr lang="en-US" sz="1800" u="none" dirty="0" err="1" smtClean="0">
                <a:solidFill>
                  <a:schemeClr val="tx1"/>
                </a:solidFill>
                <a:latin typeface="+mn-lt"/>
              </a:rPr>
              <a:t>Furey</a:t>
            </a:r>
            <a:r>
              <a:rPr lang="en-US" sz="1800" u="none" dirty="0" smtClean="0">
                <a:solidFill>
                  <a:schemeClr val="tx1"/>
                </a:solidFill>
                <a:latin typeface="+mn-lt"/>
              </a:rPr>
              <a:t> and Mike Rush of Potter Anderson &amp; Corroon on May 30 and 31, 2012</a:t>
            </a:r>
          </a:p>
          <a:p>
            <a:pPr marL="457200" indent="-457200">
              <a:buFont typeface="Wingdings" pitchFamily="2" charset="2"/>
              <a:buChar char="§"/>
            </a:pPr>
            <a:endParaRPr lang="en-US" sz="900" u="none" dirty="0" smtClean="0">
              <a:solidFill>
                <a:schemeClr val="tx1"/>
              </a:solidFill>
              <a:latin typeface="+mn-lt"/>
            </a:endParaRPr>
          </a:p>
          <a:p>
            <a:pPr marL="457200" indent="-457200">
              <a:buFont typeface="Wingdings" pitchFamily="2" charset="2"/>
              <a:buChar char="§"/>
            </a:pPr>
            <a:r>
              <a:rPr lang="en-US" sz="1800" dirty="0" smtClean="0">
                <a:solidFill>
                  <a:schemeClr val="tx1"/>
                </a:solidFill>
              </a:rPr>
              <a:t>Interview with ACCE representatives Mike Dunn (who was leaving institution  shortly after interview for a position at another institution) and Carol </a:t>
            </a:r>
            <a:r>
              <a:rPr lang="en-US" sz="1800" dirty="0" err="1" smtClean="0">
                <a:solidFill>
                  <a:schemeClr val="tx1"/>
                </a:solidFill>
              </a:rPr>
              <a:t>Hurula</a:t>
            </a:r>
            <a:r>
              <a:rPr lang="en-US" sz="1800" dirty="0" smtClean="0">
                <a:solidFill>
                  <a:schemeClr val="tx1"/>
                </a:solidFill>
              </a:rPr>
              <a:t>, Academic Affairs</a:t>
            </a:r>
          </a:p>
          <a:p>
            <a:pPr marL="457200" indent="-457200">
              <a:buFont typeface="Wingdings" pitchFamily="2" charset="2"/>
              <a:buChar char="§"/>
            </a:pPr>
            <a:endParaRPr lang="en-US" sz="900" u="none" dirty="0" smtClean="0">
              <a:solidFill>
                <a:schemeClr val="tx1"/>
              </a:solidFill>
              <a:latin typeface="+mn-lt"/>
            </a:endParaRPr>
          </a:p>
          <a:p>
            <a:pPr marL="457200" indent="-457200">
              <a:buFont typeface="Wingdings" pitchFamily="2" charset="2"/>
              <a:buChar char="§"/>
            </a:pPr>
            <a:r>
              <a:rPr lang="en-US" sz="1800" dirty="0" smtClean="0">
                <a:solidFill>
                  <a:schemeClr val="tx1"/>
                </a:solidFill>
                <a:latin typeface="+mn-lt"/>
              </a:rPr>
              <a:t>Interview </a:t>
            </a:r>
            <a:r>
              <a:rPr lang="en-US" sz="1800" dirty="0">
                <a:solidFill>
                  <a:schemeClr val="tx1"/>
                </a:solidFill>
                <a:latin typeface="+mn-lt"/>
              </a:rPr>
              <a:t>with Layton </a:t>
            </a:r>
            <a:r>
              <a:rPr lang="en-US" sz="1800" dirty="0" err="1" smtClean="0">
                <a:solidFill>
                  <a:schemeClr val="tx1"/>
                </a:solidFill>
                <a:latin typeface="+mn-lt"/>
              </a:rPr>
              <a:t>Cottrill</a:t>
            </a:r>
            <a:r>
              <a:rPr lang="en-US" sz="1800" dirty="0" smtClean="0">
                <a:solidFill>
                  <a:schemeClr val="tx1"/>
                </a:solidFill>
                <a:latin typeface="+mn-lt"/>
              </a:rPr>
              <a:t>, Senior </a:t>
            </a:r>
            <a:r>
              <a:rPr lang="en-US" sz="1800" dirty="0">
                <a:solidFill>
                  <a:schemeClr val="tx1"/>
                </a:solidFill>
                <a:latin typeface="+mn-lt"/>
              </a:rPr>
              <a:t>VP Executive </a:t>
            </a:r>
            <a:r>
              <a:rPr lang="en-US" sz="1800" dirty="0" smtClean="0">
                <a:solidFill>
                  <a:schemeClr val="tx1"/>
                </a:solidFill>
                <a:latin typeface="+mn-lt"/>
              </a:rPr>
              <a:t>Affairs and Legal Counsel</a:t>
            </a:r>
            <a:endParaRPr lang="en-US" sz="1800" u="none" dirty="0" smtClean="0">
              <a:solidFill>
                <a:schemeClr val="tx1"/>
              </a:solidFill>
              <a:latin typeface="+mn-lt"/>
            </a:endParaRPr>
          </a:p>
          <a:p>
            <a:pPr marL="457200" indent="-457200">
              <a:buFont typeface="Wingdings" pitchFamily="2" charset="2"/>
              <a:buChar char="§"/>
            </a:pPr>
            <a:endParaRPr lang="en-US" sz="900" u="none" dirty="0" smtClean="0">
              <a:solidFill>
                <a:schemeClr val="tx1"/>
              </a:solidFill>
              <a:latin typeface="+mn-lt"/>
            </a:endParaRPr>
          </a:p>
          <a:p>
            <a:pPr marL="457200" indent="-457200">
              <a:buFont typeface="Wingdings" pitchFamily="2" charset="2"/>
              <a:buChar char="§"/>
            </a:pPr>
            <a:r>
              <a:rPr lang="en-US" sz="1800" u="none" dirty="0" smtClean="0">
                <a:solidFill>
                  <a:schemeClr val="tx1"/>
                </a:solidFill>
                <a:latin typeface="+mn-lt"/>
              </a:rPr>
              <a:t>Interview with Debbie Hart, Director of Equity Programs</a:t>
            </a:r>
          </a:p>
          <a:p>
            <a:pPr marL="457200" indent="-457200">
              <a:buFont typeface="Wingdings" pitchFamily="2" charset="2"/>
              <a:buChar char="§"/>
            </a:pPr>
            <a:endParaRPr lang="en-US" sz="900" dirty="0">
              <a:solidFill>
                <a:schemeClr val="tx1"/>
              </a:solidFill>
              <a:latin typeface="+mn-lt"/>
            </a:endParaRPr>
          </a:p>
          <a:p>
            <a:pPr marL="457200" indent="-457200">
              <a:buFont typeface="Wingdings" pitchFamily="2" charset="2"/>
              <a:buChar char="§"/>
            </a:pPr>
            <a:r>
              <a:rPr lang="en-US" sz="1800" u="none" dirty="0" smtClean="0">
                <a:solidFill>
                  <a:schemeClr val="tx1"/>
                </a:solidFill>
                <a:latin typeface="+mn-lt"/>
              </a:rPr>
              <a:t>Interview with Glenna Racer, Human Resources</a:t>
            </a:r>
          </a:p>
          <a:p>
            <a:pPr marL="0" indent="0"/>
            <a:endParaRPr lang="en-US" sz="90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872023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04800" y="228600"/>
            <a:ext cx="6553200" cy="588169"/>
          </a:xfrm>
        </p:spPr>
        <p:txBody>
          <a:bodyPr/>
          <a:lstStyle/>
          <a:p>
            <a:r>
              <a:rPr lang="en-US" sz="4000" dirty="0" smtClean="0"/>
              <a:t>Executive Summary</a:t>
            </a:r>
            <a:endParaRPr 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7FF4DA-EEDE-4027-9EC1-DD7381E1977A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u="sng" dirty="0" smtClean="0">
                <a:solidFill>
                  <a:srgbClr val="002060"/>
                </a:solidFill>
                <a:ea typeface="+mj-ea"/>
              </a:rPr>
              <a:t>Marshall University</a:t>
            </a:r>
            <a:r>
              <a:rPr lang="en-US" sz="2000" dirty="0" smtClean="0">
                <a:solidFill>
                  <a:srgbClr val="002060"/>
                </a:solidFill>
                <a:ea typeface="+mj-ea"/>
              </a:rPr>
              <a:t>:</a:t>
            </a:r>
          </a:p>
          <a:p>
            <a:pPr marL="0" indent="0">
              <a:buNone/>
            </a:pPr>
            <a:endParaRPr lang="en-US" sz="900" dirty="0" smtClean="0">
              <a:solidFill>
                <a:srgbClr val="002060"/>
              </a:solidFill>
              <a:ea typeface="+mj-ea"/>
            </a:endParaRPr>
          </a:p>
          <a:p>
            <a:r>
              <a:rPr lang="en-US" dirty="0" smtClean="0"/>
              <a:t>CHRO is extremely competent and was mentioned by other CHRO’s as a frequent resource.</a:t>
            </a:r>
            <a:endParaRPr lang="en-US" dirty="0"/>
          </a:p>
          <a:p>
            <a:pPr marL="0" indent="0">
              <a:buNone/>
            </a:pPr>
            <a:endParaRPr lang="en-US" sz="900" dirty="0"/>
          </a:p>
          <a:p>
            <a:pPr marL="457200" indent="-457200"/>
            <a:r>
              <a:rPr lang="en-US" dirty="0" smtClean="0"/>
              <a:t>Director of Equity Programs works in tandem with Human Resources and performs a valuable HR function. Trainings offered to employees from this office serve a vital HR need.</a:t>
            </a:r>
            <a:endParaRPr lang="en-US" dirty="0"/>
          </a:p>
          <a:p>
            <a:pPr marL="457200" indent="-457200"/>
            <a:endParaRPr lang="en-US" sz="900" dirty="0"/>
          </a:p>
          <a:p>
            <a:pPr marL="457200" indent="-457200"/>
            <a:r>
              <a:rPr lang="en-US" dirty="0" smtClean="0"/>
              <a:t>Overall, </a:t>
            </a:r>
            <a:r>
              <a:rPr lang="en-US" dirty="0"/>
              <a:t>i</a:t>
            </a:r>
            <a:r>
              <a:rPr lang="en-US" dirty="0" smtClean="0"/>
              <a:t>nstitution-wide policies are comprehensive and compliant.  </a:t>
            </a:r>
          </a:p>
          <a:p>
            <a:pPr marL="457200" indent="-457200"/>
            <a:endParaRPr lang="en-US" sz="900" dirty="0" smtClean="0"/>
          </a:p>
          <a:p>
            <a:pPr marL="457200" indent="-457200"/>
            <a:r>
              <a:rPr lang="en-US" dirty="0" smtClean="0"/>
              <a:t>HR possesses a detailed and well-crafted mission statement.</a:t>
            </a:r>
          </a:p>
          <a:p>
            <a:pPr marL="457200" indent="-457200"/>
            <a:endParaRPr lang="en-US" dirty="0"/>
          </a:p>
          <a:p>
            <a:pPr marL="457200" lvl="1" indent="0" defTabSz="855663">
              <a:buNone/>
            </a:pPr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223873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Themes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7FF4DA-EEDE-4027-9EC1-DD7381E1977A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381000" y="1752600"/>
            <a:ext cx="8458200" cy="3962400"/>
          </a:xfrm>
        </p:spPr>
        <p:txBody>
          <a:bodyPr numCol="2"/>
          <a:lstStyle/>
          <a:p>
            <a:r>
              <a:rPr lang="en-US" sz="2400" dirty="0" smtClean="0"/>
              <a:t>Human Resources Staffing</a:t>
            </a:r>
          </a:p>
          <a:p>
            <a:r>
              <a:rPr lang="en-US" sz="2400" dirty="0" smtClean="0"/>
              <a:t>Human Resources Governance</a:t>
            </a:r>
          </a:p>
          <a:p>
            <a:r>
              <a:rPr lang="en-US" sz="2400" dirty="0" smtClean="0"/>
              <a:t>Policy and Compliance</a:t>
            </a:r>
          </a:p>
          <a:p>
            <a:r>
              <a:rPr lang="en-US" sz="2400" dirty="0" smtClean="0"/>
              <a:t>Technology</a:t>
            </a:r>
          </a:p>
          <a:p>
            <a:r>
              <a:rPr lang="en-US" sz="2400" dirty="0" smtClean="0"/>
              <a:t>Search/Hiring Practices</a:t>
            </a:r>
          </a:p>
          <a:p>
            <a:r>
              <a:rPr lang="en-US" sz="2400" dirty="0" smtClean="0"/>
              <a:t>Workforce and Succession Planning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 smtClean="0"/>
              <a:t>Performance Management</a:t>
            </a:r>
          </a:p>
          <a:p>
            <a:r>
              <a:rPr lang="en-US" sz="2400" dirty="0" smtClean="0"/>
              <a:t>Diversity</a:t>
            </a:r>
          </a:p>
          <a:p>
            <a:r>
              <a:rPr lang="en-US" sz="2400" dirty="0" smtClean="0"/>
              <a:t>Recognition and Retention</a:t>
            </a:r>
          </a:p>
          <a:p>
            <a:r>
              <a:rPr lang="en-US" sz="2400" dirty="0" smtClean="0"/>
              <a:t>Professional Development within Human Resources</a:t>
            </a:r>
          </a:p>
          <a:p>
            <a:r>
              <a:rPr lang="en-US" sz="2400" dirty="0" smtClean="0"/>
              <a:t>Professional Development within Institution</a:t>
            </a:r>
          </a:p>
          <a:p>
            <a:r>
              <a:rPr lang="en-US" sz="2400" dirty="0" smtClean="0"/>
              <a:t>Communication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7055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04800" y="245269"/>
            <a:ext cx="6553200" cy="592931"/>
          </a:xfrm>
        </p:spPr>
        <p:txBody>
          <a:bodyPr/>
          <a:lstStyle/>
          <a:p>
            <a:r>
              <a:rPr lang="en-US" dirty="0" smtClean="0"/>
              <a:t>SB 330 Key Goals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7FF4DA-EEDE-4027-9EC1-DD7381E1977A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304800" y="1143000"/>
            <a:ext cx="8382000" cy="4648200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 smtClean="0"/>
              <a:t>Enhance the ability of the West Virginia Higher Education Policy Commission and the Community and Technical College System of WV to:</a:t>
            </a:r>
          </a:p>
          <a:p>
            <a:pPr marL="0" indent="0">
              <a:buNone/>
            </a:pPr>
            <a:endParaRPr lang="en-US" sz="900" dirty="0" smtClean="0"/>
          </a:p>
          <a:p>
            <a:r>
              <a:rPr lang="en-US" sz="2000" dirty="0" smtClean="0"/>
              <a:t>Assure fiscal responsibility by making the best use of scarce resources</a:t>
            </a:r>
          </a:p>
          <a:p>
            <a:endParaRPr lang="en-US" sz="900" dirty="0" smtClean="0"/>
          </a:p>
          <a:p>
            <a:r>
              <a:rPr lang="en-US" sz="2000" dirty="0" smtClean="0"/>
              <a:t>Promote fairness, accountability, credibility, transparency, and a systematic approach to progress (FACTS) in personnel decision-making</a:t>
            </a:r>
          </a:p>
          <a:p>
            <a:endParaRPr lang="en-US" sz="900" dirty="0" smtClean="0"/>
          </a:p>
          <a:p>
            <a:r>
              <a:rPr lang="en-US" sz="2000" dirty="0" smtClean="0"/>
              <a:t>Reduce, or wherever possible, eliminate arbitrary and capricious decisions affecting employees of higher education institutions</a:t>
            </a:r>
          </a:p>
          <a:p>
            <a:endParaRPr lang="en-US" sz="2000" dirty="0" smtClean="0"/>
          </a:p>
          <a:p>
            <a:endParaRPr lang="en-US" sz="900" dirty="0" smtClean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05702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04800" y="245269"/>
            <a:ext cx="6553200" cy="592932"/>
          </a:xfrm>
        </p:spPr>
        <p:txBody>
          <a:bodyPr/>
          <a:lstStyle/>
          <a:p>
            <a:r>
              <a:rPr lang="en-US" dirty="0" smtClean="0"/>
              <a:t>SB 330 Key Goals </a:t>
            </a:r>
            <a:r>
              <a:rPr lang="en-US" sz="1600" dirty="0" smtClean="0"/>
              <a:t>(continued)</a:t>
            </a:r>
            <a:endParaRPr lang="en-US" sz="16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7FF4DA-EEDE-4027-9EC1-DD7381E1977A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304800" y="990600"/>
            <a:ext cx="8382000" cy="4800600"/>
          </a:xfrm>
        </p:spPr>
        <p:txBody>
          <a:bodyPr/>
          <a:lstStyle/>
          <a:p>
            <a:pPr marL="0" indent="0">
              <a:buNone/>
              <a:defRPr/>
            </a:pPr>
            <a:endParaRPr lang="en-US" dirty="0" smtClean="0"/>
          </a:p>
          <a:p>
            <a:pPr marL="0" indent="0">
              <a:buNone/>
              <a:defRPr/>
            </a:pPr>
            <a:endParaRPr lang="en-US" dirty="0" smtClean="0"/>
          </a:p>
          <a:p>
            <a:pPr>
              <a:defRPr/>
            </a:pPr>
            <a:r>
              <a:rPr lang="en-US" sz="2000" dirty="0"/>
              <a:t>Create a stable, self-regulating human resources system capable of evolving to meet changing needs</a:t>
            </a:r>
          </a:p>
          <a:p>
            <a:pPr>
              <a:defRPr/>
            </a:pPr>
            <a:endParaRPr lang="en-US" sz="900" dirty="0"/>
          </a:p>
          <a:p>
            <a:pPr>
              <a:defRPr/>
            </a:pPr>
            <a:r>
              <a:rPr lang="en-US" sz="2000" dirty="0" smtClean="0"/>
              <a:t>Adhere </a:t>
            </a:r>
            <a:r>
              <a:rPr lang="en-US" sz="2000" dirty="0"/>
              <a:t>to federal and state laws </a:t>
            </a:r>
            <a:endParaRPr lang="en-US" sz="2000" dirty="0" smtClean="0"/>
          </a:p>
          <a:p>
            <a:pPr>
              <a:defRPr/>
            </a:pPr>
            <a:endParaRPr lang="en-US" sz="900" dirty="0"/>
          </a:p>
          <a:p>
            <a:pPr>
              <a:defRPr/>
            </a:pPr>
            <a:r>
              <a:rPr lang="en-US" sz="2000" dirty="0"/>
              <a:t>Adhere to duly promulgated rules </a:t>
            </a:r>
            <a:endParaRPr lang="en-US" sz="2000" dirty="0" smtClean="0"/>
          </a:p>
          <a:p>
            <a:pPr>
              <a:defRPr/>
            </a:pPr>
            <a:endParaRPr lang="en-US" sz="900" dirty="0"/>
          </a:p>
          <a:p>
            <a:pPr>
              <a:defRPr/>
            </a:pPr>
            <a:r>
              <a:rPr lang="en-US" sz="2000" dirty="0"/>
              <a:t>Implement Human Resources best practices throughout the </a:t>
            </a:r>
            <a:r>
              <a:rPr lang="en-US" sz="2000" dirty="0" smtClean="0"/>
              <a:t>State </a:t>
            </a:r>
            <a:r>
              <a:rPr lang="en-US" sz="2000" dirty="0"/>
              <a:t>H</a:t>
            </a:r>
            <a:r>
              <a:rPr lang="en-US" sz="2000" dirty="0" smtClean="0"/>
              <a:t>igher </a:t>
            </a:r>
            <a:r>
              <a:rPr lang="en-US" sz="2000" dirty="0"/>
              <a:t>E</a:t>
            </a:r>
            <a:r>
              <a:rPr lang="en-US" sz="2000" dirty="0" smtClean="0"/>
              <a:t>ducation </a:t>
            </a:r>
            <a:r>
              <a:rPr lang="en-US" sz="2000" dirty="0"/>
              <a:t>S</a:t>
            </a:r>
            <a:r>
              <a:rPr lang="en-US" sz="2000" dirty="0" smtClean="0"/>
              <a:t>ystem</a:t>
            </a:r>
          </a:p>
          <a:p>
            <a:pPr>
              <a:defRPr/>
            </a:pPr>
            <a:endParaRPr lang="en-US" sz="900" dirty="0"/>
          </a:p>
          <a:p>
            <a:pPr>
              <a:defRPr/>
            </a:pPr>
            <a:r>
              <a:rPr lang="en-US" sz="2000" dirty="0"/>
              <a:t>Provide for institutional flexibility with meaningful accountability </a:t>
            </a:r>
          </a:p>
          <a:p>
            <a:endParaRPr lang="en-US" sz="2000" dirty="0"/>
          </a:p>
          <a:p>
            <a:endParaRPr lang="en-US" dirty="0" smtClean="0"/>
          </a:p>
          <a:p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9674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100" dirty="0" smtClean="0"/>
              <a:t>Goals of HR Reviews &amp; ScoreCards</a:t>
            </a:r>
            <a:endParaRPr lang="en-US" sz="31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7FF4DA-EEDE-4027-9EC1-DD7381E1977A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381000" y="914400"/>
            <a:ext cx="8458200" cy="4648200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 smtClean="0"/>
              <a:t>The goals of the HR Reviews and ScoreCards</a:t>
            </a:r>
            <a:r>
              <a:rPr lang="en-US" sz="2400" dirty="0"/>
              <a:t> </a:t>
            </a:r>
            <a:r>
              <a:rPr lang="en-US" sz="2400" dirty="0" smtClean="0"/>
              <a:t>as outlined in the RFP included the following:</a:t>
            </a:r>
          </a:p>
          <a:p>
            <a:pPr marL="0" indent="0">
              <a:buNone/>
            </a:pPr>
            <a:endParaRPr lang="en-US" sz="900" dirty="0"/>
          </a:p>
          <a:p>
            <a:r>
              <a:rPr lang="en-US" sz="2000" dirty="0" smtClean="0"/>
              <a:t>Conduct a baseline assessment of WV HEHR offices</a:t>
            </a:r>
          </a:p>
          <a:p>
            <a:endParaRPr lang="en-US" sz="900" dirty="0" smtClean="0"/>
          </a:p>
          <a:p>
            <a:r>
              <a:rPr lang="en-US" sz="2000" dirty="0" smtClean="0"/>
              <a:t>Gain better understanding of staffing of HR function throughout the System</a:t>
            </a:r>
          </a:p>
          <a:p>
            <a:endParaRPr lang="en-US" sz="900" dirty="0" smtClean="0"/>
          </a:p>
          <a:p>
            <a:r>
              <a:rPr lang="en-US" sz="2000" dirty="0" smtClean="0"/>
              <a:t>Assess subject matter expertise, relevant education and opportunities for additional training</a:t>
            </a:r>
          </a:p>
          <a:p>
            <a:endParaRPr lang="en-US" sz="900" dirty="0" smtClean="0"/>
          </a:p>
          <a:p>
            <a:r>
              <a:rPr lang="en-US" sz="2000" dirty="0" smtClean="0"/>
              <a:t>Conduct a comparative analysis to identify trends and opportunities for strategic improvement</a:t>
            </a:r>
          </a:p>
          <a:p>
            <a:endParaRPr lang="en-US" sz="900" dirty="0" smtClean="0"/>
          </a:p>
          <a:p>
            <a:r>
              <a:rPr lang="en-US" sz="2000" dirty="0" smtClean="0"/>
              <a:t>Align System and institution policies with industry best practices</a:t>
            </a:r>
          </a:p>
          <a:p>
            <a:endParaRPr lang="en-US" sz="900" dirty="0" smtClean="0"/>
          </a:p>
          <a:p>
            <a:r>
              <a:rPr lang="en-US" sz="2000" dirty="0" smtClean="0"/>
              <a:t>Assess compliance with federal and state laws</a:t>
            </a:r>
          </a:p>
          <a:p>
            <a:pPr marL="0" indent="0">
              <a:buNone/>
            </a:pP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197806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04800" y="304800"/>
            <a:ext cx="6553200" cy="500062"/>
          </a:xfrm>
        </p:spPr>
        <p:txBody>
          <a:bodyPr/>
          <a:lstStyle/>
          <a:p>
            <a:r>
              <a:rPr lang="en-US" sz="2800" dirty="0" smtClean="0"/>
              <a:t>Human Resources Review Methodology</a:t>
            </a:r>
            <a:endParaRPr lang="en-US" sz="28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7FF4DA-EEDE-4027-9EC1-DD7381E1977A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 sz="2400" u="sng" dirty="0"/>
              <a:t>Gathered Data Using Three-Pronged Approach</a:t>
            </a:r>
            <a:r>
              <a:rPr lang="en-US" sz="2400" dirty="0" smtClean="0"/>
              <a:t>:</a:t>
            </a:r>
          </a:p>
          <a:p>
            <a:pPr>
              <a:spcBef>
                <a:spcPct val="0"/>
              </a:spcBef>
            </a:pPr>
            <a:endParaRPr lang="en-US" sz="900" dirty="0"/>
          </a:p>
          <a:p>
            <a:pPr marL="457200" indent="-457200">
              <a:buFont typeface="+mj-lt"/>
              <a:buAutoNum type="arabicParenR"/>
            </a:pPr>
            <a:r>
              <a:rPr lang="en-US" dirty="0"/>
              <a:t>Online Survey of HR Departments: </a:t>
            </a:r>
            <a:r>
              <a:rPr lang="en-US" dirty="0">
                <a:solidFill>
                  <a:schemeClr val="tx1"/>
                </a:solidFill>
              </a:rPr>
              <a:t>survey distributed to CHROs gathering information about policies, procedures and management practices and capturing demographic data regarding HR staff</a:t>
            </a:r>
          </a:p>
          <a:p>
            <a:pPr marL="914400" indent="-457200">
              <a:buFont typeface="+mj-lt"/>
              <a:buAutoNum type="arabicParenR"/>
            </a:pPr>
            <a:endParaRPr lang="en-US" dirty="0">
              <a:solidFill>
                <a:schemeClr val="tx1"/>
              </a:solidFill>
            </a:endParaRPr>
          </a:p>
          <a:p>
            <a:pPr marL="457200" indent="-457200">
              <a:buFont typeface="+mj-lt"/>
              <a:buAutoNum type="arabicParenR"/>
            </a:pPr>
            <a:r>
              <a:rPr lang="en-US" dirty="0" smtClean="0"/>
              <a:t>In-person </a:t>
            </a:r>
            <a:r>
              <a:rPr lang="en-US" dirty="0"/>
              <a:t>Interviews: </a:t>
            </a:r>
            <a:r>
              <a:rPr lang="en-US" dirty="0">
                <a:solidFill>
                  <a:schemeClr val="tx1"/>
                </a:solidFill>
              </a:rPr>
              <a:t>interviews of key HR personnel at both the </a:t>
            </a:r>
            <a:r>
              <a:rPr lang="en-US" dirty="0" smtClean="0">
                <a:solidFill>
                  <a:schemeClr val="tx1"/>
                </a:solidFill>
              </a:rPr>
              <a:t>System </a:t>
            </a:r>
            <a:r>
              <a:rPr lang="en-US" dirty="0">
                <a:solidFill>
                  <a:schemeClr val="tx1"/>
                </a:solidFill>
              </a:rPr>
              <a:t>and individual institution levels as well as ACCE representatives</a:t>
            </a:r>
          </a:p>
          <a:p>
            <a:pPr marL="914400" indent="-457200">
              <a:buFont typeface="+mj-lt"/>
              <a:buAutoNum type="arabicParenR"/>
            </a:pPr>
            <a:endParaRPr lang="en-US" dirty="0">
              <a:solidFill>
                <a:schemeClr val="tx1"/>
              </a:solidFill>
            </a:endParaRPr>
          </a:p>
          <a:p>
            <a:pPr marL="457200" indent="-457200">
              <a:buFont typeface="+mj-lt"/>
              <a:buAutoNum type="arabicParenR"/>
            </a:pPr>
            <a:r>
              <a:rPr lang="en-US" dirty="0"/>
              <a:t>Document Review: </a:t>
            </a:r>
            <a:r>
              <a:rPr lang="en-US" dirty="0">
                <a:solidFill>
                  <a:schemeClr val="tx1"/>
                </a:solidFill>
              </a:rPr>
              <a:t>analysis of statements, handbooks, policies and forms supporting current HR practices in order to assess compliance with federal and state laws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8376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Online Survey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7FF4DA-EEDE-4027-9EC1-DD7381E1977A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sz="2400" u="sng" dirty="0" smtClean="0"/>
              <a:t>Survey of HR Departments</a:t>
            </a:r>
            <a:r>
              <a:rPr lang="en-US" sz="2400" dirty="0" smtClean="0"/>
              <a:t>:</a:t>
            </a:r>
          </a:p>
          <a:p>
            <a:endParaRPr lang="en-US" sz="900" dirty="0" smtClean="0"/>
          </a:p>
          <a:p>
            <a:pPr marL="457200" lvl="1"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</a:rPr>
              <a:t>Used </a:t>
            </a:r>
            <a:r>
              <a:rPr lang="en-US" dirty="0" err="1" smtClean="0">
                <a:solidFill>
                  <a:schemeClr val="tx1"/>
                </a:solidFill>
              </a:rPr>
              <a:t>ModernThink’s</a:t>
            </a:r>
            <a:r>
              <a:rPr lang="en-US" dirty="0" smtClean="0">
                <a:solidFill>
                  <a:schemeClr val="tx1"/>
                </a:solidFill>
              </a:rPr>
              <a:t> Institution Questionnaire (“IQ”) as baseline</a:t>
            </a:r>
          </a:p>
          <a:p>
            <a:pPr marL="457200" lvl="1">
              <a:buFont typeface="Wingdings" pitchFamily="2" charset="2"/>
              <a:buChar char="§"/>
            </a:pPr>
            <a:endParaRPr lang="en-US" sz="900" dirty="0" smtClean="0">
              <a:solidFill>
                <a:schemeClr val="tx1"/>
              </a:solidFill>
            </a:endParaRPr>
          </a:p>
          <a:p>
            <a:pPr marL="457200" lvl="1"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</a:rPr>
              <a:t>Solicited CHRO feedback on survey questions before launch</a:t>
            </a:r>
          </a:p>
          <a:p>
            <a:pPr marL="457200" lvl="1">
              <a:buFont typeface="Wingdings" pitchFamily="2" charset="2"/>
              <a:buChar char="§"/>
            </a:pPr>
            <a:endParaRPr lang="en-US" sz="900" dirty="0" smtClean="0">
              <a:solidFill>
                <a:schemeClr val="tx1"/>
              </a:solidFill>
            </a:endParaRPr>
          </a:p>
          <a:p>
            <a:pPr marL="457200" lvl="1"/>
            <a:r>
              <a:rPr lang="en-US" dirty="0" smtClean="0">
                <a:solidFill>
                  <a:schemeClr val="tx1"/>
                </a:solidFill>
              </a:rPr>
              <a:t>Agreed on single point of time for data gathered-FYE 2011</a:t>
            </a:r>
            <a:r>
              <a:rPr lang="en-US" dirty="0" smtClean="0"/>
              <a:t>*</a:t>
            </a:r>
            <a:endParaRPr lang="en-US" dirty="0" smtClean="0">
              <a:solidFill>
                <a:schemeClr val="tx1"/>
              </a:solidFill>
            </a:endParaRPr>
          </a:p>
          <a:p>
            <a:pPr marL="457200" lvl="1">
              <a:buFont typeface="Wingdings" pitchFamily="2" charset="2"/>
              <a:buChar char="§"/>
            </a:pPr>
            <a:endParaRPr lang="en-US" sz="900" dirty="0" smtClean="0">
              <a:solidFill>
                <a:schemeClr val="tx1"/>
              </a:solidFill>
            </a:endParaRPr>
          </a:p>
          <a:p>
            <a:pPr marL="457200" lvl="1"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</a:rPr>
              <a:t>Survey live for approximately two months</a:t>
            </a:r>
          </a:p>
          <a:p>
            <a:pPr marL="457200" lvl="1">
              <a:buFont typeface="Wingdings" pitchFamily="2" charset="2"/>
              <a:buChar char="§"/>
            </a:pPr>
            <a:endParaRPr lang="en-US" sz="900" dirty="0" smtClean="0">
              <a:solidFill>
                <a:schemeClr val="tx1"/>
              </a:solidFill>
            </a:endParaRPr>
          </a:p>
          <a:p>
            <a:pPr marL="457200" lvl="1"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</a:rPr>
              <a:t>Over 425 individual data points collected per institution </a:t>
            </a:r>
          </a:p>
          <a:p>
            <a:pPr marL="457200" lvl="1">
              <a:buFont typeface="Wingdings" pitchFamily="2" charset="2"/>
              <a:buChar char="§"/>
            </a:pPr>
            <a:endParaRPr lang="en-US" sz="900" dirty="0" smtClean="0">
              <a:solidFill>
                <a:schemeClr val="tx1"/>
              </a:solidFill>
            </a:endParaRPr>
          </a:p>
          <a:p>
            <a:pPr marL="457200" lvl="1"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</a:rPr>
              <a:t>Nearly 10,000 data points collectively</a:t>
            </a:r>
          </a:p>
          <a:p>
            <a:pPr marL="457200" lvl="1">
              <a:buFont typeface="Wingdings" pitchFamily="2" charset="2"/>
              <a:buChar char="§"/>
            </a:pPr>
            <a:endParaRPr lang="en-US" dirty="0"/>
          </a:p>
          <a:p>
            <a:pPr marL="457200" lvl="1">
              <a:buFont typeface="Wingdings" pitchFamily="2" charset="2"/>
              <a:buChar char="§"/>
            </a:pPr>
            <a:endParaRPr lang="en-US" dirty="0" smtClean="0">
              <a:solidFill>
                <a:schemeClr val="tx1"/>
              </a:solidFill>
            </a:endParaRPr>
          </a:p>
          <a:p>
            <a:pPr marL="0" lvl="1" indent="0">
              <a:buNone/>
            </a:pPr>
            <a:r>
              <a:rPr lang="en-US" sz="1600" dirty="0"/>
              <a:t>*  The advantage of the single point in time was consistency across all schools.   The disadvantage was that more recent changes were not captured.</a:t>
            </a:r>
          </a:p>
          <a:p>
            <a:pPr marL="457200" lvl="1">
              <a:buFont typeface="Wingdings" pitchFamily="2" charset="2"/>
              <a:buChar char="§"/>
            </a:pP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5702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Online Survey ScoreCards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7FF4DA-EEDE-4027-9EC1-DD7381E1977A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sz="2400" u="sng" dirty="0" smtClean="0"/>
              <a:t>Survey of HR Departments</a:t>
            </a:r>
            <a:r>
              <a:rPr lang="en-US" sz="2400" dirty="0" smtClean="0"/>
              <a:t>:</a:t>
            </a:r>
          </a:p>
          <a:p>
            <a:endParaRPr lang="en-US" sz="900" dirty="0" smtClean="0"/>
          </a:p>
          <a:p>
            <a:pPr marL="457200" lvl="1"/>
            <a:r>
              <a:rPr lang="en-US" dirty="0">
                <a:solidFill>
                  <a:srgbClr val="000000"/>
                </a:solidFill>
              </a:rPr>
              <a:t>Each CHRO to receive a 100+ page graphical ScoreCard</a:t>
            </a:r>
            <a:endParaRPr lang="en-US" dirty="0"/>
          </a:p>
          <a:p>
            <a:pPr marL="914400" lvl="1" indent="-457200">
              <a:buFont typeface="Wingdings" pitchFamily="2" charset="2"/>
              <a:buChar char="§"/>
            </a:pPr>
            <a:endParaRPr lang="en-US" sz="900" dirty="0" smtClean="0"/>
          </a:p>
          <a:p>
            <a:pPr marL="457200" lvl="1">
              <a:buFont typeface="Wingdings" pitchFamily="2" charset="2"/>
              <a:buChar char="§"/>
            </a:pPr>
            <a:r>
              <a:rPr lang="en-US" dirty="0" smtClean="0"/>
              <a:t>Eight</a:t>
            </a:r>
            <a:r>
              <a:rPr lang="en-US" dirty="0" smtClean="0">
                <a:solidFill>
                  <a:schemeClr val="tx1"/>
                </a:solidFill>
              </a:rPr>
              <a:t> sets of internal benchmarks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677400" y="3886200"/>
            <a:ext cx="184731" cy="369332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81000" y="2408872"/>
            <a:ext cx="7410449" cy="1338828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 marL="914400" lvl="3" indent="-457200">
              <a:buClr>
                <a:srgbClr val="000066"/>
              </a:buClr>
              <a:buFont typeface="Arial" pitchFamily="34" charset="0"/>
              <a:buChar char="•"/>
            </a:pPr>
            <a:r>
              <a:rPr lang="en-US" dirty="0"/>
              <a:t>System </a:t>
            </a:r>
            <a:r>
              <a:rPr lang="en-US" dirty="0" smtClean="0"/>
              <a:t>Overall</a:t>
            </a:r>
          </a:p>
          <a:p>
            <a:pPr marL="914400" lvl="3" indent="-457200">
              <a:buClr>
                <a:srgbClr val="000066"/>
              </a:buClr>
              <a:buFont typeface="Arial" pitchFamily="34" charset="0"/>
              <a:buChar char="•"/>
            </a:pPr>
            <a:r>
              <a:rPr lang="en-US" dirty="0" smtClean="0"/>
              <a:t>4-year Overall</a:t>
            </a:r>
            <a:endParaRPr lang="en-US" dirty="0"/>
          </a:p>
          <a:p>
            <a:pPr marL="914400" lvl="3" indent="-457200">
              <a:buClr>
                <a:srgbClr val="000066"/>
              </a:buClr>
              <a:buFont typeface="Arial" pitchFamily="34" charset="0"/>
              <a:buChar char="•"/>
            </a:pPr>
            <a:r>
              <a:rPr lang="en-US" dirty="0" smtClean="0"/>
              <a:t>4-year </a:t>
            </a:r>
            <a:r>
              <a:rPr lang="en-US" dirty="0"/>
              <a:t>Large</a:t>
            </a:r>
          </a:p>
          <a:p>
            <a:pPr marL="914400" lvl="3" indent="-457200">
              <a:buClr>
                <a:srgbClr val="000066"/>
              </a:buClr>
              <a:buFont typeface="Arial" pitchFamily="34" charset="0"/>
              <a:buChar char="•"/>
            </a:pPr>
            <a:r>
              <a:rPr lang="en-US" dirty="0" smtClean="0"/>
              <a:t>4-year </a:t>
            </a:r>
            <a:r>
              <a:rPr lang="en-US" dirty="0"/>
              <a:t>Medium</a:t>
            </a:r>
          </a:p>
          <a:p>
            <a:pPr marL="1028700" lvl="3"/>
            <a:endParaRPr lang="en-US" sz="900" dirty="0"/>
          </a:p>
          <a:p>
            <a:pPr marL="914400" lvl="3" indent="-457200">
              <a:buClr>
                <a:srgbClr val="000066"/>
              </a:buClr>
              <a:buFont typeface="Arial" pitchFamily="34" charset="0"/>
              <a:buChar char="•"/>
            </a:pPr>
            <a:r>
              <a:rPr lang="en-US" dirty="0" smtClean="0"/>
              <a:t>4-year </a:t>
            </a:r>
            <a:r>
              <a:rPr lang="en-US" dirty="0"/>
              <a:t>Small</a:t>
            </a:r>
          </a:p>
          <a:p>
            <a:pPr marL="914400" lvl="3" indent="-457200">
              <a:buClr>
                <a:srgbClr val="000066"/>
              </a:buClr>
              <a:buFont typeface="Arial" pitchFamily="34" charset="0"/>
              <a:buChar char="•"/>
            </a:pPr>
            <a:r>
              <a:rPr lang="en-US" dirty="0" smtClean="0"/>
              <a:t>2-year </a:t>
            </a:r>
            <a:r>
              <a:rPr lang="en-US" dirty="0"/>
              <a:t>Overall</a:t>
            </a:r>
          </a:p>
          <a:p>
            <a:pPr marL="914400" lvl="3" indent="-457200">
              <a:buClr>
                <a:srgbClr val="000066"/>
              </a:buClr>
              <a:buFont typeface="Arial" pitchFamily="34" charset="0"/>
              <a:buChar char="•"/>
            </a:pPr>
            <a:r>
              <a:rPr lang="en-US" dirty="0" smtClean="0"/>
              <a:t>2-year </a:t>
            </a:r>
            <a:r>
              <a:rPr lang="en-US" dirty="0"/>
              <a:t>Large</a:t>
            </a:r>
          </a:p>
          <a:p>
            <a:pPr marL="914400" lvl="3" indent="-457200">
              <a:buClr>
                <a:srgbClr val="000066"/>
              </a:buClr>
              <a:buFont typeface="Arial" pitchFamily="34" charset="0"/>
              <a:buChar char="•"/>
            </a:pPr>
            <a:r>
              <a:rPr lang="en-US" dirty="0" smtClean="0"/>
              <a:t>2-year </a:t>
            </a:r>
            <a:r>
              <a:rPr lang="en-US" dirty="0"/>
              <a:t>Small</a:t>
            </a:r>
          </a:p>
        </p:txBody>
      </p:sp>
      <p:sp>
        <p:nvSpPr>
          <p:cNvPr id="9" name="Rectangle 8"/>
          <p:cNvSpPr/>
          <p:nvPr/>
        </p:nvSpPr>
        <p:spPr>
          <a:xfrm>
            <a:off x="381001" y="3786183"/>
            <a:ext cx="812482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00050" lvl="1" indent="-400050">
              <a:buClr>
                <a:srgbClr val="002060"/>
              </a:buClr>
              <a:buFont typeface="Wingdings" pitchFamily="2" charset="2"/>
              <a:buChar char="§"/>
            </a:pPr>
            <a:r>
              <a:rPr lang="en-US" dirty="0" smtClean="0"/>
              <a:t> Three </a:t>
            </a:r>
            <a:r>
              <a:rPr lang="en-US" dirty="0"/>
              <a:t>sets of external benchmarks</a:t>
            </a:r>
          </a:p>
          <a:p>
            <a:pPr marL="914400" lvl="3" indent="-457200">
              <a:buClr>
                <a:srgbClr val="002060"/>
              </a:buClr>
              <a:buFont typeface="Arial" pitchFamily="34" charset="0"/>
              <a:buChar char="•"/>
            </a:pPr>
            <a:r>
              <a:rPr lang="en-US" dirty="0" err="1" smtClean="0"/>
              <a:t>ModernThink</a:t>
            </a:r>
            <a:endParaRPr lang="en-US" dirty="0" smtClean="0"/>
          </a:p>
          <a:p>
            <a:pPr marL="1143000" lvl="4" indent="-685800">
              <a:buClr>
                <a:srgbClr val="002060"/>
              </a:buClr>
            </a:pPr>
            <a:r>
              <a:rPr lang="en-US" dirty="0" smtClean="0"/>
              <a:t>	</a:t>
            </a:r>
            <a:r>
              <a:rPr lang="en-US" i="1" dirty="0" smtClean="0"/>
              <a:t>2012 Chronicle Great Colleges to Work For</a:t>
            </a:r>
            <a:r>
              <a:rPr lang="en-US" i="1" baseline="30000" dirty="0" smtClean="0"/>
              <a:t>®</a:t>
            </a:r>
            <a:endParaRPr lang="en-US" i="1" baseline="30000" dirty="0"/>
          </a:p>
          <a:p>
            <a:pPr marL="914400" lvl="3" indent="-457200">
              <a:buClr>
                <a:srgbClr val="002060"/>
              </a:buClr>
              <a:buFont typeface="Arial" pitchFamily="34" charset="0"/>
              <a:buChar char="•"/>
            </a:pPr>
            <a:r>
              <a:rPr lang="en-US" dirty="0" smtClean="0"/>
              <a:t>CUPA-HR</a:t>
            </a:r>
          </a:p>
          <a:p>
            <a:pPr marL="1143000" lvl="4" indent="-685800">
              <a:buClr>
                <a:srgbClr val="002060"/>
              </a:buClr>
            </a:pPr>
            <a:r>
              <a:rPr lang="en-US" dirty="0" smtClean="0"/>
              <a:t>	</a:t>
            </a:r>
            <a:r>
              <a:rPr lang="en-US" i="1" dirty="0" smtClean="0"/>
              <a:t>2012 HR Benchmarking and Workforce Planning Survey</a:t>
            </a:r>
            <a:endParaRPr lang="en-US" i="1" dirty="0"/>
          </a:p>
          <a:p>
            <a:pPr marL="914400" lvl="3" indent="-457200">
              <a:buClr>
                <a:srgbClr val="002060"/>
              </a:buClr>
              <a:buFont typeface="Arial" pitchFamily="34" charset="0"/>
              <a:buChar char="•"/>
            </a:pPr>
            <a:r>
              <a:rPr lang="en-US" dirty="0" smtClean="0"/>
              <a:t>SHRM</a:t>
            </a:r>
          </a:p>
          <a:p>
            <a:pPr marL="1143000" lvl="4" indent="-685800">
              <a:buClr>
                <a:srgbClr val="002060"/>
              </a:buClr>
            </a:pPr>
            <a:r>
              <a:rPr lang="en-US" dirty="0" smtClean="0"/>
              <a:t>	</a:t>
            </a:r>
            <a:r>
              <a:rPr lang="en-US" i="1" dirty="0" smtClean="0"/>
              <a:t>2011-2012 Human Capital Benchmarking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021939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ody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/>
      <a:lstStyle>
        <a:defPPr>
          <a:defRPr dirty="0"/>
        </a:defPPr>
      </a:lstStyle>
    </a:tx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itle Page">
  <a:themeElements>
    <a:clrScheme name="Custom 1">
      <a:dk1>
        <a:srgbClr val="FFFFFF"/>
      </a:dk1>
      <a:lt1>
        <a:srgbClr val="FFFFFF"/>
      </a:lt1>
      <a:dk2>
        <a:srgbClr val="FFFFFF"/>
      </a:dk2>
      <a:lt2>
        <a:srgbClr val="FFFFFF"/>
      </a:lt2>
      <a:accent1>
        <a:srgbClr val="4B72CB"/>
      </a:accent1>
      <a:accent2>
        <a:srgbClr val="1C3161"/>
      </a:accent2>
      <a:accent3>
        <a:srgbClr val="002060"/>
      </a:accent3>
      <a:accent4>
        <a:srgbClr val="1C3161"/>
      </a:accent4>
      <a:accent5>
        <a:srgbClr val="1C3161"/>
      </a:accent5>
      <a:accent6>
        <a:srgbClr val="1C3161"/>
      </a:accent6>
      <a:hlink>
        <a:srgbClr val="1C3161"/>
      </a:hlink>
      <a:folHlink>
        <a:srgbClr val="1C316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3197</TotalTime>
  <Words>1207</Words>
  <Application>Microsoft Office PowerPoint</Application>
  <PresentationFormat>On-screen Show (4:3)</PresentationFormat>
  <Paragraphs>321</Paragraphs>
  <Slides>21</Slides>
  <Notes>21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23" baseType="lpstr">
      <vt:lpstr>Body</vt:lpstr>
      <vt:lpstr>Title Page</vt:lpstr>
      <vt:lpstr>Marshall University </vt:lpstr>
      <vt:lpstr>Overview</vt:lpstr>
      <vt:lpstr>Themes</vt:lpstr>
      <vt:lpstr>SB 330 Key Goals</vt:lpstr>
      <vt:lpstr>SB 330 Key Goals (continued)</vt:lpstr>
      <vt:lpstr>Goals of HR Reviews &amp; ScoreCards</vt:lpstr>
      <vt:lpstr>Human Resources Review Methodology</vt:lpstr>
      <vt:lpstr>Online Survey</vt:lpstr>
      <vt:lpstr>Online Survey ScoreCards</vt:lpstr>
      <vt:lpstr>In-Person Interviews</vt:lpstr>
      <vt:lpstr>In-Person Interviews</vt:lpstr>
      <vt:lpstr>In-Person Interviews</vt:lpstr>
      <vt:lpstr>In-Person Interviews</vt:lpstr>
      <vt:lpstr>In-Person Interviews</vt:lpstr>
      <vt:lpstr>Other In-Person Interviews</vt:lpstr>
      <vt:lpstr>Document Review</vt:lpstr>
      <vt:lpstr>Reports</vt:lpstr>
      <vt:lpstr>Timeline for Data Collection</vt:lpstr>
      <vt:lpstr>Timeline for Deliverables</vt:lpstr>
      <vt:lpstr>Timeline</vt:lpstr>
      <vt:lpstr>Executive 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Donna Sacher</dc:creator>
  <cp:lastModifiedBy>Douglas, Michelle</cp:lastModifiedBy>
  <cp:revision>232</cp:revision>
  <cp:lastPrinted>2012-11-19T22:16:49Z</cp:lastPrinted>
  <dcterms:created xsi:type="dcterms:W3CDTF">2012-09-21T14:50:36Z</dcterms:created>
  <dcterms:modified xsi:type="dcterms:W3CDTF">2014-02-13T19:01:22Z</dcterms:modified>
</cp:coreProperties>
</file>