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Open Sans 1" panose="020B0604020202020204" charset="0"/>
      <p:regular r:id="rId31"/>
    </p:embeddedFont>
    <p:embeddedFont>
      <p:font typeface="Open Sans 1 Bold" panose="020B0604020202020204" charset="0"/>
      <p:regular r:id="rId32"/>
    </p:embeddedFont>
    <p:embeddedFont>
      <p:font typeface="Open Sans 1 Bold Italics" panose="020B0604020202020204" charset="0"/>
      <p:regular r:id="rId33"/>
    </p:embeddedFont>
    <p:embeddedFont>
      <p:font typeface="Open Sans 1 Italics" panose="020B0604020202020204" charset="0"/>
      <p:regular r:id="rId34"/>
    </p:embeddedFont>
    <p:embeddedFont>
      <p:font typeface="Open Sans 1 Light" panose="020B0604020202020204" charset="0"/>
      <p:regular r:id="rId35"/>
    </p:embeddedFont>
    <p:embeddedFont>
      <p:font typeface="Open Sans 2" panose="020B0604020202020204" charset="0"/>
      <p:regular r:id="rId36"/>
    </p:embeddedFont>
    <p:embeddedFont>
      <p:font typeface="Open Sans 2 Bold" panose="020B0604020202020204" charset="0"/>
      <p:regular r:id="rId37"/>
    </p:embeddedFont>
    <p:embeddedFont>
      <p:font typeface="Open Sans 2 Bold Italics" panose="020B0604020202020204" charset="0"/>
      <p:regular r:id="rId38"/>
    </p:embeddedFont>
    <p:embeddedFont>
      <p:font typeface="Open Sans 2 Italics"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1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marshall.edu/murc/files/Data-Sheet-FY24-Marshall-University-MURC-1.pdf"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gsa.gov/" TargetMode="External"/><Relationship Id="rId2" Type="http://schemas.openxmlformats.org/officeDocument/2006/relationships/hyperlink" Target="https://www.marshall.edu/murc/files/Travel-Policy-and-Procedure-Manual.pdf"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marshall.edu/murc/grants-development-office/"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hyperlink" Target="mailto:murcpreaward@marshall.edu"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hyperlink" Target="https://www.marshall.edu/murc/our-staff-ne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arshall.edu/murc/form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ecfr.gov/current/title-2/subtitle-A/chapter-II/part-200?toc=1"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950"/>
        </a:solidFill>
        <a:effectLst/>
      </p:bgPr>
    </p:bg>
    <p:spTree>
      <p:nvGrpSpPr>
        <p:cNvPr id="1" name=""/>
        <p:cNvGrpSpPr/>
        <p:nvPr/>
      </p:nvGrpSpPr>
      <p:grpSpPr>
        <a:xfrm>
          <a:off x="0" y="0"/>
          <a:ext cx="0" cy="0"/>
          <a:chOff x="0" y="0"/>
          <a:chExt cx="0" cy="0"/>
        </a:xfrm>
      </p:grpSpPr>
      <p:sp>
        <p:nvSpPr>
          <p:cNvPr id="2" name="AutoShape 2"/>
          <p:cNvSpPr/>
          <p:nvPr/>
        </p:nvSpPr>
        <p:spPr>
          <a:xfrm>
            <a:off x="14111902" y="4837920"/>
            <a:ext cx="4176098" cy="5449080"/>
          </a:xfrm>
          <a:prstGeom prst="rect">
            <a:avLst/>
          </a:prstGeom>
          <a:solidFill>
            <a:srgbClr val="EBEBEB"/>
          </a:solidFill>
        </p:spPr>
        <p:txBody>
          <a:bodyPr/>
          <a:lstStyle/>
          <a:p>
            <a:endParaRPr lang="en-US"/>
          </a:p>
        </p:txBody>
      </p:sp>
      <p:sp>
        <p:nvSpPr>
          <p:cNvPr id="3" name="Freeform 3"/>
          <p:cNvSpPr/>
          <p:nvPr/>
        </p:nvSpPr>
        <p:spPr>
          <a:xfrm>
            <a:off x="14696449" y="6144787"/>
            <a:ext cx="3007005" cy="2835345"/>
          </a:xfrm>
          <a:custGeom>
            <a:avLst/>
            <a:gdLst/>
            <a:ahLst/>
            <a:cxnLst/>
            <a:rect l="l" t="t" r="r" b="b"/>
            <a:pathLst>
              <a:path w="3007005" h="2835345">
                <a:moveTo>
                  <a:pt x="0" y="0"/>
                </a:moveTo>
                <a:lnTo>
                  <a:pt x="3007005" y="0"/>
                </a:lnTo>
                <a:lnTo>
                  <a:pt x="3007005" y="2835346"/>
                </a:lnTo>
                <a:lnTo>
                  <a:pt x="0" y="2835346"/>
                </a:lnTo>
                <a:lnTo>
                  <a:pt x="0" y="0"/>
                </a:lnTo>
                <a:close/>
              </a:path>
            </a:pathLst>
          </a:custGeom>
          <a:blipFill>
            <a:blip r:embed="rId2"/>
            <a:stretch>
              <a:fillRect/>
            </a:stretch>
          </a:blipFill>
        </p:spPr>
        <p:txBody>
          <a:bodyPr/>
          <a:lstStyle/>
          <a:p>
            <a:endParaRPr lang="en-US"/>
          </a:p>
        </p:txBody>
      </p:sp>
      <p:sp>
        <p:nvSpPr>
          <p:cNvPr id="4" name="Freeform 4"/>
          <p:cNvSpPr/>
          <p:nvPr/>
        </p:nvSpPr>
        <p:spPr>
          <a:xfrm>
            <a:off x="0" y="4837920"/>
            <a:ext cx="14111902" cy="5449080"/>
          </a:xfrm>
          <a:custGeom>
            <a:avLst/>
            <a:gdLst/>
            <a:ahLst/>
            <a:cxnLst/>
            <a:rect l="l" t="t" r="r" b="b"/>
            <a:pathLst>
              <a:path w="14111902" h="5449080">
                <a:moveTo>
                  <a:pt x="0" y="0"/>
                </a:moveTo>
                <a:lnTo>
                  <a:pt x="14111902" y="0"/>
                </a:lnTo>
                <a:lnTo>
                  <a:pt x="14111902" y="5449080"/>
                </a:lnTo>
                <a:lnTo>
                  <a:pt x="0" y="5449080"/>
                </a:lnTo>
                <a:lnTo>
                  <a:pt x="0" y="0"/>
                </a:lnTo>
                <a:close/>
              </a:path>
            </a:pathLst>
          </a:custGeom>
          <a:blipFill>
            <a:blip r:embed="rId3"/>
            <a:stretch>
              <a:fillRect t="-36433" b="-36433"/>
            </a:stretch>
          </a:blipFill>
        </p:spPr>
        <p:txBody>
          <a:bodyPr/>
          <a:lstStyle/>
          <a:p>
            <a:endParaRPr lang="en-US"/>
          </a:p>
        </p:txBody>
      </p:sp>
      <p:sp>
        <p:nvSpPr>
          <p:cNvPr id="5" name="TextBox 5"/>
          <p:cNvSpPr txBox="1"/>
          <p:nvPr/>
        </p:nvSpPr>
        <p:spPr>
          <a:xfrm>
            <a:off x="454962" y="2242997"/>
            <a:ext cx="17614891" cy="1059180"/>
          </a:xfrm>
          <a:prstGeom prst="rect">
            <a:avLst/>
          </a:prstGeom>
        </p:spPr>
        <p:txBody>
          <a:bodyPr lIns="0" tIns="0" rIns="0" bIns="0" rtlCol="0" anchor="t">
            <a:spAutoFit/>
          </a:bodyPr>
          <a:lstStyle/>
          <a:p>
            <a:pPr marL="0" lvl="0" indent="0" algn="l">
              <a:lnSpc>
                <a:spcPts val="8579"/>
              </a:lnSpc>
              <a:spcBef>
                <a:spcPct val="0"/>
              </a:spcBef>
            </a:pPr>
            <a:r>
              <a:rPr lang="en-US" sz="6599">
                <a:solidFill>
                  <a:srgbClr val="FFFFFF"/>
                </a:solidFill>
                <a:latin typeface="Open Sans 1 Bold"/>
              </a:rPr>
              <a:t>Grant Budgeting Basics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540438" y="752983"/>
            <a:ext cx="16487063" cy="811149"/>
          </a:xfrm>
          <a:prstGeom prst="rect">
            <a:avLst/>
          </a:prstGeom>
        </p:spPr>
        <p:txBody>
          <a:bodyPr lIns="0" tIns="0" rIns="0" bIns="0" rtlCol="0" anchor="t">
            <a:spAutoFit/>
          </a:bodyPr>
          <a:lstStyle/>
          <a:p>
            <a:pPr marL="0" lvl="0" indent="0" algn="l">
              <a:lnSpc>
                <a:spcPts val="6317"/>
              </a:lnSpc>
            </a:pPr>
            <a:r>
              <a:rPr lang="en-US" sz="5400">
                <a:solidFill>
                  <a:srgbClr val="FFFFFF"/>
                </a:solidFill>
                <a:latin typeface="Open Sans 1 Bold"/>
              </a:rPr>
              <a:t>Fringe</a:t>
            </a:r>
          </a:p>
        </p:txBody>
      </p:sp>
      <p:grpSp>
        <p:nvGrpSpPr>
          <p:cNvPr id="4" name="Group 4"/>
          <p:cNvGrpSpPr/>
          <p:nvPr/>
        </p:nvGrpSpPr>
        <p:grpSpPr>
          <a:xfrm>
            <a:off x="15477865" y="-21481"/>
            <a:ext cx="2981139" cy="3943912"/>
            <a:chOff x="0" y="0"/>
            <a:chExt cx="3974852" cy="5258550"/>
          </a:xfrm>
        </p:grpSpPr>
        <p:sp>
          <p:nvSpPr>
            <p:cNvPr id="5" name="AutoShape 5"/>
            <p:cNvSpPr/>
            <p:nvPr/>
          </p:nvSpPr>
          <p:spPr>
            <a:xfrm>
              <a:off x="788973" y="2057400"/>
              <a:ext cx="3185879" cy="3201150"/>
            </a:xfrm>
            <a:prstGeom prst="rect">
              <a:avLst/>
            </a:prstGeom>
            <a:solidFill>
              <a:srgbClr val="FFFFFF"/>
            </a:solidFill>
          </p:spPr>
          <p:txBody>
            <a:bodyPr/>
            <a:lstStyle/>
            <a:p>
              <a:endParaRPr lang="en-US"/>
            </a:p>
          </p:txBody>
        </p:sp>
        <p:grpSp>
          <p:nvGrpSpPr>
            <p:cNvPr id="6" name="Group 6"/>
            <p:cNvGrpSpPr/>
            <p:nvPr/>
          </p:nvGrpSpPr>
          <p:grpSpPr>
            <a:xfrm>
              <a:off x="0" y="0"/>
              <a:ext cx="3729038" cy="4114800"/>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9" name="Freeform 9"/>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
        <p:nvSpPr>
          <p:cNvPr id="10" name="TextBox 10"/>
          <p:cNvSpPr txBox="1"/>
          <p:nvPr/>
        </p:nvSpPr>
        <p:spPr>
          <a:xfrm>
            <a:off x="561917" y="3339089"/>
            <a:ext cx="17164167" cy="4442460"/>
          </a:xfrm>
          <a:prstGeom prst="rect">
            <a:avLst/>
          </a:prstGeom>
        </p:spPr>
        <p:txBody>
          <a:bodyPr lIns="0" tIns="0" rIns="0" bIns="0" rtlCol="0" anchor="t">
            <a:spAutoFit/>
          </a:bodyPr>
          <a:lstStyle/>
          <a:p>
            <a:pPr>
              <a:lnSpc>
                <a:spcPts val="2940"/>
              </a:lnSpc>
            </a:pPr>
            <a:r>
              <a:rPr lang="en-US" sz="2100">
                <a:solidFill>
                  <a:srgbClr val="000000"/>
                </a:solidFill>
                <a:latin typeface="Open Sans 1"/>
              </a:rPr>
              <a:t>Fringe costs are real costs to the employer that are above and beyond salary. Marshall University uses a federally negotiated fixed fringe rate*.</a:t>
            </a:r>
          </a:p>
          <a:p>
            <a:pPr marL="453390" lvl="1" indent="-226695">
              <a:lnSpc>
                <a:spcPts val="2940"/>
              </a:lnSpc>
              <a:buFont typeface="Arial"/>
              <a:buChar char="•"/>
            </a:pPr>
            <a:r>
              <a:rPr lang="en-US" sz="2100">
                <a:solidFill>
                  <a:srgbClr val="000000"/>
                </a:solidFill>
                <a:latin typeface="Open Sans 1 Bold"/>
              </a:rPr>
              <a:t>Employer’s portion</a:t>
            </a:r>
            <a:r>
              <a:rPr lang="en-US" sz="2100">
                <a:solidFill>
                  <a:srgbClr val="000000"/>
                </a:solidFill>
                <a:latin typeface="Open Sans 1"/>
              </a:rPr>
              <a:t> of health insurance premium </a:t>
            </a:r>
          </a:p>
          <a:p>
            <a:pPr marL="906780" lvl="2" indent="-302260">
              <a:lnSpc>
                <a:spcPts val="2940"/>
              </a:lnSpc>
              <a:buFont typeface="Arial"/>
              <a:buChar char="⚬"/>
            </a:pPr>
            <a:r>
              <a:rPr lang="en-US" sz="2100">
                <a:solidFill>
                  <a:srgbClr val="000000"/>
                </a:solidFill>
                <a:latin typeface="Open Sans 1"/>
              </a:rPr>
              <a:t>Medicare, Medicaid, and Social Security withholding</a:t>
            </a:r>
          </a:p>
          <a:p>
            <a:pPr marL="906780" lvl="2" indent="-302260">
              <a:lnSpc>
                <a:spcPts val="2940"/>
              </a:lnSpc>
              <a:buFont typeface="Arial"/>
              <a:buChar char="⚬"/>
            </a:pPr>
            <a:r>
              <a:rPr lang="en-US" sz="2100">
                <a:solidFill>
                  <a:srgbClr val="000000"/>
                </a:solidFill>
                <a:latin typeface="Open Sans 1"/>
              </a:rPr>
              <a:t>Unemployment and Workers’ Comp</a:t>
            </a:r>
          </a:p>
          <a:p>
            <a:pPr marL="906780" lvl="2" indent="-302260">
              <a:lnSpc>
                <a:spcPts val="2940"/>
              </a:lnSpc>
              <a:buFont typeface="Arial"/>
              <a:buChar char="⚬"/>
            </a:pPr>
            <a:r>
              <a:rPr lang="en-US" sz="2100">
                <a:solidFill>
                  <a:srgbClr val="000000"/>
                </a:solidFill>
                <a:latin typeface="Open Sans 1"/>
              </a:rPr>
              <a:t>Annual Leave/sick leave</a:t>
            </a:r>
          </a:p>
          <a:p>
            <a:pPr>
              <a:lnSpc>
                <a:spcPts val="2940"/>
              </a:lnSpc>
            </a:pPr>
            <a:r>
              <a:rPr lang="en-US" sz="2100">
                <a:solidFill>
                  <a:srgbClr val="000000"/>
                </a:solidFill>
                <a:latin typeface="Open Sans 1 Bold"/>
              </a:rPr>
              <a:t>Employer’s portion</a:t>
            </a:r>
            <a:r>
              <a:rPr lang="en-US" sz="2100">
                <a:solidFill>
                  <a:srgbClr val="000000"/>
                </a:solidFill>
                <a:latin typeface="Open Sans 1"/>
              </a:rPr>
              <a:t> of retirement (both MU and MURC match employee contribution up to 6%)</a:t>
            </a:r>
          </a:p>
          <a:p>
            <a:pPr>
              <a:lnSpc>
                <a:spcPts val="2940"/>
              </a:lnSpc>
            </a:pPr>
            <a:endParaRPr lang="en-US" sz="2100">
              <a:solidFill>
                <a:srgbClr val="000000"/>
              </a:solidFill>
              <a:latin typeface="Open Sans 1"/>
            </a:endParaRPr>
          </a:p>
          <a:p>
            <a:pPr>
              <a:lnSpc>
                <a:spcPts val="2940"/>
              </a:lnSpc>
            </a:pPr>
            <a:endParaRPr lang="en-US" sz="2100">
              <a:solidFill>
                <a:srgbClr val="000000"/>
              </a:solidFill>
              <a:latin typeface="Open Sans 1"/>
            </a:endParaRPr>
          </a:p>
          <a:p>
            <a:pPr>
              <a:lnSpc>
                <a:spcPts val="2940"/>
              </a:lnSpc>
            </a:pPr>
            <a:r>
              <a:rPr lang="en-US" sz="2100">
                <a:solidFill>
                  <a:srgbClr val="00A950"/>
                </a:solidFill>
                <a:latin typeface="Open Sans 1 Bold"/>
              </a:rPr>
              <a:t>*Negotiated fringe rates change yearly around July 1. The current rates can be found on the Institutional Data Sheet found </a:t>
            </a:r>
            <a:r>
              <a:rPr lang="en-US" sz="2100" u="sng">
                <a:solidFill>
                  <a:srgbClr val="00A950"/>
                </a:solidFill>
                <a:latin typeface="Open Sans 1 Bold"/>
                <a:hlinkClick r:id="rId3" tooltip="https://www.marshall.edu/murc/files/Data-Sheet-FY24-Marshall-University-MURC-1.pdf"/>
              </a:rPr>
              <a:t>here.</a:t>
            </a:r>
            <a:r>
              <a:rPr lang="en-US" sz="2100">
                <a:solidFill>
                  <a:srgbClr val="00A950"/>
                </a:solidFill>
                <a:latin typeface="Open Sans 1 Bold"/>
              </a:rPr>
              <a:t> </a:t>
            </a:r>
          </a:p>
          <a:p>
            <a:pPr>
              <a:lnSpc>
                <a:spcPts val="2940"/>
              </a:lnSpc>
            </a:pPr>
            <a:endParaRPr lang="en-US" sz="2100">
              <a:solidFill>
                <a:srgbClr val="00A950"/>
              </a:solidFill>
              <a:latin typeface="Open Sans 1 Bold"/>
            </a:endParaRPr>
          </a:p>
          <a:p>
            <a:pPr>
              <a:lnSpc>
                <a:spcPts val="2940"/>
              </a:lnSpc>
              <a:spcBef>
                <a:spcPct val="0"/>
              </a:spcBef>
            </a:pPr>
            <a:endParaRPr lang="en-US" sz="2100">
              <a:solidFill>
                <a:srgbClr val="00A950"/>
              </a:solidFill>
              <a:latin typeface="Open Sans 1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663975" y="2684143"/>
            <a:ext cx="16960049" cy="3328035"/>
          </a:xfrm>
          <a:prstGeom prst="rect">
            <a:avLst/>
          </a:prstGeom>
        </p:spPr>
        <p:txBody>
          <a:bodyPr lIns="0" tIns="0" rIns="0" bIns="0" rtlCol="0" anchor="t">
            <a:spAutoFit/>
          </a:bodyPr>
          <a:lstStyle/>
          <a:p>
            <a:pPr>
              <a:lnSpc>
                <a:spcPts val="2940"/>
              </a:lnSpc>
            </a:pPr>
            <a:r>
              <a:rPr lang="en-US" sz="2100">
                <a:solidFill>
                  <a:srgbClr val="000000"/>
                </a:solidFill>
                <a:latin typeface="Open Sans 1"/>
              </a:rPr>
              <a:t>Must be </a:t>
            </a:r>
            <a:r>
              <a:rPr lang="en-US" sz="2100">
                <a:solidFill>
                  <a:srgbClr val="000000"/>
                </a:solidFill>
                <a:latin typeface="Open Sans 1 Bold"/>
              </a:rPr>
              <a:t>relevant to the grant, allowable, and included in the proposal</a:t>
            </a:r>
          </a:p>
          <a:p>
            <a:pPr>
              <a:lnSpc>
                <a:spcPts val="2940"/>
              </a:lnSpc>
            </a:pPr>
            <a:r>
              <a:rPr lang="en-US" sz="2100">
                <a:solidFill>
                  <a:srgbClr val="000000"/>
                </a:solidFill>
                <a:latin typeface="Open Sans 1"/>
              </a:rPr>
              <a:t>Must follow the MURC travel policy:</a:t>
            </a:r>
          </a:p>
          <a:p>
            <a:pPr>
              <a:lnSpc>
                <a:spcPts val="2940"/>
              </a:lnSpc>
            </a:pPr>
            <a:r>
              <a:rPr lang="en-US" sz="2100" u="sng">
                <a:solidFill>
                  <a:srgbClr val="000000"/>
                </a:solidFill>
                <a:latin typeface="Open Sans 1"/>
                <a:hlinkClick r:id="rId2" tooltip="https://www.marshall.edu/murc/files/Travel-Policy-and-Procedure-Manual.pdf"/>
              </a:rPr>
              <a:t>https://www.marshall.edu/murc/files/Travel-Policy-and-Procedure-Manual.pdf</a:t>
            </a:r>
          </a:p>
          <a:p>
            <a:pPr>
              <a:lnSpc>
                <a:spcPts val="2940"/>
              </a:lnSpc>
            </a:pPr>
            <a:endParaRPr lang="en-US" sz="2100" u="sng">
              <a:solidFill>
                <a:srgbClr val="000000"/>
              </a:solidFill>
              <a:latin typeface="Open Sans 1"/>
              <a:hlinkClick r:id="rId2" tooltip="https://www.marshall.edu/murc/files/Travel-Policy-and-Procedure-Manual.pdf"/>
            </a:endParaRPr>
          </a:p>
          <a:p>
            <a:pPr>
              <a:lnSpc>
                <a:spcPts val="2940"/>
              </a:lnSpc>
            </a:pPr>
            <a:r>
              <a:rPr lang="en-US" sz="2100">
                <a:solidFill>
                  <a:srgbClr val="000000"/>
                </a:solidFill>
                <a:latin typeface="Open Sans 1"/>
              </a:rPr>
              <a:t>Must follow the General Services Administration Rates (</a:t>
            </a:r>
            <a:r>
              <a:rPr lang="en-US" sz="2100" u="sng">
                <a:solidFill>
                  <a:srgbClr val="000000"/>
                </a:solidFill>
                <a:latin typeface="Open Sans 1"/>
                <a:hlinkClick r:id="rId3" tooltip="http://www.gsa.gov/"/>
              </a:rPr>
              <a:t>www.gsa.gov</a:t>
            </a:r>
            <a:r>
              <a:rPr lang="en-US" sz="2100">
                <a:solidFill>
                  <a:srgbClr val="000000"/>
                </a:solidFill>
                <a:latin typeface="Open Sans 1"/>
              </a:rPr>
              <a:t> )</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a:rPr>
              <a:t>Include miscellaneous expenses and registration fees</a:t>
            </a:r>
          </a:p>
          <a:p>
            <a:pPr>
              <a:lnSpc>
                <a:spcPts val="2940"/>
              </a:lnSpc>
            </a:pPr>
            <a:endParaRPr lang="en-US" sz="2100">
              <a:solidFill>
                <a:srgbClr val="000000"/>
              </a:solidFill>
              <a:latin typeface="Open Sans 1"/>
            </a:endParaRPr>
          </a:p>
          <a:p>
            <a:pPr>
              <a:lnSpc>
                <a:spcPts val="2940"/>
              </a:lnSpc>
              <a:spcBef>
                <a:spcPct val="0"/>
              </a:spcBef>
            </a:pPr>
            <a:endParaRPr lang="en-US" sz="2100">
              <a:solidFill>
                <a:srgbClr val="000000"/>
              </a:solidFill>
              <a:latin typeface="Open Sans 1"/>
            </a:endParaRPr>
          </a:p>
        </p:txBody>
      </p:sp>
      <p:sp>
        <p:nvSpPr>
          <p:cNvPr id="4" name="TextBox 4"/>
          <p:cNvSpPr txBox="1"/>
          <p:nvPr/>
        </p:nvSpPr>
        <p:spPr>
          <a:xfrm>
            <a:off x="540438" y="752983"/>
            <a:ext cx="16487063" cy="811149"/>
          </a:xfrm>
          <a:prstGeom prst="rect">
            <a:avLst/>
          </a:prstGeom>
        </p:spPr>
        <p:txBody>
          <a:bodyPr lIns="0" tIns="0" rIns="0" bIns="0" rtlCol="0" anchor="t">
            <a:spAutoFit/>
          </a:bodyPr>
          <a:lstStyle/>
          <a:p>
            <a:pPr marL="0" lvl="0" indent="0" algn="l">
              <a:lnSpc>
                <a:spcPts val="6317"/>
              </a:lnSpc>
            </a:pPr>
            <a:r>
              <a:rPr lang="en-US" sz="5400">
                <a:solidFill>
                  <a:srgbClr val="FFFFFF"/>
                </a:solidFill>
                <a:latin typeface="Open Sans 1 Bold"/>
              </a:rPr>
              <a:t>Travel </a:t>
            </a:r>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4"/>
              <a:stretch>
                <a:fillRect/>
              </a:stretch>
            </a:blipFill>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Supplies</a:t>
            </a:r>
          </a:p>
        </p:txBody>
      </p:sp>
      <p:sp>
        <p:nvSpPr>
          <p:cNvPr id="4" name="TextBox 4"/>
          <p:cNvSpPr txBox="1"/>
          <p:nvPr/>
        </p:nvSpPr>
        <p:spPr>
          <a:xfrm>
            <a:off x="663975" y="3210461"/>
            <a:ext cx="16960049" cy="2956560"/>
          </a:xfrm>
          <a:prstGeom prst="rect">
            <a:avLst/>
          </a:prstGeom>
        </p:spPr>
        <p:txBody>
          <a:bodyPr lIns="0" tIns="0" rIns="0" bIns="0" rtlCol="0" anchor="t">
            <a:spAutoFit/>
          </a:bodyPr>
          <a:lstStyle/>
          <a:p>
            <a:pPr>
              <a:lnSpc>
                <a:spcPts val="2940"/>
              </a:lnSpc>
            </a:pPr>
            <a:r>
              <a:rPr lang="en-US" sz="2100">
                <a:solidFill>
                  <a:srgbClr val="000000"/>
                </a:solidFill>
                <a:latin typeface="Open Sans 1 Bold"/>
              </a:rPr>
              <a:t>Allocability</a:t>
            </a:r>
            <a:r>
              <a:rPr lang="en-US" sz="2100">
                <a:solidFill>
                  <a:srgbClr val="000000"/>
                </a:solidFill>
                <a:latin typeface="Open Sans 1"/>
              </a:rPr>
              <a:t>: must be directly allocable to the project (pipettes, beakers, etc.) </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a:rPr>
              <a:t>Have a cost of </a:t>
            </a:r>
            <a:r>
              <a:rPr lang="en-US" sz="2100">
                <a:solidFill>
                  <a:srgbClr val="000000"/>
                </a:solidFill>
                <a:latin typeface="Open Sans 1 Bold Italics"/>
              </a:rPr>
              <a:t>less than </a:t>
            </a:r>
            <a:r>
              <a:rPr lang="en-US" sz="2100">
                <a:solidFill>
                  <a:srgbClr val="000000"/>
                </a:solidFill>
                <a:latin typeface="Open Sans 1 Bold"/>
              </a:rPr>
              <a:t>$5,000 per unit</a:t>
            </a:r>
            <a:r>
              <a:rPr lang="en-US" sz="2100">
                <a:solidFill>
                  <a:srgbClr val="000000"/>
                </a:solidFill>
                <a:latin typeface="Open Sans 1"/>
              </a:rPr>
              <a:t>.</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a:rPr>
              <a:t>General-purpose office supplies, such as toner cartridges, paper, and writing utensils are typically not allowed.</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Bold"/>
              </a:rPr>
              <a:t>Computers: </a:t>
            </a:r>
            <a:r>
              <a:rPr lang="en-US" sz="2100">
                <a:solidFill>
                  <a:srgbClr val="000000"/>
                </a:solidFill>
                <a:latin typeface="Open Sans 1"/>
              </a:rPr>
              <a:t>Most of the time these are considered supplies</a:t>
            </a:r>
          </a:p>
          <a:p>
            <a:pPr>
              <a:lnSpc>
                <a:spcPts val="2940"/>
              </a:lnSpc>
              <a:spcBef>
                <a:spcPct val="0"/>
              </a:spcBef>
            </a:pPr>
            <a:endParaRPr lang="en-US" sz="2100">
              <a:solidFill>
                <a:srgbClr val="000000"/>
              </a:solidFill>
              <a:latin typeface="Open Sans 1"/>
            </a:endParaRPr>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Equipment</a:t>
            </a:r>
          </a:p>
        </p:txBody>
      </p:sp>
      <p:sp>
        <p:nvSpPr>
          <p:cNvPr id="4" name="TextBox 4"/>
          <p:cNvSpPr txBox="1"/>
          <p:nvPr/>
        </p:nvSpPr>
        <p:spPr>
          <a:xfrm>
            <a:off x="663975" y="2919419"/>
            <a:ext cx="16960049" cy="4442460"/>
          </a:xfrm>
          <a:prstGeom prst="rect">
            <a:avLst/>
          </a:prstGeom>
        </p:spPr>
        <p:txBody>
          <a:bodyPr lIns="0" tIns="0" rIns="0" bIns="0" rtlCol="0" anchor="t">
            <a:spAutoFit/>
          </a:bodyPr>
          <a:lstStyle/>
          <a:p>
            <a:pPr>
              <a:lnSpc>
                <a:spcPts val="2940"/>
              </a:lnSpc>
            </a:pPr>
            <a:r>
              <a:rPr lang="en-US" sz="2100">
                <a:solidFill>
                  <a:srgbClr val="000000"/>
                </a:solidFill>
                <a:latin typeface="Open Sans 1"/>
              </a:rPr>
              <a:t>Have a </a:t>
            </a:r>
            <a:r>
              <a:rPr lang="en-US" sz="2100">
                <a:solidFill>
                  <a:srgbClr val="000000"/>
                </a:solidFill>
                <a:latin typeface="Open Sans 1 Bold Italics"/>
              </a:rPr>
              <a:t>cost of more than $5,000 per item</a:t>
            </a:r>
          </a:p>
          <a:p>
            <a:pPr marL="453390" lvl="1" indent="-226695">
              <a:lnSpc>
                <a:spcPts val="2940"/>
              </a:lnSpc>
              <a:buFont typeface="Arial"/>
              <a:buChar char="•"/>
            </a:pPr>
            <a:r>
              <a:rPr lang="en-US" sz="2100">
                <a:solidFill>
                  <a:srgbClr val="000000"/>
                </a:solidFill>
                <a:latin typeface="Open Sans 1"/>
              </a:rPr>
              <a:t>Unless stated in the RFP, equipment quotes are not needed during the proposal stage</a:t>
            </a:r>
          </a:p>
          <a:p>
            <a:pPr marL="453390" lvl="1" indent="-226695">
              <a:lnSpc>
                <a:spcPts val="2940"/>
              </a:lnSpc>
              <a:buFont typeface="Arial"/>
              <a:buChar char="•"/>
            </a:pPr>
            <a:r>
              <a:rPr lang="en-US" sz="2100">
                <a:solidFill>
                  <a:srgbClr val="000000"/>
                </a:solidFill>
                <a:latin typeface="Open Sans 1"/>
              </a:rPr>
              <a:t>Must follow MU purchasing guidelines post-award</a:t>
            </a:r>
          </a:p>
          <a:p>
            <a:pPr>
              <a:lnSpc>
                <a:spcPts val="2940"/>
              </a:lnSpc>
            </a:pPr>
            <a:r>
              <a:rPr lang="en-US" sz="2100">
                <a:solidFill>
                  <a:srgbClr val="000000"/>
                </a:solidFill>
                <a:latin typeface="Open Sans 1"/>
              </a:rPr>
              <a:t>Examples include: </a:t>
            </a:r>
          </a:p>
          <a:p>
            <a:pPr marL="453390" lvl="1" indent="-226695">
              <a:lnSpc>
                <a:spcPts val="2940"/>
              </a:lnSpc>
              <a:buFont typeface="Arial"/>
              <a:buChar char="•"/>
            </a:pPr>
            <a:r>
              <a:rPr lang="en-US" sz="2100">
                <a:solidFill>
                  <a:srgbClr val="000000"/>
                </a:solidFill>
                <a:latin typeface="Open Sans 1 Italics"/>
              </a:rPr>
              <a:t>Freezers</a:t>
            </a:r>
          </a:p>
          <a:p>
            <a:pPr marL="453390" lvl="1" indent="-226695">
              <a:lnSpc>
                <a:spcPts val="2940"/>
              </a:lnSpc>
              <a:buFont typeface="Arial"/>
              <a:buChar char="•"/>
            </a:pPr>
            <a:r>
              <a:rPr lang="en-US" sz="2100">
                <a:solidFill>
                  <a:srgbClr val="000000"/>
                </a:solidFill>
                <a:latin typeface="Open Sans 1 Italics"/>
              </a:rPr>
              <a:t>Imaging equipment</a:t>
            </a:r>
          </a:p>
          <a:p>
            <a:pPr>
              <a:lnSpc>
                <a:spcPts val="2940"/>
              </a:lnSpc>
            </a:pPr>
            <a:r>
              <a:rPr lang="en-US" sz="2100">
                <a:solidFill>
                  <a:srgbClr val="000000"/>
                </a:solidFill>
                <a:latin typeface="Open Sans 1 Bold Italics"/>
              </a:rPr>
              <a:t>Note: Most funding agencies maintain an interest in equipment purchased with grant funds. </a:t>
            </a:r>
          </a:p>
          <a:p>
            <a:pPr>
              <a:lnSpc>
                <a:spcPts val="2940"/>
              </a:lnSpc>
            </a:pPr>
            <a:endParaRPr lang="en-US" sz="2100">
              <a:solidFill>
                <a:srgbClr val="000000"/>
              </a:solidFill>
              <a:latin typeface="Open Sans 1 Bold Italics"/>
            </a:endParaRPr>
          </a:p>
          <a:p>
            <a:pPr>
              <a:lnSpc>
                <a:spcPts val="2940"/>
              </a:lnSpc>
            </a:pPr>
            <a:r>
              <a:rPr lang="en-US" sz="2100">
                <a:solidFill>
                  <a:srgbClr val="000000"/>
                </a:solidFill>
                <a:latin typeface="Open Sans 1"/>
              </a:rPr>
              <a:t>It will be considered a capital item and a report of its location and use may be required after the project. </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a:rPr>
              <a:t>MURC and the PI have an obligation to inventory the item and keep it in good working order.</a:t>
            </a:r>
          </a:p>
          <a:p>
            <a:pPr>
              <a:lnSpc>
                <a:spcPts val="2940"/>
              </a:lnSpc>
              <a:spcBef>
                <a:spcPct val="0"/>
              </a:spcBef>
            </a:pPr>
            <a:endParaRPr lang="en-US" sz="2100">
              <a:solidFill>
                <a:srgbClr val="000000"/>
              </a:solidFill>
              <a:latin typeface="Open Sans 1"/>
            </a:endParaRPr>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Contractual</a:t>
            </a:r>
          </a:p>
        </p:txBody>
      </p:sp>
      <p:sp>
        <p:nvSpPr>
          <p:cNvPr id="4" name="TextBox 4"/>
          <p:cNvSpPr txBox="1"/>
          <p:nvPr/>
        </p:nvSpPr>
        <p:spPr>
          <a:xfrm>
            <a:off x="663975" y="2919419"/>
            <a:ext cx="16960049" cy="5928360"/>
          </a:xfrm>
          <a:prstGeom prst="rect">
            <a:avLst/>
          </a:prstGeom>
        </p:spPr>
        <p:txBody>
          <a:bodyPr lIns="0" tIns="0" rIns="0" bIns="0" rtlCol="0" anchor="t">
            <a:spAutoFit/>
          </a:bodyPr>
          <a:lstStyle/>
          <a:p>
            <a:pPr>
              <a:lnSpc>
                <a:spcPts val="2940"/>
              </a:lnSpc>
            </a:pPr>
            <a:r>
              <a:rPr lang="en-US" sz="2100">
                <a:solidFill>
                  <a:srgbClr val="000000"/>
                </a:solidFill>
                <a:latin typeface="Open Sans 1"/>
              </a:rPr>
              <a:t>Third parties working on grant activities.</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a:rPr>
              <a:t>Two broad categories:</a:t>
            </a:r>
          </a:p>
          <a:p>
            <a:pPr>
              <a:lnSpc>
                <a:spcPts val="2940"/>
              </a:lnSpc>
            </a:pPr>
            <a:r>
              <a:rPr lang="en-US" sz="2100">
                <a:solidFill>
                  <a:srgbClr val="000000"/>
                </a:solidFill>
                <a:latin typeface="Open Sans 1 Bold"/>
              </a:rPr>
              <a:t>Subaward/Subcontract</a:t>
            </a:r>
          </a:p>
          <a:p>
            <a:pPr marL="453390" lvl="1" indent="-226695">
              <a:lnSpc>
                <a:spcPts val="2940"/>
              </a:lnSpc>
              <a:buFont typeface="Arial"/>
              <a:buChar char="•"/>
            </a:pPr>
            <a:r>
              <a:rPr lang="en-US" sz="2100">
                <a:solidFill>
                  <a:srgbClr val="000000"/>
                </a:solidFill>
                <a:latin typeface="Open Sans 1"/>
              </a:rPr>
              <a:t>Work performed that is critical to the project</a:t>
            </a:r>
          </a:p>
          <a:p>
            <a:pPr marL="453390" lvl="1" indent="-226695">
              <a:lnSpc>
                <a:spcPts val="2940"/>
              </a:lnSpc>
              <a:buFont typeface="Arial"/>
              <a:buChar char="•"/>
            </a:pPr>
            <a:r>
              <a:rPr lang="en-US" sz="2100">
                <a:solidFill>
                  <a:srgbClr val="000000"/>
                </a:solidFill>
                <a:latin typeface="Open Sans 1"/>
              </a:rPr>
              <a:t>Third-party is providing specialized work</a:t>
            </a:r>
          </a:p>
          <a:p>
            <a:pPr marL="453390" lvl="1" indent="-226695">
              <a:lnSpc>
                <a:spcPts val="2940"/>
              </a:lnSpc>
              <a:buFont typeface="Arial"/>
              <a:buChar char="•"/>
            </a:pPr>
            <a:r>
              <a:rPr lang="en-US" sz="2100">
                <a:solidFill>
                  <a:srgbClr val="000000"/>
                </a:solidFill>
                <a:latin typeface="Open Sans 1"/>
              </a:rPr>
              <a:t>Provisions of the main award are passed to the sub</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Bold"/>
              </a:rPr>
              <a:t>Service Agreements/Consulting Agreements</a:t>
            </a:r>
          </a:p>
          <a:p>
            <a:pPr marL="453390" lvl="1" indent="-226695">
              <a:lnSpc>
                <a:spcPts val="2940"/>
              </a:lnSpc>
              <a:buFont typeface="Arial"/>
              <a:buChar char="•"/>
            </a:pPr>
            <a:r>
              <a:rPr lang="en-US" sz="2100">
                <a:solidFill>
                  <a:srgbClr val="000000"/>
                </a:solidFill>
                <a:latin typeface="Open Sans 1"/>
              </a:rPr>
              <a:t>Work is incidental to the project</a:t>
            </a:r>
          </a:p>
          <a:p>
            <a:pPr marL="453390" lvl="1" indent="-226695">
              <a:lnSpc>
                <a:spcPts val="2940"/>
              </a:lnSpc>
              <a:buFont typeface="Arial"/>
              <a:buChar char="•"/>
            </a:pPr>
            <a:r>
              <a:rPr lang="en-US" sz="2100">
                <a:solidFill>
                  <a:srgbClr val="000000"/>
                </a:solidFill>
                <a:latin typeface="Open Sans 1"/>
              </a:rPr>
              <a:t>Similar services are routinely provided by the vendor to other organizations</a:t>
            </a:r>
          </a:p>
          <a:p>
            <a:pPr>
              <a:lnSpc>
                <a:spcPts val="2940"/>
              </a:lnSpc>
            </a:pPr>
            <a:endParaRPr lang="en-US" sz="2100">
              <a:solidFill>
                <a:srgbClr val="000000"/>
              </a:solidFill>
              <a:latin typeface="Open Sans 1"/>
            </a:endParaRP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Bold Italics"/>
              </a:rPr>
              <a:t>MU/MURC employees cannot be paid via a contractual agreement. </a:t>
            </a:r>
          </a:p>
          <a:p>
            <a:pPr>
              <a:lnSpc>
                <a:spcPts val="2940"/>
              </a:lnSpc>
            </a:pPr>
            <a:r>
              <a:rPr lang="en-US" sz="2100">
                <a:solidFill>
                  <a:srgbClr val="000000"/>
                </a:solidFill>
                <a:latin typeface="Open Sans 1 Bold Italics"/>
              </a:rPr>
              <a:t>All pay must go through the appropriate payroll office and include fringe benefits. </a:t>
            </a:r>
          </a:p>
          <a:p>
            <a:pPr>
              <a:lnSpc>
                <a:spcPts val="2940"/>
              </a:lnSpc>
              <a:spcBef>
                <a:spcPct val="0"/>
              </a:spcBef>
            </a:pPr>
            <a:endParaRPr lang="en-US" sz="2100">
              <a:solidFill>
                <a:srgbClr val="000000"/>
              </a:solidFill>
              <a:latin typeface="Open Sans 1 Bold Italics"/>
            </a:endParaRPr>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Other Costs</a:t>
            </a:r>
          </a:p>
        </p:txBody>
      </p:sp>
      <p:sp>
        <p:nvSpPr>
          <p:cNvPr id="4" name="TextBox 4"/>
          <p:cNvSpPr txBox="1"/>
          <p:nvPr/>
        </p:nvSpPr>
        <p:spPr>
          <a:xfrm>
            <a:off x="663975" y="2919419"/>
            <a:ext cx="11403783" cy="4070985"/>
          </a:xfrm>
          <a:prstGeom prst="rect">
            <a:avLst/>
          </a:prstGeom>
        </p:spPr>
        <p:txBody>
          <a:bodyPr lIns="0" tIns="0" rIns="0" bIns="0" rtlCol="0" anchor="t">
            <a:spAutoFit/>
          </a:bodyPr>
          <a:lstStyle/>
          <a:p>
            <a:pPr>
              <a:lnSpc>
                <a:spcPts val="2940"/>
              </a:lnSpc>
            </a:pPr>
            <a:r>
              <a:rPr lang="en-US" sz="2100">
                <a:solidFill>
                  <a:srgbClr val="000000"/>
                </a:solidFill>
                <a:latin typeface="Open Sans 1"/>
              </a:rPr>
              <a:t>Costs that are not easily classified under the other cost categories.</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a:rPr>
              <a:t>Examples:</a:t>
            </a:r>
          </a:p>
          <a:p>
            <a:pPr marL="453390" lvl="1" indent="-226695">
              <a:lnSpc>
                <a:spcPts val="2940"/>
              </a:lnSpc>
              <a:buFont typeface="Arial"/>
              <a:buChar char="•"/>
            </a:pPr>
            <a:r>
              <a:rPr lang="en-US" sz="2100">
                <a:solidFill>
                  <a:srgbClr val="000000"/>
                </a:solidFill>
                <a:latin typeface="Open Sans 1"/>
              </a:rPr>
              <a:t>Postage and freight</a:t>
            </a:r>
          </a:p>
          <a:p>
            <a:pPr marL="453390" lvl="1" indent="-226695">
              <a:lnSpc>
                <a:spcPts val="2940"/>
              </a:lnSpc>
              <a:buFont typeface="Arial"/>
              <a:buChar char="•"/>
            </a:pPr>
            <a:r>
              <a:rPr lang="en-US" sz="2100">
                <a:solidFill>
                  <a:srgbClr val="000000"/>
                </a:solidFill>
                <a:latin typeface="Open Sans 1"/>
              </a:rPr>
              <a:t>Publication costs</a:t>
            </a:r>
          </a:p>
          <a:p>
            <a:pPr marL="453390" lvl="1" indent="-226695">
              <a:lnSpc>
                <a:spcPts val="2940"/>
              </a:lnSpc>
              <a:buFont typeface="Arial"/>
              <a:buChar char="•"/>
            </a:pPr>
            <a:r>
              <a:rPr lang="en-US" sz="2100">
                <a:solidFill>
                  <a:srgbClr val="000000"/>
                </a:solidFill>
                <a:latin typeface="Open Sans 1"/>
              </a:rPr>
              <a:t>Long Distance Telephone Charges</a:t>
            </a:r>
          </a:p>
          <a:p>
            <a:pPr marL="453390" lvl="1" indent="-226695">
              <a:lnSpc>
                <a:spcPts val="2940"/>
              </a:lnSpc>
              <a:buFont typeface="Arial"/>
              <a:buChar char="•"/>
            </a:pPr>
            <a:r>
              <a:rPr lang="en-US" sz="2100">
                <a:solidFill>
                  <a:srgbClr val="000000"/>
                </a:solidFill>
                <a:latin typeface="Open Sans 1"/>
              </a:rPr>
              <a:t>Tuition: </a:t>
            </a:r>
            <a:r>
              <a:rPr lang="en-US" sz="2100">
                <a:solidFill>
                  <a:srgbClr val="000000"/>
                </a:solidFill>
                <a:latin typeface="Open Sans 1 Italics"/>
              </a:rPr>
              <a:t>tuition must be included in the budget when a new GA position is written into a grant. Tuition must be allowable by the sponsor</a:t>
            </a:r>
          </a:p>
          <a:p>
            <a:pPr marL="453390" lvl="1" indent="-226695">
              <a:lnSpc>
                <a:spcPts val="2940"/>
              </a:lnSpc>
              <a:buFont typeface="Arial"/>
              <a:buChar char="•"/>
            </a:pPr>
            <a:r>
              <a:rPr lang="en-US" sz="2100">
                <a:solidFill>
                  <a:srgbClr val="000000"/>
                </a:solidFill>
                <a:latin typeface="Open Sans 1"/>
              </a:rPr>
              <a:t>Maintenance</a:t>
            </a:r>
          </a:p>
          <a:p>
            <a:pPr>
              <a:lnSpc>
                <a:spcPts val="2940"/>
              </a:lnSpc>
            </a:pPr>
            <a:endParaRPr lang="en-US" sz="2100">
              <a:solidFill>
                <a:srgbClr val="000000"/>
              </a:solidFill>
              <a:latin typeface="Open Sans 1"/>
            </a:endParaRPr>
          </a:p>
          <a:p>
            <a:pPr>
              <a:lnSpc>
                <a:spcPts val="2940"/>
              </a:lnSpc>
              <a:spcBef>
                <a:spcPct val="0"/>
              </a:spcBef>
            </a:pPr>
            <a:endParaRPr lang="en-US" sz="2100">
              <a:solidFill>
                <a:srgbClr val="000000"/>
              </a:solidFill>
              <a:latin typeface="Open Sans 1"/>
            </a:endParaRPr>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Indirect Costs</a:t>
            </a:r>
          </a:p>
        </p:txBody>
      </p:sp>
      <p:sp>
        <p:nvSpPr>
          <p:cNvPr id="4" name="TextBox 4"/>
          <p:cNvSpPr txBox="1"/>
          <p:nvPr/>
        </p:nvSpPr>
        <p:spPr>
          <a:xfrm>
            <a:off x="721106" y="2905496"/>
            <a:ext cx="12413869" cy="5399934"/>
          </a:xfrm>
          <a:prstGeom prst="rect">
            <a:avLst/>
          </a:prstGeom>
        </p:spPr>
        <p:txBody>
          <a:bodyPr lIns="0" tIns="0" rIns="0" bIns="0" rtlCol="0" anchor="t">
            <a:spAutoFit/>
          </a:bodyPr>
          <a:lstStyle/>
          <a:p>
            <a:pPr>
              <a:lnSpc>
                <a:spcPts val="2940"/>
              </a:lnSpc>
            </a:pPr>
            <a:r>
              <a:rPr lang="en-US" sz="2100">
                <a:solidFill>
                  <a:srgbClr val="000000"/>
                </a:solidFill>
                <a:latin typeface="Open Sans 1 Bold"/>
              </a:rPr>
              <a:t>Indirect Costs are:</a:t>
            </a:r>
          </a:p>
          <a:p>
            <a:pPr marL="453390" lvl="1" indent="-226695">
              <a:lnSpc>
                <a:spcPts val="2940"/>
              </a:lnSpc>
              <a:buFont typeface="Arial"/>
              <a:buChar char="•"/>
            </a:pPr>
            <a:r>
              <a:rPr lang="en-US" sz="2100">
                <a:solidFill>
                  <a:srgbClr val="000000"/>
                </a:solidFill>
                <a:latin typeface="Open Sans 1"/>
              </a:rPr>
              <a:t>Also referred to as Facilities and Administrative Costs (F &amp;A) or Overhead</a:t>
            </a:r>
          </a:p>
          <a:p>
            <a:pPr marL="453390" lvl="1" indent="-226695">
              <a:lnSpc>
                <a:spcPts val="2940"/>
              </a:lnSpc>
              <a:buFont typeface="Arial"/>
              <a:buChar char="•"/>
            </a:pPr>
            <a:r>
              <a:rPr lang="en-US" sz="2100">
                <a:solidFill>
                  <a:srgbClr val="000000"/>
                </a:solidFill>
                <a:latin typeface="Open Sans 1 Bold"/>
              </a:rPr>
              <a:t>Real costs </a:t>
            </a:r>
            <a:r>
              <a:rPr lang="en-US" sz="2100">
                <a:solidFill>
                  <a:srgbClr val="000000"/>
                </a:solidFill>
                <a:latin typeface="Open Sans 1"/>
              </a:rPr>
              <a:t>that are incurred by a grantee for common or joint objectives and cannot be identified specifically with a particular project or program such as: utilities, building maintenance, and administrative support (computing services, payroll, accounting, etc.).</a:t>
            </a:r>
          </a:p>
          <a:p>
            <a:pPr>
              <a:lnSpc>
                <a:spcPts val="2380"/>
              </a:lnSpc>
            </a:pPr>
            <a:r>
              <a:rPr lang="en-US" sz="1700">
                <a:solidFill>
                  <a:srgbClr val="00A950"/>
                </a:solidFill>
                <a:latin typeface="Open Sans 1"/>
              </a:rPr>
              <a:t>        </a:t>
            </a:r>
            <a:r>
              <a:rPr lang="en-US" sz="1700">
                <a:solidFill>
                  <a:srgbClr val="00A950"/>
                </a:solidFill>
                <a:latin typeface="Open Sans 1 Italics"/>
              </a:rPr>
              <a:t>Example: Electricity is used throughout a university building, but when the electric bill arrives it has the composite charge for the entire building rather break down individual      </a:t>
            </a:r>
          </a:p>
          <a:p>
            <a:pPr>
              <a:lnSpc>
                <a:spcPts val="2380"/>
              </a:lnSpc>
            </a:pPr>
            <a:r>
              <a:rPr lang="en-US" sz="1700">
                <a:solidFill>
                  <a:srgbClr val="00A950"/>
                </a:solidFill>
                <a:latin typeface="Open Sans 1 Italics"/>
              </a:rPr>
              <a:t>        usage per room or faculty member—that would be rather implausible; however, electricity is a REAL cost (because typically researchers rely on it to power their labs and</a:t>
            </a:r>
          </a:p>
          <a:p>
            <a:pPr>
              <a:lnSpc>
                <a:spcPts val="2380"/>
              </a:lnSpc>
            </a:pPr>
            <a:r>
              <a:rPr lang="en-US" sz="1700">
                <a:solidFill>
                  <a:srgbClr val="00A950"/>
                </a:solidFill>
                <a:latin typeface="Open Sans 1 Italics"/>
              </a:rPr>
              <a:t>        classrooms)</a:t>
            </a:r>
          </a:p>
          <a:p>
            <a:pPr marL="453390" lvl="1" indent="-226695">
              <a:lnSpc>
                <a:spcPts val="2940"/>
              </a:lnSpc>
              <a:buFont typeface="Arial"/>
              <a:buChar char="•"/>
            </a:pPr>
            <a:r>
              <a:rPr lang="en-US" sz="2100">
                <a:solidFill>
                  <a:srgbClr val="000000"/>
                </a:solidFill>
                <a:latin typeface="Open Sans 1"/>
              </a:rPr>
              <a:t>Not a TAX, FEE, or a “MURC cut”</a:t>
            </a:r>
          </a:p>
          <a:p>
            <a:pPr>
              <a:lnSpc>
                <a:spcPts val="3441"/>
              </a:lnSpc>
            </a:pPr>
            <a:endParaRPr lang="en-US" sz="2100">
              <a:solidFill>
                <a:srgbClr val="000000"/>
              </a:solidFill>
              <a:latin typeface="Open Sans 1"/>
            </a:endParaRPr>
          </a:p>
          <a:p>
            <a:pPr>
              <a:lnSpc>
                <a:spcPts val="3441"/>
              </a:lnSpc>
            </a:pPr>
            <a:endParaRPr lang="en-US" sz="2100">
              <a:solidFill>
                <a:srgbClr val="000000"/>
              </a:solidFill>
              <a:latin typeface="Open Sans 1"/>
            </a:endParaRPr>
          </a:p>
          <a:p>
            <a:pPr>
              <a:lnSpc>
                <a:spcPts val="3441"/>
              </a:lnSpc>
            </a:pPr>
            <a:endParaRPr lang="en-US" sz="2100">
              <a:solidFill>
                <a:srgbClr val="000000"/>
              </a:solidFill>
              <a:latin typeface="Open Sans 1"/>
            </a:endParaRPr>
          </a:p>
          <a:p>
            <a:pPr>
              <a:lnSpc>
                <a:spcPts val="3441"/>
              </a:lnSpc>
              <a:spcBef>
                <a:spcPct val="0"/>
              </a:spcBef>
            </a:pPr>
            <a:endParaRPr lang="en-US" sz="2100">
              <a:solidFill>
                <a:srgbClr val="000000"/>
              </a:solidFill>
              <a:latin typeface="Open Sans 1"/>
            </a:endParaRPr>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Indirect Costs Continued</a:t>
            </a:r>
          </a:p>
        </p:txBody>
      </p:sp>
      <p:sp>
        <p:nvSpPr>
          <p:cNvPr id="4" name="TextBox 4"/>
          <p:cNvSpPr txBox="1"/>
          <p:nvPr/>
        </p:nvSpPr>
        <p:spPr>
          <a:xfrm>
            <a:off x="663975" y="2422162"/>
            <a:ext cx="16960049" cy="8105034"/>
          </a:xfrm>
          <a:prstGeom prst="rect">
            <a:avLst/>
          </a:prstGeom>
        </p:spPr>
        <p:txBody>
          <a:bodyPr lIns="0" tIns="0" rIns="0" bIns="0" rtlCol="0" anchor="t">
            <a:spAutoFit/>
          </a:bodyPr>
          <a:lstStyle/>
          <a:p>
            <a:pPr>
              <a:lnSpc>
                <a:spcPts val="2940"/>
              </a:lnSpc>
            </a:pPr>
            <a:r>
              <a:rPr lang="en-US" sz="2100">
                <a:solidFill>
                  <a:srgbClr val="000000"/>
                </a:solidFill>
                <a:latin typeface="Open Sans 1 Bold"/>
              </a:rPr>
              <a:t>Current Rates:</a:t>
            </a:r>
          </a:p>
          <a:p>
            <a:pPr>
              <a:lnSpc>
                <a:spcPts val="4284"/>
              </a:lnSpc>
            </a:pPr>
            <a:r>
              <a:rPr lang="en-US" sz="2100">
                <a:solidFill>
                  <a:srgbClr val="000000"/>
                </a:solidFill>
                <a:latin typeface="Open Sans 1"/>
              </a:rPr>
              <a:t>On-campus research                                                      48.00%</a:t>
            </a:r>
          </a:p>
          <a:p>
            <a:pPr>
              <a:lnSpc>
                <a:spcPts val="4284"/>
              </a:lnSpc>
            </a:pPr>
            <a:r>
              <a:rPr lang="en-US" sz="2100">
                <a:solidFill>
                  <a:srgbClr val="000000"/>
                </a:solidFill>
                <a:latin typeface="Open Sans 1"/>
              </a:rPr>
              <a:t>Off-campus research                                                      26.00%</a:t>
            </a:r>
          </a:p>
          <a:p>
            <a:pPr>
              <a:lnSpc>
                <a:spcPts val="4284"/>
              </a:lnSpc>
            </a:pPr>
            <a:r>
              <a:rPr lang="en-US" sz="2100">
                <a:solidFill>
                  <a:srgbClr val="000000"/>
                </a:solidFill>
                <a:latin typeface="Open Sans 1"/>
              </a:rPr>
              <a:t>On-campus other sponsored activities                       30.00%</a:t>
            </a:r>
          </a:p>
          <a:p>
            <a:pPr>
              <a:lnSpc>
                <a:spcPts val="4284"/>
              </a:lnSpc>
            </a:pPr>
            <a:r>
              <a:rPr lang="en-US" sz="2100">
                <a:solidFill>
                  <a:srgbClr val="000000"/>
                </a:solidFill>
                <a:latin typeface="Open Sans 1"/>
              </a:rPr>
              <a:t>Off-campus other sponsored activities                       22.90% </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Bold"/>
              </a:rPr>
              <a:t>Where do the Indirect Cost rates go?</a:t>
            </a:r>
          </a:p>
          <a:p>
            <a:pPr>
              <a:lnSpc>
                <a:spcPts val="2940"/>
              </a:lnSpc>
            </a:pPr>
            <a:endParaRPr lang="en-US" sz="2100">
              <a:solidFill>
                <a:srgbClr val="000000"/>
              </a:solidFill>
              <a:latin typeface="Open Sans 1 Bold"/>
            </a:endParaRPr>
          </a:p>
          <a:p>
            <a:pPr>
              <a:lnSpc>
                <a:spcPts val="2940"/>
              </a:lnSpc>
            </a:pPr>
            <a:r>
              <a:rPr lang="en-US" sz="2100">
                <a:solidFill>
                  <a:srgbClr val="000000"/>
                </a:solidFill>
                <a:latin typeface="Open Sans 1"/>
              </a:rPr>
              <a:t>A percentage of the indirect cost rate goes to predetermined allocations as determined by university policy, such as the library. </a:t>
            </a:r>
            <a:r>
              <a:rPr lang="en-US" sz="2100">
                <a:solidFill>
                  <a:srgbClr val="000000"/>
                </a:solidFill>
                <a:latin typeface="Open Sans 1 Italics"/>
              </a:rPr>
              <a:t>From the remainder, </a:t>
            </a:r>
            <a:r>
              <a:rPr lang="en-US" sz="2100">
                <a:solidFill>
                  <a:srgbClr val="000000"/>
                </a:solidFill>
                <a:latin typeface="Open Sans 1"/>
              </a:rPr>
              <a:t>indirects are </a:t>
            </a:r>
            <a:r>
              <a:rPr lang="en-US" sz="2100">
                <a:solidFill>
                  <a:srgbClr val="000000"/>
                </a:solidFill>
                <a:latin typeface="Open Sans 1 Italics"/>
              </a:rPr>
              <a:t>usually</a:t>
            </a:r>
            <a:r>
              <a:rPr lang="en-US" sz="2100">
                <a:solidFill>
                  <a:srgbClr val="000000"/>
                </a:solidFill>
                <a:latin typeface="Open Sans 1"/>
              </a:rPr>
              <a:t> distributed as follows:</a:t>
            </a:r>
          </a:p>
          <a:p>
            <a:pPr>
              <a:lnSpc>
                <a:spcPts val="1820"/>
              </a:lnSpc>
            </a:pPr>
            <a:endParaRPr lang="en-US" sz="2100">
              <a:solidFill>
                <a:srgbClr val="000000"/>
              </a:solidFill>
              <a:latin typeface="Open Sans 1"/>
            </a:endParaRPr>
          </a:p>
          <a:p>
            <a:pPr>
              <a:lnSpc>
                <a:spcPts val="4410"/>
              </a:lnSpc>
            </a:pPr>
            <a:r>
              <a:rPr lang="en-US" sz="2100">
                <a:solidFill>
                  <a:srgbClr val="000000"/>
                </a:solidFill>
                <a:latin typeface="Open Sans 1 Bold"/>
              </a:rPr>
              <a:t>University President’s Office                                         25%</a:t>
            </a:r>
          </a:p>
          <a:p>
            <a:pPr>
              <a:lnSpc>
                <a:spcPts val="4410"/>
              </a:lnSpc>
            </a:pPr>
            <a:r>
              <a:rPr lang="en-US" sz="2100">
                <a:solidFill>
                  <a:srgbClr val="000000"/>
                </a:solidFill>
                <a:latin typeface="Open Sans 1 Bold"/>
              </a:rPr>
              <a:t>MURC                                                                                    25%</a:t>
            </a:r>
          </a:p>
          <a:p>
            <a:pPr>
              <a:lnSpc>
                <a:spcPts val="4410"/>
              </a:lnSpc>
            </a:pPr>
            <a:r>
              <a:rPr lang="en-US" sz="2100">
                <a:solidFill>
                  <a:srgbClr val="000000"/>
                </a:solidFill>
                <a:latin typeface="Open Sans 1 Bold"/>
              </a:rPr>
              <a:t>College/Center/Institute                                                 50%*</a:t>
            </a:r>
          </a:p>
          <a:p>
            <a:pPr>
              <a:lnSpc>
                <a:spcPts val="4410"/>
              </a:lnSpc>
            </a:pPr>
            <a:r>
              <a:rPr lang="en-US" sz="2100">
                <a:solidFill>
                  <a:srgbClr val="000000"/>
                </a:solidFill>
                <a:latin typeface="Open Sans 1"/>
              </a:rPr>
              <a:t>*</a:t>
            </a:r>
            <a:r>
              <a:rPr lang="en-US" sz="2100">
                <a:solidFill>
                  <a:srgbClr val="000000"/>
                </a:solidFill>
                <a:latin typeface="Open Sans 1 Italics"/>
              </a:rPr>
              <a:t>allocations to individual departments are determined by each college/center/institute. Check with your dean or director.</a:t>
            </a:r>
          </a:p>
          <a:p>
            <a:pPr>
              <a:lnSpc>
                <a:spcPts val="3441"/>
              </a:lnSpc>
            </a:pPr>
            <a:endParaRPr lang="en-US" sz="2100">
              <a:solidFill>
                <a:srgbClr val="000000"/>
              </a:solidFill>
              <a:latin typeface="Open Sans 1 Italics"/>
            </a:endParaRPr>
          </a:p>
          <a:p>
            <a:pPr>
              <a:lnSpc>
                <a:spcPts val="3441"/>
              </a:lnSpc>
            </a:pPr>
            <a:endParaRPr lang="en-US" sz="2100">
              <a:solidFill>
                <a:srgbClr val="000000"/>
              </a:solidFill>
              <a:latin typeface="Open Sans 1 Italics"/>
            </a:endParaRPr>
          </a:p>
          <a:p>
            <a:pPr>
              <a:lnSpc>
                <a:spcPts val="3441"/>
              </a:lnSpc>
              <a:spcBef>
                <a:spcPct val="0"/>
              </a:spcBef>
            </a:pPr>
            <a:endParaRPr lang="en-US" sz="2100">
              <a:solidFill>
                <a:srgbClr val="000000"/>
              </a:solidFill>
              <a:latin typeface="Open Sans 1 Italics"/>
            </a:endParaRPr>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Indirect Costs Continued</a:t>
            </a:r>
          </a:p>
        </p:txBody>
      </p:sp>
      <p:grpSp>
        <p:nvGrpSpPr>
          <p:cNvPr id="4" name="Group 4"/>
          <p:cNvGrpSpPr/>
          <p:nvPr/>
        </p:nvGrpSpPr>
        <p:grpSpPr>
          <a:xfrm>
            <a:off x="15477865" y="-21481"/>
            <a:ext cx="2981139" cy="3943912"/>
            <a:chOff x="0" y="0"/>
            <a:chExt cx="3974852" cy="5258550"/>
          </a:xfrm>
        </p:grpSpPr>
        <p:sp>
          <p:nvSpPr>
            <p:cNvPr id="5" name="AutoShape 5"/>
            <p:cNvSpPr/>
            <p:nvPr/>
          </p:nvSpPr>
          <p:spPr>
            <a:xfrm>
              <a:off x="788973" y="2057400"/>
              <a:ext cx="3185879" cy="3201150"/>
            </a:xfrm>
            <a:prstGeom prst="rect">
              <a:avLst/>
            </a:prstGeom>
            <a:solidFill>
              <a:srgbClr val="FFFFFF"/>
            </a:solidFill>
          </p:spPr>
          <p:txBody>
            <a:bodyPr/>
            <a:lstStyle/>
            <a:p>
              <a:endParaRPr lang="en-US"/>
            </a:p>
          </p:txBody>
        </p:sp>
        <p:grpSp>
          <p:nvGrpSpPr>
            <p:cNvPr id="6" name="Group 6"/>
            <p:cNvGrpSpPr/>
            <p:nvPr/>
          </p:nvGrpSpPr>
          <p:grpSpPr>
            <a:xfrm>
              <a:off x="0" y="0"/>
              <a:ext cx="3729038" cy="4114800"/>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9" name="Freeform 9"/>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
        <p:nvSpPr>
          <p:cNvPr id="10" name="TextBox 10"/>
          <p:cNvSpPr txBox="1"/>
          <p:nvPr/>
        </p:nvSpPr>
        <p:spPr>
          <a:xfrm>
            <a:off x="663975" y="3236920"/>
            <a:ext cx="16960049" cy="4666509"/>
          </a:xfrm>
          <a:prstGeom prst="rect">
            <a:avLst/>
          </a:prstGeom>
        </p:spPr>
        <p:txBody>
          <a:bodyPr lIns="0" tIns="0" rIns="0" bIns="0" rtlCol="0" anchor="t">
            <a:spAutoFit/>
          </a:bodyPr>
          <a:lstStyle/>
          <a:p>
            <a:pPr>
              <a:lnSpc>
                <a:spcPts val="2940"/>
              </a:lnSpc>
            </a:pPr>
            <a:r>
              <a:rPr lang="en-US" sz="2100">
                <a:solidFill>
                  <a:srgbClr val="000000"/>
                </a:solidFill>
                <a:latin typeface="Open Sans 1"/>
              </a:rPr>
              <a:t>Marshall University’s Indirect Cost Rate (ICR) is determined by negotiations with the federal government. The ICR is the per dollar amount that the feds have determined that it costs Marshall University to conduct research. </a:t>
            </a:r>
          </a:p>
          <a:p>
            <a:pPr>
              <a:lnSpc>
                <a:spcPts val="2940"/>
              </a:lnSpc>
            </a:pPr>
            <a:r>
              <a:rPr lang="en-US" sz="2100">
                <a:solidFill>
                  <a:srgbClr val="00A950"/>
                </a:solidFill>
                <a:latin typeface="Open Sans 1 Italics"/>
              </a:rPr>
              <a:t>Marshall’s current rate for on-campus research project is 48%. This means that for each dollar spent on research, it cost the university $0.48.</a:t>
            </a:r>
          </a:p>
          <a:p>
            <a:pPr>
              <a:lnSpc>
                <a:spcPts val="2940"/>
              </a:lnSpc>
            </a:pPr>
            <a:endParaRPr lang="en-US" sz="2100">
              <a:solidFill>
                <a:srgbClr val="00A950"/>
              </a:solidFill>
              <a:latin typeface="Open Sans 1 Italics"/>
            </a:endParaRPr>
          </a:p>
          <a:p>
            <a:pPr>
              <a:lnSpc>
                <a:spcPts val="2940"/>
              </a:lnSpc>
            </a:pPr>
            <a:r>
              <a:rPr lang="en-US" sz="2100">
                <a:solidFill>
                  <a:srgbClr val="000000"/>
                </a:solidFill>
                <a:latin typeface="Open Sans 1"/>
              </a:rPr>
              <a:t>There are specific criteria needed to determine which rate will be applied to your project</a:t>
            </a:r>
          </a:p>
          <a:p>
            <a:pPr>
              <a:lnSpc>
                <a:spcPts val="2940"/>
              </a:lnSpc>
            </a:pPr>
            <a:endParaRPr lang="en-US" sz="2100">
              <a:solidFill>
                <a:srgbClr val="000000"/>
              </a:solidFill>
              <a:latin typeface="Open Sans 1"/>
            </a:endParaRPr>
          </a:p>
          <a:p>
            <a:pPr>
              <a:lnSpc>
                <a:spcPts val="2940"/>
              </a:lnSpc>
            </a:pPr>
            <a:r>
              <a:rPr lang="en-US" sz="2100">
                <a:solidFill>
                  <a:srgbClr val="FF3131"/>
                </a:solidFill>
                <a:latin typeface="Open Sans 1"/>
              </a:rPr>
              <a:t>MURC will make the final determination of the appropriate rate.</a:t>
            </a:r>
          </a:p>
          <a:p>
            <a:pPr>
              <a:lnSpc>
                <a:spcPts val="2940"/>
              </a:lnSpc>
            </a:pPr>
            <a:endParaRPr lang="en-US" sz="2100">
              <a:solidFill>
                <a:srgbClr val="FF3131"/>
              </a:solidFill>
              <a:latin typeface="Open Sans 1"/>
            </a:endParaRPr>
          </a:p>
          <a:p>
            <a:pPr>
              <a:lnSpc>
                <a:spcPts val="3441"/>
              </a:lnSpc>
            </a:pPr>
            <a:endParaRPr lang="en-US" sz="2100">
              <a:solidFill>
                <a:srgbClr val="FF3131"/>
              </a:solidFill>
              <a:latin typeface="Open Sans 1"/>
            </a:endParaRPr>
          </a:p>
          <a:p>
            <a:pPr>
              <a:lnSpc>
                <a:spcPts val="3441"/>
              </a:lnSpc>
            </a:pPr>
            <a:endParaRPr lang="en-US" sz="2100">
              <a:solidFill>
                <a:srgbClr val="FF3131"/>
              </a:solidFill>
              <a:latin typeface="Open Sans 1"/>
            </a:endParaRPr>
          </a:p>
          <a:p>
            <a:pPr>
              <a:lnSpc>
                <a:spcPts val="3441"/>
              </a:lnSpc>
            </a:pPr>
            <a:endParaRPr lang="en-US" sz="2100">
              <a:solidFill>
                <a:srgbClr val="FF3131"/>
              </a:solidFill>
              <a:latin typeface="Open Sans 1"/>
            </a:endParaRPr>
          </a:p>
          <a:p>
            <a:pPr>
              <a:lnSpc>
                <a:spcPts val="3441"/>
              </a:lnSpc>
              <a:spcBef>
                <a:spcPct val="0"/>
              </a:spcBef>
            </a:pPr>
            <a:endParaRPr lang="en-US" sz="2100">
              <a:solidFill>
                <a:srgbClr val="FF3131"/>
              </a:solidFill>
              <a:latin typeface="Open Sans 1"/>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Indirect Costs Continued</a:t>
            </a:r>
          </a:p>
        </p:txBody>
      </p:sp>
      <p:grpSp>
        <p:nvGrpSpPr>
          <p:cNvPr id="4" name="Group 4"/>
          <p:cNvGrpSpPr/>
          <p:nvPr/>
        </p:nvGrpSpPr>
        <p:grpSpPr>
          <a:xfrm>
            <a:off x="15477865" y="-21481"/>
            <a:ext cx="2981139" cy="3943912"/>
            <a:chOff x="0" y="0"/>
            <a:chExt cx="3974852" cy="5258550"/>
          </a:xfrm>
        </p:grpSpPr>
        <p:sp>
          <p:nvSpPr>
            <p:cNvPr id="5" name="AutoShape 5"/>
            <p:cNvSpPr/>
            <p:nvPr/>
          </p:nvSpPr>
          <p:spPr>
            <a:xfrm>
              <a:off x="788973" y="2057400"/>
              <a:ext cx="3185879" cy="3201150"/>
            </a:xfrm>
            <a:prstGeom prst="rect">
              <a:avLst/>
            </a:prstGeom>
            <a:solidFill>
              <a:srgbClr val="FFFFFF"/>
            </a:solidFill>
          </p:spPr>
          <p:txBody>
            <a:bodyPr/>
            <a:lstStyle/>
            <a:p>
              <a:endParaRPr lang="en-US"/>
            </a:p>
          </p:txBody>
        </p:sp>
        <p:grpSp>
          <p:nvGrpSpPr>
            <p:cNvPr id="6" name="Group 6"/>
            <p:cNvGrpSpPr/>
            <p:nvPr/>
          </p:nvGrpSpPr>
          <p:grpSpPr>
            <a:xfrm>
              <a:off x="0" y="0"/>
              <a:ext cx="3729038" cy="4114800"/>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9" name="Freeform 9"/>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
        <p:nvSpPr>
          <p:cNvPr id="10" name="TextBox 10"/>
          <p:cNvSpPr txBox="1"/>
          <p:nvPr/>
        </p:nvSpPr>
        <p:spPr>
          <a:xfrm>
            <a:off x="550101" y="3012023"/>
            <a:ext cx="17737899" cy="6895359"/>
          </a:xfrm>
          <a:prstGeom prst="rect">
            <a:avLst/>
          </a:prstGeom>
        </p:spPr>
        <p:txBody>
          <a:bodyPr lIns="0" tIns="0" rIns="0" bIns="0" rtlCol="0" anchor="t">
            <a:spAutoFit/>
          </a:bodyPr>
          <a:lstStyle/>
          <a:p>
            <a:pPr>
              <a:lnSpc>
                <a:spcPts val="2940"/>
              </a:lnSpc>
            </a:pPr>
            <a:r>
              <a:rPr lang="en-US" sz="2100">
                <a:solidFill>
                  <a:srgbClr val="000000"/>
                </a:solidFill>
                <a:latin typeface="Open Sans 1"/>
              </a:rPr>
              <a:t>Unless </a:t>
            </a:r>
            <a:r>
              <a:rPr lang="en-US" sz="2100" u="sng">
                <a:solidFill>
                  <a:srgbClr val="000000"/>
                </a:solidFill>
                <a:latin typeface="Open Sans 1"/>
              </a:rPr>
              <a:t>specifically listed in the agency guidelines</a:t>
            </a:r>
            <a:r>
              <a:rPr lang="en-US" sz="2100">
                <a:solidFill>
                  <a:srgbClr val="000000"/>
                </a:solidFill>
                <a:latin typeface="Open Sans 1"/>
              </a:rPr>
              <a:t>, Marshall’s full appropriate rate will be applied.</a:t>
            </a:r>
          </a:p>
          <a:p>
            <a:pPr>
              <a:lnSpc>
                <a:spcPts val="2940"/>
              </a:lnSpc>
            </a:pPr>
            <a:r>
              <a:rPr lang="en-US" sz="2100">
                <a:solidFill>
                  <a:srgbClr val="00A950"/>
                </a:solidFill>
                <a:latin typeface="Open Sans 1"/>
              </a:rPr>
              <a:t>                </a:t>
            </a:r>
            <a:r>
              <a:rPr lang="en-US" sz="2100">
                <a:solidFill>
                  <a:srgbClr val="00A950"/>
                </a:solidFill>
                <a:latin typeface="Open Sans 1 Italics"/>
              </a:rPr>
              <a:t>Example # 1: Dr. Car D. Atch is applying for a grant from the American Heart Association. The AHA specifically restricts indirect costs to  </a:t>
            </a:r>
          </a:p>
          <a:p>
            <a:pPr>
              <a:lnSpc>
                <a:spcPts val="2940"/>
              </a:lnSpc>
            </a:pPr>
            <a:r>
              <a:rPr lang="en-US" sz="2100">
                <a:solidFill>
                  <a:srgbClr val="00A950"/>
                </a:solidFill>
                <a:latin typeface="Open Sans 1 Italics"/>
              </a:rPr>
              <a:t>               10%. This is the rate that must be used.</a:t>
            </a:r>
          </a:p>
          <a:p>
            <a:pPr>
              <a:lnSpc>
                <a:spcPts val="2940"/>
              </a:lnSpc>
            </a:pPr>
            <a:endParaRPr lang="en-US" sz="2100">
              <a:solidFill>
                <a:srgbClr val="00A950"/>
              </a:solidFill>
              <a:latin typeface="Open Sans 1 Italics"/>
            </a:endParaRPr>
          </a:p>
          <a:p>
            <a:pPr>
              <a:lnSpc>
                <a:spcPts val="2940"/>
              </a:lnSpc>
            </a:pPr>
            <a:r>
              <a:rPr lang="en-US" sz="2100">
                <a:solidFill>
                  <a:srgbClr val="00A950"/>
                </a:solidFill>
                <a:latin typeface="Open Sans 1"/>
              </a:rPr>
              <a:t>               </a:t>
            </a:r>
            <a:r>
              <a:rPr lang="en-US" sz="2100">
                <a:solidFill>
                  <a:srgbClr val="00A950"/>
                </a:solidFill>
                <a:latin typeface="Open Sans 1 Italics"/>
              </a:rPr>
              <a:t>Example #2: Dr. I. M. Karful is applying for a HRSA training grant. HRSA training grants specifically state in the RFA that training grants </a:t>
            </a:r>
          </a:p>
          <a:p>
            <a:pPr>
              <a:lnSpc>
                <a:spcPts val="2940"/>
              </a:lnSpc>
            </a:pPr>
            <a:r>
              <a:rPr lang="en-US" sz="2100">
                <a:solidFill>
                  <a:srgbClr val="00A950"/>
                </a:solidFill>
                <a:latin typeface="Open Sans 1 Italics"/>
              </a:rPr>
              <a:t>               are restricted to 8% indirects. This is the rate that must be used.</a:t>
            </a:r>
          </a:p>
          <a:p>
            <a:pPr>
              <a:lnSpc>
                <a:spcPts val="2940"/>
              </a:lnSpc>
            </a:pPr>
            <a:endParaRPr lang="en-US" sz="2100">
              <a:solidFill>
                <a:srgbClr val="00A950"/>
              </a:solidFill>
              <a:latin typeface="Open Sans 1 Italics"/>
            </a:endParaRPr>
          </a:p>
          <a:p>
            <a:pPr>
              <a:lnSpc>
                <a:spcPts val="2940"/>
              </a:lnSpc>
            </a:pPr>
            <a:r>
              <a:rPr lang="en-US" sz="2100">
                <a:solidFill>
                  <a:srgbClr val="000000"/>
                </a:solidFill>
                <a:latin typeface="Open Sans 1"/>
              </a:rPr>
              <a:t>Under no circumstances should a PI ever negotiate the indirect rate with an agency. Such negotiations should be considered null and void because the PI is not legally authorized to negotiate on behalf of the university.</a:t>
            </a:r>
          </a:p>
          <a:p>
            <a:pPr>
              <a:lnSpc>
                <a:spcPts val="2940"/>
              </a:lnSpc>
            </a:pPr>
            <a:r>
              <a:rPr lang="en-US" sz="2100">
                <a:solidFill>
                  <a:srgbClr val="00A950"/>
                </a:solidFill>
                <a:latin typeface="Open Sans 1"/>
              </a:rPr>
              <a:t>             </a:t>
            </a:r>
            <a:r>
              <a:rPr lang="en-US" sz="2100">
                <a:solidFill>
                  <a:srgbClr val="00A950"/>
                </a:solidFill>
                <a:latin typeface="Open Sans 1 Italics"/>
              </a:rPr>
              <a:t>Example: Dr. Rulzop Shunal is working on a budget for a contract with Homeland Security that has a budget cap of $500,000 (direct and</a:t>
            </a:r>
          </a:p>
          <a:p>
            <a:pPr>
              <a:lnSpc>
                <a:spcPts val="2940"/>
              </a:lnSpc>
            </a:pPr>
            <a:r>
              <a:rPr lang="en-US" sz="2100">
                <a:solidFill>
                  <a:srgbClr val="00A950"/>
                </a:solidFill>
                <a:latin typeface="Open Sans 1 Italics"/>
              </a:rPr>
              <a:t>             indirect). In order to have more money for his project, Dr. S decides to use a 10% indirect rate. What is wrong with this?</a:t>
            </a:r>
          </a:p>
          <a:p>
            <a:pPr>
              <a:lnSpc>
                <a:spcPts val="2940"/>
              </a:lnSpc>
            </a:pPr>
            <a:endParaRPr lang="en-US" sz="2100">
              <a:solidFill>
                <a:srgbClr val="00A950"/>
              </a:solidFill>
              <a:latin typeface="Open Sans 1 Italics"/>
            </a:endParaRPr>
          </a:p>
          <a:p>
            <a:pPr>
              <a:lnSpc>
                <a:spcPts val="2940"/>
              </a:lnSpc>
            </a:pPr>
            <a:endParaRPr lang="en-US" sz="2100">
              <a:solidFill>
                <a:srgbClr val="00A950"/>
              </a:solidFill>
              <a:latin typeface="Open Sans 1 Italics"/>
            </a:endParaRPr>
          </a:p>
          <a:p>
            <a:pPr>
              <a:lnSpc>
                <a:spcPts val="2940"/>
              </a:lnSpc>
            </a:pPr>
            <a:endParaRPr lang="en-US" sz="2100">
              <a:solidFill>
                <a:srgbClr val="00A950"/>
              </a:solidFill>
              <a:latin typeface="Open Sans 1 Italics"/>
            </a:endParaRPr>
          </a:p>
          <a:p>
            <a:pPr>
              <a:lnSpc>
                <a:spcPts val="3441"/>
              </a:lnSpc>
            </a:pPr>
            <a:endParaRPr lang="en-US" sz="2100">
              <a:solidFill>
                <a:srgbClr val="00A950"/>
              </a:solidFill>
              <a:latin typeface="Open Sans 1 Italics"/>
            </a:endParaRPr>
          </a:p>
          <a:p>
            <a:pPr>
              <a:lnSpc>
                <a:spcPts val="3441"/>
              </a:lnSpc>
            </a:pPr>
            <a:endParaRPr lang="en-US" sz="2100">
              <a:solidFill>
                <a:srgbClr val="00A950"/>
              </a:solidFill>
              <a:latin typeface="Open Sans 1 Italics"/>
            </a:endParaRPr>
          </a:p>
          <a:p>
            <a:pPr>
              <a:lnSpc>
                <a:spcPts val="3441"/>
              </a:lnSpc>
            </a:pPr>
            <a:endParaRPr lang="en-US" sz="2100">
              <a:solidFill>
                <a:srgbClr val="00A950"/>
              </a:solidFill>
              <a:latin typeface="Open Sans 1 Italics"/>
            </a:endParaRPr>
          </a:p>
          <a:p>
            <a:pPr>
              <a:lnSpc>
                <a:spcPts val="3441"/>
              </a:lnSpc>
              <a:spcBef>
                <a:spcPct val="0"/>
              </a:spcBef>
            </a:pPr>
            <a:endParaRPr lang="en-US" sz="2100">
              <a:solidFill>
                <a:srgbClr val="00A950"/>
              </a:solidFill>
              <a:latin typeface="Open Sans 1 Itali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77865" y="-21481"/>
            <a:ext cx="2981139" cy="3943912"/>
            <a:chOff x="0" y="0"/>
            <a:chExt cx="3974852" cy="5258550"/>
          </a:xfrm>
        </p:grpSpPr>
        <p:sp>
          <p:nvSpPr>
            <p:cNvPr id="3" name="AutoShape 3"/>
            <p:cNvSpPr/>
            <p:nvPr/>
          </p:nvSpPr>
          <p:spPr>
            <a:xfrm>
              <a:off x="788973" y="2057400"/>
              <a:ext cx="3185879" cy="3201150"/>
            </a:xfrm>
            <a:prstGeom prst="rect">
              <a:avLst/>
            </a:prstGeom>
            <a:solidFill>
              <a:srgbClr val="FFFFFF"/>
            </a:solidFill>
          </p:spPr>
          <p:txBody>
            <a:bodyPr/>
            <a:lstStyle/>
            <a:p>
              <a:endParaRPr lang="en-US"/>
            </a:p>
          </p:txBody>
        </p:sp>
        <p:grpSp>
          <p:nvGrpSpPr>
            <p:cNvPr id="4" name="Group 4"/>
            <p:cNvGrpSpPr/>
            <p:nvPr/>
          </p:nvGrpSpPr>
          <p:grpSpPr>
            <a:xfrm>
              <a:off x="0" y="0"/>
              <a:ext cx="3729038" cy="4114800"/>
              <a:chOff x="0" y="0"/>
              <a:chExt cx="736600" cy="812800"/>
            </a:xfrm>
          </p:grpSpPr>
          <p:sp>
            <p:nvSpPr>
              <p:cNvPr id="5" name="Freeform 5"/>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6" name="TextBox 6"/>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7" name="Freeform 7"/>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
        <p:nvSpPr>
          <p:cNvPr id="8" name="TextBox 8"/>
          <p:cNvSpPr txBox="1"/>
          <p:nvPr/>
        </p:nvSpPr>
        <p:spPr>
          <a:xfrm>
            <a:off x="650937" y="633413"/>
            <a:ext cx="13349178" cy="781050"/>
          </a:xfrm>
          <a:prstGeom prst="rect">
            <a:avLst/>
          </a:prstGeom>
        </p:spPr>
        <p:txBody>
          <a:bodyPr lIns="0" tIns="0" rIns="0" bIns="0" rtlCol="0" anchor="t">
            <a:spAutoFit/>
          </a:bodyPr>
          <a:lstStyle/>
          <a:p>
            <a:pPr>
              <a:lnSpc>
                <a:spcPts val="6120"/>
              </a:lnSpc>
            </a:pPr>
            <a:r>
              <a:rPr lang="en-US" sz="5100">
                <a:solidFill>
                  <a:srgbClr val="00A950"/>
                </a:solidFill>
                <a:latin typeface="Open Sans 1 Bold"/>
              </a:rPr>
              <a:t>Correct Budgeting is Important</a:t>
            </a:r>
          </a:p>
        </p:txBody>
      </p:sp>
      <p:sp>
        <p:nvSpPr>
          <p:cNvPr id="9" name="TextBox 9"/>
          <p:cNvSpPr txBox="1"/>
          <p:nvPr/>
        </p:nvSpPr>
        <p:spPr>
          <a:xfrm>
            <a:off x="650937" y="2351747"/>
            <a:ext cx="13830625" cy="4181174"/>
          </a:xfrm>
          <a:prstGeom prst="rect">
            <a:avLst/>
          </a:prstGeom>
        </p:spPr>
        <p:txBody>
          <a:bodyPr lIns="0" tIns="0" rIns="0" bIns="0" rtlCol="0" anchor="t">
            <a:spAutoFit/>
          </a:bodyPr>
          <a:lstStyle/>
          <a:p>
            <a:pPr>
              <a:lnSpc>
                <a:spcPts val="3691"/>
              </a:lnSpc>
            </a:pPr>
            <a:r>
              <a:rPr lang="en-US" sz="2636" spc="-79">
                <a:solidFill>
                  <a:srgbClr val="000000"/>
                </a:solidFill>
                <a:latin typeface="Open Sans 2"/>
              </a:rPr>
              <a:t>The proposal budget can be one of the most important criteria used in evaluating your proposal </a:t>
            </a:r>
          </a:p>
          <a:p>
            <a:pPr>
              <a:lnSpc>
                <a:spcPts val="3691"/>
              </a:lnSpc>
            </a:pPr>
            <a:endParaRPr lang="en-US" sz="2636" spc="-79">
              <a:solidFill>
                <a:srgbClr val="000000"/>
              </a:solidFill>
              <a:latin typeface="Open Sans 2"/>
            </a:endParaRPr>
          </a:p>
          <a:p>
            <a:pPr>
              <a:lnSpc>
                <a:spcPts val="3691"/>
              </a:lnSpc>
            </a:pPr>
            <a:r>
              <a:rPr lang="en-US" sz="2636" spc="-79">
                <a:solidFill>
                  <a:srgbClr val="000000"/>
                </a:solidFill>
                <a:latin typeface="Open Sans 2 Bold"/>
              </a:rPr>
              <a:t>A poorly planned budget can:</a:t>
            </a:r>
          </a:p>
          <a:p>
            <a:pPr marL="569296" lvl="1" indent="-284648">
              <a:lnSpc>
                <a:spcPts val="3691"/>
              </a:lnSpc>
              <a:buFont typeface="Arial"/>
              <a:buChar char="•"/>
            </a:pPr>
            <a:r>
              <a:rPr lang="en-US" sz="2636" spc="-79">
                <a:solidFill>
                  <a:srgbClr val="000000"/>
                </a:solidFill>
                <a:latin typeface="Open Sans 2"/>
              </a:rPr>
              <a:t>Result in a project not being funded</a:t>
            </a:r>
          </a:p>
          <a:p>
            <a:pPr marL="569296" lvl="1" indent="-284648">
              <a:lnSpc>
                <a:spcPts val="3691"/>
              </a:lnSpc>
              <a:buFont typeface="Arial"/>
              <a:buChar char="•"/>
            </a:pPr>
            <a:r>
              <a:rPr lang="en-US" sz="2636" spc="-79">
                <a:solidFill>
                  <a:srgbClr val="000000"/>
                </a:solidFill>
                <a:latin typeface="Open Sans 2"/>
              </a:rPr>
              <a:t>Seriously delay award setup</a:t>
            </a:r>
          </a:p>
          <a:p>
            <a:pPr marL="569296" lvl="1" indent="-284648">
              <a:lnSpc>
                <a:spcPts val="3691"/>
              </a:lnSpc>
              <a:buFont typeface="Arial"/>
              <a:buChar char="•"/>
            </a:pPr>
            <a:r>
              <a:rPr lang="en-US" sz="2636" spc="-79">
                <a:solidFill>
                  <a:srgbClr val="000000"/>
                </a:solidFill>
                <a:latin typeface="Open Sans 2"/>
              </a:rPr>
              <a:t>Lead to unreimbursed costs</a:t>
            </a:r>
          </a:p>
          <a:p>
            <a:pPr>
              <a:lnSpc>
                <a:spcPts val="3691"/>
              </a:lnSpc>
            </a:pPr>
            <a:endParaRPr lang="en-US" sz="2636" spc="-79">
              <a:solidFill>
                <a:srgbClr val="000000"/>
              </a:solidFill>
              <a:latin typeface="Open Sans 2"/>
            </a:endParaRPr>
          </a:p>
          <a:p>
            <a:pPr>
              <a:lnSpc>
                <a:spcPts val="3691"/>
              </a:lnSpc>
              <a:spcBef>
                <a:spcPct val="0"/>
              </a:spcBef>
            </a:pPr>
            <a:endParaRPr lang="en-US" sz="2636" spc="-79">
              <a:solidFill>
                <a:srgbClr val="000000"/>
              </a:solidFill>
              <a:latin typeface="Open Sans 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3318561"/>
            <a:ext cx="16719283" cy="3810439"/>
          </a:xfrm>
          <a:prstGeom prst="rect">
            <a:avLst/>
          </a:prstGeom>
        </p:spPr>
        <p:txBody>
          <a:bodyPr lIns="0" tIns="0" rIns="0" bIns="0" rtlCol="0" anchor="t">
            <a:spAutoFit/>
          </a:bodyPr>
          <a:lstStyle/>
          <a:p>
            <a:pPr>
              <a:lnSpc>
                <a:spcPts val="2940"/>
              </a:lnSpc>
            </a:pPr>
            <a:r>
              <a:rPr lang="en-US" sz="2100">
                <a:solidFill>
                  <a:srgbClr val="191919"/>
                </a:solidFill>
                <a:latin typeface="Open Sans 1"/>
              </a:rPr>
              <a:t>Cost Share is the portion of the project or program costs not borne by the funding agency. Types of cost share include:</a:t>
            </a:r>
          </a:p>
          <a:p>
            <a:pPr marL="453390" lvl="1" indent="-226695">
              <a:lnSpc>
                <a:spcPts val="4158"/>
              </a:lnSpc>
              <a:buFont typeface="Arial"/>
              <a:buChar char="•"/>
            </a:pPr>
            <a:r>
              <a:rPr lang="en-US" sz="2100">
                <a:solidFill>
                  <a:srgbClr val="191919"/>
                </a:solidFill>
                <a:latin typeface="Open Sans 1 Bold"/>
              </a:rPr>
              <a:t>Mandatory: </a:t>
            </a:r>
            <a:r>
              <a:rPr lang="en-US" sz="2100">
                <a:solidFill>
                  <a:srgbClr val="191919"/>
                </a:solidFill>
                <a:latin typeface="Open Sans 1"/>
              </a:rPr>
              <a:t>required by the sponsor. </a:t>
            </a:r>
            <a:r>
              <a:rPr lang="en-US" sz="2100">
                <a:solidFill>
                  <a:srgbClr val="191919"/>
                </a:solidFill>
                <a:latin typeface="Open Sans 1 Italics"/>
              </a:rPr>
              <a:t>Example: NASA Graduate Fellowships require a 1:1 Match</a:t>
            </a:r>
          </a:p>
          <a:p>
            <a:pPr marL="453390" lvl="1" indent="-226695">
              <a:lnSpc>
                <a:spcPts val="4158"/>
              </a:lnSpc>
              <a:buFont typeface="Arial"/>
              <a:buChar char="•"/>
            </a:pPr>
            <a:r>
              <a:rPr lang="en-US" sz="2100">
                <a:solidFill>
                  <a:srgbClr val="191919"/>
                </a:solidFill>
                <a:latin typeface="Open Sans 1 Bold"/>
              </a:rPr>
              <a:t>Committed: </a:t>
            </a:r>
            <a:r>
              <a:rPr lang="en-US" sz="2100">
                <a:solidFill>
                  <a:srgbClr val="191919"/>
                </a:solidFill>
                <a:latin typeface="Open Sans 1"/>
              </a:rPr>
              <a:t>not required by the sponsor, but reflected in the budget. </a:t>
            </a:r>
          </a:p>
          <a:p>
            <a:pPr marL="453390" lvl="1" indent="-226695">
              <a:lnSpc>
                <a:spcPts val="4158"/>
              </a:lnSpc>
              <a:buFont typeface="Arial"/>
              <a:buChar char="•"/>
            </a:pPr>
            <a:r>
              <a:rPr lang="en-US" sz="2100">
                <a:solidFill>
                  <a:srgbClr val="191919"/>
                </a:solidFill>
                <a:latin typeface="Open Sans 1 Bold"/>
              </a:rPr>
              <a:t>Voluntary: </a:t>
            </a:r>
            <a:r>
              <a:rPr lang="en-US" sz="2100">
                <a:solidFill>
                  <a:srgbClr val="191919"/>
                </a:solidFill>
                <a:latin typeface="Open Sans 1"/>
              </a:rPr>
              <a:t>not required by the sponsor, but provided by the research—and reported via the University’s effort reporting system. </a:t>
            </a:r>
            <a:r>
              <a:rPr lang="en-US" sz="2100">
                <a:solidFill>
                  <a:srgbClr val="191919"/>
                </a:solidFill>
                <a:latin typeface="Open Sans 1 Italics"/>
              </a:rPr>
              <a:t>Voluntary cost share is strongly discouraged unless implied by the agency.</a:t>
            </a:r>
          </a:p>
          <a:p>
            <a:pPr marL="453390" lvl="1" indent="-226695">
              <a:lnSpc>
                <a:spcPts val="4158"/>
              </a:lnSpc>
              <a:buFont typeface="Arial"/>
              <a:buChar char="•"/>
            </a:pPr>
            <a:r>
              <a:rPr lang="en-US" sz="2100">
                <a:solidFill>
                  <a:srgbClr val="191919"/>
                </a:solidFill>
                <a:latin typeface="Open Sans 1 Bold"/>
              </a:rPr>
              <a:t>In-Kind: </a:t>
            </a:r>
            <a:r>
              <a:rPr lang="en-US" sz="2100">
                <a:solidFill>
                  <a:srgbClr val="191919"/>
                </a:solidFill>
                <a:latin typeface="Open Sans 1"/>
              </a:rPr>
              <a:t>the value of non-cash contributions provided by the University (equipment use, effort, etc.)</a:t>
            </a:r>
          </a:p>
          <a:p>
            <a:pPr>
              <a:lnSpc>
                <a:spcPts val="3311"/>
              </a:lnSpc>
            </a:pPr>
            <a:endParaRPr lang="en-US" sz="2100">
              <a:solidFill>
                <a:srgbClr val="191919"/>
              </a:solidFill>
              <a:latin typeface="Open Sans 1"/>
            </a:endParaRPr>
          </a:p>
          <a:p>
            <a:pPr>
              <a:lnSpc>
                <a:spcPts val="3311"/>
              </a:lnSpc>
            </a:pPr>
            <a:endParaRPr lang="en-US" sz="2100">
              <a:solidFill>
                <a:srgbClr val="191919"/>
              </a:solidFill>
              <a:latin typeface="Open Sans 1"/>
            </a:endParaRPr>
          </a:p>
        </p:txBody>
      </p:sp>
      <p:sp>
        <p:nvSpPr>
          <p:cNvPr id="4" name="TextBox 4"/>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Cost Share/Matching</a:t>
            </a:r>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3225957"/>
            <a:ext cx="16719283" cy="5277289"/>
          </a:xfrm>
          <a:prstGeom prst="rect">
            <a:avLst/>
          </a:prstGeom>
        </p:spPr>
        <p:txBody>
          <a:bodyPr lIns="0" tIns="0" rIns="0" bIns="0" rtlCol="0" anchor="t">
            <a:spAutoFit/>
          </a:bodyPr>
          <a:lstStyle/>
          <a:p>
            <a:pPr>
              <a:lnSpc>
                <a:spcPts val="2940"/>
              </a:lnSpc>
            </a:pPr>
            <a:r>
              <a:rPr lang="en-US" sz="2100">
                <a:solidFill>
                  <a:srgbClr val="191919"/>
                </a:solidFill>
                <a:latin typeface="Open Sans 1"/>
              </a:rPr>
              <a:t>Cost-share commitments should only be made when the program </a:t>
            </a:r>
            <a:r>
              <a:rPr lang="en-US" sz="2100">
                <a:solidFill>
                  <a:srgbClr val="191919"/>
                </a:solidFill>
                <a:latin typeface="Open Sans 1 Bold Italics"/>
              </a:rPr>
              <a:t>requires</a:t>
            </a:r>
            <a:r>
              <a:rPr lang="en-US" sz="2100">
                <a:solidFill>
                  <a:srgbClr val="191919"/>
                </a:solidFill>
                <a:latin typeface="Open Sans 1"/>
              </a:rPr>
              <a:t> it. This will be stated in the RFA.</a:t>
            </a:r>
          </a:p>
          <a:p>
            <a:pPr>
              <a:lnSpc>
                <a:spcPts val="2940"/>
              </a:lnSpc>
            </a:pPr>
            <a:endParaRPr lang="en-US" sz="2100">
              <a:solidFill>
                <a:srgbClr val="191919"/>
              </a:solidFill>
              <a:latin typeface="Open Sans 1"/>
            </a:endParaRPr>
          </a:p>
          <a:p>
            <a:pPr>
              <a:lnSpc>
                <a:spcPts val="2940"/>
              </a:lnSpc>
            </a:pPr>
            <a:r>
              <a:rPr lang="en-US" sz="2100">
                <a:solidFill>
                  <a:srgbClr val="191919"/>
                </a:solidFill>
                <a:latin typeface="Open Sans 1"/>
              </a:rPr>
              <a:t>Most federal agencies do not recommend or require voluntary cost share. </a:t>
            </a:r>
            <a:r>
              <a:rPr lang="en-US" sz="2100">
                <a:solidFill>
                  <a:srgbClr val="191919"/>
                </a:solidFill>
                <a:latin typeface="Open Sans 1 Italics"/>
              </a:rPr>
              <a:t>This is sometimes different with foundations. Thus, </a:t>
            </a:r>
            <a:r>
              <a:rPr lang="en-US" sz="2100">
                <a:solidFill>
                  <a:srgbClr val="191919"/>
                </a:solidFill>
                <a:latin typeface="Open Sans 1 Bold Italics"/>
              </a:rPr>
              <a:t>reading the directions</a:t>
            </a:r>
            <a:r>
              <a:rPr lang="en-US" sz="2100">
                <a:solidFill>
                  <a:srgbClr val="191919"/>
                </a:solidFill>
                <a:latin typeface="Open Sans 1 Bold"/>
              </a:rPr>
              <a:t> </a:t>
            </a:r>
            <a:r>
              <a:rPr lang="en-US" sz="2100">
                <a:solidFill>
                  <a:srgbClr val="191919"/>
                </a:solidFill>
                <a:latin typeface="Open Sans 1 Italics"/>
              </a:rPr>
              <a:t>is important.</a:t>
            </a:r>
          </a:p>
          <a:p>
            <a:pPr>
              <a:lnSpc>
                <a:spcPts val="2940"/>
              </a:lnSpc>
            </a:pPr>
            <a:endParaRPr lang="en-US" sz="2100">
              <a:solidFill>
                <a:srgbClr val="191919"/>
              </a:solidFill>
              <a:latin typeface="Open Sans 1 Italics"/>
            </a:endParaRPr>
          </a:p>
          <a:p>
            <a:pPr>
              <a:lnSpc>
                <a:spcPts val="2940"/>
              </a:lnSpc>
            </a:pPr>
            <a:r>
              <a:rPr lang="en-US" sz="2100">
                <a:solidFill>
                  <a:srgbClr val="191919"/>
                </a:solidFill>
                <a:latin typeface="Open Sans 1"/>
              </a:rPr>
              <a:t>Federal funds </a:t>
            </a:r>
            <a:r>
              <a:rPr lang="en-US" sz="2100">
                <a:solidFill>
                  <a:srgbClr val="191919"/>
                </a:solidFill>
                <a:latin typeface="Open Sans 1 Bold"/>
              </a:rPr>
              <a:t>cannot </a:t>
            </a:r>
            <a:r>
              <a:rPr lang="en-US" sz="2100">
                <a:solidFill>
                  <a:srgbClr val="191919"/>
                </a:solidFill>
                <a:latin typeface="Open Sans 1"/>
              </a:rPr>
              <a:t>be used as a match for any other federal grant proposal.</a:t>
            </a:r>
          </a:p>
          <a:p>
            <a:pPr>
              <a:lnSpc>
                <a:spcPts val="2940"/>
              </a:lnSpc>
            </a:pPr>
            <a:endParaRPr lang="en-US" sz="2100">
              <a:solidFill>
                <a:srgbClr val="191919"/>
              </a:solidFill>
              <a:latin typeface="Open Sans 1"/>
            </a:endParaRPr>
          </a:p>
          <a:p>
            <a:pPr>
              <a:lnSpc>
                <a:spcPts val="2940"/>
              </a:lnSpc>
            </a:pPr>
            <a:r>
              <a:rPr lang="en-US" sz="2100">
                <a:solidFill>
                  <a:srgbClr val="191919"/>
                </a:solidFill>
                <a:latin typeface="Open Sans 1"/>
              </a:rPr>
              <a:t>Matching that has been written into a proposal must be fully documented, approved, and tracked post-award, </a:t>
            </a:r>
            <a:r>
              <a:rPr lang="en-US" sz="2100">
                <a:solidFill>
                  <a:srgbClr val="191919"/>
                </a:solidFill>
                <a:latin typeface="Open Sans 1 Bold Italics"/>
              </a:rPr>
              <a:t>even if it was not required by the agency.</a:t>
            </a:r>
          </a:p>
          <a:p>
            <a:pPr>
              <a:lnSpc>
                <a:spcPts val="2940"/>
              </a:lnSpc>
            </a:pPr>
            <a:endParaRPr lang="en-US" sz="2100">
              <a:solidFill>
                <a:srgbClr val="191919"/>
              </a:solidFill>
              <a:latin typeface="Open Sans 1 Bold Italics"/>
            </a:endParaRPr>
          </a:p>
          <a:p>
            <a:pPr>
              <a:lnSpc>
                <a:spcPts val="2940"/>
              </a:lnSpc>
            </a:pPr>
            <a:r>
              <a:rPr lang="en-US" sz="2100">
                <a:solidFill>
                  <a:srgbClr val="FF3131"/>
                </a:solidFill>
                <a:latin typeface="Open Sans 1 Bold"/>
              </a:rPr>
              <a:t>Once it has been written in and approved, it has been committed; therefore, you must follow through.</a:t>
            </a:r>
          </a:p>
          <a:p>
            <a:pPr>
              <a:lnSpc>
                <a:spcPts val="2940"/>
              </a:lnSpc>
            </a:pPr>
            <a:endParaRPr lang="en-US" sz="2100">
              <a:solidFill>
                <a:srgbClr val="FF3131"/>
              </a:solidFill>
              <a:latin typeface="Open Sans 1 Bold"/>
            </a:endParaRPr>
          </a:p>
          <a:p>
            <a:pPr>
              <a:lnSpc>
                <a:spcPts val="3311"/>
              </a:lnSpc>
            </a:pPr>
            <a:endParaRPr lang="en-US" sz="2100">
              <a:solidFill>
                <a:srgbClr val="FF3131"/>
              </a:solidFill>
              <a:latin typeface="Open Sans 1 Bold"/>
            </a:endParaRPr>
          </a:p>
          <a:p>
            <a:pPr>
              <a:lnSpc>
                <a:spcPts val="3311"/>
              </a:lnSpc>
            </a:pPr>
            <a:endParaRPr lang="en-US" sz="2100">
              <a:solidFill>
                <a:srgbClr val="FF3131"/>
              </a:solidFill>
              <a:latin typeface="Open Sans 1 Bold"/>
            </a:endParaRPr>
          </a:p>
        </p:txBody>
      </p:sp>
      <p:sp>
        <p:nvSpPr>
          <p:cNvPr id="4" name="TextBox 4"/>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Cost Share/Matching Continued</a:t>
            </a:r>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1329795" cy="1984917"/>
          </a:xfrm>
          <a:prstGeom prst="rect">
            <a:avLst/>
          </a:prstGeom>
          <a:solidFill>
            <a:srgbClr val="00A950"/>
          </a:solidFill>
        </p:spPr>
        <p:txBody>
          <a:bodyPr/>
          <a:lstStyle/>
          <a:p>
            <a:endParaRPr lang="en-US"/>
          </a:p>
        </p:txBody>
      </p:sp>
      <p:sp>
        <p:nvSpPr>
          <p:cNvPr id="3" name="TextBox 3"/>
          <p:cNvSpPr txBox="1"/>
          <p:nvPr/>
        </p:nvSpPr>
        <p:spPr>
          <a:xfrm>
            <a:off x="590672" y="2980441"/>
            <a:ext cx="16608107" cy="4442460"/>
          </a:xfrm>
          <a:prstGeom prst="rect">
            <a:avLst/>
          </a:prstGeom>
        </p:spPr>
        <p:txBody>
          <a:bodyPr lIns="0" tIns="0" rIns="0" bIns="0" rtlCol="0" anchor="t">
            <a:spAutoFit/>
          </a:bodyPr>
          <a:lstStyle/>
          <a:p>
            <a:pPr>
              <a:lnSpc>
                <a:spcPts val="2940"/>
              </a:lnSpc>
            </a:pPr>
            <a:r>
              <a:rPr lang="en-US" sz="2100">
                <a:solidFill>
                  <a:srgbClr val="191919"/>
                </a:solidFill>
                <a:latin typeface="Open Sans 1"/>
              </a:rPr>
              <a:t>Cayuse is a sponsored project lifecycle management system from proposal creation to project closeout. </a:t>
            </a:r>
          </a:p>
          <a:p>
            <a:pPr>
              <a:lnSpc>
                <a:spcPts val="2940"/>
              </a:lnSpc>
            </a:pPr>
            <a:endParaRPr lang="en-US" sz="2100">
              <a:solidFill>
                <a:srgbClr val="191919"/>
              </a:solidFill>
              <a:latin typeface="Open Sans 1"/>
            </a:endParaRPr>
          </a:p>
          <a:p>
            <a:pPr>
              <a:lnSpc>
                <a:spcPts val="2940"/>
              </a:lnSpc>
            </a:pPr>
            <a:r>
              <a:rPr lang="en-US" sz="2100">
                <a:solidFill>
                  <a:srgbClr val="191919"/>
                </a:solidFill>
                <a:latin typeface="Open Sans 1 Bold"/>
              </a:rPr>
              <a:t>Cayuse Sponsored Projects 4.0:</a:t>
            </a:r>
          </a:p>
          <a:p>
            <a:pPr>
              <a:lnSpc>
                <a:spcPts val="2940"/>
              </a:lnSpc>
            </a:pPr>
            <a:r>
              <a:rPr lang="en-US" sz="2100">
                <a:solidFill>
                  <a:srgbClr val="191919"/>
                </a:solidFill>
                <a:latin typeface="Open Sans 1"/>
              </a:rPr>
              <a:t>It will help eliminate administrative burdens by allowing PIs to quickly and accurately prepare a proposal for internal routing and review. This module will replace the current ATS form routing process.</a:t>
            </a:r>
          </a:p>
          <a:p>
            <a:pPr>
              <a:lnSpc>
                <a:spcPts val="2940"/>
              </a:lnSpc>
            </a:pPr>
            <a:endParaRPr lang="en-US" sz="2100">
              <a:solidFill>
                <a:srgbClr val="191919"/>
              </a:solidFill>
              <a:latin typeface="Open Sans 1"/>
            </a:endParaRPr>
          </a:p>
          <a:p>
            <a:pPr>
              <a:lnSpc>
                <a:spcPts val="2940"/>
              </a:lnSpc>
            </a:pPr>
            <a:r>
              <a:rPr lang="en-US" sz="2100">
                <a:solidFill>
                  <a:srgbClr val="191919"/>
                </a:solidFill>
                <a:latin typeface="Open Sans 1 Bold"/>
              </a:rPr>
              <a:t>Cayuse Proposals S2S (system to system):</a:t>
            </a:r>
          </a:p>
          <a:p>
            <a:pPr>
              <a:lnSpc>
                <a:spcPts val="2940"/>
              </a:lnSpc>
            </a:pPr>
            <a:r>
              <a:rPr lang="en-US" sz="2100">
                <a:solidFill>
                  <a:srgbClr val="191919"/>
                </a:solidFill>
                <a:latin typeface="Open Sans 1"/>
              </a:rPr>
              <a:t>This module is a fast, easy-to-use Web application created specifically to simplify the creation, review, approval, and electronic submission of Grants.gov proposal applications. Anything that can be submitted via Grants.gov will be using Proposals S2S</a:t>
            </a:r>
          </a:p>
          <a:p>
            <a:pPr>
              <a:lnSpc>
                <a:spcPts val="2940"/>
              </a:lnSpc>
            </a:pPr>
            <a:endParaRPr lang="en-US" sz="2100">
              <a:solidFill>
                <a:srgbClr val="191919"/>
              </a:solidFill>
              <a:latin typeface="Open Sans 1"/>
            </a:endParaRPr>
          </a:p>
          <a:p>
            <a:pPr>
              <a:lnSpc>
                <a:spcPts val="2940"/>
              </a:lnSpc>
            </a:pPr>
            <a:r>
              <a:rPr lang="en-US" sz="2100">
                <a:solidFill>
                  <a:srgbClr val="191919"/>
                </a:solidFill>
                <a:latin typeface="Open Sans 1"/>
              </a:rPr>
              <a:t>Watch for further press releases and user training videos/guides coming soon.</a:t>
            </a:r>
          </a:p>
          <a:p>
            <a:pPr>
              <a:lnSpc>
                <a:spcPts val="2940"/>
              </a:lnSpc>
              <a:spcBef>
                <a:spcPct val="0"/>
              </a:spcBef>
            </a:pPr>
            <a:endParaRPr lang="en-US" sz="2100">
              <a:solidFill>
                <a:srgbClr val="191919"/>
              </a:solidFill>
              <a:latin typeface="Open Sans 1"/>
            </a:endParaRPr>
          </a:p>
        </p:txBody>
      </p:sp>
      <p:sp>
        <p:nvSpPr>
          <p:cNvPr id="4" name="Freeform 4"/>
          <p:cNvSpPr/>
          <p:nvPr/>
        </p:nvSpPr>
        <p:spPr>
          <a:xfrm>
            <a:off x="13749530" y="313911"/>
            <a:ext cx="3509770" cy="2252539"/>
          </a:xfrm>
          <a:custGeom>
            <a:avLst/>
            <a:gdLst/>
            <a:ahLst/>
            <a:cxnLst/>
            <a:rect l="l" t="t" r="r" b="b"/>
            <a:pathLst>
              <a:path w="3509770" h="2252539">
                <a:moveTo>
                  <a:pt x="0" y="0"/>
                </a:moveTo>
                <a:lnTo>
                  <a:pt x="3509770" y="0"/>
                </a:lnTo>
                <a:lnTo>
                  <a:pt x="3509770" y="2252538"/>
                </a:lnTo>
                <a:lnTo>
                  <a:pt x="0" y="2252538"/>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651193" y="712470"/>
            <a:ext cx="16487063" cy="727710"/>
          </a:xfrm>
          <a:prstGeom prst="rect">
            <a:avLst/>
          </a:prstGeom>
        </p:spPr>
        <p:txBody>
          <a:bodyPr lIns="0" tIns="0" rIns="0" bIns="0" rtlCol="0" anchor="t">
            <a:spAutoFit/>
          </a:bodyPr>
          <a:lstStyle/>
          <a:p>
            <a:pPr marL="0" lvl="0" indent="0" algn="l">
              <a:lnSpc>
                <a:spcPts val="5400"/>
              </a:lnSpc>
            </a:pPr>
            <a:r>
              <a:rPr lang="en-US" sz="5400">
                <a:solidFill>
                  <a:srgbClr val="FFFFFF"/>
                </a:solidFill>
                <a:latin typeface="Open Sans 1 Bold"/>
              </a:rPr>
              <a:t>MURC is moving to Cayuse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92328"/>
          </a:xfrm>
          <a:prstGeom prst="rect">
            <a:avLst/>
          </a:prstGeom>
          <a:solidFill>
            <a:srgbClr val="00A950"/>
          </a:solidFill>
        </p:spPr>
        <p:txBody>
          <a:bodyPr/>
          <a:lstStyle/>
          <a:p>
            <a:endParaRPr lang="en-US"/>
          </a:p>
        </p:txBody>
      </p:sp>
      <p:sp>
        <p:nvSpPr>
          <p:cNvPr id="3" name="AutoShape 3"/>
          <p:cNvSpPr/>
          <p:nvPr/>
        </p:nvSpPr>
        <p:spPr>
          <a:xfrm>
            <a:off x="12354406" y="2192328"/>
            <a:ext cx="6584788" cy="8094672"/>
          </a:xfrm>
          <a:prstGeom prst="rect">
            <a:avLst/>
          </a:prstGeom>
          <a:solidFill>
            <a:srgbClr val="EBEBEB"/>
          </a:solidFill>
        </p:spPr>
        <p:txBody>
          <a:bodyPr/>
          <a:lstStyle/>
          <a:p>
            <a:endParaRPr lang="en-US"/>
          </a:p>
        </p:txBody>
      </p:sp>
      <p:sp>
        <p:nvSpPr>
          <p:cNvPr id="4" name="Freeform 4"/>
          <p:cNvSpPr/>
          <p:nvPr/>
        </p:nvSpPr>
        <p:spPr>
          <a:xfrm>
            <a:off x="13581008" y="2722662"/>
            <a:ext cx="3678292" cy="4597865"/>
          </a:xfrm>
          <a:custGeom>
            <a:avLst/>
            <a:gdLst/>
            <a:ahLst/>
            <a:cxnLst/>
            <a:rect l="l" t="t" r="r" b="b"/>
            <a:pathLst>
              <a:path w="3678292" h="4597865">
                <a:moveTo>
                  <a:pt x="0" y="0"/>
                </a:moveTo>
                <a:lnTo>
                  <a:pt x="3678292" y="0"/>
                </a:lnTo>
                <a:lnTo>
                  <a:pt x="3678292" y="4597864"/>
                </a:lnTo>
                <a:lnTo>
                  <a:pt x="0" y="4597864"/>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651193" y="3357795"/>
            <a:ext cx="11223763" cy="763270"/>
          </a:xfrm>
          <a:prstGeom prst="rect">
            <a:avLst/>
          </a:prstGeom>
        </p:spPr>
        <p:txBody>
          <a:bodyPr lIns="0" tIns="0" rIns="0" bIns="0" rtlCol="0" anchor="t">
            <a:spAutoFit/>
          </a:bodyPr>
          <a:lstStyle/>
          <a:p>
            <a:pPr>
              <a:lnSpc>
                <a:spcPts val="3080"/>
              </a:lnSpc>
              <a:spcBef>
                <a:spcPct val="0"/>
              </a:spcBef>
            </a:pPr>
            <a:r>
              <a:rPr lang="en-US" sz="2200">
                <a:solidFill>
                  <a:srgbClr val="191919"/>
                </a:solidFill>
                <a:latin typeface="Open Sans 1 Light"/>
              </a:rPr>
              <a:t>To grow Marshall University faculty and staff grant participation and research dollars through the pursuit of multi-million dollar multi-disciplinary and multi-institutional grants. </a:t>
            </a:r>
          </a:p>
        </p:txBody>
      </p:sp>
      <p:sp>
        <p:nvSpPr>
          <p:cNvPr id="6" name="TextBox 6"/>
          <p:cNvSpPr txBox="1"/>
          <p:nvPr/>
        </p:nvSpPr>
        <p:spPr>
          <a:xfrm>
            <a:off x="651193" y="2746094"/>
            <a:ext cx="11428613" cy="522733"/>
          </a:xfrm>
          <a:prstGeom prst="rect">
            <a:avLst/>
          </a:prstGeom>
        </p:spPr>
        <p:txBody>
          <a:bodyPr lIns="0" tIns="0" rIns="0" bIns="0" rtlCol="0" anchor="t">
            <a:spAutoFit/>
          </a:bodyPr>
          <a:lstStyle/>
          <a:p>
            <a:pPr>
              <a:lnSpc>
                <a:spcPts val="3939"/>
              </a:lnSpc>
            </a:pPr>
            <a:r>
              <a:rPr lang="en-US" sz="3900">
                <a:solidFill>
                  <a:srgbClr val="191919"/>
                </a:solidFill>
                <a:latin typeface="Open Sans 1 Bold"/>
              </a:rPr>
              <a:t>Mission:</a:t>
            </a:r>
          </a:p>
        </p:txBody>
      </p:sp>
      <p:sp>
        <p:nvSpPr>
          <p:cNvPr id="7" name="TextBox 7"/>
          <p:cNvSpPr txBox="1"/>
          <p:nvPr/>
        </p:nvSpPr>
        <p:spPr>
          <a:xfrm>
            <a:off x="651193" y="801256"/>
            <a:ext cx="16487063" cy="727710"/>
          </a:xfrm>
          <a:prstGeom prst="rect">
            <a:avLst/>
          </a:prstGeom>
        </p:spPr>
        <p:txBody>
          <a:bodyPr lIns="0" tIns="0" rIns="0" bIns="0" rtlCol="0" anchor="t">
            <a:spAutoFit/>
          </a:bodyPr>
          <a:lstStyle/>
          <a:p>
            <a:pPr marL="0" lvl="0" indent="0" algn="l">
              <a:lnSpc>
                <a:spcPts val="5400"/>
              </a:lnSpc>
              <a:spcBef>
                <a:spcPct val="0"/>
              </a:spcBef>
            </a:pPr>
            <a:r>
              <a:rPr lang="en-US" sz="5400">
                <a:solidFill>
                  <a:srgbClr val="FFFFFF"/>
                </a:solidFill>
                <a:latin typeface="Open Sans 1 Bold"/>
              </a:rPr>
              <a:t>Grants Development Office</a:t>
            </a:r>
          </a:p>
        </p:txBody>
      </p:sp>
      <p:grpSp>
        <p:nvGrpSpPr>
          <p:cNvPr id="8" name="Group 8"/>
          <p:cNvGrpSpPr/>
          <p:nvPr/>
        </p:nvGrpSpPr>
        <p:grpSpPr>
          <a:xfrm>
            <a:off x="651193" y="4814217"/>
            <a:ext cx="8936756" cy="4093874"/>
            <a:chOff x="0" y="0"/>
            <a:chExt cx="11915675" cy="5458499"/>
          </a:xfrm>
        </p:grpSpPr>
        <p:grpSp>
          <p:nvGrpSpPr>
            <p:cNvPr id="9" name="Group 9"/>
            <p:cNvGrpSpPr/>
            <p:nvPr/>
          </p:nvGrpSpPr>
          <p:grpSpPr>
            <a:xfrm>
              <a:off x="0" y="0"/>
              <a:ext cx="11915675" cy="5458499"/>
              <a:chOff x="0" y="0"/>
              <a:chExt cx="19933968" cy="9131631"/>
            </a:xfrm>
          </p:grpSpPr>
          <p:sp>
            <p:nvSpPr>
              <p:cNvPr id="10" name="Freeform 10"/>
              <p:cNvSpPr/>
              <p:nvPr/>
            </p:nvSpPr>
            <p:spPr>
              <a:xfrm>
                <a:off x="0" y="0"/>
                <a:ext cx="19933968" cy="9131631"/>
              </a:xfrm>
              <a:custGeom>
                <a:avLst/>
                <a:gdLst/>
                <a:ahLst/>
                <a:cxnLst/>
                <a:rect l="l" t="t" r="r" b="b"/>
                <a:pathLst>
                  <a:path w="19933968" h="9131631">
                    <a:moveTo>
                      <a:pt x="0" y="0"/>
                    </a:moveTo>
                    <a:lnTo>
                      <a:pt x="0" y="9131631"/>
                    </a:lnTo>
                    <a:lnTo>
                      <a:pt x="19933968" y="9131631"/>
                    </a:lnTo>
                    <a:lnTo>
                      <a:pt x="19933968" y="0"/>
                    </a:lnTo>
                    <a:lnTo>
                      <a:pt x="0" y="0"/>
                    </a:lnTo>
                    <a:close/>
                    <a:moveTo>
                      <a:pt x="19873007" y="9070671"/>
                    </a:moveTo>
                    <a:lnTo>
                      <a:pt x="59690" y="9070671"/>
                    </a:lnTo>
                    <a:lnTo>
                      <a:pt x="59690" y="59690"/>
                    </a:lnTo>
                    <a:lnTo>
                      <a:pt x="19873007" y="59690"/>
                    </a:lnTo>
                    <a:lnTo>
                      <a:pt x="19873007" y="9070671"/>
                    </a:lnTo>
                    <a:close/>
                  </a:path>
                </a:pathLst>
              </a:custGeom>
              <a:solidFill>
                <a:srgbClr val="00A950"/>
              </a:solidFill>
            </p:spPr>
            <p:txBody>
              <a:bodyPr/>
              <a:lstStyle/>
              <a:p>
                <a:endParaRPr lang="en-US"/>
              </a:p>
            </p:txBody>
          </p:sp>
        </p:grpSp>
        <p:sp>
          <p:nvSpPr>
            <p:cNvPr id="11" name="TextBox 11"/>
            <p:cNvSpPr txBox="1"/>
            <p:nvPr/>
          </p:nvSpPr>
          <p:spPr>
            <a:xfrm>
              <a:off x="2159282" y="300009"/>
              <a:ext cx="7494798" cy="822960"/>
            </a:xfrm>
            <a:prstGeom prst="rect">
              <a:avLst/>
            </a:prstGeom>
          </p:spPr>
          <p:txBody>
            <a:bodyPr lIns="0" tIns="0" rIns="0" bIns="0" rtlCol="0" anchor="t">
              <a:spAutoFit/>
            </a:bodyPr>
            <a:lstStyle/>
            <a:p>
              <a:pPr marL="0" lvl="0" indent="0" algn="ctr">
                <a:lnSpc>
                  <a:spcPts val="5069"/>
                </a:lnSpc>
              </a:pPr>
              <a:r>
                <a:rPr lang="en-US" sz="3899" spc="-116">
                  <a:solidFill>
                    <a:srgbClr val="00A950"/>
                  </a:solidFill>
                  <a:latin typeface="Open Sans 2 Bold"/>
                </a:rPr>
                <a:t>Services we provide:</a:t>
              </a:r>
            </a:p>
          </p:txBody>
        </p:sp>
        <p:sp>
          <p:nvSpPr>
            <p:cNvPr id="12" name="TextBox 12"/>
            <p:cNvSpPr txBox="1"/>
            <p:nvPr/>
          </p:nvSpPr>
          <p:spPr>
            <a:xfrm>
              <a:off x="616850" y="1377431"/>
              <a:ext cx="10579663" cy="3852065"/>
            </a:xfrm>
            <a:prstGeom prst="rect">
              <a:avLst/>
            </a:prstGeom>
          </p:spPr>
          <p:txBody>
            <a:bodyPr lIns="0" tIns="0" rIns="0" bIns="0" rtlCol="0" anchor="t">
              <a:spAutoFit/>
            </a:bodyPr>
            <a:lstStyle/>
            <a:p>
              <a:pPr marL="399778" lvl="1" indent="-199889">
                <a:lnSpc>
                  <a:spcPts val="2592"/>
                </a:lnSpc>
                <a:buFont typeface="Arial"/>
                <a:buChar char="•"/>
              </a:pPr>
              <a:r>
                <a:rPr lang="en-US" sz="1851">
                  <a:solidFill>
                    <a:srgbClr val="191919"/>
                  </a:solidFill>
                  <a:latin typeface="Open Sans 1"/>
                </a:rPr>
                <a:t>Partner with faculty &amp; and staff to develop project ideas.</a:t>
              </a:r>
            </a:p>
            <a:p>
              <a:pPr marL="399778" lvl="1" indent="-199889">
                <a:lnSpc>
                  <a:spcPts val="2592"/>
                </a:lnSpc>
                <a:buFont typeface="Arial"/>
                <a:buChar char="•"/>
              </a:pPr>
              <a:r>
                <a:rPr lang="en-US" sz="1851">
                  <a:solidFill>
                    <a:srgbClr val="191919"/>
                  </a:solidFill>
                  <a:latin typeface="Open Sans 1"/>
                </a:rPr>
                <a:t>Locate grants to support projects.</a:t>
              </a:r>
            </a:p>
            <a:p>
              <a:pPr marL="399778" lvl="1" indent="-199889">
                <a:lnSpc>
                  <a:spcPts val="2592"/>
                </a:lnSpc>
                <a:buFont typeface="Arial"/>
                <a:buChar char="•"/>
              </a:pPr>
              <a:r>
                <a:rPr lang="en-US" sz="1851">
                  <a:solidFill>
                    <a:srgbClr val="191919"/>
                  </a:solidFill>
                  <a:latin typeface="Open Sans 1"/>
                </a:rPr>
                <a:t>Conduct outreach and relationship-building with funders.</a:t>
              </a:r>
            </a:p>
            <a:p>
              <a:pPr marL="399778" lvl="1" indent="-199889">
                <a:lnSpc>
                  <a:spcPts val="2592"/>
                </a:lnSpc>
                <a:buFont typeface="Arial"/>
                <a:buChar char="•"/>
              </a:pPr>
              <a:r>
                <a:rPr lang="en-US" sz="1851">
                  <a:solidFill>
                    <a:srgbClr val="191919"/>
                  </a:solidFill>
                  <a:latin typeface="Open Sans 1"/>
                </a:rPr>
                <a:t>Develop internal and external project partnerships.</a:t>
              </a:r>
            </a:p>
            <a:p>
              <a:pPr marL="399778" lvl="1" indent="-199889">
                <a:lnSpc>
                  <a:spcPts val="2592"/>
                </a:lnSpc>
                <a:buFont typeface="Arial"/>
                <a:buChar char="•"/>
              </a:pPr>
              <a:r>
                <a:rPr lang="en-US" sz="1851">
                  <a:solidFill>
                    <a:srgbClr val="191919"/>
                  </a:solidFill>
                  <a:latin typeface="Open Sans 1"/>
                </a:rPr>
                <a:t>Conduct grantsmanship training.</a:t>
              </a:r>
            </a:p>
            <a:p>
              <a:pPr marL="399778" lvl="1" indent="-199889">
                <a:lnSpc>
                  <a:spcPts val="2592"/>
                </a:lnSpc>
                <a:buFont typeface="Arial"/>
                <a:buChar char="•"/>
              </a:pPr>
              <a:r>
                <a:rPr lang="en-US" sz="1851">
                  <a:solidFill>
                    <a:srgbClr val="191919"/>
                  </a:solidFill>
                  <a:latin typeface="Open Sans 1"/>
                </a:rPr>
                <a:t>Provide Project management for grant applications and projects.</a:t>
              </a:r>
            </a:p>
            <a:p>
              <a:pPr marL="399778" lvl="1" indent="-199889">
                <a:lnSpc>
                  <a:spcPts val="2592"/>
                </a:lnSpc>
                <a:buFont typeface="Arial"/>
                <a:buChar char="•"/>
              </a:pPr>
              <a:r>
                <a:rPr lang="en-US" sz="1851">
                  <a:solidFill>
                    <a:srgbClr val="191919"/>
                  </a:solidFill>
                  <a:latin typeface="Open Sans 1"/>
                </a:rPr>
                <a:t>Review grant applications.</a:t>
              </a:r>
            </a:p>
            <a:p>
              <a:pPr marL="399778" lvl="1" indent="-199889">
                <a:lnSpc>
                  <a:spcPts val="2592"/>
                </a:lnSpc>
                <a:buFont typeface="Arial"/>
                <a:buChar char="•"/>
              </a:pPr>
              <a:r>
                <a:rPr lang="en-US" sz="1851">
                  <a:solidFill>
                    <a:srgbClr val="191919"/>
                  </a:solidFill>
                  <a:latin typeface="Open Sans 1"/>
                </a:rPr>
                <a:t>Write and submit grants.</a:t>
              </a:r>
            </a:p>
            <a:p>
              <a:pPr>
                <a:lnSpc>
                  <a:spcPts val="2592"/>
                </a:lnSpc>
              </a:pPr>
              <a:endParaRPr lang="en-US" sz="1851">
                <a:solidFill>
                  <a:srgbClr val="191919"/>
                </a:solidFill>
                <a:latin typeface="Open Sans 1"/>
              </a:endParaRPr>
            </a:p>
          </p:txBody>
        </p:sp>
      </p:grpSp>
      <p:sp>
        <p:nvSpPr>
          <p:cNvPr id="13" name="TextBox 13"/>
          <p:cNvSpPr txBox="1"/>
          <p:nvPr/>
        </p:nvSpPr>
        <p:spPr>
          <a:xfrm>
            <a:off x="13416424" y="7564067"/>
            <a:ext cx="4007460" cy="1367538"/>
          </a:xfrm>
          <a:prstGeom prst="rect">
            <a:avLst/>
          </a:prstGeom>
        </p:spPr>
        <p:txBody>
          <a:bodyPr lIns="0" tIns="0" rIns="0" bIns="0" rtlCol="0" anchor="t">
            <a:spAutoFit/>
          </a:bodyPr>
          <a:lstStyle/>
          <a:p>
            <a:pPr algn="ctr">
              <a:lnSpc>
                <a:spcPts val="2323"/>
              </a:lnSpc>
            </a:pPr>
            <a:r>
              <a:rPr lang="en-US" sz="2300">
                <a:solidFill>
                  <a:srgbClr val="191919"/>
                </a:solidFill>
                <a:latin typeface="Open Sans 1 Bold"/>
              </a:rPr>
              <a:t>Niki Rowe-Fortner,</a:t>
            </a:r>
          </a:p>
          <a:p>
            <a:pPr algn="ctr">
              <a:lnSpc>
                <a:spcPts val="2121"/>
              </a:lnSpc>
            </a:pPr>
            <a:r>
              <a:rPr lang="en-US" sz="2100">
                <a:solidFill>
                  <a:srgbClr val="191919"/>
                </a:solidFill>
                <a:latin typeface="Open Sans 1"/>
              </a:rPr>
              <a:t>Director of Grants Development</a:t>
            </a:r>
          </a:p>
          <a:p>
            <a:pPr>
              <a:lnSpc>
                <a:spcPts val="2121"/>
              </a:lnSpc>
            </a:pPr>
            <a:endParaRPr lang="en-US" sz="2100">
              <a:solidFill>
                <a:srgbClr val="191919"/>
              </a:solidFill>
              <a:latin typeface="Open Sans 1"/>
            </a:endParaRPr>
          </a:p>
          <a:p>
            <a:pPr>
              <a:lnSpc>
                <a:spcPts val="2121"/>
              </a:lnSpc>
            </a:pPr>
            <a:r>
              <a:rPr lang="en-US" sz="2100">
                <a:solidFill>
                  <a:srgbClr val="191919"/>
                </a:solidFill>
                <a:latin typeface="Open Sans 1"/>
              </a:rPr>
              <a:t>Email: rowe39@marshall.edu</a:t>
            </a:r>
          </a:p>
          <a:p>
            <a:pPr>
              <a:lnSpc>
                <a:spcPts val="2121"/>
              </a:lnSpc>
            </a:pPr>
            <a:r>
              <a:rPr lang="en-US" sz="2100">
                <a:solidFill>
                  <a:srgbClr val="191919"/>
                </a:solidFill>
                <a:latin typeface="Open Sans 1"/>
              </a:rPr>
              <a:t>Phone: 304.696.2965</a:t>
            </a:r>
          </a:p>
        </p:txBody>
      </p:sp>
      <p:sp>
        <p:nvSpPr>
          <p:cNvPr id="14" name="TextBox 14"/>
          <p:cNvSpPr txBox="1"/>
          <p:nvPr/>
        </p:nvSpPr>
        <p:spPr>
          <a:xfrm>
            <a:off x="651193" y="9346241"/>
            <a:ext cx="11851380" cy="349250"/>
          </a:xfrm>
          <a:prstGeom prst="rect">
            <a:avLst/>
          </a:prstGeom>
        </p:spPr>
        <p:txBody>
          <a:bodyPr lIns="0" tIns="0" rIns="0" bIns="0" rtlCol="0" anchor="t">
            <a:spAutoFit/>
          </a:bodyPr>
          <a:lstStyle/>
          <a:p>
            <a:pPr>
              <a:lnSpc>
                <a:spcPts val="2800"/>
              </a:lnSpc>
              <a:spcBef>
                <a:spcPct val="0"/>
              </a:spcBef>
            </a:pPr>
            <a:r>
              <a:rPr lang="en-US" sz="2000">
                <a:solidFill>
                  <a:srgbClr val="00A950"/>
                </a:solidFill>
                <a:latin typeface="Open Sans 1 Bold Italics"/>
              </a:rPr>
              <a:t>For more information visit: </a:t>
            </a:r>
            <a:r>
              <a:rPr lang="en-US" sz="2000" u="sng">
                <a:solidFill>
                  <a:srgbClr val="00A950"/>
                </a:solidFill>
                <a:latin typeface="Open Sans 1 Bold Italics"/>
                <a:hlinkClick r:id="rId3" tooltip="https://www.marshall.edu/murc/grants-development-office/"/>
              </a:rPr>
              <a:t>https://www.marshall.edu/murc/grants-development-office/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2000"/>
            </a:blip>
            <a:stretch>
              <a:fillRect t="-14" b="-14"/>
            </a:stretch>
          </a:blipFill>
        </p:spPr>
        <p:txBody>
          <a:bodyPr/>
          <a:lstStyle/>
          <a:p>
            <a:endParaRPr lang="en-US"/>
          </a:p>
        </p:txBody>
      </p:sp>
      <p:sp>
        <p:nvSpPr>
          <p:cNvPr id="3" name="AutoShape 3"/>
          <p:cNvSpPr/>
          <p:nvPr/>
        </p:nvSpPr>
        <p:spPr>
          <a:xfrm>
            <a:off x="0" y="0"/>
            <a:ext cx="18288000" cy="1565577"/>
          </a:xfrm>
          <a:prstGeom prst="rect">
            <a:avLst/>
          </a:prstGeom>
          <a:solidFill>
            <a:srgbClr val="00A950"/>
          </a:solidFill>
        </p:spPr>
        <p:txBody>
          <a:bodyPr/>
          <a:lstStyle/>
          <a:p>
            <a:endParaRPr lang="en-US"/>
          </a:p>
        </p:txBody>
      </p:sp>
      <p:grpSp>
        <p:nvGrpSpPr>
          <p:cNvPr id="4" name="Group 4"/>
          <p:cNvGrpSpPr/>
          <p:nvPr/>
        </p:nvGrpSpPr>
        <p:grpSpPr>
          <a:xfrm>
            <a:off x="185810" y="2261398"/>
            <a:ext cx="17916379" cy="6863573"/>
            <a:chOff x="0" y="0"/>
            <a:chExt cx="23888506" cy="9151430"/>
          </a:xfrm>
        </p:grpSpPr>
        <p:sp>
          <p:nvSpPr>
            <p:cNvPr id="5" name="Freeform 5"/>
            <p:cNvSpPr/>
            <p:nvPr/>
          </p:nvSpPr>
          <p:spPr>
            <a:xfrm>
              <a:off x="2327390" y="28614"/>
              <a:ext cx="2133232" cy="2804390"/>
            </a:xfrm>
            <a:custGeom>
              <a:avLst/>
              <a:gdLst/>
              <a:ahLst/>
              <a:cxnLst/>
              <a:rect l="l" t="t" r="r" b="b"/>
              <a:pathLst>
                <a:path w="2133232" h="2804390">
                  <a:moveTo>
                    <a:pt x="0" y="0"/>
                  </a:moveTo>
                  <a:lnTo>
                    <a:pt x="2133232" y="0"/>
                  </a:lnTo>
                  <a:lnTo>
                    <a:pt x="2133232" y="2804389"/>
                  </a:lnTo>
                  <a:lnTo>
                    <a:pt x="0" y="2804389"/>
                  </a:lnTo>
                  <a:lnTo>
                    <a:pt x="0" y="0"/>
                  </a:lnTo>
                  <a:close/>
                </a:path>
              </a:pathLst>
            </a:custGeom>
            <a:blipFill>
              <a:blip r:embed="rId3"/>
              <a:stretch>
                <a:fillRect l="-123414" t="-20356" r="-227332" b="-117311"/>
              </a:stretch>
            </a:blipFill>
          </p:spPr>
          <p:txBody>
            <a:bodyPr/>
            <a:lstStyle/>
            <a:p>
              <a:endParaRPr lang="en-US"/>
            </a:p>
          </p:txBody>
        </p:sp>
        <p:sp>
          <p:nvSpPr>
            <p:cNvPr id="6" name="Freeform 6"/>
            <p:cNvSpPr/>
            <p:nvPr/>
          </p:nvSpPr>
          <p:spPr>
            <a:xfrm>
              <a:off x="2327390" y="6279970"/>
              <a:ext cx="2110243" cy="2813425"/>
            </a:xfrm>
            <a:custGeom>
              <a:avLst/>
              <a:gdLst/>
              <a:ahLst/>
              <a:cxnLst/>
              <a:rect l="l" t="t" r="r" b="b"/>
              <a:pathLst>
                <a:path w="2110243" h="2813425">
                  <a:moveTo>
                    <a:pt x="0" y="0"/>
                  </a:moveTo>
                  <a:lnTo>
                    <a:pt x="2110243" y="0"/>
                  </a:lnTo>
                  <a:lnTo>
                    <a:pt x="2110243" y="2813425"/>
                  </a:lnTo>
                  <a:lnTo>
                    <a:pt x="0" y="2813425"/>
                  </a:lnTo>
                  <a:lnTo>
                    <a:pt x="0" y="0"/>
                  </a:lnTo>
                  <a:close/>
                </a:path>
              </a:pathLst>
            </a:custGeom>
            <a:blipFill>
              <a:blip r:embed="rId4"/>
              <a:stretch>
                <a:fillRect l="-135987" t="-8776" r="-16263" b="-5946"/>
              </a:stretch>
            </a:blipFill>
          </p:spPr>
          <p:txBody>
            <a:bodyPr/>
            <a:lstStyle/>
            <a:p>
              <a:endParaRPr lang="en-US"/>
            </a:p>
          </p:txBody>
        </p:sp>
        <p:sp>
          <p:nvSpPr>
            <p:cNvPr id="7" name="Freeform 7"/>
            <p:cNvSpPr/>
            <p:nvPr/>
          </p:nvSpPr>
          <p:spPr>
            <a:xfrm>
              <a:off x="21804624" y="3208286"/>
              <a:ext cx="2072035" cy="2854050"/>
            </a:xfrm>
            <a:custGeom>
              <a:avLst/>
              <a:gdLst/>
              <a:ahLst/>
              <a:cxnLst/>
              <a:rect l="l" t="t" r="r" b="b"/>
              <a:pathLst>
                <a:path w="2072035" h="2854050">
                  <a:moveTo>
                    <a:pt x="0" y="0"/>
                  </a:moveTo>
                  <a:lnTo>
                    <a:pt x="2072036" y="0"/>
                  </a:lnTo>
                  <a:lnTo>
                    <a:pt x="2072036" y="2854050"/>
                  </a:lnTo>
                  <a:lnTo>
                    <a:pt x="0" y="2854050"/>
                  </a:lnTo>
                  <a:lnTo>
                    <a:pt x="0" y="0"/>
                  </a:lnTo>
                  <a:close/>
                </a:path>
              </a:pathLst>
            </a:custGeom>
            <a:blipFill>
              <a:blip r:embed="rId5"/>
              <a:stretch>
                <a:fillRect l="-9800" t="-8553" r="-11833" b="-6542"/>
              </a:stretch>
            </a:blipFill>
          </p:spPr>
          <p:txBody>
            <a:bodyPr/>
            <a:lstStyle/>
            <a:p>
              <a:endParaRPr lang="en-US"/>
            </a:p>
          </p:txBody>
        </p:sp>
        <p:sp>
          <p:nvSpPr>
            <p:cNvPr id="8" name="Freeform 8"/>
            <p:cNvSpPr/>
            <p:nvPr/>
          </p:nvSpPr>
          <p:spPr>
            <a:xfrm>
              <a:off x="4672958" y="28614"/>
              <a:ext cx="2135821" cy="2866686"/>
            </a:xfrm>
            <a:custGeom>
              <a:avLst/>
              <a:gdLst/>
              <a:ahLst/>
              <a:cxnLst/>
              <a:rect l="l" t="t" r="r" b="b"/>
              <a:pathLst>
                <a:path w="2135821" h="2866686">
                  <a:moveTo>
                    <a:pt x="0" y="0"/>
                  </a:moveTo>
                  <a:lnTo>
                    <a:pt x="2135821" y="0"/>
                  </a:lnTo>
                  <a:lnTo>
                    <a:pt x="2135821" y="2866686"/>
                  </a:lnTo>
                  <a:lnTo>
                    <a:pt x="0" y="2866686"/>
                  </a:lnTo>
                  <a:lnTo>
                    <a:pt x="0" y="0"/>
                  </a:lnTo>
                  <a:close/>
                </a:path>
              </a:pathLst>
            </a:custGeom>
            <a:blipFill>
              <a:blip r:embed="rId6"/>
              <a:stretch>
                <a:fillRect l="-11434" t="-18393" r="-27260" b="-17103"/>
              </a:stretch>
            </a:blipFill>
          </p:spPr>
          <p:txBody>
            <a:bodyPr/>
            <a:lstStyle/>
            <a:p>
              <a:endParaRPr lang="en-US"/>
            </a:p>
          </p:txBody>
        </p:sp>
        <p:sp>
          <p:nvSpPr>
            <p:cNvPr id="9" name="Freeform 9"/>
            <p:cNvSpPr/>
            <p:nvPr/>
          </p:nvSpPr>
          <p:spPr>
            <a:xfrm>
              <a:off x="14596396" y="28614"/>
              <a:ext cx="2222635" cy="2895300"/>
            </a:xfrm>
            <a:custGeom>
              <a:avLst/>
              <a:gdLst/>
              <a:ahLst/>
              <a:cxnLst/>
              <a:rect l="l" t="t" r="r" b="b"/>
              <a:pathLst>
                <a:path w="2222635" h="2895300">
                  <a:moveTo>
                    <a:pt x="0" y="0"/>
                  </a:moveTo>
                  <a:lnTo>
                    <a:pt x="2222635" y="0"/>
                  </a:lnTo>
                  <a:lnTo>
                    <a:pt x="2222635" y="2895300"/>
                  </a:lnTo>
                  <a:lnTo>
                    <a:pt x="0" y="2895300"/>
                  </a:lnTo>
                  <a:lnTo>
                    <a:pt x="0" y="0"/>
                  </a:lnTo>
                  <a:close/>
                </a:path>
              </a:pathLst>
            </a:custGeom>
            <a:blipFill>
              <a:blip r:embed="rId7"/>
              <a:stretch>
                <a:fillRect l="-403735" t="-12096" r="-21545" b="-15984"/>
              </a:stretch>
            </a:blipFill>
          </p:spPr>
          <p:txBody>
            <a:bodyPr/>
            <a:lstStyle/>
            <a:p>
              <a:endParaRPr lang="en-US"/>
            </a:p>
          </p:txBody>
        </p:sp>
        <p:sp>
          <p:nvSpPr>
            <p:cNvPr id="10" name="Freeform 10"/>
            <p:cNvSpPr/>
            <p:nvPr/>
          </p:nvSpPr>
          <p:spPr>
            <a:xfrm>
              <a:off x="17039564" y="28614"/>
              <a:ext cx="2127986" cy="2866686"/>
            </a:xfrm>
            <a:custGeom>
              <a:avLst/>
              <a:gdLst/>
              <a:ahLst/>
              <a:cxnLst/>
              <a:rect l="l" t="t" r="r" b="b"/>
              <a:pathLst>
                <a:path w="2127986" h="2866686">
                  <a:moveTo>
                    <a:pt x="0" y="0"/>
                  </a:moveTo>
                  <a:lnTo>
                    <a:pt x="2127986" y="0"/>
                  </a:lnTo>
                  <a:lnTo>
                    <a:pt x="2127986" y="2866686"/>
                  </a:lnTo>
                  <a:lnTo>
                    <a:pt x="0" y="2866686"/>
                  </a:lnTo>
                  <a:lnTo>
                    <a:pt x="0" y="0"/>
                  </a:lnTo>
                  <a:close/>
                </a:path>
              </a:pathLst>
            </a:custGeom>
            <a:blipFill>
              <a:blip r:embed="rId8"/>
              <a:stretch>
                <a:fillRect l="-20974" t="-12354" r="-10351" b="-8654"/>
              </a:stretch>
            </a:blipFill>
          </p:spPr>
          <p:txBody>
            <a:bodyPr/>
            <a:lstStyle/>
            <a:p>
              <a:endParaRPr lang="en-US"/>
            </a:p>
          </p:txBody>
        </p:sp>
        <p:sp>
          <p:nvSpPr>
            <p:cNvPr id="11" name="Freeform 11"/>
            <p:cNvSpPr/>
            <p:nvPr/>
          </p:nvSpPr>
          <p:spPr>
            <a:xfrm>
              <a:off x="19394439" y="28614"/>
              <a:ext cx="2130567" cy="2866686"/>
            </a:xfrm>
            <a:custGeom>
              <a:avLst/>
              <a:gdLst/>
              <a:ahLst/>
              <a:cxnLst/>
              <a:rect l="l" t="t" r="r" b="b"/>
              <a:pathLst>
                <a:path w="2130567" h="2866686">
                  <a:moveTo>
                    <a:pt x="0" y="0"/>
                  </a:moveTo>
                  <a:lnTo>
                    <a:pt x="2130567" y="0"/>
                  </a:lnTo>
                  <a:lnTo>
                    <a:pt x="2130567" y="2866686"/>
                  </a:lnTo>
                  <a:lnTo>
                    <a:pt x="0" y="2866686"/>
                  </a:lnTo>
                  <a:lnTo>
                    <a:pt x="0" y="0"/>
                  </a:lnTo>
                  <a:close/>
                </a:path>
              </a:pathLst>
            </a:custGeom>
            <a:blipFill>
              <a:blip r:embed="rId9"/>
              <a:stretch>
                <a:fillRect l="-6347" t="-7548" r="-235000" b="-2575"/>
              </a:stretch>
            </a:blipFill>
          </p:spPr>
          <p:txBody>
            <a:bodyPr/>
            <a:lstStyle/>
            <a:p>
              <a:endParaRPr lang="en-US"/>
            </a:p>
          </p:txBody>
        </p:sp>
        <p:sp>
          <p:nvSpPr>
            <p:cNvPr id="12" name="Freeform 12"/>
            <p:cNvSpPr/>
            <p:nvPr/>
          </p:nvSpPr>
          <p:spPr>
            <a:xfrm>
              <a:off x="4663240" y="3098423"/>
              <a:ext cx="2145539" cy="2915315"/>
            </a:xfrm>
            <a:custGeom>
              <a:avLst/>
              <a:gdLst/>
              <a:ahLst/>
              <a:cxnLst/>
              <a:rect l="l" t="t" r="r" b="b"/>
              <a:pathLst>
                <a:path w="2145539" h="2915315">
                  <a:moveTo>
                    <a:pt x="0" y="0"/>
                  </a:moveTo>
                  <a:lnTo>
                    <a:pt x="2145539" y="0"/>
                  </a:lnTo>
                  <a:lnTo>
                    <a:pt x="2145539" y="2915315"/>
                  </a:lnTo>
                  <a:lnTo>
                    <a:pt x="0" y="2915315"/>
                  </a:lnTo>
                  <a:lnTo>
                    <a:pt x="0" y="0"/>
                  </a:lnTo>
                  <a:close/>
                </a:path>
              </a:pathLst>
            </a:custGeom>
            <a:blipFill>
              <a:blip r:embed="rId10"/>
              <a:stretch>
                <a:fillRect l="-134871" t="-10006" r="-16157" b="-11464"/>
              </a:stretch>
            </a:blipFill>
          </p:spPr>
          <p:txBody>
            <a:bodyPr/>
            <a:lstStyle/>
            <a:p>
              <a:endParaRPr lang="en-US"/>
            </a:p>
          </p:txBody>
        </p:sp>
        <p:sp>
          <p:nvSpPr>
            <p:cNvPr id="13" name="Freeform 13"/>
            <p:cNvSpPr/>
            <p:nvPr/>
          </p:nvSpPr>
          <p:spPr>
            <a:xfrm>
              <a:off x="7101263" y="3150251"/>
              <a:ext cx="2190049" cy="2889401"/>
            </a:xfrm>
            <a:custGeom>
              <a:avLst/>
              <a:gdLst/>
              <a:ahLst/>
              <a:cxnLst/>
              <a:rect l="l" t="t" r="r" b="b"/>
              <a:pathLst>
                <a:path w="2190049" h="2889401">
                  <a:moveTo>
                    <a:pt x="0" y="0"/>
                  </a:moveTo>
                  <a:lnTo>
                    <a:pt x="2190049" y="0"/>
                  </a:lnTo>
                  <a:lnTo>
                    <a:pt x="2190049" y="2889401"/>
                  </a:lnTo>
                  <a:lnTo>
                    <a:pt x="0" y="2889401"/>
                  </a:lnTo>
                  <a:lnTo>
                    <a:pt x="0" y="0"/>
                  </a:lnTo>
                  <a:close/>
                </a:path>
              </a:pathLst>
            </a:custGeom>
            <a:blipFill>
              <a:blip r:embed="rId11"/>
              <a:stretch>
                <a:fillRect l="-5463" t="-896" r="-16716" b="-8859"/>
              </a:stretch>
            </a:blipFill>
          </p:spPr>
          <p:txBody>
            <a:bodyPr/>
            <a:lstStyle/>
            <a:p>
              <a:endParaRPr lang="en-US"/>
            </a:p>
          </p:txBody>
        </p:sp>
        <p:sp>
          <p:nvSpPr>
            <p:cNvPr id="14" name="Freeform 14"/>
            <p:cNvSpPr/>
            <p:nvPr/>
          </p:nvSpPr>
          <p:spPr>
            <a:xfrm>
              <a:off x="12056344" y="28614"/>
              <a:ext cx="2224870" cy="2895300"/>
            </a:xfrm>
            <a:custGeom>
              <a:avLst/>
              <a:gdLst/>
              <a:ahLst/>
              <a:cxnLst/>
              <a:rect l="l" t="t" r="r" b="b"/>
              <a:pathLst>
                <a:path w="2224870" h="2895300">
                  <a:moveTo>
                    <a:pt x="0" y="0"/>
                  </a:moveTo>
                  <a:lnTo>
                    <a:pt x="2224870" y="0"/>
                  </a:lnTo>
                  <a:lnTo>
                    <a:pt x="2224870" y="2895300"/>
                  </a:lnTo>
                  <a:lnTo>
                    <a:pt x="0" y="2895300"/>
                  </a:lnTo>
                  <a:lnTo>
                    <a:pt x="0" y="0"/>
                  </a:lnTo>
                  <a:close/>
                </a:path>
              </a:pathLst>
            </a:custGeom>
            <a:blipFill>
              <a:blip r:embed="rId7"/>
              <a:stretch>
                <a:fillRect l="-278307" t="-12148" r="-149038" b="-16565"/>
              </a:stretch>
            </a:blipFill>
          </p:spPr>
          <p:txBody>
            <a:bodyPr/>
            <a:lstStyle/>
            <a:p>
              <a:endParaRPr lang="en-US"/>
            </a:p>
          </p:txBody>
        </p:sp>
        <p:sp>
          <p:nvSpPr>
            <p:cNvPr id="15" name="Freeform 15"/>
            <p:cNvSpPr/>
            <p:nvPr/>
          </p:nvSpPr>
          <p:spPr>
            <a:xfrm>
              <a:off x="21737342" y="0"/>
              <a:ext cx="2151163" cy="2866686"/>
            </a:xfrm>
            <a:custGeom>
              <a:avLst/>
              <a:gdLst/>
              <a:ahLst/>
              <a:cxnLst/>
              <a:rect l="l" t="t" r="r" b="b"/>
              <a:pathLst>
                <a:path w="2151163" h="2866686">
                  <a:moveTo>
                    <a:pt x="0" y="0"/>
                  </a:moveTo>
                  <a:lnTo>
                    <a:pt x="2151164" y="0"/>
                  </a:lnTo>
                  <a:lnTo>
                    <a:pt x="2151164" y="2866686"/>
                  </a:lnTo>
                  <a:lnTo>
                    <a:pt x="0" y="2866686"/>
                  </a:lnTo>
                  <a:lnTo>
                    <a:pt x="0" y="0"/>
                  </a:lnTo>
                  <a:close/>
                </a:path>
              </a:pathLst>
            </a:custGeom>
            <a:blipFill>
              <a:blip r:embed="rId9"/>
              <a:stretch>
                <a:fillRect l="-120579" t="-8138" r="-122493" b="-3611"/>
              </a:stretch>
            </a:blipFill>
          </p:spPr>
          <p:txBody>
            <a:bodyPr/>
            <a:lstStyle/>
            <a:p>
              <a:endParaRPr lang="en-US"/>
            </a:p>
          </p:txBody>
        </p:sp>
        <p:sp>
          <p:nvSpPr>
            <p:cNvPr id="16" name="Freeform 16"/>
            <p:cNvSpPr/>
            <p:nvPr/>
          </p:nvSpPr>
          <p:spPr>
            <a:xfrm>
              <a:off x="0" y="6239345"/>
              <a:ext cx="2072035" cy="2854050"/>
            </a:xfrm>
            <a:custGeom>
              <a:avLst/>
              <a:gdLst/>
              <a:ahLst/>
              <a:cxnLst/>
              <a:rect l="l" t="t" r="r" b="b"/>
              <a:pathLst>
                <a:path w="2072035" h="2854050">
                  <a:moveTo>
                    <a:pt x="0" y="0"/>
                  </a:moveTo>
                  <a:lnTo>
                    <a:pt x="2072035" y="0"/>
                  </a:lnTo>
                  <a:lnTo>
                    <a:pt x="2072035" y="2854050"/>
                  </a:lnTo>
                  <a:lnTo>
                    <a:pt x="0" y="2854050"/>
                  </a:lnTo>
                  <a:lnTo>
                    <a:pt x="0" y="0"/>
                  </a:lnTo>
                  <a:close/>
                </a:path>
              </a:pathLst>
            </a:custGeom>
            <a:blipFill>
              <a:blip r:embed="rId4"/>
              <a:stretch>
                <a:fillRect l="-6303" t="-9091" r="-149576" b="-3548"/>
              </a:stretch>
            </a:blipFill>
          </p:spPr>
          <p:txBody>
            <a:bodyPr/>
            <a:lstStyle/>
            <a:p>
              <a:endParaRPr lang="en-US"/>
            </a:p>
          </p:txBody>
        </p:sp>
        <p:sp>
          <p:nvSpPr>
            <p:cNvPr id="17" name="Freeform 17"/>
            <p:cNvSpPr/>
            <p:nvPr/>
          </p:nvSpPr>
          <p:spPr>
            <a:xfrm>
              <a:off x="0" y="28614"/>
              <a:ext cx="2082880" cy="2838073"/>
            </a:xfrm>
            <a:custGeom>
              <a:avLst/>
              <a:gdLst/>
              <a:ahLst/>
              <a:cxnLst/>
              <a:rect l="l" t="t" r="r" b="b"/>
              <a:pathLst>
                <a:path w="2082880" h="2838073">
                  <a:moveTo>
                    <a:pt x="0" y="0"/>
                  </a:moveTo>
                  <a:lnTo>
                    <a:pt x="2082880" y="0"/>
                  </a:lnTo>
                  <a:lnTo>
                    <a:pt x="2082880" y="2838072"/>
                  </a:lnTo>
                  <a:lnTo>
                    <a:pt x="0" y="2838072"/>
                  </a:lnTo>
                  <a:lnTo>
                    <a:pt x="0" y="0"/>
                  </a:lnTo>
                  <a:close/>
                </a:path>
              </a:pathLst>
            </a:custGeom>
            <a:blipFill>
              <a:blip r:embed="rId3"/>
              <a:stretch>
                <a:fillRect l="-10570" t="-19456" r="-346976" b="-113306"/>
              </a:stretch>
            </a:blipFill>
          </p:spPr>
          <p:txBody>
            <a:bodyPr/>
            <a:lstStyle/>
            <a:p>
              <a:endParaRPr lang="en-US"/>
            </a:p>
          </p:txBody>
        </p:sp>
        <p:sp>
          <p:nvSpPr>
            <p:cNvPr id="18" name="Freeform 18"/>
            <p:cNvSpPr/>
            <p:nvPr/>
          </p:nvSpPr>
          <p:spPr>
            <a:xfrm>
              <a:off x="7025742" y="28614"/>
              <a:ext cx="2265570" cy="2895300"/>
            </a:xfrm>
            <a:custGeom>
              <a:avLst/>
              <a:gdLst/>
              <a:ahLst/>
              <a:cxnLst/>
              <a:rect l="l" t="t" r="r" b="b"/>
              <a:pathLst>
                <a:path w="2265570" h="2895300">
                  <a:moveTo>
                    <a:pt x="0" y="0"/>
                  </a:moveTo>
                  <a:lnTo>
                    <a:pt x="2265570" y="0"/>
                  </a:lnTo>
                  <a:lnTo>
                    <a:pt x="2265570" y="2895300"/>
                  </a:lnTo>
                  <a:lnTo>
                    <a:pt x="0" y="2895300"/>
                  </a:lnTo>
                  <a:lnTo>
                    <a:pt x="0" y="0"/>
                  </a:lnTo>
                  <a:close/>
                </a:path>
              </a:pathLst>
            </a:custGeom>
            <a:blipFill>
              <a:blip r:embed="rId7"/>
              <a:stretch>
                <a:fillRect l="-30819" t="-12148" r="-387052" b="-16565"/>
              </a:stretch>
            </a:blipFill>
          </p:spPr>
          <p:txBody>
            <a:bodyPr/>
            <a:lstStyle/>
            <a:p>
              <a:endParaRPr lang="en-US"/>
            </a:p>
          </p:txBody>
        </p:sp>
        <p:sp>
          <p:nvSpPr>
            <p:cNvPr id="19" name="Freeform 19"/>
            <p:cNvSpPr/>
            <p:nvPr/>
          </p:nvSpPr>
          <p:spPr>
            <a:xfrm>
              <a:off x="9556731" y="28614"/>
              <a:ext cx="2279079" cy="2895300"/>
            </a:xfrm>
            <a:custGeom>
              <a:avLst/>
              <a:gdLst/>
              <a:ahLst/>
              <a:cxnLst/>
              <a:rect l="l" t="t" r="r" b="b"/>
              <a:pathLst>
                <a:path w="2279079" h="2895300">
                  <a:moveTo>
                    <a:pt x="0" y="0"/>
                  </a:moveTo>
                  <a:lnTo>
                    <a:pt x="2279079" y="0"/>
                  </a:lnTo>
                  <a:lnTo>
                    <a:pt x="2279079" y="2895300"/>
                  </a:lnTo>
                  <a:lnTo>
                    <a:pt x="0" y="2895300"/>
                  </a:lnTo>
                  <a:lnTo>
                    <a:pt x="0" y="0"/>
                  </a:lnTo>
                  <a:close/>
                </a:path>
              </a:pathLst>
            </a:custGeom>
            <a:blipFill>
              <a:blip r:embed="rId7"/>
              <a:stretch>
                <a:fillRect l="-152899" t="-12148" r="-261902" b="-16565"/>
              </a:stretch>
            </a:blipFill>
          </p:spPr>
          <p:txBody>
            <a:bodyPr/>
            <a:lstStyle/>
            <a:p>
              <a:endParaRPr lang="en-US"/>
            </a:p>
          </p:txBody>
        </p:sp>
        <p:sp>
          <p:nvSpPr>
            <p:cNvPr id="20" name="Freeform 20"/>
            <p:cNvSpPr/>
            <p:nvPr/>
          </p:nvSpPr>
          <p:spPr>
            <a:xfrm>
              <a:off x="0" y="3098423"/>
              <a:ext cx="2072035" cy="2915315"/>
            </a:xfrm>
            <a:custGeom>
              <a:avLst/>
              <a:gdLst/>
              <a:ahLst/>
              <a:cxnLst/>
              <a:rect l="l" t="t" r="r" b="b"/>
              <a:pathLst>
                <a:path w="2072035" h="2915315">
                  <a:moveTo>
                    <a:pt x="0" y="0"/>
                  </a:moveTo>
                  <a:lnTo>
                    <a:pt x="2072035" y="0"/>
                  </a:lnTo>
                  <a:lnTo>
                    <a:pt x="2072035" y="2915315"/>
                  </a:lnTo>
                  <a:lnTo>
                    <a:pt x="0" y="2915315"/>
                  </a:lnTo>
                  <a:lnTo>
                    <a:pt x="0" y="0"/>
                  </a:lnTo>
                  <a:close/>
                </a:path>
              </a:pathLst>
            </a:custGeom>
            <a:blipFill>
              <a:blip r:embed="rId9"/>
              <a:stretch>
                <a:fillRect l="-246490" t="-8066" r="-12524" b="-2695"/>
              </a:stretch>
            </a:blipFill>
          </p:spPr>
          <p:txBody>
            <a:bodyPr/>
            <a:lstStyle/>
            <a:p>
              <a:endParaRPr lang="en-US"/>
            </a:p>
          </p:txBody>
        </p:sp>
        <p:sp>
          <p:nvSpPr>
            <p:cNvPr id="21" name="Freeform 21"/>
            <p:cNvSpPr/>
            <p:nvPr/>
          </p:nvSpPr>
          <p:spPr>
            <a:xfrm>
              <a:off x="2327390" y="3098423"/>
              <a:ext cx="2110243" cy="2915315"/>
            </a:xfrm>
            <a:custGeom>
              <a:avLst/>
              <a:gdLst/>
              <a:ahLst/>
              <a:cxnLst/>
              <a:rect l="l" t="t" r="r" b="b"/>
              <a:pathLst>
                <a:path w="2110243" h="2915315">
                  <a:moveTo>
                    <a:pt x="0" y="0"/>
                  </a:moveTo>
                  <a:lnTo>
                    <a:pt x="2110243" y="0"/>
                  </a:lnTo>
                  <a:lnTo>
                    <a:pt x="2110243" y="2915315"/>
                  </a:lnTo>
                  <a:lnTo>
                    <a:pt x="0" y="2915315"/>
                  </a:lnTo>
                  <a:lnTo>
                    <a:pt x="0" y="0"/>
                  </a:lnTo>
                  <a:close/>
                </a:path>
              </a:pathLst>
            </a:custGeom>
            <a:blipFill>
              <a:blip r:embed="rId10"/>
              <a:stretch>
                <a:fillRect l="-8492" t="-7213" r="-123732" b="-3309"/>
              </a:stretch>
            </a:blipFill>
          </p:spPr>
          <p:txBody>
            <a:bodyPr/>
            <a:lstStyle/>
            <a:p>
              <a:endParaRPr lang="en-US"/>
            </a:p>
          </p:txBody>
        </p:sp>
        <p:sp>
          <p:nvSpPr>
            <p:cNvPr id="22" name="Freeform 22"/>
            <p:cNvSpPr/>
            <p:nvPr/>
          </p:nvSpPr>
          <p:spPr>
            <a:xfrm>
              <a:off x="9680718" y="3114420"/>
              <a:ext cx="2110206" cy="2925232"/>
            </a:xfrm>
            <a:custGeom>
              <a:avLst/>
              <a:gdLst/>
              <a:ahLst/>
              <a:cxnLst/>
              <a:rect l="l" t="t" r="r" b="b"/>
              <a:pathLst>
                <a:path w="2110206" h="2925232">
                  <a:moveTo>
                    <a:pt x="0" y="0"/>
                  </a:moveTo>
                  <a:lnTo>
                    <a:pt x="2110206" y="0"/>
                  </a:lnTo>
                  <a:lnTo>
                    <a:pt x="2110206" y="2925232"/>
                  </a:lnTo>
                  <a:lnTo>
                    <a:pt x="0" y="2925232"/>
                  </a:lnTo>
                  <a:lnTo>
                    <a:pt x="0" y="0"/>
                  </a:lnTo>
                  <a:close/>
                </a:path>
              </a:pathLst>
            </a:custGeom>
            <a:blipFill>
              <a:blip r:embed="rId12"/>
              <a:stretch>
                <a:fillRect l="-13080" t="-270269" r="-384364" b="-8065"/>
              </a:stretch>
            </a:blipFill>
          </p:spPr>
          <p:txBody>
            <a:bodyPr/>
            <a:lstStyle/>
            <a:p>
              <a:endParaRPr lang="en-US"/>
            </a:p>
          </p:txBody>
        </p:sp>
        <p:sp>
          <p:nvSpPr>
            <p:cNvPr id="23" name="Freeform 23"/>
            <p:cNvSpPr/>
            <p:nvPr/>
          </p:nvSpPr>
          <p:spPr>
            <a:xfrm>
              <a:off x="17081003" y="3150251"/>
              <a:ext cx="2086547" cy="2863487"/>
            </a:xfrm>
            <a:custGeom>
              <a:avLst/>
              <a:gdLst/>
              <a:ahLst/>
              <a:cxnLst/>
              <a:rect l="l" t="t" r="r" b="b"/>
              <a:pathLst>
                <a:path w="2086547" h="2863487">
                  <a:moveTo>
                    <a:pt x="0" y="0"/>
                  </a:moveTo>
                  <a:lnTo>
                    <a:pt x="2086547" y="0"/>
                  </a:lnTo>
                  <a:lnTo>
                    <a:pt x="2086547" y="2863487"/>
                  </a:lnTo>
                  <a:lnTo>
                    <a:pt x="0" y="2863487"/>
                  </a:lnTo>
                  <a:lnTo>
                    <a:pt x="0" y="0"/>
                  </a:lnTo>
                  <a:close/>
                </a:path>
              </a:pathLst>
            </a:custGeom>
            <a:blipFill>
              <a:blip r:embed="rId12"/>
              <a:stretch>
                <a:fillRect l="-398271" t="-281684" r="-15106" b="-12716"/>
              </a:stretch>
            </a:blipFill>
          </p:spPr>
          <p:txBody>
            <a:bodyPr/>
            <a:lstStyle/>
            <a:p>
              <a:endParaRPr lang="en-US"/>
            </a:p>
          </p:txBody>
        </p:sp>
        <p:sp>
          <p:nvSpPr>
            <p:cNvPr id="24" name="Freeform 24"/>
            <p:cNvSpPr/>
            <p:nvPr/>
          </p:nvSpPr>
          <p:spPr>
            <a:xfrm>
              <a:off x="12056344" y="3114420"/>
              <a:ext cx="2224870" cy="2883322"/>
            </a:xfrm>
            <a:custGeom>
              <a:avLst/>
              <a:gdLst/>
              <a:ahLst/>
              <a:cxnLst/>
              <a:rect l="l" t="t" r="r" b="b"/>
              <a:pathLst>
                <a:path w="2224870" h="2883322">
                  <a:moveTo>
                    <a:pt x="0" y="0"/>
                  </a:moveTo>
                  <a:lnTo>
                    <a:pt x="2224870" y="0"/>
                  </a:lnTo>
                  <a:lnTo>
                    <a:pt x="2224870" y="2883322"/>
                  </a:lnTo>
                  <a:lnTo>
                    <a:pt x="0" y="2883322"/>
                  </a:lnTo>
                  <a:lnTo>
                    <a:pt x="0" y="0"/>
                  </a:lnTo>
                  <a:close/>
                </a:path>
              </a:pathLst>
            </a:custGeom>
            <a:blipFill>
              <a:blip r:embed="rId12"/>
              <a:stretch>
                <a:fillRect l="-128954" t="-276114" r="-248766" b="-12530"/>
              </a:stretch>
            </a:blipFill>
          </p:spPr>
          <p:txBody>
            <a:bodyPr/>
            <a:lstStyle/>
            <a:p>
              <a:endParaRPr lang="en-US"/>
            </a:p>
          </p:txBody>
        </p:sp>
        <p:sp>
          <p:nvSpPr>
            <p:cNvPr id="25" name="Freeform 25"/>
            <p:cNvSpPr/>
            <p:nvPr/>
          </p:nvSpPr>
          <p:spPr>
            <a:xfrm>
              <a:off x="14666072" y="3098423"/>
              <a:ext cx="2202595" cy="2883322"/>
            </a:xfrm>
            <a:custGeom>
              <a:avLst/>
              <a:gdLst/>
              <a:ahLst/>
              <a:cxnLst/>
              <a:rect l="l" t="t" r="r" b="b"/>
              <a:pathLst>
                <a:path w="2202595" h="2883322">
                  <a:moveTo>
                    <a:pt x="0" y="0"/>
                  </a:moveTo>
                  <a:lnTo>
                    <a:pt x="2202596" y="0"/>
                  </a:lnTo>
                  <a:lnTo>
                    <a:pt x="2202596" y="2883322"/>
                  </a:lnTo>
                  <a:lnTo>
                    <a:pt x="0" y="2883322"/>
                  </a:lnTo>
                  <a:lnTo>
                    <a:pt x="0" y="0"/>
                  </a:lnTo>
                  <a:close/>
                </a:path>
              </a:pathLst>
            </a:custGeom>
            <a:blipFill>
              <a:blip r:embed="rId12"/>
              <a:stretch>
                <a:fillRect l="-251378" t="-276114" r="-131174" b="-12530"/>
              </a:stretch>
            </a:blipFill>
          </p:spPr>
          <p:txBody>
            <a:bodyPr/>
            <a:lstStyle/>
            <a:p>
              <a:endParaRPr lang="en-US"/>
            </a:p>
          </p:txBody>
        </p:sp>
        <p:sp>
          <p:nvSpPr>
            <p:cNvPr id="26" name="Freeform 26"/>
            <p:cNvSpPr/>
            <p:nvPr/>
          </p:nvSpPr>
          <p:spPr>
            <a:xfrm>
              <a:off x="19394439" y="3208286"/>
              <a:ext cx="2130567" cy="2773459"/>
            </a:xfrm>
            <a:custGeom>
              <a:avLst/>
              <a:gdLst/>
              <a:ahLst/>
              <a:cxnLst/>
              <a:rect l="l" t="t" r="r" b="b"/>
              <a:pathLst>
                <a:path w="2130567" h="2773459">
                  <a:moveTo>
                    <a:pt x="0" y="0"/>
                  </a:moveTo>
                  <a:lnTo>
                    <a:pt x="2130567" y="0"/>
                  </a:lnTo>
                  <a:lnTo>
                    <a:pt x="2130567" y="2773459"/>
                  </a:lnTo>
                  <a:lnTo>
                    <a:pt x="0" y="2773459"/>
                  </a:lnTo>
                  <a:lnTo>
                    <a:pt x="0" y="0"/>
                  </a:lnTo>
                  <a:close/>
                </a:path>
              </a:pathLst>
            </a:custGeom>
            <a:blipFill>
              <a:blip r:embed="rId13"/>
              <a:stretch>
                <a:fillRect l="-10227" t="-10625" r="-386597" b="-285319"/>
              </a:stretch>
            </a:blipFill>
          </p:spPr>
          <p:txBody>
            <a:bodyPr/>
            <a:lstStyle/>
            <a:p>
              <a:endParaRPr lang="en-US"/>
            </a:p>
          </p:txBody>
        </p:sp>
        <p:sp>
          <p:nvSpPr>
            <p:cNvPr id="27" name="Freeform 27"/>
            <p:cNvSpPr/>
            <p:nvPr/>
          </p:nvSpPr>
          <p:spPr>
            <a:xfrm>
              <a:off x="4663240" y="6279970"/>
              <a:ext cx="2145539" cy="2813425"/>
            </a:xfrm>
            <a:custGeom>
              <a:avLst/>
              <a:gdLst/>
              <a:ahLst/>
              <a:cxnLst/>
              <a:rect l="l" t="t" r="r" b="b"/>
              <a:pathLst>
                <a:path w="2145539" h="2813425">
                  <a:moveTo>
                    <a:pt x="0" y="0"/>
                  </a:moveTo>
                  <a:lnTo>
                    <a:pt x="2145539" y="0"/>
                  </a:lnTo>
                  <a:lnTo>
                    <a:pt x="2145539" y="2813425"/>
                  </a:lnTo>
                  <a:lnTo>
                    <a:pt x="0" y="2813425"/>
                  </a:lnTo>
                  <a:lnTo>
                    <a:pt x="0" y="0"/>
                  </a:lnTo>
                  <a:close/>
                </a:path>
              </a:pathLst>
            </a:custGeom>
            <a:blipFill>
              <a:blip r:embed="rId14"/>
              <a:stretch>
                <a:fillRect l="-10491" t="-4174" r="-21102" b="-4945"/>
              </a:stretch>
            </a:blipFill>
          </p:spPr>
          <p:txBody>
            <a:bodyPr/>
            <a:lstStyle/>
            <a:p>
              <a:endParaRPr lang="en-US"/>
            </a:p>
          </p:txBody>
        </p:sp>
        <p:sp>
          <p:nvSpPr>
            <p:cNvPr id="28" name="Freeform 28"/>
            <p:cNvSpPr/>
            <p:nvPr/>
          </p:nvSpPr>
          <p:spPr>
            <a:xfrm>
              <a:off x="7101263" y="6279970"/>
              <a:ext cx="2190049" cy="2830836"/>
            </a:xfrm>
            <a:custGeom>
              <a:avLst/>
              <a:gdLst/>
              <a:ahLst/>
              <a:cxnLst/>
              <a:rect l="l" t="t" r="r" b="b"/>
              <a:pathLst>
                <a:path w="2190049" h="2830836">
                  <a:moveTo>
                    <a:pt x="0" y="0"/>
                  </a:moveTo>
                  <a:lnTo>
                    <a:pt x="2190049" y="0"/>
                  </a:lnTo>
                  <a:lnTo>
                    <a:pt x="2190049" y="2830835"/>
                  </a:lnTo>
                  <a:lnTo>
                    <a:pt x="0" y="2830835"/>
                  </a:lnTo>
                  <a:lnTo>
                    <a:pt x="0" y="0"/>
                  </a:lnTo>
                  <a:close/>
                </a:path>
              </a:pathLst>
            </a:custGeom>
            <a:blipFill>
              <a:blip r:embed="rId13"/>
              <a:stretch>
                <a:fillRect l="-6449" t="-126836" r="-346304" b="-136541"/>
              </a:stretch>
            </a:blipFill>
          </p:spPr>
          <p:txBody>
            <a:bodyPr/>
            <a:lstStyle/>
            <a:p>
              <a:endParaRPr lang="en-US"/>
            </a:p>
          </p:txBody>
        </p:sp>
        <p:sp>
          <p:nvSpPr>
            <p:cNvPr id="29" name="Freeform 29"/>
            <p:cNvSpPr/>
            <p:nvPr/>
          </p:nvSpPr>
          <p:spPr>
            <a:xfrm>
              <a:off x="14643216" y="6279970"/>
              <a:ext cx="2178632" cy="2869878"/>
            </a:xfrm>
            <a:custGeom>
              <a:avLst/>
              <a:gdLst/>
              <a:ahLst/>
              <a:cxnLst/>
              <a:rect l="l" t="t" r="r" b="b"/>
              <a:pathLst>
                <a:path w="2178632" h="2869878">
                  <a:moveTo>
                    <a:pt x="0" y="0"/>
                  </a:moveTo>
                  <a:lnTo>
                    <a:pt x="2178632" y="0"/>
                  </a:lnTo>
                  <a:lnTo>
                    <a:pt x="2178632" y="2869878"/>
                  </a:lnTo>
                  <a:lnTo>
                    <a:pt x="0" y="2869878"/>
                  </a:lnTo>
                  <a:lnTo>
                    <a:pt x="0" y="0"/>
                  </a:lnTo>
                  <a:close/>
                </a:path>
              </a:pathLst>
            </a:custGeom>
            <a:blipFill>
              <a:blip r:embed="rId13"/>
              <a:stretch>
                <a:fillRect l="-343416" t="-122978" r="-6381" b="-131260"/>
              </a:stretch>
            </a:blipFill>
          </p:spPr>
          <p:txBody>
            <a:bodyPr/>
            <a:lstStyle/>
            <a:p>
              <a:endParaRPr lang="en-US"/>
            </a:p>
          </p:txBody>
        </p:sp>
        <p:sp>
          <p:nvSpPr>
            <p:cNvPr id="30" name="Freeform 30"/>
            <p:cNvSpPr/>
            <p:nvPr/>
          </p:nvSpPr>
          <p:spPr>
            <a:xfrm>
              <a:off x="9680718" y="6279970"/>
              <a:ext cx="2118596" cy="2833475"/>
            </a:xfrm>
            <a:custGeom>
              <a:avLst/>
              <a:gdLst/>
              <a:ahLst/>
              <a:cxnLst/>
              <a:rect l="l" t="t" r="r" b="b"/>
              <a:pathLst>
                <a:path w="2118596" h="2833475">
                  <a:moveTo>
                    <a:pt x="0" y="0"/>
                  </a:moveTo>
                  <a:lnTo>
                    <a:pt x="2118596" y="0"/>
                  </a:lnTo>
                  <a:lnTo>
                    <a:pt x="2118596" y="2833475"/>
                  </a:lnTo>
                  <a:lnTo>
                    <a:pt x="0" y="2833475"/>
                  </a:lnTo>
                  <a:lnTo>
                    <a:pt x="0" y="0"/>
                  </a:lnTo>
                  <a:close/>
                </a:path>
              </a:pathLst>
            </a:custGeom>
            <a:blipFill>
              <a:blip r:embed="rId13"/>
              <a:stretch>
                <a:fillRect l="-135440" t="-135260" r="-267081" b="-154539"/>
              </a:stretch>
            </a:blipFill>
          </p:spPr>
          <p:txBody>
            <a:bodyPr/>
            <a:lstStyle/>
            <a:p>
              <a:endParaRPr lang="en-US"/>
            </a:p>
          </p:txBody>
        </p:sp>
        <p:sp>
          <p:nvSpPr>
            <p:cNvPr id="31" name="Freeform 31"/>
            <p:cNvSpPr/>
            <p:nvPr/>
          </p:nvSpPr>
          <p:spPr>
            <a:xfrm>
              <a:off x="12016531" y="6183535"/>
              <a:ext cx="2268931" cy="2909860"/>
            </a:xfrm>
            <a:custGeom>
              <a:avLst/>
              <a:gdLst/>
              <a:ahLst/>
              <a:cxnLst/>
              <a:rect l="l" t="t" r="r" b="b"/>
              <a:pathLst>
                <a:path w="2268931" h="2909860">
                  <a:moveTo>
                    <a:pt x="0" y="0"/>
                  </a:moveTo>
                  <a:lnTo>
                    <a:pt x="2268931" y="0"/>
                  </a:lnTo>
                  <a:lnTo>
                    <a:pt x="2268931" y="2909860"/>
                  </a:lnTo>
                  <a:lnTo>
                    <a:pt x="0" y="2909860"/>
                  </a:lnTo>
                  <a:lnTo>
                    <a:pt x="0" y="0"/>
                  </a:lnTo>
                  <a:close/>
                </a:path>
              </a:pathLst>
            </a:custGeom>
            <a:blipFill>
              <a:blip r:embed="rId13"/>
              <a:stretch>
                <a:fillRect l="-232605" t="-125551" r="-119473" b="-140145"/>
              </a:stretch>
            </a:blipFill>
          </p:spPr>
          <p:txBody>
            <a:bodyPr/>
            <a:lstStyle/>
            <a:p>
              <a:endParaRPr lang="en-US"/>
            </a:p>
          </p:txBody>
        </p:sp>
        <p:sp>
          <p:nvSpPr>
            <p:cNvPr id="32" name="Freeform 32"/>
            <p:cNvSpPr/>
            <p:nvPr/>
          </p:nvSpPr>
          <p:spPr>
            <a:xfrm>
              <a:off x="17081003" y="6279970"/>
              <a:ext cx="2106503" cy="2871461"/>
            </a:xfrm>
            <a:custGeom>
              <a:avLst/>
              <a:gdLst/>
              <a:ahLst/>
              <a:cxnLst/>
              <a:rect l="l" t="t" r="r" b="b"/>
              <a:pathLst>
                <a:path w="2106503" h="2871461">
                  <a:moveTo>
                    <a:pt x="0" y="0"/>
                  </a:moveTo>
                  <a:lnTo>
                    <a:pt x="2106503" y="0"/>
                  </a:lnTo>
                  <a:lnTo>
                    <a:pt x="2106503" y="2871460"/>
                  </a:lnTo>
                  <a:lnTo>
                    <a:pt x="0" y="2871460"/>
                  </a:lnTo>
                  <a:lnTo>
                    <a:pt x="0" y="0"/>
                  </a:lnTo>
                  <a:close/>
                </a:path>
              </a:pathLst>
            </a:custGeom>
            <a:blipFill>
              <a:blip r:embed="rId13"/>
              <a:stretch>
                <a:fillRect l="-12217" t="-249397" r="-358100" b="-8542"/>
              </a:stretch>
            </a:blipFill>
          </p:spPr>
          <p:txBody>
            <a:bodyPr/>
            <a:lstStyle/>
            <a:p>
              <a:endParaRPr lang="en-US"/>
            </a:p>
          </p:txBody>
        </p:sp>
        <p:sp>
          <p:nvSpPr>
            <p:cNvPr id="33" name="Freeform 33"/>
            <p:cNvSpPr/>
            <p:nvPr/>
          </p:nvSpPr>
          <p:spPr>
            <a:xfrm>
              <a:off x="19394439" y="6240927"/>
              <a:ext cx="2246354" cy="2910503"/>
            </a:xfrm>
            <a:custGeom>
              <a:avLst/>
              <a:gdLst/>
              <a:ahLst/>
              <a:cxnLst/>
              <a:rect l="l" t="t" r="r" b="b"/>
              <a:pathLst>
                <a:path w="2246354" h="2910503">
                  <a:moveTo>
                    <a:pt x="0" y="0"/>
                  </a:moveTo>
                  <a:lnTo>
                    <a:pt x="2246355" y="0"/>
                  </a:lnTo>
                  <a:lnTo>
                    <a:pt x="2246355" y="2910503"/>
                  </a:lnTo>
                  <a:lnTo>
                    <a:pt x="0" y="2910503"/>
                  </a:lnTo>
                  <a:lnTo>
                    <a:pt x="0" y="0"/>
                  </a:lnTo>
                  <a:close/>
                </a:path>
              </a:pathLst>
            </a:custGeom>
            <a:blipFill>
              <a:blip r:embed="rId13"/>
              <a:stretch>
                <a:fillRect l="-122287" t="-258243" r="-240267" b="-12123"/>
              </a:stretch>
            </a:blipFill>
          </p:spPr>
          <p:txBody>
            <a:bodyPr/>
            <a:lstStyle/>
            <a:p>
              <a:endParaRPr lang="en-US"/>
            </a:p>
          </p:txBody>
        </p:sp>
        <p:sp>
          <p:nvSpPr>
            <p:cNvPr id="34" name="Freeform 34"/>
            <p:cNvSpPr/>
            <p:nvPr/>
          </p:nvSpPr>
          <p:spPr>
            <a:xfrm>
              <a:off x="21804624" y="6240927"/>
              <a:ext cx="2072035" cy="2910503"/>
            </a:xfrm>
            <a:custGeom>
              <a:avLst/>
              <a:gdLst/>
              <a:ahLst/>
              <a:cxnLst/>
              <a:rect l="l" t="t" r="r" b="b"/>
              <a:pathLst>
                <a:path w="2072035" h="2910503">
                  <a:moveTo>
                    <a:pt x="0" y="0"/>
                  </a:moveTo>
                  <a:lnTo>
                    <a:pt x="2072036" y="0"/>
                  </a:lnTo>
                  <a:lnTo>
                    <a:pt x="2072036" y="2910503"/>
                  </a:lnTo>
                  <a:lnTo>
                    <a:pt x="0" y="2910503"/>
                  </a:lnTo>
                  <a:lnTo>
                    <a:pt x="0" y="0"/>
                  </a:lnTo>
                  <a:close/>
                </a:path>
              </a:pathLst>
            </a:custGeom>
            <a:blipFill>
              <a:blip r:embed="rId13"/>
              <a:stretch>
                <a:fillRect l="-246852" t="-242489" r="-125045" b="-6037"/>
              </a:stretch>
            </a:blipFill>
          </p:spPr>
          <p:txBody>
            <a:bodyPr/>
            <a:lstStyle/>
            <a:p>
              <a:endParaRPr lang="en-US"/>
            </a:p>
          </p:txBody>
        </p:sp>
      </p:grpSp>
      <p:sp>
        <p:nvSpPr>
          <p:cNvPr id="35" name="TextBox 35"/>
          <p:cNvSpPr txBox="1"/>
          <p:nvPr/>
        </p:nvSpPr>
        <p:spPr>
          <a:xfrm>
            <a:off x="333625" y="317016"/>
            <a:ext cx="16487063" cy="874395"/>
          </a:xfrm>
          <a:prstGeom prst="rect">
            <a:avLst/>
          </a:prstGeom>
        </p:spPr>
        <p:txBody>
          <a:bodyPr lIns="0" tIns="0" rIns="0" bIns="0" rtlCol="0" anchor="t">
            <a:spAutoFit/>
          </a:bodyPr>
          <a:lstStyle/>
          <a:p>
            <a:pPr marL="0" lvl="0" indent="0" algn="l">
              <a:lnSpc>
                <a:spcPts val="7020"/>
              </a:lnSpc>
              <a:spcBef>
                <a:spcPct val="0"/>
              </a:spcBef>
            </a:pPr>
            <a:r>
              <a:rPr lang="en-US" sz="5400" u="none" strike="noStrike">
                <a:solidFill>
                  <a:srgbClr val="FFFFFF"/>
                </a:solidFill>
                <a:latin typeface="Open Sans 1 Bold"/>
              </a:rPr>
              <a:t>MURC Staff</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740" y="1028700"/>
            <a:ext cx="5037120" cy="834390"/>
            <a:chOff x="0" y="0"/>
            <a:chExt cx="6716160" cy="1112520"/>
          </a:xfrm>
        </p:grpSpPr>
        <p:sp>
          <p:nvSpPr>
            <p:cNvPr id="3" name="TextBox 3"/>
            <p:cNvSpPr txBox="1"/>
            <p:nvPr/>
          </p:nvSpPr>
          <p:spPr>
            <a:xfrm>
              <a:off x="0" y="-28575"/>
              <a:ext cx="6716160" cy="532342"/>
            </a:xfrm>
            <a:prstGeom prst="rect">
              <a:avLst/>
            </a:prstGeom>
          </p:spPr>
          <p:txBody>
            <a:bodyPr lIns="0" tIns="0" rIns="0" bIns="0" rtlCol="0" anchor="t">
              <a:spAutoFit/>
            </a:bodyPr>
            <a:lstStyle/>
            <a:p>
              <a:pPr marL="0" lvl="0" indent="0">
                <a:lnSpc>
                  <a:spcPts val="3250"/>
                </a:lnSpc>
              </a:pPr>
              <a:r>
                <a:rPr lang="en-US" sz="2500" u="none" spc="-75">
                  <a:solidFill>
                    <a:srgbClr val="FFFFFF"/>
                  </a:solidFill>
                  <a:latin typeface="Open Sans 2 Bold"/>
                </a:rPr>
                <a:t>Recruit more doctors.</a:t>
              </a:r>
            </a:p>
          </p:txBody>
        </p:sp>
        <p:sp>
          <p:nvSpPr>
            <p:cNvPr id="4" name="TextBox 4"/>
            <p:cNvSpPr txBox="1"/>
            <p:nvPr/>
          </p:nvSpPr>
          <p:spPr>
            <a:xfrm>
              <a:off x="0" y="725805"/>
              <a:ext cx="6716160" cy="38671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Open Sans 1"/>
                </a:rPr>
                <a:t>Our first key focus.</a:t>
              </a:r>
            </a:p>
          </p:txBody>
        </p:sp>
      </p:grpSp>
      <p:sp>
        <p:nvSpPr>
          <p:cNvPr id="5" name="AutoShape 5"/>
          <p:cNvSpPr/>
          <p:nvPr/>
        </p:nvSpPr>
        <p:spPr>
          <a:xfrm>
            <a:off x="0" y="0"/>
            <a:ext cx="18288000" cy="1984917"/>
          </a:xfrm>
          <a:prstGeom prst="rect">
            <a:avLst/>
          </a:prstGeom>
          <a:solidFill>
            <a:srgbClr val="00A950"/>
          </a:solidFill>
        </p:spPr>
        <p:txBody>
          <a:bodyPr/>
          <a:lstStyle/>
          <a:p>
            <a:endParaRPr lang="en-US"/>
          </a:p>
        </p:txBody>
      </p:sp>
      <p:sp>
        <p:nvSpPr>
          <p:cNvPr id="6" name="AutoShape 6"/>
          <p:cNvSpPr/>
          <p:nvPr/>
        </p:nvSpPr>
        <p:spPr>
          <a:xfrm>
            <a:off x="11223164" y="2603424"/>
            <a:ext cx="6207701" cy="6392010"/>
          </a:xfrm>
          <a:prstGeom prst="rect">
            <a:avLst/>
          </a:prstGeom>
          <a:solidFill>
            <a:srgbClr val="00A950">
              <a:alpha val="91765"/>
            </a:srgbClr>
          </a:solidFill>
        </p:spPr>
        <p:txBody>
          <a:bodyPr/>
          <a:lstStyle/>
          <a:p>
            <a:endParaRPr lang="en-US"/>
          </a:p>
        </p:txBody>
      </p:sp>
      <p:sp>
        <p:nvSpPr>
          <p:cNvPr id="7" name="Freeform 7"/>
          <p:cNvSpPr/>
          <p:nvPr/>
        </p:nvSpPr>
        <p:spPr>
          <a:xfrm>
            <a:off x="11502356" y="2897973"/>
            <a:ext cx="5601763" cy="5802913"/>
          </a:xfrm>
          <a:custGeom>
            <a:avLst/>
            <a:gdLst/>
            <a:ahLst/>
            <a:cxnLst/>
            <a:rect l="l" t="t" r="r" b="b"/>
            <a:pathLst>
              <a:path w="5601763" h="5802913">
                <a:moveTo>
                  <a:pt x="0" y="0"/>
                </a:moveTo>
                <a:lnTo>
                  <a:pt x="5601763" y="0"/>
                </a:lnTo>
                <a:lnTo>
                  <a:pt x="5601763" y="5802913"/>
                </a:lnTo>
                <a:lnTo>
                  <a:pt x="0" y="5802913"/>
                </a:lnTo>
                <a:lnTo>
                  <a:pt x="0" y="0"/>
                </a:lnTo>
                <a:close/>
              </a:path>
            </a:pathLst>
          </a:custGeom>
          <a:blipFill>
            <a:blip r:embed="rId2">
              <a:alphaModFix amt="92000"/>
            </a:blip>
            <a:stretch>
              <a:fillRect l="-27693" r="-27693"/>
            </a:stretch>
          </a:blipFill>
        </p:spPr>
        <p:txBody>
          <a:bodyPr/>
          <a:lstStyle/>
          <a:p>
            <a:endParaRPr lang="en-US"/>
          </a:p>
        </p:txBody>
      </p:sp>
      <p:sp>
        <p:nvSpPr>
          <p:cNvPr id="8" name="TextBox 8"/>
          <p:cNvSpPr txBox="1"/>
          <p:nvPr/>
        </p:nvSpPr>
        <p:spPr>
          <a:xfrm>
            <a:off x="638668" y="2695225"/>
            <a:ext cx="10584496" cy="7036350"/>
          </a:xfrm>
          <a:prstGeom prst="rect">
            <a:avLst/>
          </a:prstGeom>
        </p:spPr>
        <p:txBody>
          <a:bodyPr lIns="0" tIns="0" rIns="0" bIns="0" rtlCol="0" anchor="t">
            <a:spAutoFit/>
          </a:bodyPr>
          <a:lstStyle/>
          <a:p>
            <a:pPr>
              <a:lnSpc>
                <a:spcPts val="3356"/>
              </a:lnSpc>
              <a:spcBef>
                <a:spcPct val="0"/>
              </a:spcBef>
            </a:pPr>
            <a:r>
              <a:rPr lang="en-US" sz="2397" spc="-71" dirty="0">
                <a:solidFill>
                  <a:srgbClr val="00A950"/>
                </a:solidFill>
                <a:latin typeface="Open Sans 2 Bold"/>
              </a:rPr>
              <a:t>Physical Address:</a:t>
            </a:r>
          </a:p>
          <a:p>
            <a:pPr>
              <a:lnSpc>
                <a:spcPts val="3356"/>
              </a:lnSpc>
              <a:spcBef>
                <a:spcPct val="0"/>
              </a:spcBef>
            </a:pPr>
            <a:r>
              <a:rPr lang="en-US" sz="2397" spc="-71" dirty="0">
                <a:solidFill>
                  <a:srgbClr val="000000"/>
                </a:solidFill>
                <a:latin typeface="Open Sans 2"/>
              </a:rPr>
              <a:t>Fourth Floor, Arthur Weisberg Family Applied Engineering Complex</a:t>
            </a:r>
          </a:p>
          <a:p>
            <a:pPr>
              <a:lnSpc>
                <a:spcPts val="3356"/>
              </a:lnSpc>
              <a:spcBef>
                <a:spcPct val="0"/>
              </a:spcBef>
            </a:pPr>
            <a:r>
              <a:rPr lang="en-US" sz="2397" spc="-71" dirty="0">
                <a:solidFill>
                  <a:srgbClr val="000000"/>
                </a:solidFill>
                <a:latin typeface="Open Sans 2"/>
              </a:rPr>
              <a:t>1676 Third Ave., Huntington, WV  25703</a:t>
            </a:r>
          </a:p>
          <a:p>
            <a:pPr>
              <a:lnSpc>
                <a:spcPts val="3356"/>
              </a:lnSpc>
              <a:spcBef>
                <a:spcPct val="0"/>
              </a:spcBef>
            </a:pPr>
            <a:endParaRPr lang="en-US" sz="2397" spc="-71" dirty="0">
              <a:solidFill>
                <a:srgbClr val="000000"/>
              </a:solidFill>
              <a:latin typeface="Open Sans 2"/>
            </a:endParaRPr>
          </a:p>
          <a:p>
            <a:pPr>
              <a:lnSpc>
                <a:spcPts val="3356"/>
              </a:lnSpc>
              <a:spcBef>
                <a:spcPct val="0"/>
              </a:spcBef>
            </a:pPr>
            <a:r>
              <a:rPr lang="en-US" sz="2397" spc="-71" dirty="0">
                <a:solidFill>
                  <a:srgbClr val="00A950"/>
                </a:solidFill>
                <a:latin typeface="Open Sans 2 Bold"/>
              </a:rPr>
              <a:t>Mailing Address:</a:t>
            </a:r>
          </a:p>
          <a:p>
            <a:pPr>
              <a:lnSpc>
                <a:spcPts val="3356"/>
              </a:lnSpc>
              <a:spcBef>
                <a:spcPct val="0"/>
              </a:spcBef>
            </a:pPr>
            <a:r>
              <a:rPr lang="en-US" sz="2397" spc="-71" dirty="0">
                <a:solidFill>
                  <a:srgbClr val="000000"/>
                </a:solidFill>
                <a:latin typeface="Open Sans 2"/>
              </a:rPr>
              <a:t>One John Marshall Dr.</a:t>
            </a:r>
          </a:p>
          <a:p>
            <a:pPr>
              <a:lnSpc>
                <a:spcPts val="3356"/>
              </a:lnSpc>
              <a:spcBef>
                <a:spcPct val="0"/>
              </a:spcBef>
            </a:pPr>
            <a:r>
              <a:rPr lang="en-US" sz="2397" spc="-71" dirty="0">
                <a:solidFill>
                  <a:srgbClr val="000000"/>
                </a:solidFill>
                <a:latin typeface="Open Sans 2"/>
              </a:rPr>
              <a:t>Huntington, WV 25755-8100</a:t>
            </a:r>
          </a:p>
          <a:p>
            <a:pPr>
              <a:lnSpc>
                <a:spcPts val="3356"/>
              </a:lnSpc>
              <a:spcBef>
                <a:spcPct val="0"/>
              </a:spcBef>
            </a:pPr>
            <a:endParaRPr lang="en-US" sz="2397" spc="-71" dirty="0">
              <a:solidFill>
                <a:srgbClr val="000000"/>
              </a:solidFill>
              <a:latin typeface="Open Sans 2"/>
            </a:endParaRPr>
          </a:p>
          <a:p>
            <a:pPr>
              <a:lnSpc>
                <a:spcPts val="3356"/>
              </a:lnSpc>
              <a:spcBef>
                <a:spcPct val="0"/>
              </a:spcBef>
            </a:pPr>
            <a:r>
              <a:rPr lang="en-US" sz="2397" spc="-71" dirty="0">
                <a:solidFill>
                  <a:srgbClr val="00A950"/>
                </a:solidFill>
                <a:latin typeface="Open Sans 2 Bold"/>
              </a:rPr>
              <a:t>Phone:</a:t>
            </a:r>
            <a:r>
              <a:rPr lang="en-US" sz="2397" spc="-71" dirty="0">
                <a:solidFill>
                  <a:srgbClr val="000000"/>
                </a:solidFill>
                <a:latin typeface="Open Sans 2"/>
              </a:rPr>
              <a:t> 304-696-6271</a:t>
            </a:r>
          </a:p>
          <a:p>
            <a:pPr>
              <a:lnSpc>
                <a:spcPts val="3356"/>
              </a:lnSpc>
              <a:spcBef>
                <a:spcPct val="0"/>
              </a:spcBef>
            </a:pPr>
            <a:r>
              <a:rPr lang="en-US" sz="2397" spc="-71" dirty="0">
                <a:solidFill>
                  <a:srgbClr val="00A950"/>
                </a:solidFill>
                <a:latin typeface="Open Sans 2 Bold"/>
              </a:rPr>
              <a:t>Fax:</a:t>
            </a:r>
            <a:r>
              <a:rPr lang="en-US" sz="2397" spc="-71" dirty="0">
                <a:solidFill>
                  <a:srgbClr val="000000"/>
                </a:solidFill>
                <a:latin typeface="Open Sans 2"/>
              </a:rPr>
              <a:t> 304-696-6300</a:t>
            </a:r>
          </a:p>
          <a:p>
            <a:pPr>
              <a:lnSpc>
                <a:spcPts val="3356"/>
              </a:lnSpc>
              <a:spcBef>
                <a:spcPct val="0"/>
              </a:spcBef>
            </a:pPr>
            <a:r>
              <a:rPr lang="en-US" sz="2397" spc="-71" dirty="0">
                <a:solidFill>
                  <a:srgbClr val="00A950"/>
                </a:solidFill>
                <a:latin typeface="Open Sans 2 Bold"/>
              </a:rPr>
              <a:t>Email:</a:t>
            </a:r>
            <a:r>
              <a:rPr lang="en-US" sz="2397" spc="-71" dirty="0">
                <a:solidFill>
                  <a:srgbClr val="000000"/>
                </a:solidFill>
                <a:latin typeface="Open Sans 2"/>
              </a:rPr>
              <a:t> </a:t>
            </a:r>
            <a:r>
              <a:rPr lang="en-US" sz="2397" spc="-71" dirty="0">
                <a:solidFill>
                  <a:srgbClr val="000000"/>
                </a:solidFill>
                <a:latin typeface="Open Sans 2"/>
                <a:hlinkClick r:id="rId3"/>
              </a:rPr>
              <a:t>murcpreaward@marshall.edu </a:t>
            </a:r>
            <a:endParaRPr lang="en-US" sz="2397" spc="-71" dirty="0">
              <a:solidFill>
                <a:srgbClr val="000000"/>
              </a:solidFill>
              <a:latin typeface="Open Sans 2"/>
            </a:endParaRPr>
          </a:p>
          <a:p>
            <a:pPr>
              <a:lnSpc>
                <a:spcPts val="3356"/>
              </a:lnSpc>
              <a:spcBef>
                <a:spcPct val="0"/>
              </a:spcBef>
            </a:pPr>
            <a:r>
              <a:rPr lang="en-US" sz="2397" spc="-71" dirty="0">
                <a:solidFill>
                  <a:srgbClr val="00A950"/>
                </a:solidFill>
                <a:latin typeface="Open Sans 2 Bold"/>
              </a:rPr>
              <a:t>Staff Directory:</a:t>
            </a:r>
            <a:r>
              <a:rPr lang="en-US" sz="2397" spc="-71" dirty="0">
                <a:solidFill>
                  <a:srgbClr val="000000"/>
                </a:solidFill>
                <a:latin typeface="Open Sans 2"/>
              </a:rPr>
              <a:t> </a:t>
            </a:r>
            <a:r>
              <a:rPr lang="en-US" sz="2397" u="sng" spc="-71" dirty="0">
                <a:solidFill>
                  <a:srgbClr val="000000"/>
                </a:solidFill>
                <a:latin typeface="Open Sans 2"/>
                <a:hlinkClick r:id="rId4" tooltip="https://www.marshall.edu/murc/our-staff-new/"/>
              </a:rPr>
              <a:t>https://www.marshall.edu/murc/our-staff-new/</a:t>
            </a:r>
          </a:p>
          <a:p>
            <a:pPr>
              <a:lnSpc>
                <a:spcPts val="3356"/>
              </a:lnSpc>
              <a:spcBef>
                <a:spcPct val="0"/>
              </a:spcBef>
            </a:pPr>
            <a:endParaRPr lang="en-US" sz="2397" u="sng" spc="-71" dirty="0">
              <a:solidFill>
                <a:srgbClr val="000000"/>
              </a:solidFill>
              <a:latin typeface="Open Sans 2"/>
              <a:hlinkClick r:id="rId4" tooltip="https://www.marshall.edu/murc/our-staff-new/"/>
            </a:endParaRPr>
          </a:p>
          <a:p>
            <a:pPr>
              <a:lnSpc>
                <a:spcPts val="3356"/>
              </a:lnSpc>
              <a:spcBef>
                <a:spcPct val="0"/>
              </a:spcBef>
            </a:pPr>
            <a:endParaRPr lang="en-US" sz="2397" u="sng" spc="-71" dirty="0">
              <a:solidFill>
                <a:srgbClr val="000000"/>
              </a:solidFill>
              <a:latin typeface="Open Sans 2"/>
              <a:hlinkClick r:id="rId4" tooltip="https://www.marshall.edu/murc/our-staff-new/"/>
            </a:endParaRPr>
          </a:p>
          <a:p>
            <a:pPr algn="ctr">
              <a:lnSpc>
                <a:spcPts val="4056"/>
              </a:lnSpc>
              <a:spcBef>
                <a:spcPct val="0"/>
              </a:spcBef>
            </a:pPr>
            <a:r>
              <a:rPr lang="en-US" sz="2897" spc="-86" dirty="0">
                <a:solidFill>
                  <a:srgbClr val="00A950"/>
                </a:solidFill>
                <a:latin typeface="Open Sans 2 Bold"/>
              </a:rPr>
              <a:t>We look forward to working with you!</a:t>
            </a:r>
          </a:p>
          <a:p>
            <a:pPr algn="ctr">
              <a:lnSpc>
                <a:spcPts val="3356"/>
              </a:lnSpc>
              <a:spcBef>
                <a:spcPct val="0"/>
              </a:spcBef>
            </a:pPr>
            <a:r>
              <a:rPr lang="en-US" sz="2397" spc="-71" dirty="0">
                <a:solidFill>
                  <a:srgbClr val="000000"/>
                </a:solidFill>
                <a:latin typeface="Open Sans 2 Bold"/>
              </a:rPr>
              <a:t> </a:t>
            </a:r>
          </a:p>
        </p:txBody>
      </p:sp>
      <p:sp>
        <p:nvSpPr>
          <p:cNvPr id="9" name="TextBox 9"/>
          <p:cNvSpPr txBox="1"/>
          <p:nvPr/>
        </p:nvSpPr>
        <p:spPr>
          <a:xfrm>
            <a:off x="529813" y="718167"/>
            <a:ext cx="10411427" cy="716316"/>
          </a:xfrm>
          <a:prstGeom prst="rect">
            <a:avLst/>
          </a:prstGeom>
        </p:spPr>
        <p:txBody>
          <a:bodyPr lIns="0" tIns="0" rIns="0" bIns="0" rtlCol="0" anchor="t">
            <a:spAutoFit/>
          </a:bodyPr>
          <a:lstStyle/>
          <a:p>
            <a:pPr marL="0" lvl="0" indent="0" algn="l">
              <a:lnSpc>
                <a:spcPts val="5400"/>
              </a:lnSpc>
              <a:spcBef>
                <a:spcPct val="0"/>
              </a:spcBef>
            </a:pPr>
            <a:r>
              <a:rPr lang="en-US" sz="5400" u="none" strike="noStrike">
                <a:solidFill>
                  <a:srgbClr val="FFFFFF"/>
                </a:solidFill>
                <a:latin typeface="Open Sans 1 Bold"/>
              </a:rPr>
              <a:t>Where to find us on campus.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5747169" cy="1984917"/>
          </a:xfrm>
          <a:prstGeom prst="rect">
            <a:avLst/>
          </a:prstGeom>
          <a:solidFill>
            <a:srgbClr val="00A950"/>
          </a:solidFill>
        </p:spPr>
        <p:txBody>
          <a:bodyPr/>
          <a:lstStyle/>
          <a:p>
            <a:endParaRPr lang="en-US"/>
          </a:p>
        </p:txBody>
      </p:sp>
      <p:sp>
        <p:nvSpPr>
          <p:cNvPr id="3" name="TextBox 3"/>
          <p:cNvSpPr txBox="1"/>
          <p:nvPr/>
        </p:nvSpPr>
        <p:spPr>
          <a:xfrm>
            <a:off x="651193" y="2834043"/>
            <a:ext cx="14892923" cy="2956560"/>
          </a:xfrm>
          <a:prstGeom prst="rect">
            <a:avLst/>
          </a:prstGeom>
        </p:spPr>
        <p:txBody>
          <a:bodyPr lIns="0" tIns="0" rIns="0" bIns="0" rtlCol="0" anchor="t">
            <a:spAutoFit/>
          </a:bodyPr>
          <a:lstStyle/>
          <a:p>
            <a:pPr>
              <a:lnSpc>
                <a:spcPts val="2940"/>
              </a:lnSpc>
            </a:pPr>
            <a:r>
              <a:rPr lang="en-US" sz="2100">
                <a:solidFill>
                  <a:srgbClr val="191919"/>
                </a:solidFill>
                <a:latin typeface="Open Sans 1 Bold"/>
              </a:rPr>
              <a:t>Budget Detail: </a:t>
            </a:r>
          </a:p>
          <a:p>
            <a:pPr>
              <a:lnSpc>
                <a:spcPts val="2940"/>
              </a:lnSpc>
            </a:pPr>
            <a:r>
              <a:rPr lang="en-US" sz="2100">
                <a:solidFill>
                  <a:srgbClr val="191919"/>
                </a:solidFill>
                <a:latin typeface="Open Sans 1 Light"/>
              </a:rPr>
              <a:t>This is the financial plan for your project. This shows the budget using numbers. MURC pre-award provides specially designed spreadsheets for this purpose that can be found </a:t>
            </a:r>
            <a:r>
              <a:rPr lang="en-US" sz="2100" u="sng">
                <a:solidFill>
                  <a:srgbClr val="00A950"/>
                </a:solidFill>
                <a:latin typeface="Open Sans 1 Light"/>
                <a:hlinkClick r:id="rId2" tooltip="https://www.marshall.edu/murc/forms/"/>
              </a:rPr>
              <a:t>here.</a:t>
            </a:r>
            <a:r>
              <a:rPr lang="en-US" sz="2100">
                <a:solidFill>
                  <a:srgbClr val="00A950"/>
                </a:solidFill>
                <a:latin typeface="Open Sans 1 Light"/>
              </a:rPr>
              <a:t> </a:t>
            </a:r>
          </a:p>
          <a:p>
            <a:pPr>
              <a:lnSpc>
                <a:spcPts val="2940"/>
              </a:lnSpc>
            </a:pPr>
            <a:endParaRPr lang="en-US" sz="2100">
              <a:solidFill>
                <a:srgbClr val="00A950"/>
              </a:solidFill>
              <a:latin typeface="Open Sans 1 Light"/>
            </a:endParaRPr>
          </a:p>
          <a:p>
            <a:pPr>
              <a:lnSpc>
                <a:spcPts val="2940"/>
              </a:lnSpc>
            </a:pPr>
            <a:r>
              <a:rPr lang="en-US" sz="2100">
                <a:solidFill>
                  <a:srgbClr val="191919"/>
                </a:solidFill>
                <a:latin typeface="Open Sans 1 Bold"/>
              </a:rPr>
              <a:t>Budget Narrative/Justification:</a:t>
            </a:r>
          </a:p>
          <a:p>
            <a:pPr>
              <a:lnSpc>
                <a:spcPts val="2940"/>
              </a:lnSpc>
            </a:pPr>
            <a:r>
              <a:rPr lang="en-US" sz="2100">
                <a:solidFill>
                  <a:srgbClr val="191919"/>
                </a:solidFill>
                <a:latin typeface="Open Sans 1 Light"/>
              </a:rPr>
              <a:t>This is the narrative explanation of the budget detail which shows the budget using words. You should write this after you complete your spreadsheet. </a:t>
            </a:r>
          </a:p>
          <a:p>
            <a:pPr>
              <a:lnSpc>
                <a:spcPts val="2940"/>
              </a:lnSpc>
              <a:spcBef>
                <a:spcPct val="0"/>
              </a:spcBef>
            </a:pPr>
            <a:endParaRPr lang="en-US" sz="2100">
              <a:solidFill>
                <a:srgbClr val="191919"/>
              </a:solidFill>
              <a:latin typeface="Open Sans 1 Light"/>
            </a:endParaRPr>
          </a:p>
        </p:txBody>
      </p:sp>
      <p:sp>
        <p:nvSpPr>
          <p:cNvPr id="4" name="TextBox 4"/>
          <p:cNvSpPr txBox="1"/>
          <p:nvPr/>
        </p:nvSpPr>
        <p:spPr>
          <a:xfrm>
            <a:off x="651193" y="651713"/>
            <a:ext cx="12116736" cy="874395"/>
          </a:xfrm>
          <a:prstGeom prst="rect">
            <a:avLst/>
          </a:prstGeom>
        </p:spPr>
        <p:txBody>
          <a:bodyPr lIns="0" tIns="0" rIns="0" bIns="0" rtlCol="0" anchor="t">
            <a:spAutoFit/>
          </a:bodyPr>
          <a:lstStyle/>
          <a:p>
            <a:pPr marL="0" lvl="0" indent="0">
              <a:lnSpc>
                <a:spcPts val="7020"/>
              </a:lnSpc>
              <a:spcBef>
                <a:spcPct val="0"/>
              </a:spcBef>
            </a:pPr>
            <a:r>
              <a:rPr lang="en-US" sz="5400">
                <a:solidFill>
                  <a:srgbClr val="FFFFFF"/>
                </a:solidFill>
                <a:latin typeface="Open Sans 1 Bold"/>
              </a:rPr>
              <a:t>Basic Budget Terminology</a:t>
            </a:r>
          </a:p>
        </p:txBody>
      </p:sp>
      <p:sp>
        <p:nvSpPr>
          <p:cNvPr id="5" name="TextBox 5"/>
          <p:cNvSpPr txBox="1"/>
          <p:nvPr/>
        </p:nvSpPr>
        <p:spPr>
          <a:xfrm>
            <a:off x="651193" y="6384740"/>
            <a:ext cx="17259300" cy="1363980"/>
          </a:xfrm>
          <a:prstGeom prst="rect">
            <a:avLst/>
          </a:prstGeom>
        </p:spPr>
        <p:txBody>
          <a:bodyPr lIns="0" tIns="0" rIns="0" bIns="0" rtlCol="0" anchor="t">
            <a:spAutoFit/>
          </a:bodyPr>
          <a:lstStyle/>
          <a:p>
            <a:pPr>
              <a:lnSpc>
                <a:spcPts val="2730"/>
              </a:lnSpc>
            </a:pPr>
            <a:r>
              <a:rPr lang="en-US" sz="2100" spc="-63">
                <a:solidFill>
                  <a:srgbClr val="191919"/>
                </a:solidFill>
                <a:latin typeface="Open Sans 2"/>
              </a:rPr>
              <a:t>If it is not in your project, do not list it in your budget. If it is in your project, be sure and list it in your budget. </a:t>
            </a:r>
          </a:p>
          <a:p>
            <a:pPr>
              <a:lnSpc>
                <a:spcPts val="2730"/>
              </a:lnSpc>
            </a:pPr>
            <a:endParaRPr lang="en-US" sz="2100" spc="-63">
              <a:solidFill>
                <a:srgbClr val="191919"/>
              </a:solidFill>
              <a:latin typeface="Open Sans 2"/>
            </a:endParaRPr>
          </a:p>
          <a:p>
            <a:pPr>
              <a:lnSpc>
                <a:spcPts val="2730"/>
              </a:lnSpc>
            </a:pPr>
            <a:r>
              <a:rPr lang="en-US" sz="2100" spc="-63">
                <a:solidFill>
                  <a:srgbClr val="191919"/>
                </a:solidFill>
                <a:latin typeface="Open Sans 2"/>
              </a:rPr>
              <a:t>The budget spreadsheet and budget narrative should tell the same story as the proposal.</a:t>
            </a:r>
          </a:p>
          <a:p>
            <a:pPr>
              <a:lnSpc>
                <a:spcPts val="2730"/>
              </a:lnSpc>
              <a:spcBef>
                <a:spcPct val="0"/>
              </a:spcBef>
            </a:pPr>
            <a:endParaRPr lang="en-US" sz="2100" spc="-63">
              <a:solidFill>
                <a:srgbClr val="191919"/>
              </a:solidFill>
              <a:latin typeface="Open Sans 2"/>
            </a:endParaRPr>
          </a:p>
        </p:txBody>
      </p:sp>
      <p:grpSp>
        <p:nvGrpSpPr>
          <p:cNvPr id="6" name="Group 6"/>
          <p:cNvGrpSpPr/>
          <p:nvPr/>
        </p:nvGrpSpPr>
        <p:grpSpPr>
          <a:xfrm>
            <a:off x="15544117" y="-138320"/>
            <a:ext cx="2981139" cy="3943912"/>
            <a:chOff x="0" y="0"/>
            <a:chExt cx="3974852" cy="5258550"/>
          </a:xfrm>
        </p:grpSpPr>
        <p:sp>
          <p:nvSpPr>
            <p:cNvPr id="7" name="AutoShape 7"/>
            <p:cNvSpPr/>
            <p:nvPr/>
          </p:nvSpPr>
          <p:spPr>
            <a:xfrm>
              <a:off x="788973" y="2057400"/>
              <a:ext cx="3185879" cy="3201150"/>
            </a:xfrm>
            <a:prstGeom prst="rect">
              <a:avLst/>
            </a:prstGeom>
            <a:solidFill>
              <a:srgbClr val="FFFFFF"/>
            </a:solidFill>
          </p:spPr>
          <p:txBody>
            <a:bodyPr/>
            <a:lstStyle/>
            <a:p>
              <a:endParaRPr lang="en-US"/>
            </a:p>
          </p:txBody>
        </p:sp>
        <p:grpSp>
          <p:nvGrpSpPr>
            <p:cNvPr id="8" name="Group 8"/>
            <p:cNvGrpSpPr/>
            <p:nvPr/>
          </p:nvGrpSpPr>
          <p:grpSpPr>
            <a:xfrm>
              <a:off x="0" y="0"/>
              <a:ext cx="3729038" cy="4114800"/>
              <a:chOff x="0" y="0"/>
              <a:chExt cx="736600" cy="812800"/>
            </a:xfrm>
          </p:grpSpPr>
          <p:sp>
            <p:nvSpPr>
              <p:cNvPr id="9" name="Freeform 9"/>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10" name="TextBox 10"/>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1" name="Freeform 11"/>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5747169" cy="1984917"/>
          </a:xfrm>
          <a:prstGeom prst="rect">
            <a:avLst/>
          </a:prstGeom>
          <a:solidFill>
            <a:srgbClr val="00A950"/>
          </a:solidFill>
        </p:spPr>
        <p:txBody>
          <a:bodyPr/>
          <a:lstStyle/>
          <a:p>
            <a:endParaRPr lang="en-US"/>
          </a:p>
        </p:txBody>
      </p:sp>
      <p:sp>
        <p:nvSpPr>
          <p:cNvPr id="3" name="TextBox 3"/>
          <p:cNvSpPr txBox="1"/>
          <p:nvPr/>
        </p:nvSpPr>
        <p:spPr>
          <a:xfrm>
            <a:off x="587770" y="2811390"/>
            <a:ext cx="16342345" cy="258508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191919"/>
                </a:solidFill>
                <a:latin typeface="Open Sans 1 Bold"/>
              </a:rPr>
              <a:t>Know your project:  </a:t>
            </a:r>
            <a:r>
              <a:rPr lang="en-US" sz="2100">
                <a:solidFill>
                  <a:srgbClr val="191919"/>
                </a:solidFill>
                <a:latin typeface="Open Sans 1"/>
              </a:rPr>
              <a:t>You should have a general idea of what your project entails</a:t>
            </a:r>
          </a:p>
          <a:p>
            <a:pPr marL="453390" lvl="1" indent="-226695">
              <a:lnSpc>
                <a:spcPts val="2940"/>
              </a:lnSpc>
              <a:buFont typeface="Arial"/>
              <a:buChar char="•"/>
            </a:pPr>
            <a:r>
              <a:rPr lang="en-US" sz="2100">
                <a:solidFill>
                  <a:srgbClr val="191919"/>
                </a:solidFill>
                <a:latin typeface="Open Sans 1 Bold"/>
              </a:rPr>
              <a:t>Make a list: </a:t>
            </a:r>
            <a:r>
              <a:rPr lang="en-US" sz="2100">
                <a:solidFill>
                  <a:srgbClr val="191919"/>
                </a:solidFill>
                <a:latin typeface="Open Sans 1"/>
              </a:rPr>
              <a:t>List anything that needs financial support </a:t>
            </a:r>
          </a:p>
          <a:p>
            <a:pPr marL="453390" lvl="1" indent="-226695">
              <a:lnSpc>
                <a:spcPts val="2940"/>
              </a:lnSpc>
              <a:buFont typeface="Arial"/>
              <a:buChar char="•"/>
            </a:pPr>
            <a:r>
              <a:rPr lang="en-US" sz="2100">
                <a:solidFill>
                  <a:srgbClr val="191919"/>
                </a:solidFill>
                <a:latin typeface="Open Sans 1 Bold"/>
              </a:rPr>
              <a:t>Read the solicitation: </a:t>
            </a:r>
            <a:r>
              <a:rPr lang="en-US" sz="2100">
                <a:solidFill>
                  <a:srgbClr val="191919"/>
                </a:solidFill>
                <a:latin typeface="Open Sans 1"/>
              </a:rPr>
              <a:t>Know the allowable amount, exclusions and requirements</a:t>
            </a:r>
          </a:p>
          <a:p>
            <a:pPr marL="453390" lvl="1" indent="-226695">
              <a:lnSpc>
                <a:spcPts val="2940"/>
              </a:lnSpc>
              <a:buFont typeface="Arial"/>
              <a:buChar char="•"/>
            </a:pPr>
            <a:r>
              <a:rPr lang="en-US" sz="2100">
                <a:solidFill>
                  <a:srgbClr val="191919"/>
                </a:solidFill>
                <a:latin typeface="Open Sans 1 Bold"/>
              </a:rPr>
              <a:t>Contact your MURC Pre-Award Grants Officer as soon as you think you might apply</a:t>
            </a:r>
          </a:p>
          <a:p>
            <a:pPr marL="453390" lvl="1" indent="-226695">
              <a:lnSpc>
                <a:spcPts val="2940"/>
              </a:lnSpc>
              <a:buFont typeface="Arial"/>
              <a:buChar char="•"/>
            </a:pPr>
            <a:r>
              <a:rPr lang="en-US" sz="2100">
                <a:solidFill>
                  <a:srgbClr val="191919"/>
                </a:solidFill>
                <a:latin typeface="Open Sans 1"/>
              </a:rPr>
              <a:t>The budget should be considered as the proposal narrative is written</a:t>
            </a:r>
          </a:p>
          <a:p>
            <a:pPr marL="453390" lvl="1" indent="-226695">
              <a:lnSpc>
                <a:spcPts val="2940"/>
              </a:lnSpc>
              <a:buFont typeface="Arial"/>
              <a:buChar char="•"/>
            </a:pPr>
            <a:r>
              <a:rPr lang="en-US" sz="2100">
                <a:solidFill>
                  <a:srgbClr val="191919"/>
                </a:solidFill>
                <a:latin typeface="Open Sans 1"/>
              </a:rPr>
              <a:t>Must be </a:t>
            </a:r>
            <a:r>
              <a:rPr lang="en-US" sz="2100">
                <a:solidFill>
                  <a:srgbClr val="191919"/>
                </a:solidFill>
                <a:latin typeface="Open Sans 1 Bold"/>
              </a:rPr>
              <a:t>logical </a:t>
            </a:r>
            <a:r>
              <a:rPr lang="en-US" sz="2100">
                <a:solidFill>
                  <a:srgbClr val="191919"/>
                </a:solidFill>
                <a:latin typeface="Open Sans 1"/>
              </a:rPr>
              <a:t>and</a:t>
            </a:r>
            <a:r>
              <a:rPr lang="en-US" sz="2100">
                <a:solidFill>
                  <a:srgbClr val="191919"/>
                </a:solidFill>
                <a:latin typeface="Open Sans 1 Bold"/>
              </a:rPr>
              <a:t> reasonable</a:t>
            </a:r>
          </a:p>
          <a:p>
            <a:pPr marL="453390" lvl="1" indent="-226695">
              <a:lnSpc>
                <a:spcPts val="2940"/>
              </a:lnSpc>
              <a:spcBef>
                <a:spcPct val="0"/>
              </a:spcBef>
              <a:buFont typeface="Arial"/>
              <a:buChar char="•"/>
            </a:pPr>
            <a:r>
              <a:rPr lang="en-US" sz="2100">
                <a:solidFill>
                  <a:srgbClr val="191919"/>
                </a:solidFill>
                <a:latin typeface="Open Sans 1"/>
              </a:rPr>
              <a:t>Must conform to funding agency and Institutional rules (this is when your MURC Pre-Award Grants Officer comes in handy)</a:t>
            </a:r>
          </a:p>
        </p:txBody>
      </p:sp>
      <p:sp>
        <p:nvSpPr>
          <p:cNvPr id="4" name="TextBox 4"/>
          <p:cNvSpPr txBox="1"/>
          <p:nvPr/>
        </p:nvSpPr>
        <p:spPr>
          <a:xfrm>
            <a:off x="651193" y="651713"/>
            <a:ext cx="12116736" cy="874395"/>
          </a:xfrm>
          <a:prstGeom prst="rect">
            <a:avLst/>
          </a:prstGeom>
        </p:spPr>
        <p:txBody>
          <a:bodyPr lIns="0" tIns="0" rIns="0" bIns="0" rtlCol="0" anchor="t">
            <a:spAutoFit/>
          </a:bodyPr>
          <a:lstStyle/>
          <a:p>
            <a:pPr marL="0" lvl="0" indent="0">
              <a:lnSpc>
                <a:spcPts val="7020"/>
              </a:lnSpc>
              <a:spcBef>
                <a:spcPct val="0"/>
              </a:spcBef>
            </a:pPr>
            <a:r>
              <a:rPr lang="en-US" sz="5400">
                <a:solidFill>
                  <a:srgbClr val="FFFFFF"/>
                </a:solidFill>
                <a:latin typeface="Open Sans 1 Bold"/>
              </a:rPr>
              <a:t>Budgeting Plan</a:t>
            </a:r>
          </a:p>
        </p:txBody>
      </p:sp>
      <p:grpSp>
        <p:nvGrpSpPr>
          <p:cNvPr id="5" name="Group 5"/>
          <p:cNvGrpSpPr/>
          <p:nvPr/>
        </p:nvGrpSpPr>
        <p:grpSpPr>
          <a:xfrm>
            <a:off x="15544117" y="-138320"/>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
        <p:nvSpPr>
          <p:cNvPr id="11" name="TextBox 11"/>
          <p:cNvSpPr txBox="1"/>
          <p:nvPr/>
        </p:nvSpPr>
        <p:spPr>
          <a:xfrm>
            <a:off x="737146" y="7251919"/>
            <a:ext cx="16813709" cy="678180"/>
          </a:xfrm>
          <a:prstGeom prst="rect">
            <a:avLst/>
          </a:prstGeom>
        </p:spPr>
        <p:txBody>
          <a:bodyPr lIns="0" tIns="0" rIns="0" bIns="0" rtlCol="0" anchor="t">
            <a:spAutoFit/>
          </a:bodyPr>
          <a:lstStyle/>
          <a:p>
            <a:pPr algn="ctr">
              <a:lnSpc>
                <a:spcPts val="2730"/>
              </a:lnSpc>
              <a:spcBef>
                <a:spcPct val="0"/>
              </a:spcBef>
            </a:pPr>
            <a:r>
              <a:rPr lang="en-US" sz="2100">
                <a:solidFill>
                  <a:srgbClr val="000000"/>
                </a:solidFill>
                <a:latin typeface="Open Sans 1 Bold"/>
              </a:rPr>
              <a:t>It is much easier to fix a budget before the proposal has been submitted than after the project has been awarded grant funds. </a:t>
            </a:r>
          </a:p>
          <a:p>
            <a:pPr algn="ctr">
              <a:lnSpc>
                <a:spcPts val="2730"/>
              </a:lnSpc>
              <a:spcBef>
                <a:spcPct val="0"/>
              </a:spcBef>
            </a:pPr>
            <a:r>
              <a:rPr lang="en-US" sz="2100">
                <a:solidFill>
                  <a:srgbClr val="00A950"/>
                </a:solidFill>
                <a:latin typeface="Open Sans 1 Bold"/>
              </a:rPr>
              <a:t>Your MURC Pre-Award Grants Officer is available to work with you to ensure that your budget is drafted correctly.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77865" y="-21481"/>
            <a:ext cx="2981139" cy="3943912"/>
            <a:chOff x="0" y="0"/>
            <a:chExt cx="3974852" cy="5258550"/>
          </a:xfrm>
        </p:grpSpPr>
        <p:sp>
          <p:nvSpPr>
            <p:cNvPr id="3" name="AutoShape 3"/>
            <p:cNvSpPr/>
            <p:nvPr/>
          </p:nvSpPr>
          <p:spPr>
            <a:xfrm>
              <a:off x="788973" y="2057400"/>
              <a:ext cx="3185879" cy="3201150"/>
            </a:xfrm>
            <a:prstGeom prst="rect">
              <a:avLst/>
            </a:prstGeom>
            <a:solidFill>
              <a:srgbClr val="FFFFFF"/>
            </a:solidFill>
          </p:spPr>
          <p:txBody>
            <a:bodyPr/>
            <a:lstStyle/>
            <a:p>
              <a:endParaRPr lang="en-US"/>
            </a:p>
          </p:txBody>
        </p:sp>
        <p:grpSp>
          <p:nvGrpSpPr>
            <p:cNvPr id="4" name="Group 4"/>
            <p:cNvGrpSpPr/>
            <p:nvPr/>
          </p:nvGrpSpPr>
          <p:grpSpPr>
            <a:xfrm>
              <a:off x="0" y="0"/>
              <a:ext cx="3729038" cy="4114800"/>
              <a:chOff x="0" y="0"/>
              <a:chExt cx="736600" cy="812800"/>
            </a:xfrm>
          </p:grpSpPr>
          <p:sp>
            <p:nvSpPr>
              <p:cNvPr id="5" name="Freeform 5"/>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6" name="TextBox 6"/>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7" name="Freeform 7"/>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
        <p:nvSpPr>
          <p:cNvPr id="8" name="TextBox 8"/>
          <p:cNvSpPr txBox="1"/>
          <p:nvPr/>
        </p:nvSpPr>
        <p:spPr>
          <a:xfrm>
            <a:off x="650937" y="1931425"/>
            <a:ext cx="15353032" cy="4715656"/>
          </a:xfrm>
          <a:prstGeom prst="rect">
            <a:avLst/>
          </a:prstGeom>
        </p:spPr>
        <p:txBody>
          <a:bodyPr lIns="0" tIns="0" rIns="0" bIns="0" rtlCol="0" anchor="t">
            <a:spAutoFit/>
          </a:bodyPr>
          <a:lstStyle/>
          <a:p>
            <a:pPr>
              <a:lnSpc>
                <a:spcPts val="2730"/>
              </a:lnSpc>
            </a:pPr>
            <a:r>
              <a:rPr lang="en-US" sz="2100" spc="-63">
                <a:solidFill>
                  <a:srgbClr val="000000"/>
                </a:solidFill>
                <a:latin typeface="Open Sans 2 Bold"/>
              </a:rPr>
              <a:t>Reasonable: </a:t>
            </a:r>
            <a:r>
              <a:rPr lang="en-US" sz="2100" spc="-63">
                <a:solidFill>
                  <a:srgbClr val="000000"/>
                </a:solidFill>
                <a:latin typeface="Open Sans 2"/>
              </a:rPr>
              <a:t>Does it contribute to the project?</a:t>
            </a:r>
          </a:p>
          <a:p>
            <a:pPr>
              <a:lnSpc>
                <a:spcPts val="2473"/>
              </a:lnSpc>
            </a:pPr>
            <a:r>
              <a:rPr lang="en-US" sz="1902" spc="-57">
                <a:solidFill>
                  <a:srgbClr val="00A950"/>
                </a:solidFill>
                <a:latin typeface="Open Sans 2 Italics"/>
              </a:rPr>
              <a:t>Purchasing a small boat for a project which entails collecting water samples would be a reasonable expense, as long as it is allowed by the funding agency. Purchasing a small boat for a project studying String Theory would not be considered reasonable.</a:t>
            </a:r>
          </a:p>
          <a:p>
            <a:pPr>
              <a:lnSpc>
                <a:spcPts val="2730"/>
              </a:lnSpc>
            </a:pPr>
            <a:endParaRPr lang="en-US" sz="1902" spc="-57">
              <a:solidFill>
                <a:srgbClr val="00A950"/>
              </a:solidFill>
              <a:latin typeface="Open Sans 2 Italics"/>
            </a:endParaRPr>
          </a:p>
          <a:p>
            <a:pPr>
              <a:lnSpc>
                <a:spcPts val="2730"/>
              </a:lnSpc>
            </a:pPr>
            <a:r>
              <a:rPr lang="en-US" sz="2100" spc="-63">
                <a:solidFill>
                  <a:srgbClr val="000000"/>
                </a:solidFill>
                <a:latin typeface="Open Sans 2 Bold"/>
              </a:rPr>
              <a:t>Allowable: </a:t>
            </a:r>
            <a:r>
              <a:rPr lang="en-US" sz="2100" spc="-63">
                <a:solidFill>
                  <a:srgbClr val="000000"/>
                </a:solidFill>
                <a:latin typeface="Open Sans 2"/>
              </a:rPr>
              <a:t>Is it allowed by the agency, institution or federal government?</a:t>
            </a:r>
          </a:p>
          <a:p>
            <a:pPr>
              <a:lnSpc>
                <a:spcPts val="2469"/>
              </a:lnSpc>
            </a:pPr>
            <a:r>
              <a:rPr lang="en-US" sz="1899" spc="-56">
                <a:solidFill>
                  <a:srgbClr val="00A950"/>
                </a:solidFill>
                <a:latin typeface="Open Sans 2 Italics"/>
              </a:rPr>
              <a:t>Read the solicitation. Read the solicitation. Read the solicitation. Most solicitations list unallowable costs or budget line items that are restricted. The US government also has a comprehensive list of allowable/unallowable costs </a:t>
            </a:r>
            <a:r>
              <a:rPr lang="en-US" sz="1899" u="sng" spc="-56">
                <a:solidFill>
                  <a:srgbClr val="00A950"/>
                </a:solidFill>
                <a:latin typeface="Open Sans 2 Bold Italics"/>
                <a:hlinkClick r:id="rId3" tooltip="https://www.ecfr.gov/current/title-2/subtitle-A/chapter-II/part-200?toc=1"/>
              </a:rPr>
              <a:t>here.</a:t>
            </a:r>
            <a:r>
              <a:rPr lang="en-US" sz="1899" spc="-56">
                <a:solidFill>
                  <a:srgbClr val="00A950"/>
                </a:solidFill>
                <a:latin typeface="Open Sans 2 Italics"/>
              </a:rPr>
              <a:t> Your pre-award officer can help you navigate this if needed. </a:t>
            </a:r>
          </a:p>
          <a:p>
            <a:pPr>
              <a:lnSpc>
                <a:spcPts val="2730"/>
              </a:lnSpc>
            </a:pPr>
            <a:endParaRPr lang="en-US" sz="1899" spc="-56">
              <a:solidFill>
                <a:srgbClr val="00A950"/>
              </a:solidFill>
              <a:latin typeface="Open Sans 2 Italics"/>
            </a:endParaRPr>
          </a:p>
          <a:p>
            <a:pPr>
              <a:lnSpc>
                <a:spcPts val="2730"/>
              </a:lnSpc>
            </a:pPr>
            <a:r>
              <a:rPr lang="en-US" sz="2100" spc="-63">
                <a:solidFill>
                  <a:srgbClr val="000000"/>
                </a:solidFill>
                <a:latin typeface="Open Sans 2 Bold"/>
              </a:rPr>
              <a:t>Allocable: </a:t>
            </a:r>
            <a:r>
              <a:rPr lang="en-US" sz="2100" spc="-63">
                <a:solidFill>
                  <a:srgbClr val="000000"/>
                </a:solidFill>
                <a:latin typeface="Open Sans 2"/>
              </a:rPr>
              <a:t>Can the cost be directly attributed to the project?</a:t>
            </a:r>
          </a:p>
          <a:p>
            <a:pPr>
              <a:lnSpc>
                <a:spcPts val="2470"/>
              </a:lnSpc>
            </a:pPr>
            <a:r>
              <a:rPr lang="en-US" sz="1900" spc="-57">
                <a:solidFill>
                  <a:srgbClr val="000000"/>
                </a:solidFill>
                <a:latin typeface="Open Sans 2 Bold Italics"/>
              </a:rPr>
              <a:t> </a:t>
            </a:r>
            <a:r>
              <a:rPr lang="en-US" sz="1900" spc="-57">
                <a:solidFill>
                  <a:srgbClr val="00A950"/>
                </a:solidFill>
                <a:latin typeface="Open Sans 2 Italics"/>
              </a:rPr>
              <a:t>Items that cannot be directly attributed are usually covered by the institutional indirect costs </a:t>
            </a:r>
          </a:p>
          <a:p>
            <a:pPr>
              <a:lnSpc>
                <a:spcPts val="2960"/>
              </a:lnSpc>
              <a:spcBef>
                <a:spcPct val="0"/>
              </a:spcBef>
            </a:pPr>
            <a:endParaRPr lang="en-US" sz="1900" spc="-57">
              <a:solidFill>
                <a:srgbClr val="00A950"/>
              </a:solidFill>
              <a:latin typeface="Open Sans 2 Italics"/>
            </a:endParaRPr>
          </a:p>
          <a:p>
            <a:pPr>
              <a:lnSpc>
                <a:spcPts val="2960"/>
              </a:lnSpc>
            </a:pPr>
            <a:endParaRPr lang="en-US" sz="1900" spc="-57">
              <a:solidFill>
                <a:srgbClr val="00A950"/>
              </a:solidFill>
              <a:latin typeface="Open Sans 2 Italics"/>
            </a:endParaRPr>
          </a:p>
          <a:p>
            <a:pPr>
              <a:lnSpc>
                <a:spcPts val="2960"/>
              </a:lnSpc>
              <a:spcBef>
                <a:spcPct val="0"/>
              </a:spcBef>
            </a:pPr>
            <a:endParaRPr lang="en-US" sz="1900" spc="-57">
              <a:solidFill>
                <a:srgbClr val="00A950"/>
              </a:solidFill>
              <a:latin typeface="Open Sans 2 Italics"/>
            </a:endParaRPr>
          </a:p>
          <a:p>
            <a:pPr>
              <a:lnSpc>
                <a:spcPts val="2960"/>
              </a:lnSpc>
              <a:spcBef>
                <a:spcPct val="0"/>
              </a:spcBef>
            </a:pPr>
            <a:endParaRPr lang="en-US" sz="1900" spc="-57">
              <a:solidFill>
                <a:srgbClr val="00A950"/>
              </a:solidFill>
              <a:latin typeface="Open Sans 2 Italics"/>
            </a:endParaRPr>
          </a:p>
        </p:txBody>
      </p:sp>
      <p:sp>
        <p:nvSpPr>
          <p:cNvPr id="9" name="TextBox 9"/>
          <p:cNvSpPr txBox="1"/>
          <p:nvPr/>
        </p:nvSpPr>
        <p:spPr>
          <a:xfrm>
            <a:off x="650937" y="633413"/>
            <a:ext cx="13349178" cy="781050"/>
          </a:xfrm>
          <a:prstGeom prst="rect">
            <a:avLst/>
          </a:prstGeom>
        </p:spPr>
        <p:txBody>
          <a:bodyPr lIns="0" tIns="0" rIns="0" bIns="0" rtlCol="0" anchor="t">
            <a:spAutoFit/>
          </a:bodyPr>
          <a:lstStyle/>
          <a:p>
            <a:pPr>
              <a:lnSpc>
                <a:spcPts val="6120"/>
              </a:lnSpc>
            </a:pPr>
            <a:r>
              <a:rPr lang="en-US" sz="5100">
                <a:solidFill>
                  <a:srgbClr val="00A950"/>
                </a:solidFill>
                <a:latin typeface="Open Sans 1 Bold"/>
              </a:rPr>
              <a:t>Costs must be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74181" y="3170149"/>
            <a:ext cx="10685119" cy="4340860"/>
          </a:xfrm>
          <a:prstGeom prst="rect">
            <a:avLst/>
          </a:prstGeom>
        </p:spPr>
        <p:txBody>
          <a:bodyPr lIns="0" tIns="0" rIns="0" bIns="0" rtlCol="0" anchor="t">
            <a:spAutoFit/>
          </a:bodyPr>
          <a:lstStyle/>
          <a:p>
            <a:pPr marL="539749" lvl="1" indent="-269875">
              <a:lnSpc>
                <a:spcPts val="2749"/>
              </a:lnSpc>
              <a:buFont typeface="Arial"/>
              <a:buChar char="•"/>
            </a:pPr>
            <a:r>
              <a:rPr lang="en-US" sz="2499">
                <a:solidFill>
                  <a:srgbClr val="191919"/>
                </a:solidFill>
                <a:latin typeface="Open Sans 1"/>
              </a:rPr>
              <a:t>Personnel/Salaries</a:t>
            </a:r>
          </a:p>
          <a:p>
            <a:pPr marL="539749" lvl="1" indent="-269875">
              <a:lnSpc>
                <a:spcPts val="2749"/>
              </a:lnSpc>
              <a:buFont typeface="Arial"/>
              <a:buChar char="•"/>
            </a:pPr>
            <a:r>
              <a:rPr lang="en-US" sz="2499">
                <a:solidFill>
                  <a:srgbClr val="191919"/>
                </a:solidFill>
                <a:latin typeface="Open Sans 1"/>
              </a:rPr>
              <a:t>Fringe Benefits</a:t>
            </a:r>
          </a:p>
          <a:p>
            <a:pPr marL="539749" lvl="1" indent="-269875">
              <a:lnSpc>
                <a:spcPts val="2749"/>
              </a:lnSpc>
              <a:buFont typeface="Arial"/>
              <a:buChar char="•"/>
            </a:pPr>
            <a:r>
              <a:rPr lang="en-US" sz="2499">
                <a:solidFill>
                  <a:srgbClr val="191919"/>
                </a:solidFill>
                <a:latin typeface="Open Sans 1"/>
              </a:rPr>
              <a:t>Supplies (items that are individually less than $5k, laptops, etc.)</a:t>
            </a:r>
          </a:p>
          <a:p>
            <a:pPr marL="539749" lvl="1" indent="-269875">
              <a:lnSpc>
                <a:spcPts val="2749"/>
              </a:lnSpc>
              <a:buFont typeface="Arial"/>
              <a:buChar char="•"/>
            </a:pPr>
            <a:r>
              <a:rPr lang="en-US" sz="2499">
                <a:solidFill>
                  <a:srgbClr val="191919"/>
                </a:solidFill>
                <a:latin typeface="Open Sans 1"/>
              </a:rPr>
              <a:t>Travel</a:t>
            </a:r>
          </a:p>
          <a:p>
            <a:pPr marL="539749" lvl="1" indent="-269875">
              <a:lnSpc>
                <a:spcPts val="2749"/>
              </a:lnSpc>
              <a:buFont typeface="Arial"/>
              <a:buChar char="•"/>
            </a:pPr>
            <a:r>
              <a:rPr lang="en-US" sz="2499">
                <a:solidFill>
                  <a:srgbClr val="191919"/>
                </a:solidFill>
                <a:latin typeface="Open Sans 1"/>
              </a:rPr>
              <a:t>Equipment (single item over $5k that is used multiple times)</a:t>
            </a:r>
          </a:p>
          <a:p>
            <a:pPr marL="539749" lvl="1" indent="-269875">
              <a:lnSpc>
                <a:spcPts val="2749"/>
              </a:lnSpc>
              <a:buFont typeface="Arial"/>
              <a:buChar char="•"/>
            </a:pPr>
            <a:r>
              <a:rPr lang="en-US" sz="2499">
                <a:solidFill>
                  <a:srgbClr val="191919"/>
                </a:solidFill>
                <a:latin typeface="Open Sans 1"/>
              </a:rPr>
              <a:t>Contractual</a:t>
            </a:r>
          </a:p>
          <a:p>
            <a:pPr marL="539749" lvl="1" indent="-269875">
              <a:lnSpc>
                <a:spcPts val="2749"/>
              </a:lnSpc>
              <a:buFont typeface="Arial"/>
              <a:buChar char="•"/>
            </a:pPr>
            <a:r>
              <a:rPr lang="en-US" sz="2499">
                <a:solidFill>
                  <a:srgbClr val="191919"/>
                </a:solidFill>
                <a:latin typeface="Open Sans 1"/>
              </a:rPr>
              <a:t>Construction</a:t>
            </a:r>
          </a:p>
          <a:p>
            <a:pPr marL="539749" lvl="1" indent="-269875">
              <a:lnSpc>
                <a:spcPts val="2749"/>
              </a:lnSpc>
              <a:buFont typeface="Arial"/>
              <a:buChar char="•"/>
            </a:pPr>
            <a:r>
              <a:rPr lang="en-US" sz="2499">
                <a:solidFill>
                  <a:srgbClr val="191919"/>
                </a:solidFill>
                <a:latin typeface="Open Sans 1"/>
              </a:rPr>
              <a:t>Other</a:t>
            </a:r>
          </a:p>
          <a:p>
            <a:pPr marL="539749" lvl="1" indent="-269875">
              <a:lnSpc>
                <a:spcPts val="2749"/>
              </a:lnSpc>
              <a:buFont typeface="Arial"/>
              <a:buChar char="•"/>
            </a:pPr>
            <a:r>
              <a:rPr lang="en-US" sz="2499">
                <a:solidFill>
                  <a:srgbClr val="191919"/>
                </a:solidFill>
                <a:latin typeface="Open Sans 1"/>
              </a:rPr>
              <a:t>Indirect (Facilities and Administrative) Costs</a:t>
            </a:r>
          </a:p>
          <a:p>
            <a:pPr>
              <a:lnSpc>
                <a:spcPts val="2749"/>
              </a:lnSpc>
            </a:pPr>
            <a:endParaRPr lang="en-US" sz="2499">
              <a:solidFill>
                <a:srgbClr val="191919"/>
              </a:solidFill>
              <a:latin typeface="Open Sans 1"/>
            </a:endParaRPr>
          </a:p>
          <a:p>
            <a:pPr>
              <a:lnSpc>
                <a:spcPts val="2749"/>
              </a:lnSpc>
            </a:pPr>
            <a:endParaRPr lang="en-US" sz="2499">
              <a:solidFill>
                <a:srgbClr val="191919"/>
              </a:solidFill>
              <a:latin typeface="Open Sans 1"/>
            </a:endParaRPr>
          </a:p>
          <a:p>
            <a:pPr>
              <a:lnSpc>
                <a:spcPts val="2749"/>
              </a:lnSpc>
            </a:pPr>
            <a:endParaRPr lang="en-US" sz="2499">
              <a:solidFill>
                <a:srgbClr val="191919"/>
              </a:solidFill>
              <a:latin typeface="Open Sans 1"/>
            </a:endParaRPr>
          </a:p>
          <a:p>
            <a:pPr>
              <a:lnSpc>
                <a:spcPts val="1760"/>
              </a:lnSpc>
            </a:pPr>
            <a:endParaRPr lang="en-US" sz="2499">
              <a:solidFill>
                <a:srgbClr val="191919"/>
              </a:solidFill>
              <a:latin typeface="Open Sans 1"/>
            </a:endParaRPr>
          </a:p>
        </p:txBody>
      </p:sp>
      <p:sp>
        <p:nvSpPr>
          <p:cNvPr id="3" name="TextBox 3"/>
          <p:cNvSpPr txBox="1"/>
          <p:nvPr/>
        </p:nvSpPr>
        <p:spPr>
          <a:xfrm>
            <a:off x="6574181" y="803773"/>
            <a:ext cx="11257778" cy="675475"/>
          </a:xfrm>
          <a:prstGeom prst="rect">
            <a:avLst/>
          </a:prstGeom>
        </p:spPr>
        <p:txBody>
          <a:bodyPr lIns="0" tIns="0" rIns="0" bIns="0" rtlCol="0" anchor="t">
            <a:spAutoFit/>
          </a:bodyPr>
          <a:lstStyle/>
          <a:p>
            <a:pPr marL="0" lvl="0" indent="0" algn="l">
              <a:lnSpc>
                <a:spcPts val="5358"/>
              </a:lnSpc>
              <a:spcBef>
                <a:spcPct val="0"/>
              </a:spcBef>
            </a:pPr>
            <a:r>
              <a:rPr lang="en-US" sz="4465">
                <a:solidFill>
                  <a:srgbClr val="00A950"/>
                </a:solidFill>
                <a:latin typeface="Open Sans 1 Bold"/>
              </a:rPr>
              <a:t>Typical Budget Categories</a:t>
            </a:r>
          </a:p>
        </p:txBody>
      </p:sp>
      <p:sp>
        <p:nvSpPr>
          <p:cNvPr id="4" name="Freeform 4"/>
          <p:cNvSpPr/>
          <p:nvPr/>
        </p:nvSpPr>
        <p:spPr>
          <a:xfrm>
            <a:off x="0" y="0"/>
            <a:ext cx="5902624" cy="10287000"/>
          </a:xfrm>
          <a:custGeom>
            <a:avLst/>
            <a:gdLst/>
            <a:ahLst/>
            <a:cxnLst/>
            <a:rect l="l" t="t" r="r" b="b"/>
            <a:pathLst>
              <a:path w="5902624" h="10287000">
                <a:moveTo>
                  <a:pt x="0" y="0"/>
                </a:moveTo>
                <a:lnTo>
                  <a:pt x="5902624" y="0"/>
                </a:lnTo>
                <a:lnTo>
                  <a:pt x="5902624" y="10287000"/>
                </a:lnTo>
                <a:lnTo>
                  <a:pt x="0" y="10287000"/>
                </a:lnTo>
                <a:lnTo>
                  <a:pt x="0" y="0"/>
                </a:lnTo>
                <a:close/>
              </a:path>
            </a:pathLst>
          </a:custGeom>
          <a:blipFill>
            <a:blip r:embed="rId2"/>
            <a:stretch>
              <a:fillRect l="-94558" r="-65073"/>
            </a:stretch>
          </a:blipFill>
        </p:spPr>
        <p:txBody>
          <a:bodyPr/>
          <a:lstStyle/>
          <a:p>
            <a:endParaRPr lang="en-US"/>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5668617" cy="1984917"/>
          </a:xfrm>
          <a:prstGeom prst="rect">
            <a:avLst/>
          </a:prstGeom>
          <a:solidFill>
            <a:srgbClr val="00A950"/>
          </a:solidFill>
        </p:spPr>
        <p:txBody>
          <a:bodyPr/>
          <a:lstStyle/>
          <a:p>
            <a:endParaRPr lang="en-US"/>
          </a:p>
        </p:txBody>
      </p:sp>
      <p:sp>
        <p:nvSpPr>
          <p:cNvPr id="3" name="TextBox 3"/>
          <p:cNvSpPr txBox="1"/>
          <p:nvPr/>
        </p:nvSpPr>
        <p:spPr>
          <a:xfrm>
            <a:off x="540438" y="2622367"/>
            <a:ext cx="14386033" cy="4750718"/>
          </a:xfrm>
          <a:prstGeom prst="rect">
            <a:avLst/>
          </a:prstGeom>
        </p:spPr>
        <p:txBody>
          <a:bodyPr lIns="0" tIns="0" rIns="0" bIns="0" rtlCol="0" anchor="t">
            <a:spAutoFit/>
          </a:bodyPr>
          <a:lstStyle/>
          <a:p>
            <a:pPr>
              <a:lnSpc>
                <a:spcPts val="3799"/>
              </a:lnSpc>
            </a:pPr>
            <a:r>
              <a:rPr lang="en-US" sz="2713">
                <a:solidFill>
                  <a:srgbClr val="00A950"/>
                </a:solidFill>
                <a:latin typeface="Open Sans 1 Bold"/>
              </a:rPr>
              <a:t>Anyone being paid from an externally sponsored project will have measurable effort (percent of effort).</a:t>
            </a:r>
          </a:p>
          <a:p>
            <a:pPr marL="585921" lvl="1" indent="-292960">
              <a:lnSpc>
                <a:spcPts val="3799"/>
              </a:lnSpc>
              <a:buFont typeface="Arial"/>
              <a:buChar char="•"/>
            </a:pPr>
            <a:r>
              <a:rPr lang="en-US" sz="2713">
                <a:solidFill>
                  <a:srgbClr val="191919"/>
                </a:solidFill>
                <a:latin typeface="Open Sans 1"/>
              </a:rPr>
              <a:t>Calculated from the base salary</a:t>
            </a:r>
          </a:p>
          <a:p>
            <a:pPr marL="585921" lvl="1" indent="-292960">
              <a:lnSpc>
                <a:spcPts val="3799"/>
              </a:lnSpc>
              <a:buFont typeface="Arial"/>
              <a:buChar char="•"/>
            </a:pPr>
            <a:r>
              <a:rPr lang="en-US" sz="2713">
                <a:solidFill>
                  <a:srgbClr val="191919"/>
                </a:solidFill>
                <a:latin typeface="Open Sans 1"/>
              </a:rPr>
              <a:t>Your best estimate of how much time will be spent on the project</a:t>
            </a:r>
          </a:p>
          <a:p>
            <a:pPr marL="585921" lvl="1" indent="-292960">
              <a:lnSpc>
                <a:spcPts val="3799"/>
              </a:lnSpc>
              <a:buFont typeface="Arial"/>
              <a:buChar char="•"/>
            </a:pPr>
            <a:r>
              <a:rPr lang="en-US" sz="2713">
                <a:solidFill>
                  <a:srgbClr val="191919"/>
                </a:solidFill>
                <a:latin typeface="Open Sans 1"/>
              </a:rPr>
              <a:t>Effort is a commitment whether the grant pays for it or not</a:t>
            </a:r>
          </a:p>
          <a:p>
            <a:pPr marL="585921" lvl="1" indent="-292960">
              <a:lnSpc>
                <a:spcPts val="3799"/>
              </a:lnSpc>
              <a:buFont typeface="Arial"/>
              <a:buChar char="•"/>
            </a:pPr>
            <a:r>
              <a:rPr lang="en-US" sz="2713">
                <a:solidFill>
                  <a:srgbClr val="191919"/>
                </a:solidFill>
                <a:latin typeface="Open Sans 1"/>
              </a:rPr>
              <a:t>No one can have more than 100% effort</a:t>
            </a:r>
          </a:p>
          <a:p>
            <a:pPr>
              <a:lnSpc>
                <a:spcPts val="3799"/>
              </a:lnSpc>
            </a:pPr>
            <a:endParaRPr lang="en-US" sz="2713">
              <a:solidFill>
                <a:srgbClr val="191919"/>
              </a:solidFill>
              <a:latin typeface="Open Sans 1"/>
            </a:endParaRPr>
          </a:p>
          <a:p>
            <a:pPr>
              <a:lnSpc>
                <a:spcPts val="3799"/>
              </a:lnSpc>
            </a:pPr>
            <a:endParaRPr lang="en-US" sz="2713">
              <a:solidFill>
                <a:srgbClr val="191919"/>
              </a:solidFill>
              <a:latin typeface="Open Sans 1"/>
            </a:endParaRPr>
          </a:p>
          <a:p>
            <a:pPr>
              <a:lnSpc>
                <a:spcPts val="3799"/>
              </a:lnSpc>
            </a:pPr>
            <a:endParaRPr lang="en-US" sz="2713">
              <a:solidFill>
                <a:srgbClr val="191919"/>
              </a:solidFill>
              <a:latin typeface="Open Sans 1"/>
            </a:endParaRPr>
          </a:p>
          <a:p>
            <a:pPr>
              <a:lnSpc>
                <a:spcPts val="3799"/>
              </a:lnSpc>
              <a:spcBef>
                <a:spcPct val="0"/>
              </a:spcBef>
            </a:pPr>
            <a:endParaRPr lang="en-US" sz="2713">
              <a:solidFill>
                <a:srgbClr val="191919"/>
              </a:solidFill>
              <a:latin typeface="Open Sans 1"/>
            </a:endParaRPr>
          </a:p>
        </p:txBody>
      </p:sp>
      <p:sp>
        <p:nvSpPr>
          <p:cNvPr id="4" name="TextBox 4"/>
          <p:cNvSpPr txBox="1"/>
          <p:nvPr/>
        </p:nvSpPr>
        <p:spPr>
          <a:xfrm>
            <a:off x="540438" y="752983"/>
            <a:ext cx="16487063" cy="811149"/>
          </a:xfrm>
          <a:prstGeom prst="rect">
            <a:avLst/>
          </a:prstGeom>
        </p:spPr>
        <p:txBody>
          <a:bodyPr lIns="0" tIns="0" rIns="0" bIns="0" rtlCol="0" anchor="t">
            <a:spAutoFit/>
          </a:bodyPr>
          <a:lstStyle/>
          <a:p>
            <a:pPr marL="0" lvl="0" indent="0" algn="l">
              <a:lnSpc>
                <a:spcPts val="6317"/>
              </a:lnSpc>
            </a:pPr>
            <a:r>
              <a:rPr lang="en-US" sz="5400">
                <a:solidFill>
                  <a:srgbClr val="FFFFFF"/>
                </a:solidFill>
                <a:latin typeface="Open Sans 1 Bold"/>
              </a:rPr>
              <a:t>Personnel/Salaries</a:t>
            </a:r>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595580" y="2602948"/>
            <a:ext cx="17164167" cy="5387164"/>
          </a:xfrm>
          <a:prstGeom prst="rect">
            <a:avLst/>
          </a:prstGeom>
        </p:spPr>
        <p:txBody>
          <a:bodyPr lIns="0" tIns="0" rIns="0" bIns="0" rtlCol="0" anchor="t">
            <a:spAutoFit/>
          </a:bodyPr>
          <a:lstStyle/>
          <a:p>
            <a:pPr>
              <a:lnSpc>
                <a:spcPts val="2940"/>
              </a:lnSpc>
            </a:pPr>
            <a:r>
              <a:rPr lang="en-US" sz="2100">
                <a:solidFill>
                  <a:srgbClr val="000000"/>
                </a:solidFill>
                <a:latin typeface="Open Sans 1 Bold"/>
              </a:rPr>
              <a:t>Marshall Employee: </a:t>
            </a:r>
            <a:r>
              <a:rPr lang="en-US" sz="2100">
                <a:solidFill>
                  <a:srgbClr val="000000"/>
                </a:solidFill>
                <a:latin typeface="Open Sans 1"/>
              </a:rPr>
              <a:t>Already employed by Marshall and on Marshall payroll</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Bold"/>
              </a:rPr>
              <a:t>MURC Employee: </a:t>
            </a:r>
            <a:r>
              <a:rPr lang="en-US" sz="2100">
                <a:solidFill>
                  <a:srgbClr val="000000"/>
                </a:solidFill>
                <a:latin typeface="Open Sans 1"/>
              </a:rPr>
              <a:t>Paid from externally funded projects (on MURC payroll)</a:t>
            </a:r>
          </a:p>
          <a:p>
            <a:pPr>
              <a:lnSpc>
                <a:spcPts val="2940"/>
              </a:lnSpc>
            </a:pPr>
            <a:r>
              <a:rPr lang="en-US" sz="2100">
                <a:solidFill>
                  <a:srgbClr val="00A950"/>
                </a:solidFill>
                <a:latin typeface="Open Sans 1"/>
              </a:rPr>
              <a:t>                                 Most new hires for grant activity will be MURC</a:t>
            </a:r>
          </a:p>
          <a:p>
            <a:pPr>
              <a:lnSpc>
                <a:spcPts val="2940"/>
              </a:lnSpc>
            </a:pPr>
            <a:endParaRPr lang="en-US" sz="2100">
              <a:solidFill>
                <a:srgbClr val="00A950"/>
              </a:solidFill>
              <a:latin typeface="Open Sans 1"/>
            </a:endParaRPr>
          </a:p>
          <a:p>
            <a:pPr>
              <a:lnSpc>
                <a:spcPts val="2940"/>
              </a:lnSpc>
            </a:pPr>
            <a:r>
              <a:rPr lang="en-US" sz="2100">
                <a:solidFill>
                  <a:srgbClr val="000000"/>
                </a:solidFill>
                <a:latin typeface="Open Sans 1 Bold"/>
              </a:rPr>
              <a:t>Students: </a:t>
            </a:r>
            <a:r>
              <a:rPr lang="en-US" sz="2100">
                <a:solidFill>
                  <a:srgbClr val="000000"/>
                </a:solidFill>
                <a:latin typeface="Open Sans 1"/>
              </a:rPr>
              <a:t>GAs are MU employees- GAs must have Graduate College Dean hiring approval before can be budgeted in a proposal application. Student employees can be undergrad or grad, and MURC or MU payroll</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Bold"/>
              </a:rPr>
              <a:t>Administrative staff: </a:t>
            </a:r>
            <a:r>
              <a:rPr lang="en-US" sz="2100">
                <a:solidFill>
                  <a:srgbClr val="000000"/>
                </a:solidFill>
                <a:latin typeface="Open Sans 1"/>
              </a:rPr>
              <a:t>Typically this is unallowable unless specifically stated in the RFA.</a:t>
            </a:r>
          </a:p>
          <a:p>
            <a:pPr>
              <a:lnSpc>
                <a:spcPts val="2940"/>
              </a:lnSpc>
            </a:pPr>
            <a:endParaRPr lang="en-US" sz="2100">
              <a:solidFill>
                <a:srgbClr val="000000"/>
              </a:solidFill>
              <a:latin typeface="Open Sans 1"/>
            </a:endParaRPr>
          </a:p>
          <a:p>
            <a:pPr>
              <a:lnSpc>
                <a:spcPts val="2940"/>
              </a:lnSpc>
            </a:pPr>
            <a:r>
              <a:rPr lang="en-US" sz="2100">
                <a:solidFill>
                  <a:srgbClr val="000000"/>
                </a:solidFill>
                <a:latin typeface="Open Sans 1 Bold"/>
              </a:rPr>
              <a:t>Cost-of-Living increase: </a:t>
            </a:r>
            <a:r>
              <a:rPr lang="en-US" sz="2100">
                <a:solidFill>
                  <a:srgbClr val="000000"/>
                </a:solidFill>
                <a:latin typeface="Open Sans 1"/>
              </a:rPr>
              <a:t>May or may not be included in a multi-year budget and follows Marshall HR policies. </a:t>
            </a:r>
            <a:r>
              <a:rPr lang="en-US" sz="2100">
                <a:solidFill>
                  <a:srgbClr val="00A950"/>
                </a:solidFill>
                <a:latin typeface="Open Sans 1 Italics"/>
              </a:rPr>
              <a:t>**the NIH and other federal agencies have been discouraging COL increases**</a:t>
            </a:r>
          </a:p>
          <a:p>
            <a:pPr>
              <a:lnSpc>
                <a:spcPts val="3799"/>
              </a:lnSpc>
            </a:pPr>
            <a:endParaRPr lang="en-US" sz="2100">
              <a:solidFill>
                <a:srgbClr val="00A950"/>
              </a:solidFill>
              <a:latin typeface="Open Sans 1 Italics"/>
            </a:endParaRPr>
          </a:p>
          <a:p>
            <a:pPr>
              <a:lnSpc>
                <a:spcPts val="3799"/>
              </a:lnSpc>
              <a:spcBef>
                <a:spcPct val="0"/>
              </a:spcBef>
            </a:pPr>
            <a:endParaRPr lang="en-US" sz="2100">
              <a:solidFill>
                <a:srgbClr val="00A950"/>
              </a:solidFill>
              <a:latin typeface="Open Sans 1 Italics"/>
            </a:endParaRPr>
          </a:p>
        </p:txBody>
      </p:sp>
      <p:sp>
        <p:nvSpPr>
          <p:cNvPr id="4" name="TextBox 4"/>
          <p:cNvSpPr txBox="1"/>
          <p:nvPr/>
        </p:nvSpPr>
        <p:spPr>
          <a:xfrm>
            <a:off x="540438" y="752983"/>
            <a:ext cx="16487063" cy="811149"/>
          </a:xfrm>
          <a:prstGeom prst="rect">
            <a:avLst/>
          </a:prstGeom>
        </p:spPr>
        <p:txBody>
          <a:bodyPr lIns="0" tIns="0" rIns="0" bIns="0" rtlCol="0" anchor="t">
            <a:spAutoFit/>
          </a:bodyPr>
          <a:lstStyle/>
          <a:p>
            <a:pPr marL="0" lvl="0" indent="0" algn="l">
              <a:lnSpc>
                <a:spcPts val="6317"/>
              </a:lnSpc>
            </a:pPr>
            <a:r>
              <a:rPr lang="en-US" sz="5400">
                <a:solidFill>
                  <a:srgbClr val="FFFFFF"/>
                </a:solidFill>
                <a:latin typeface="Open Sans 1 Bold"/>
              </a:rPr>
              <a:t>Personnel (salaries)</a:t>
            </a:r>
          </a:p>
        </p:txBody>
      </p:sp>
      <p:sp>
        <p:nvSpPr>
          <p:cNvPr id="5" name="TextBox 5"/>
          <p:cNvSpPr txBox="1"/>
          <p:nvPr/>
        </p:nvSpPr>
        <p:spPr>
          <a:xfrm>
            <a:off x="595580" y="8055952"/>
            <a:ext cx="16431920" cy="678180"/>
          </a:xfrm>
          <a:prstGeom prst="rect">
            <a:avLst/>
          </a:prstGeom>
        </p:spPr>
        <p:txBody>
          <a:bodyPr lIns="0" tIns="0" rIns="0" bIns="0" rtlCol="0" anchor="t">
            <a:spAutoFit/>
          </a:bodyPr>
          <a:lstStyle/>
          <a:p>
            <a:pPr>
              <a:lnSpc>
                <a:spcPts val="2730"/>
              </a:lnSpc>
              <a:spcBef>
                <a:spcPct val="0"/>
              </a:spcBef>
            </a:pPr>
            <a:r>
              <a:rPr lang="en-US" sz="2100">
                <a:solidFill>
                  <a:srgbClr val="FF3131"/>
                </a:solidFill>
                <a:latin typeface="Open Sans 1 Bold"/>
              </a:rPr>
              <a:t>IMPORTANT:  MURC follows MU’s policies for COL increases.  If MU does not allow for a COL increase in a given year, MURC cannot give a COL raise—even if it has been written into the budget.</a:t>
            </a:r>
          </a:p>
        </p:txBody>
      </p:sp>
      <p:grpSp>
        <p:nvGrpSpPr>
          <p:cNvPr id="6" name="Group 6"/>
          <p:cNvGrpSpPr/>
          <p:nvPr/>
        </p:nvGrpSpPr>
        <p:grpSpPr>
          <a:xfrm>
            <a:off x="15477865" y="-21481"/>
            <a:ext cx="2981139" cy="3943912"/>
            <a:chOff x="0" y="0"/>
            <a:chExt cx="3974852" cy="5258550"/>
          </a:xfrm>
        </p:grpSpPr>
        <p:sp>
          <p:nvSpPr>
            <p:cNvPr id="7" name="AutoShape 7"/>
            <p:cNvSpPr/>
            <p:nvPr/>
          </p:nvSpPr>
          <p:spPr>
            <a:xfrm>
              <a:off x="788973" y="2057400"/>
              <a:ext cx="3185879" cy="3201150"/>
            </a:xfrm>
            <a:prstGeom prst="rect">
              <a:avLst/>
            </a:prstGeom>
            <a:solidFill>
              <a:srgbClr val="FFFFFF"/>
            </a:solidFill>
          </p:spPr>
          <p:txBody>
            <a:bodyPr/>
            <a:lstStyle/>
            <a:p>
              <a:endParaRPr lang="en-US"/>
            </a:p>
          </p:txBody>
        </p:sp>
        <p:grpSp>
          <p:nvGrpSpPr>
            <p:cNvPr id="8" name="Group 8"/>
            <p:cNvGrpSpPr/>
            <p:nvPr/>
          </p:nvGrpSpPr>
          <p:grpSpPr>
            <a:xfrm>
              <a:off x="0" y="0"/>
              <a:ext cx="3729038" cy="4114800"/>
              <a:chOff x="0" y="0"/>
              <a:chExt cx="736600" cy="812800"/>
            </a:xfrm>
          </p:grpSpPr>
          <p:sp>
            <p:nvSpPr>
              <p:cNvPr id="9" name="Freeform 9"/>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10" name="TextBox 10"/>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1" name="Freeform 11"/>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Personnel/Salaries: Students</a:t>
            </a:r>
          </a:p>
        </p:txBody>
      </p:sp>
      <p:sp>
        <p:nvSpPr>
          <p:cNvPr id="4" name="TextBox 4"/>
          <p:cNvSpPr txBox="1"/>
          <p:nvPr/>
        </p:nvSpPr>
        <p:spPr>
          <a:xfrm>
            <a:off x="901278" y="2677532"/>
            <a:ext cx="16775511" cy="4659630"/>
          </a:xfrm>
          <a:prstGeom prst="rect">
            <a:avLst/>
          </a:prstGeom>
        </p:spPr>
        <p:txBody>
          <a:bodyPr lIns="0" tIns="0" rIns="0" bIns="0" rtlCol="0" anchor="t">
            <a:spAutoFit/>
          </a:bodyPr>
          <a:lstStyle/>
          <a:p>
            <a:pPr>
              <a:lnSpc>
                <a:spcPts val="2730"/>
              </a:lnSpc>
              <a:spcBef>
                <a:spcPct val="0"/>
              </a:spcBef>
            </a:pPr>
            <a:r>
              <a:rPr lang="en-US" sz="2100">
                <a:solidFill>
                  <a:srgbClr val="000000"/>
                </a:solidFill>
                <a:latin typeface="Open Sans 1 Bold"/>
              </a:rPr>
              <a:t>STUDENTS</a:t>
            </a:r>
          </a:p>
          <a:p>
            <a:pPr>
              <a:lnSpc>
                <a:spcPts val="1690"/>
              </a:lnSpc>
              <a:spcBef>
                <a:spcPct val="0"/>
              </a:spcBef>
            </a:pPr>
            <a:endParaRPr lang="en-US" sz="2100">
              <a:solidFill>
                <a:srgbClr val="000000"/>
              </a:solidFill>
              <a:latin typeface="Open Sans 1 Bold"/>
            </a:endParaRPr>
          </a:p>
          <a:p>
            <a:pPr>
              <a:lnSpc>
                <a:spcPts val="2730"/>
              </a:lnSpc>
              <a:spcBef>
                <a:spcPct val="0"/>
              </a:spcBef>
            </a:pPr>
            <a:r>
              <a:rPr lang="en-US" sz="2100">
                <a:solidFill>
                  <a:srgbClr val="00A950"/>
                </a:solidFill>
                <a:latin typeface="Open Sans 1"/>
              </a:rPr>
              <a:t>When will they be working? </a:t>
            </a:r>
          </a:p>
          <a:p>
            <a:pPr>
              <a:lnSpc>
                <a:spcPts val="2730"/>
              </a:lnSpc>
              <a:spcBef>
                <a:spcPct val="0"/>
              </a:spcBef>
            </a:pPr>
            <a:r>
              <a:rPr lang="en-US" sz="2100">
                <a:solidFill>
                  <a:srgbClr val="000000"/>
                </a:solidFill>
                <a:latin typeface="Open Sans 1 Bold"/>
              </a:rPr>
              <a:t>Hourly restrictions:</a:t>
            </a:r>
            <a:r>
              <a:rPr lang="en-US" sz="2100">
                <a:solidFill>
                  <a:srgbClr val="000000"/>
                </a:solidFill>
                <a:latin typeface="Open Sans 1"/>
              </a:rPr>
              <a:t> During classes students are only able to work 20 hours/week for grad students and 10 hours/week for undergrad students. During summer, or breaks between semesters and holidays, students are allowed to work 37.5 hours </a:t>
            </a:r>
          </a:p>
          <a:p>
            <a:pPr>
              <a:lnSpc>
                <a:spcPts val="2730"/>
              </a:lnSpc>
              <a:spcBef>
                <a:spcPct val="0"/>
              </a:spcBef>
            </a:pPr>
            <a:endParaRPr lang="en-US" sz="2100">
              <a:solidFill>
                <a:srgbClr val="000000"/>
              </a:solidFill>
              <a:latin typeface="Open Sans 1"/>
            </a:endParaRPr>
          </a:p>
          <a:p>
            <a:pPr>
              <a:lnSpc>
                <a:spcPts val="2730"/>
              </a:lnSpc>
              <a:spcBef>
                <a:spcPct val="0"/>
              </a:spcBef>
            </a:pPr>
            <a:r>
              <a:rPr lang="en-US" sz="2100">
                <a:solidFill>
                  <a:srgbClr val="000000"/>
                </a:solidFill>
                <a:latin typeface="Open Sans 1"/>
              </a:rPr>
              <a:t>May pay </a:t>
            </a:r>
            <a:r>
              <a:rPr lang="en-US" sz="2100">
                <a:solidFill>
                  <a:srgbClr val="000000"/>
                </a:solidFill>
                <a:latin typeface="Open Sans 1 Bold"/>
              </a:rPr>
              <a:t>hourly</a:t>
            </a:r>
            <a:r>
              <a:rPr lang="en-US" sz="2100">
                <a:solidFill>
                  <a:srgbClr val="000000"/>
                </a:solidFill>
                <a:latin typeface="Open Sans 1"/>
              </a:rPr>
              <a:t> or per </a:t>
            </a:r>
            <a:r>
              <a:rPr lang="en-US" sz="2100">
                <a:solidFill>
                  <a:srgbClr val="000000"/>
                </a:solidFill>
                <a:latin typeface="Open Sans 1 Bold"/>
              </a:rPr>
              <a:t>semester</a:t>
            </a:r>
            <a:r>
              <a:rPr lang="en-US" sz="2100">
                <a:solidFill>
                  <a:srgbClr val="000000"/>
                </a:solidFill>
                <a:latin typeface="Open Sans 1"/>
              </a:rPr>
              <a:t> (check with your college for current rates)</a:t>
            </a:r>
          </a:p>
          <a:p>
            <a:pPr>
              <a:lnSpc>
                <a:spcPts val="2730"/>
              </a:lnSpc>
              <a:spcBef>
                <a:spcPct val="0"/>
              </a:spcBef>
            </a:pPr>
            <a:endParaRPr lang="en-US" sz="2100">
              <a:solidFill>
                <a:srgbClr val="000000"/>
              </a:solidFill>
              <a:latin typeface="Open Sans 1"/>
            </a:endParaRPr>
          </a:p>
          <a:p>
            <a:pPr>
              <a:lnSpc>
                <a:spcPts val="2730"/>
              </a:lnSpc>
              <a:spcBef>
                <a:spcPct val="0"/>
              </a:spcBef>
            </a:pPr>
            <a:r>
              <a:rPr lang="en-US" sz="2100">
                <a:solidFill>
                  <a:srgbClr val="000000"/>
                </a:solidFill>
                <a:latin typeface="Open Sans 1 Bold"/>
              </a:rPr>
              <a:t>Tuition waivers:</a:t>
            </a:r>
            <a:r>
              <a:rPr lang="en-US" sz="2100">
                <a:solidFill>
                  <a:srgbClr val="000000"/>
                </a:solidFill>
                <a:latin typeface="Open Sans 1"/>
              </a:rPr>
              <a:t>  Graduate tuition waivers for proposed graduate student positions </a:t>
            </a:r>
            <a:r>
              <a:rPr lang="en-US" sz="2100" u="sng">
                <a:solidFill>
                  <a:srgbClr val="00A950"/>
                </a:solidFill>
                <a:latin typeface="Open Sans 1"/>
              </a:rPr>
              <a:t>must be included in the application*</a:t>
            </a:r>
          </a:p>
          <a:p>
            <a:pPr>
              <a:lnSpc>
                <a:spcPts val="2730"/>
              </a:lnSpc>
              <a:spcBef>
                <a:spcPct val="0"/>
              </a:spcBef>
            </a:pPr>
            <a:r>
              <a:rPr lang="en-US" sz="2100">
                <a:solidFill>
                  <a:srgbClr val="000000"/>
                </a:solidFill>
                <a:latin typeface="Open Sans 1"/>
              </a:rPr>
              <a:t>Not included in the annual 3% cost-of-living increase: This is because students are often not the same employees year to year</a:t>
            </a:r>
          </a:p>
          <a:p>
            <a:pPr>
              <a:lnSpc>
                <a:spcPts val="2730"/>
              </a:lnSpc>
              <a:spcBef>
                <a:spcPct val="0"/>
              </a:spcBef>
            </a:pPr>
            <a:endParaRPr lang="en-US" sz="2100">
              <a:solidFill>
                <a:srgbClr val="000000"/>
              </a:solidFill>
              <a:latin typeface="Open Sans 1"/>
            </a:endParaRPr>
          </a:p>
          <a:p>
            <a:pPr>
              <a:lnSpc>
                <a:spcPts val="2730"/>
              </a:lnSpc>
              <a:spcBef>
                <a:spcPct val="0"/>
              </a:spcBef>
            </a:pPr>
            <a:r>
              <a:rPr lang="en-US" sz="2100">
                <a:solidFill>
                  <a:srgbClr val="FF3131"/>
                </a:solidFill>
                <a:latin typeface="Open Sans 1 Bold Italics"/>
              </a:rPr>
              <a:t>*New GA positions </a:t>
            </a:r>
            <a:r>
              <a:rPr lang="en-US" sz="2100" u="sng">
                <a:solidFill>
                  <a:srgbClr val="FF3131"/>
                </a:solidFill>
                <a:latin typeface="Open Sans 1 Bold Italics"/>
              </a:rPr>
              <a:t>must</a:t>
            </a:r>
            <a:r>
              <a:rPr lang="en-US" sz="2100">
                <a:solidFill>
                  <a:srgbClr val="FF3131"/>
                </a:solidFill>
                <a:latin typeface="Open Sans 1 Bold Italics"/>
              </a:rPr>
              <a:t> be approved by your college, Academic Affairs and the Grad School office BEFORE including in your proposal and submitted to the agency.</a:t>
            </a:r>
          </a:p>
          <a:p>
            <a:pPr>
              <a:lnSpc>
                <a:spcPts val="2730"/>
              </a:lnSpc>
              <a:spcBef>
                <a:spcPct val="0"/>
              </a:spcBef>
            </a:pPr>
            <a:endParaRPr lang="en-US" sz="2100">
              <a:solidFill>
                <a:srgbClr val="FF3131"/>
              </a:solidFill>
              <a:latin typeface="Open Sans 1 Bold Italics"/>
            </a:endParaRPr>
          </a:p>
        </p:txBody>
      </p:sp>
      <p:grpSp>
        <p:nvGrpSpPr>
          <p:cNvPr id="5" name="Group 5"/>
          <p:cNvGrpSpPr/>
          <p:nvPr/>
        </p:nvGrpSpPr>
        <p:grpSpPr>
          <a:xfrm>
            <a:off x="15477865" y="-21481"/>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2394</Words>
  <Application>Microsoft Office PowerPoint</Application>
  <PresentationFormat>Custom</PresentationFormat>
  <Paragraphs>262</Paragraphs>
  <Slides>25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Open Sans 1 Bold</vt:lpstr>
      <vt:lpstr>Open Sans 2 Italics</vt:lpstr>
      <vt:lpstr>Open Sans 2 Bold Italics</vt:lpstr>
      <vt:lpstr>Open Sans 1 Italics</vt:lpstr>
      <vt:lpstr>Open Sans 1</vt:lpstr>
      <vt:lpstr>Calibri</vt:lpstr>
      <vt:lpstr>Open Sans 1 Bold Italics</vt:lpstr>
      <vt:lpstr>Open Sans 1 Light</vt:lpstr>
      <vt:lpstr>Arial</vt:lpstr>
      <vt:lpstr>Open Sans 2 Bold</vt:lpstr>
      <vt:lpstr>Open Sans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Grant Budgeting Basics</dc:title>
  <dc:creator>Bruce, Brittany</dc:creator>
  <cp:lastModifiedBy>Bruce, Brittany</cp:lastModifiedBy>
  <cp:revision>2</cp:revision>
  <dcterms:created xsi:type="dcterms:W3CDTF">2006-08-16T00:00:00Z</dcterms:created>
  <dcterms:modified xsi:type="dcterms:W3CDTF">2023-10-03T13:47:13Z</dcterms:modified>
  <dc:identifier>DAFwILv85-0</dc:identifier>
</cp:coreProperties>
</file>