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0" r:id="rId3"/>
    <p:sldId id="322" r:id="rId4"/>
    <p:sldId id="309" r:id="rId5"/>
    <p:sldId id="328" r:id="rId6"/>
    <p:sldId id="321" r:id="rId7"/>
    <p:sldId id="323" r:id="rId8"/>
    <p:sldId id="312" r:id="rId9"/>
    <p:sldId id="258" r:id="rId10"/>
    <p:sldId id="324" r:id="rId11"/>
    <p:sldId id="329" r:id="rId12"/>
    <p:sldId id="325" r:id="rId13"/>
    <p:sldId id="313" r:id="rId14"/>
    <p:sldId id="316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372B"/>
    <a:srgbClr val="660066"/>
    <a:srgbClr val="CC0000"/>
    <a:srgbClr val="FF00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DAA02-2516-4FE0-AE5D-8F7E4C41E37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D4DB6-CE37-4843-9D34-F7AF04A17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01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F314A-2999-4B2F-A2CF-8C89DDD152BD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EBF51-6FD6-427B-A7AF-0F0F05FC0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17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EBF51-6FD6-427B-A7AF-0F0F05FC08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26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EBF51-6FD6-427B-A7AF-0F0F05FC089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34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EBF51-6FD6-427B-A7AF-0F0F05FC089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93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EBF51-6FD6-427B-A7AF-0F0F05FC089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34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EBF51-6FD6-427B-A7AF-0F0F05FC08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57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EBF51-6FD6-427B-A7AF-0F0F05FC08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01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EBF51-6FD6-427B-A7AF-0F0F05FC08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64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EBF51-6FD6-427B-A7AF-0F0F05FC08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7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EBF51-6FD6-427B-A7AF-0F0F05FC08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2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EBF51-6FD6-427B-A7AF-0F0F05FC08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06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EBF51-6FD6-427B-A7AF-0F0F05FC08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27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EBF51-6FD6-427B-A7AF-0F0F05FC08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67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43B1-C4CE-4DDA-8BC9-ED08A15139DC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7CF6-D431-4D94-9343-4BA4BB605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4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43B1-C4CE-4DDA-8BC9-ED08A15139DC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7CF6-D431-4D94-9343-4BA4BB605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43B1-C4CE-4DDA-8BC9-ED08A15139DC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7CF6-D431-4D94-9343-4BA4BB605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7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43B1-C4CE-4DDA-8BC9-ED08A15139DC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7CF6-D431-4D94-9343-4BA4BB605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9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43B1-C4CE-4DDA-8BC9-ED08A15139DC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7CF6-D431-4D94-9343-4BA4BB605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7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43B1-C4CE-4DDA-8BC9-ED08A15139DC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7CF6-D431-4D94-9343-4BA4BB605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6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43B1-C4CE-4DDA-8BC9-ED08A15139DC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7CF6-D431-4D94-9343-4BA4BB605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5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43B1-C4CE-4DDA-8BC9-ED08A15139DC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7CF6-D431-4D94-9343-4BA4BB605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5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43B1-C4CE-4DDA-8BC9-ED08A15139DC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7CF6-D431-4D94-9343-4BA4BB605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5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43B1-C4CE-4DDA-8BC9-ED08A15139DC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7CF6-D431-4D94-9343-4BA4BB605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8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43B1-C4CE-4DDA-8BC9-ED08A15139DC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7CF6-D431-4D94-9343-4BA4BB605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2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rgbClr val="92D050"/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E43B1-C4CE-4DDA-8BC9-ED08A15139DC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7CF6-D431-4D94-9343-4BA4BB605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7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shall.edu/pd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shall.edu/pds/hom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andice.napier@marshall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fergusont@marshall.edu" TargetMode="External"/><Relationship Id="rId5" Type="http://schemas.openxmlformats.org/officeDocument/2006/relationships/hyperlink" Target="mailto:smith1853@live.marshall.edu" TargetMode="External"/><Relationship Id="rId4" Type="http://schemas.openxmlformats.org/officeDocument/2006/relationships/hyperlink" Target="mailto:backus5@marshall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shall.edu/pd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shall.edu/pd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6381" y="4198386"/>
            <a:ext cx="9144000" cy="1655762"/>
          </a:xfrm>
        </p:spPr>
        <p:txBody>
          <a:bodyPr>
            <a:normAutofit/>
          </a:bodyPr>
          <a:lstStyle/>
          <a:p>
            <a:r>
              <a:rPr lang="en-US" sz="6600" dirty="0"/>
              <a:t>2017-2018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2" y="103809"/>
            <a:ext cx="12107238" cy="32632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7838" y="3380816"/>
            <a:ext cx="387191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Buffalo Elementary</a:t>
            </a:r>
          </a:p>
          <a:p>
            <a:r>
              <a:rPr lang="en-US" sz="1600" dirty="0"/>
              <a:t>Ceredo-Kenova Elementary</a:t>
            </a:r>
          </a:p>
          <a:p>
            <a:r>
              <a:rPr lang="en-US" sz="1600" dirty="0"/>
              <a:t>Culloden Elementary</a:t>
            </a:r>
          </a:p>
          <a:p>
            <a:r>
              <a:rPr lang="en-US" sz="1600" dirty="0"/>
              <a:t>Explorer Academy</a:t>
            </a:r>
          </a:p>
          <a:p>
            <a:r>
              <a:rPr lang="en-US" sz="1600" dirty="0" err="1"/>
              <a:t>Guyandotte</a:t>
            </a:r>
            <a:r>
              <a:rPr lang="en-US" sz="1600" dirty="0"/>
              <a:t> Elementary</a:t>
            </a:r>
          </a:p>
          <a:p>
            <a:r>
              <a:rPr lang="en-US" sz="1600" dirty="0"/>
              <a:t>Hite Saunders</a:t>
            </a:r>
          </a:p>
          <a:p>
            <a:r>
              <a:rPr lang="en-US" sz="1600" dirty="0"/>
              <a:t>Kellogg Elementary</a:t>
            </a:r>
          </a:p>
          <a:p>
            <a:r>
              <a:rPr lang="en-US" sz="1600" dirty="0" err="1"/>
              <a:t>Lavalette</a:t>
            </a:r>
            <a:r>
              <a:rPr lang="en-US" sz="1600" dirty="0"/>
              <a:t> Elementary</a:t>
            </a:r>
          </a:p>
          <a:p>
            <a:r>
              <a:rPr lang="en-US" sz="1600" dirty="0"/>
              <a:t>Martha Elementary</a:t>
            </a:r>
          </a:p>
          <a:p>
            <a:r>
              <a:rPr lang="en-US" sz="1600" dirty="0"/>
              <a:t>Nichols Elementary</a:t>
            </a:r>
          </a:p>
          <a:p>
            <a:r>
              <a:rPr lang="en-US" sz="1600" dirty="0"/>
              <a:t>Southside Elementary</a:t>
            </a:r>
          </a:p>
          <a:p>
            <a:r>
              <a:rPr lang="en-US" sz="1600" dirty="0"/>
              <a:t>Spring Hill Elementary</a:t>
            </a:r>
          </a:p>
          <a:p>
            <a:r>
              <a:rPr lang="en-US" sz="1600" dirty="0"/>
              <a:t>Village of Barboursville Elementary</a:t>
            </a:r>
          </a:p>
          <a:p>
            <a:r>
              <a:rPr lang="en-US" sz="1600" dirty="0"/>
              <a:t>Wayne Elementary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29713" y="3729038"/>
            <a:ext cx="261461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Buffalo Middle</a:t>
            </a:r>
          </a:p>
          <a:p>
            <a:r>
              <a:rPr lang="en-US" sz="1600" dirty="0"/>
              <a:t>Huntington Middle</a:t>
            </a:r>
          </a:p>
          <a:p>
            <a:r>
              <a:rPr lang="en-US" sz="1600" dirty="0"/>
              <a:t>Huntington East Middle</a:t>
            </a:r>
          </a:p>
          <a:p>
            <a:r>
              <a:rPr lang="en-US" sz="1600" dirty="0"/>
              <a:t>Milton Middle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02881" y="5501717"/>
            <a:ext cx="4186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Cabell Midland High</a:t>
            </a:r>
          </a:p>
          <a:p>
            <a:pPr algn="ctr"/>
            <a:r>
              <a:rPr lang="en-US" dirty="0"/>
              <a:t>Huntington High</a:t>
            </a:r>
          </a:p>
          <a:p>
            <a:pPr algn="ctr"/>
            <a:r>
              <a:rPr lang="en-US" dirty="0"/>
              <a:t>Spring Valley High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86850" y="5547884"/>
            <a:ext cx="2657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PARTNER SCHOOLS</a:t>
            </a:r>
            <a:r>
              <a:rPr lang="en-US" sz="1600" dirty="0"/>
              <a:t>:</a:t>
            </a:r>
          </a:p>
          <a:p>
            <a:r>
              <a:rPr lang="en-US" sz="1600" dirty="0"/>
              <a:t>Hurricane High</a:t>
            </a:r>
          </a:p>
        </p:txBody>
      </p:sp>
    </p:spTree>
    <p:extLst>
      <p:ext uri="{BB962C8B-B14F-4D97-AF65-F5344CB8AC3E}">
        <p14:creationId xmlns:p14="http://schemas.microsoft.com/office/powerpoint/2010/main" val="274906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418454"/>
            <a:ext cx="7428854" cy="1037983"/>
          </a:xfrm>
        </p:spPr>
        <p:txBody>
          <a:bodyPr/>
          <a:lstStyle/>
          <a:p>
            <a:r>
              <a:rPr lang="en-US" dirty="0"/>
              <a:t>PDS Conference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619" y="1697064"/>
            <a:ext cx="9670943" cy="4796726"/>
          </a:xfrm>
        </p:spPr>
        <p:txBody>
          <a:bodyPr/>
          <a:lstStyle/>
          <a:p>
            <a:r>
              <a:rPr lang="en-US" sz="3600" b="1"/>
              <a:t>November 29-30, 2017</a:t>
            </a:r>
            <a:endParaRPr lang="en-US" sz="3600" b="1" dirty="0"/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New State Director: Gayle Manchin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Restructuring of PDS grant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Conference for Directors, Legislators, Advisory Councils</a:t>
            </a:r>
          </a:p>
          <a:p>
            <a:pPr lvl="1" algn="l"/>
            <a:r>
              <a:rPr lang="en-US" dirty="0"/>
              <a:t>More information to come………………………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287728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E8C67-275E-4276-818A-0918F5953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309" y="0"/>
            <a:ext cx="9902964" cy="1099792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9 Essentials of PDS:</a:t>
            </a:r>
            <a:br>
              <a:rPr lang="en-US" sz="3200" dirty="0"/>
            </a:br>
            <a:r>
              <a:rPr lang="en-US" sz="3200" dirty="0"/>
              <a:t>How do we meet these?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C0567-C9F4-45E3-B559-9DBC3B267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252193"/>
            <a:ext cx="12026900" cy="560580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dirty="0"/>
              <a:t>A comprehensive mission that is broader in its outreach and scope than the mission of any partner and that furthers the education profession and its responsibility to advance equity…..</a:t>
            </a:r>
          </a:p>
          <a:p>
            <a:pPr marL="457200" indent="-457200">
              <a:buAutoNum type="arabicPeriod"/>
            </a:pPr>
            <a:r>
              <a:rPr lang="en-US" dirty="0"/>
              <a:t>A school-university culture committed to the preparation of future educators that enhances their active engagement in the school community</a:t>
            </a:r>
          </a:p>
          <a:p>
            <a:pPr marL="457200" indent="-457200">
              <a:buAutoNum type="arabicPeriod"/>
            </a:pPr>
            <a:r>
              <a:rPr lang="en-US" dirty="0"/>
              <a:t>Ongoing and reciprocal professional development for all participants guided by need</a:t>
            </a:r>
          </a:p>
          <a:p>
            <a:pPr marL="457200" indent="-457200">
              <a:buAutoNum type="arabicPeriod"/>
            </a:pPr>
            <a:r>
              <a:rPr lang="en-US" dirty="0"/>
              <a:t>A shared commitment to innovative and reflective practice by all participants</a:t>
            </a:r>
          </a:p>
          <a:p>
            <a:pPr marL="457200" indent="-457200">
              <a:buAutoNum type="arabicPeriod"/>
            </a:pPr>
            <a:r>
              <a:rPr lang="en-US" dirty="0"/>
              <a:t>Engagement in and the public sharing of the results of deliberate investigations of practice by respective participants</a:t>
            </a:r>
          </a:p>
          <a:p>
            <a:pPr marL="457200" indent="-457200">
              <a:buAutoNum type="arabicPeriod"/>
            </a:pPr>
            <a:r>
              <a:rPr lang="en-US" dirty="0"/>
              <a:t>An articulation agreement developed by the respective participants delineating the roles and responsibilities of all involved</a:t>
            </a:r>
          </a:p>
          <a:p>
            <a:pPr marL="457200" indent="-457200">
              <a:buAutoNum type="arabicPeriod"/>
            </a:pPr>
            <a:r>
              <a:rPr lang="en-US" dirty="0"/>
              <a:t>A structure that allows participants a forum for ongoing governance, reflection, and collaboration</a:t>
            </a:r>
          </a:p>
          <a:p>
            <a:pPr marL="457200" indent="-457200">
              <a:buAutoNum type="arabicPeriod"/>
            </a:pPr>
            <a:r>
              <a:rPr lang="en-US" dirty="0"/>
              <a:t>Work by college/university faculty and P-12 faculty in formal roles across institutional settings</a:t>
            </a:r>
          </a:p>
          <a:p>
            <a:pPr marL="457200" indent="-457200">
              <a:buAutoNum type="arabicPeriod"/>
            </a:pPr>
            <a:r>
              <a:rPr lang="en-US" dirty="0"/>
              <a:t>Dedicated and shared resources and formal rewards and recognition structures</a:t>
            </a:r>
          </a:p>
          <a:p>
            <a:endParaRPr lang="en-US" dirty="0"/>
          </a:p>
          <a:p>
            <a:r>
              <a:rPr lang="en-US" dirty="0"/>
              <a:t>*Every teacher in your school needs to know you are a PDS.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51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606" y="92991"/>
            <a:ext cx="8998058" cy="698796"/>
          </a:xfrm>
        </p:spPr>
        <p:txBody>
          <a:bodyPr/>
          <a:lstStyle/>
          <a:p>
            <a:pPr algn="ctr"/>
            <a:r>
              <a:rPr lang="en-US" dirty="0"/>
              <a:t>Partnership Activities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3242" y="626501"/>
            <a:ext cx="11702942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hlinkClick r:id="rId3"/>
              </a:rPr>
              <a:t>www.marshall.edu/pds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PBS/PBS </a:t>
            </a:r>
            <a:r>
              <a:rPr lang="en-US" dirty="0" err="1"/>
              <a:t>LearningMedia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Robotics (Sarah Smith)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Science Guy (funding through science department)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Stakeholder Meeting (funded through volunteer activity)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Vietnam: West Virginians Remember </a:t>
            </a:r>
            <a:r>
              <a:rPr lang="en-US" dirty="0"/>
              <a:t>screening (by PBS)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September 12, 2017		6:30pm		Marshall University Joan C. Edwards Theater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Panel discussion with MU history department and executive producer of documentary will follow screening.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COEPD/PDS 2</a:t>
            </a:r>
            <a:r>
              <a:rPr lang="en-US" b="1" baseline="30000" dirty="0"/>
              <a:t>nd</a:t>
            </a:r>
            <a:r>
              <a:rPr lang="en-US" b="1" dirty="0"/>
              <a:t> Annual SUPER Day: The Power of Vocabulary         </a:t>
            </a:r>
            <a:r>
              <a:rPr lang="en-US" dirty="0"/>
              <a:t>September 29, 2017         9:00-11:30/12:00-2:30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Nichols, Spring Hill, Southside, Martha, Hite Saunders, VOBE/</a:t>
            </a:r>
            <a:r>
              <a:rPr lang="en-US" dirty="0" err="1"/>
              <a:t>Lavalette</a:t>
            </a:r>
            <a:r>
              <a:rPr lang="en-US" dirty="0"/>
              <a:t>, Wayne, Buffalo Elem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Milton Middle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HHS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Who visits MU/Who has character visits at school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How many primary students total /grade levels (must be divided into groups of 4 BEFORE coming to MU)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How many intermediate students/schools with smaller primary numbers (divided into groups of 6 before coming to MU)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Middle school and high school numbers dependent on elementary numbers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Schools for character visits (can we group students by grade for visits—K, 1, 2)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Need emails for all teachers involved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2"/>
            <a:r>
              <a:rPr lang="en-US" dirty="0"/>
              <a:t>*We did not receive the Martha Speaks Campaign for Literacy grant </a:t>
            </a:r>
            <a:r>
              <a:rPr lang="en-US" dirty="0">
                <a:sym typeface="Wingdings" panose="05000000000000000000" pitchFamily="2" charset="2"/>
              </a:rPr>
              <a:t>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03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Communication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467723"/>
            <a:ext cx="107524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http://www.marshall.edu/pds</a:t>
            </a:r>
            <a:endParaRPr lang="en-US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5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3691" y="5842701"/>
            <a:ext cx="675505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</a:rPr>
              <a:t>CLINICAL PLACEMENTS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8436944" y="2762947"/>
            <a:ext cx="192360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472C4"/>
                  </a:outerShdw>
                </a:effectLst>
              </a:rPr>
              <a:t>STEPP</a:t>
            </a:r>
          </a:p>
        </p:txBody>
      </p:sp>
      <p:sp>
        <p:nvSpPr>
          <p:cNvPr id="4" name="Rectangle 3"/>
          <p:cNvSpPr/>
          <p:nvPr/>
        </p:nvSpPr>
        <p:spPr>
          <a:xfrm rot="19894313">
            <a:off x="1062206" y="2717948"/>
            <a:ext cx="8887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</a:bodyPr>
          <a:lstStyle/>
          <a:p>
            <a:pPr algn="ctr"/>
            <a:r>
              <a:rPr lang="en-US" sz="5400" dirty="0">
                <a:ln w="0"/>
                <a:gradFill>
                  <a:gsLst>
                    <a:gs pos="0">
                      <a:srgbClr val="4472C4">
                        <a:lumMod val="50000"/>
                      </a:srgbClr>
                    </a:gs>
                    <a:gs pos="50000">
                      <a:srgbClr val="4472C4"/>
                    </a:gs>
                    <a:gs pos="100000">
                      <a:srgbClr val="4472C4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PROFESSIONAL DEVELOPMENT</a:t>
            </a:r>
          </a:p>
        </p:txBody>
      </p:sp>
      <p:sp>
        <p:nvSpPr>
          <p:cNvPr id="5" name="Rectangle 4"/>
          <p:cNvSpPr/>
          <p:nvPr/>
        </p:nvSpPr>
        <p:spPr>
          <a:xfrm rot="1047017">
            <a:off x="161342" y="1820022"/>
            <a:ext cx="414709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scadeDown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FFC000"/>
                </a:solidFill>
              </a:rPr>
              <a:t>MINI GRANTS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4921700" y="4316101"/>
            <a:ext cx="684655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ContrastingLeftFacing"/>
              <a:lightRig rig="threePt" dir="t"/>
            </a:scene3d>
          </a:bodyPr>
          <a:lstStyle/>
          <a:p>
            <a:pPr algn="ctr"/>
            <a:r>
              <a:rPr lang="en-US" sz="4400" b="1" dirty="0">
                <a:ln w="12700">
                  <a:solidFill>
                    <a:srgbClr val="4472C4"/>
                  </a:solidFill>
                  <a:prstDash val="solid"/>
                </a:ln>
                <a:solidFill>
                  <a:srgbClr val="7030A0"/>
                </a:solidFill>
              </a:rPr>
              <a:t>STUDENT TEACHER AWARDS</a:t>
            </a:r>
          </a:p>
        </p:txBody>
      </p:sp>
      <p:sp>
        <p:nvSpPr>
          <p:cNvPr id="7" name="Rectangle 6"/>
          <p:cNvSpPr/>
          <p:nvPr/>
        </p:nvSpPr>
        <p:spPr>
          <a:xfrm>
            <a:off x="6901557" y="296127"/>
            <a:ext cx="5306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2Top"/>
              <a:lightRig rig="threePt" dir="t"/>
            </a:scene3d>
          </a:bodyPr>
          <a:lstStyle/>
          <a:p>
            <a:pPr algn="ctr"/>
            <a:r>
              <a:rPr lang="en-US" sz="5400" b="1" dirty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</a:rPr>
              <a:t>PDS CONFERENCE</a:t>
            </a:r>
          </a:p>
        </p:txBody>
      </p:sp>
      <p:sp>
        <p:nvSpPr>
          <p:cNvPr id="8" name="Rectangle 7"/>
          <p:cNvSpPr/>
          <p:nvPr/>
        </p:nvSpPr>
        <p:spPr>
          <a:xfrm rot="16200000">
            <a:off x="-1296543" y="4220553"/>
            <a:ext cx="395819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38100">
                  <a:solidFill>
                    <a:prstClr val="white"/>
                  </a:solidFill>
                  <a:prstDash val="solid"/>
                </a:ln>
                <a:solidFill>
                  <a:srgbClr val="FF00FF"/>
                </a:solidFill>
                <a:effectLst>
                  <a:outerShdw dist="38100" dir="2700000" algn="bl" rotWithShape="0">
                    <a:srgbClr val="4472C4"/>
                  </a:outerShdw>
                </a:effectLst>
              </a:rPr>
              <a:t>COORDINATORS</a:t>
            </a:r>
          </a:p>
        </p:txBody>
      </p:sp>
      <p:sp>
        <p:nvSpPr>
          <p:cNvPr id="9" name="Rectangle 8"/>
          <p:cNvSpPr/>
          <p:nvPr/>
        </p:nvSpPr>
        <p:spPr>
          <a:xfrm rot="5400000">
            <a:off x="9484964" y="3770676"/>
            <a:ext cx="4410246" cy="70788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>
                <a:ln/>
                <a:solidFill>
                  <a:srgbClr val="CC0000"/>
                </a:solidFill>
              </a:rPr>
              <a:t>ADVISORY COUNCIL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6028" y="616187"/>
            <a:ext cx="563692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</a:bodyPr>
          <a:lstStyle/>
          <a:p>
            <a:pPr algn="ctr"/>
            <a:r>
              <a:rPr lang="en-US" sz="40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INQUIRY PROJECTS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13540" y="4839418"/>
            <a:ext cx="1478880" cy="74973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5B9BD5"/>
                  </a:solidFill>
                  <a:prstDash val="solid"/>
                </a:ln>
                <a:solidFill>
                  <a:srgbClr val="660066"/>
                </a:solidFill>
                <a:effectLst>
                  <a:outerShdw dist="38100" dir="2640000" algn="bl" rotWithShape="0">
                    <a:srgbClr val="5B9BD5"/>
                  </a:outerShdw>
                </a:effectLst>
              </a:rPr>
              <a:t>TEEP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00006" y="1152579"/>
            <a:ext cx="3170488" cy="225821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Pour">
              <a:avLst/>
            </a:prstTxWarp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SCHOOL </a:t>
            </a:r>
          </a:p>
          <a:p>
            <a:pPr algn="ctr"/>
            <a:r>
              <a:rPr lang="en-US" sz="54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GRANTS</a:t>
            </a:r>
          </a:p>
        </p:txBody>
      </p:sp>
    </p:spTree>
    <p:extLst>
      <p:ext uri="{BB962C8B-B14F-4D97-AF65-F5344CB8AC3E}">
        <p14:creationId xmlns:p14="http://schemas.microsoft.com/office/powerpoint/2010/main" val="83615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890433" y="5539569"/>
            <a:ext cx="5608108" cy="1231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66827" y="1069383"/>
            <a:ext cx="3704095" cy="576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71770" y="138049"/>
            <a:ext cx="661498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INTRODUCTIONS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0" cap="all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cap="all" dirty="0">
                <a:ln w="3175" cmpd="sng">
                  <a:noFill/>
                </a:ln>
                <a:latin typeface="Century Gothic" panose="020B0502020202020204"/>
                <a:ea typeface="+mj-ea"/>
                <a:cs typeface="+mj-cs"/>
              </a:rPr>
              <a:t>COEPD Dean: </a:t>
            </a:r>
            <a:r>
              <a:rPr lang="en-US" sz="2000" b="1" kern="0" cap="all" dirty="0">
                <a:ln w="3175" cmpd="sng">
                  <a:noFill/>
                </a:ln>
                <a:solidFill>
                  <a:schemeClr val="bg1"/>
                </a:solidFill>
                <a:latin typeface="Century Gothic" panose="020B0502020202020204"/>
                <a:ea typeface="+mj-ea"/>
                <a:cs typeface="+mj-cs"/>
              </a:rPr>
              <a:t>Teresa Eagle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267" y="1757992"/>
            <a:ext cx="66316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SCOPES</a:t>
            </a:r>
            <a:r>
              <a:rPr lang="en-US" sz="2000" dirty="0"/>
              <a:t>: </a:t>
            </a:r>
            <a:r>
              <a:rPr lang="en-US" sz="2000" b="1" dirty="0"/>
              <a:t>Student Center of Professional Education Services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u="sng" dirty="0">
                <a:solidFill>
                  <a:srgbClr val="C00000"/>
                </a:solidFill>
              </a:rPr>
              <a:t>For All Questions Related to Teacher Candidate Placement:  </a:t>
            </a:r>
          </a:p>
          <a:p>
            <a:pPr algn="ctr"/>
            <a:endParaRPr lang="en-US" sz="2000" b="1" u="sng" dirty="0">
              <a:solidFill>
                <a:srgbClr val="C00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Kandice Rowe</a:t>
            </a:r>
            <a:r>
              <a:rPr lang="en-US" sz="2000" dirty="0"/>
              <a:t>, Director of SCOPES</a:t>
            </a:r>
          </a:p>
          <a:p>
            <a:r>
              <a:rPr lang="en-US" sz="2000" dirty="0">
                <a:hlinkClick r:id="rId3"/>
              </a:rPr>
              <a:t>Kandice.napier@marshall.edu</a:t>
            </a:r>
            <a:endParaRPr lang="en-US" sz="2000" dirty="0"/>
          </a:p>
          <a:p>
            <a:r>
              <a:rPr lang="en-US" sz="2000" dirty="0"/>
              <a:t>304-696-6842</a:t>
            </a:r>
          </a:p>
          <a:p>
            <a:endParaRPr lang="en-US" sz="2000" dirty="0"/>
          </a:p>
          <a:p>
            <a:r>
              <a:rPr lang="en-US" sz="2000" dirty="0">
                <a:solidFill>
                  <a:schemeClr val="bg1"/>
                </a:solidFill>
              </a:rPr>
              <a:t>Amanda Preece</a:t>
            </a:r>
            <a:r>
              <a:rPr lang="en-US" sz="2000" dirty="0"/>
              <a:t>, Assistant Director of SCOPES</a:t>
            </a:r>
          </a:p>
          <a:p>
            <a:r>
              <a:rPr lang="en-US" sz="2000" u="sng" dirty="0">
                <a:solidFill>
                  <a:schemeClr val="accent5"/>
                </a:solidFill>
              </a:rPr>
              <a:t>Amanda.preece@marshall.edu</a:t>
            </a:r>
          </a:p>
          <a:p>
            <a:r>
              <a:rPr lang="en-US" sz="2000" dirty="0"/>
              <a:t>304-696-3100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18266" y="1766274"/>
            <a:ext cx="416834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PDS Partnership Grant</a:t>
            </a:r>
          </a:p>
          <a:p>
            <a:endParaRPr lang="en-US" sz="2000" b="1" dirty="0"/>
          </a:p>
          <a:p>
            <a:pPr algn="ctr"/>
            <a:r>
              <a:rPr lang="en-US" sz="2000" b="1" u="sng" dirty="0">
                <a:solidFill>
                  <a:srgbClr val="C00000"/>
                </a:solidFill>
              </a:rPr>
              <a:t>For All Questions Related to PDS Grant </a:t>
            </a:r>
          </a:p>
          <a:p>
            <a:r>
              <a:rPr lang="en-US" sz="2000" b="1" dirty="0"/>
              <a:t>(prof dev, STEPP, mini grants, school grants, sponsored-activities, </a:t>
            </a:r>
            <a:r>
              <a:rPr lang="en-US" sz="2000" b="1" dirty="0" err="1"/>
              <a:t>etc</a:t>
            </a:r>
            <a:r>
              <a:rPr lang="en-US" sz="2000" b="1" dirty="0"/>
              <a:t>):</a:t>
            </a:r>
          </a:p>
          <a:p>
            <a:r>
              <a:rPr lang="en-US" sz="2000" dirty="0">
                <a:solidFill>
                  <a:schemeClr val="bg1"/>
                </a:solidFill>
              </a:rPr>
              <a:t>Dr. Mindy Backus</a:t>
            </a:r>
          </a:p>
          <a:p>
            <a:r>
              <a:rPr lang="en-US" sz="2000" dirty="0"/>
              <a:t>Professor, CIF (Literacy)</a:t>
            </a:r>
          </a:p>
          <a:p>
            <a:r>
              <a:rPr lang="en-US" sz="2000" dirty="0"/>
              <a:t>PDS Director</a:t>
            </a:r>
          </a:p>
          <a:p>
            <a:r>
              <a:rPr lang="en-US" sz="2000" dirty="0">
                <a:hlinkClick r:id="rId4"/>
              </a:rPr>
              <a:t>backus5@marshall.edu</a:t>
            </a:r>
            <a:endParaRPr lang="en-US" sz="2000" dirty="0"/>
          </a:p>
          <a:p>
            <a:r>
              <a:rPr lang="en-US" sz="2000" dirty="0"/>
              <a:t>304-696-2877</a:t>
            </a:r>
          </a:p>
          <a:p>
            <a:r>
              <a:rPr lang="en-US" sz="2000" dirty="0"/>
              <a:t>FAX: 304-696-6221</a:t>
            </a:r>
          </a:p>
          <a:p>
            <a:r>
              <a:rPr lang="en-US" sz="2000" dirty="0"/>
              <a:t>                     	</a:t>
            </a:r>
            <a:r>
              <a:rPr lang="en-US" sz="2000" dirty="0">
                <a:solidFill>
                  <a:schemeClr val="bg1"/>
                </a:solidFill>
              </a:rPr>
              <a:t>Sarah Smith</a:t>
            </a:r>
          </a:p>
          <a:p>
            <a:r>
              <a:rPr lang="en-US" sz="2000" dirty="0"/>
              <a:t>		Graduate Assistant</a:t>
            </a:r>
          </a:p>
          <a:p>
            <a:r>
              <a:rPr lang="en-US" sz="2000" dirty="0"/>
              <a:t>		Robotics</a:t>
            </a:r>
          </a:p>
          <a:p>
            <a:r>
              <a:rPr lang="en-US" sz="2000" dirty="0"/>
              <a:t>            </a:t>
            </a:r>
            <a:r>
              <a:rPr lang="en-US" sz="2000" dirty="0">
                <a:hlinkClick r:id="rId5"/>
              </a:rPr>
              <a:t>smith1853@live.marshall.edu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998921" y="5469621"/>
            <a:ext cx="56071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Administrative Assistant to SCOPES and PDS Grant: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Toni Ferguson </a:t>
            </a:r>
            <a:r>
              <a:rPr lang="en-US" sz="2000" dirty="0"/>
              <a:t>(Minutes) </a:t>
            </a:r>
            <a:endParaRPr lang="en-US" sz="2000" dirty="0">
              <a:solidFill>
                <a:schemeClr val="bg1"/>
              </a:solidFill>
            </a:endParaRPr>
          </a:p>
          <a:p>
            <a:pPr algn="ctr"/>
            <a:r>
              <a:rPr lang="en-US" sz="2000" dirty="0">
                <a:hlinkClick r:id="rId6"/>
              </a:rPr>
              <a:t>fergusont@marshall.edu</a:t>
            </a:r>
            <a:endParaRPr lang="en-US" sz="2000" dirty="0"/>
          </a:p>
          <a:p>
            <a:pPr algn="ctr"/>
            <a:r>
              <a:rPr lang="en-US" sz="2000" dirty="0"/>
              <a:t>         304-696-3239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693608" y="1438435"/>
            <a:ext cx="1611824" cy="402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200257" y="1438435"/>
            <a:ext cx="1597329" cy="402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238786" y="3659100"/>
            <a:ext cx="333213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74367" y="5002112"/>
            <a:ext cx="999850" cy="467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819803" y="4973159"/>
            <a:ext cx="976057" cy="525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43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919" y="262012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Please introduce yourself, the school you represent, and your function through PDS </a:t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(Coordinator, Principal, Advisory Council, STEPP)</a:t>
            </a:r>
            <a:r>
              <a:rPr lang="en-US" sz="6000" b="1" dirty="0">
                <a:solidFill>
                  <a:schemeClr val="bg1"/>
                </a:solidFill>
              </a:rPr>
              <a:t>! </a:t>
            </a:r>
            <a:br>
              <a:rPr lang="en-US" sz="6000" b="1" dirty="0">
                <a:solidFill>
                  <a:schemeClr val="bg1"/>
                </a:solidFill>
                <a:sym typeface="Wingdings" panose="05000000000000000000" pitchFamily="2" charset="2"/>
              </a:rPr>
            </a:br>
            <a:br>
              <a:rPr lang="en-US" sz="6000" b="1" dirty="0">
                <a:solidFill>
                  <a:schemeClr val="bg1"/>
                </a:solidFill>
                <a:sym typeface="Wingdings" panose="05000000000000000000" pitchFamily="2" charset="2"/>
              </a:rPr>
            </a:br>
            <a:r>
              <a:rPr lang="en-US" sz="6000" b="1" dirty="0">
                <a:solidFill>
                  <a:schemeClr val="bg1"/>
                </a:solidFill>
                <a:sym typeface="Wingdings" panose="05000000000000000000" pitchFamily="2" charset="2"/>
              </a:rPr>
              <a:t>We have several new faces! 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12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9026" y="138023"/>
            <a:ext cx="5374256" cy="197544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eflateTop">
              <a:avLst/>
            </a:prstTxWarp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A7372B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RESPECT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1783684" y="2527388"/>
            <a:ext cx="8461932" cy="424731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Raising Expectations</a:t>
            </a:r>
          </a:p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Through</a:t>
            </a:r>
          </a:p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Shared Professional Expertise</a:t>
            </a:r>
          </a:p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And</a:t>
            </a:r>
          </a:p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Collaborative Training</a:t>
            </a:r>
          </a:p>
        </p:txBody>
      </p:sp>
    </p:spTree>
    <p:extLst>
      <p:ext uri="{BB962C8B-B14F-4D97-AF65-F5344CB8AC3E}">
        <p14:creationId xmlns:p14="http://schemas.microsoft.com/office/powerpoint/2010/main" val="37192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308404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*Minutes from May 16, 2017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7200" dirty="0"/>
              <a:t>Clinical Placements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9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186" y="1187465"/>
            <a:ext cx="10180474" cy="829617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Grant Funding for 2017-2018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2400" b="1" dirty="0"/>
              <a:t>*Discussed at the meeting*</a:t>
            </a:r>
            <a:br>
              <a:rPr lang="en-US" sz="2400" b="1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047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9593"/>
            <a:ext cx="10515600" cy="12234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Not Funded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8197" y="1271318"/>
            <a:ext cx="11275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*Discussed at the meeting*</a:t>
            </a:r>
          </a:p>
        </p:txBody>
      </p:sp>
    </p:spTree>
    <p:extLst>
      <p:ext uri="{BB962C8B-B14F-4D97-AF65-F5344CB8AC3E}">
        <p14:creationId xmlns:p14="http://schemas.microsoft.com/office/powerpoint/2010/main" val="87170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528" y="41918"/>
            <a:ext cx="10451180" cy="97271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Building Coordinators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9577" y="868329"/>
            <a:ext cx="1107165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Building Coordinator Checklist (put on hold until more activities become available)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Tri-fold for PDS State Conference and other showcases (hang on to it for future use)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School PowerPoint Slide (may or may not need for grant defense—will update later)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Teacher Candidate Disposition Sheet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(professionalism/dispositions)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Mini-grant forms: Teacher and Student Teacher (</a:t>
            </a:r>
            <a:r>
              <a:rPr lang="en-US" sz="2400" dirty="0">
                <a:solidFill>
                  <a:srgbClr val="C00000"/>
                </a:solidFill>
                <a:hlinkClick r:id="rId3"/>
              </a:rPr>
              <a:t>www.marshall.edu/pds</a:t>
            </a:r>
            <a:r>
              <a:rPr lang="en-US" sz="2400" dirty="0"/>
              <a:t>: in pdf and Word)</a:t>
            </a:r>
          </a:p>
          <a:p>
            <a:pPr lvl="1"/>
            <a:endParaRPr lang="en-US" sz="2400" dirty="0"/>
          </a:p>
          <a:p>
            <a:r>
              <a:rPr lang="en-US" sz="2400" u="sng" dirty="0">
                <a:solidFill>
                  <a:srgbClr val="C00000"/>
                </a:solidFill>
              </a:rPr>
              <a:t>FORMS to be Returned: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Coordinator Contract (sign and return to me </a:t>
            </a:r>
            <a:r>
              <a:rPr lang="en-US" sz="2400" dirty="0">
                <a:solidFill>
                  <a:srgbClr val="C00000"/>
                </a:solidFill>
              </a:rPr>
              <a:t>today)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School Contract (must be signed by principal and returned by </a:t>
            </a:r>
            <a:r>
              <a:rPr lang="en-US" sz="2400" b="1" u="sng" dirty="0">
                <a:solidFill>
                  <a:srgbClr val="C00000"/>
                </a:solidFill>
              </a:rPr>
              <a:t>Aug 25</a:t>
            </a:r>
            <a:r>
              <a:rPr lang="en-US" sz="2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W-9 for any new Coordinator (please return to me </a:t>
            </a:r>
            <a:r>
              <a:rPr lang="en-US" sz="2400" dirty="0">
                <a:solidFill>
                  <a:srgbClr val="C00000"/>
                </a:solidFill>
              </a:rPr>
              <a:t>today</a:t>
            </a:r>
            <a:r>
              <a:rPr lang="en-US" sz="2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Individual School Professional Development Request (any time)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Teacher Experts (return by </a:t>
            </a:r>
            <a:r>
              <a:rPr lang="en-US" sz="2400" dirty="0">
                <a:solidFill>
                  <a:srgbClr val="C00000"/>
                </a:solidFill>
              </a:rPr>
              <a:t>Sept 1</a:t>
            </a:r>
            <a:r>
              <a:rPr lang="en-US" sz="2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School Grant Application? (based on previous vote)</a:t>
            </a:r>
          </a:p>
        </p:txBody>
      </p:sp>
      <p:sp>
        <p:nvSpPr>
          <p:cNvPr id="5" name="Heart 4"/>
          <p:cNvSpPr/>
          <p:nvPr/>
        </p:nvSpPr>
        <p:spPr>
          <a:xfrm>
            <a:off x="8663554" y="178231"/>
            <a:ext cx="891152" cy="751667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6805" y="97882"/>
            <a:ext cx="9519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STEPP: Student Teacher Extended Preparation Program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901577" y="682657"/>
            <a:ext cx="803189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PROFESSIONAL DEVELOPMENT WORKSHOP SCHEDULE:</a:t>
            </a:r>
          </a:p>
          <a:p>
            <a:pPr algn="ctr"/>
            <a:endParaRPr lang="en-US" dirty="0"/>
          </a:p>
          <a:p>
            <a:r>
              <a:rPr lang="en-US" b="1" dirty="0"/>
              <a:t>Saturday, September 23: 9:00-2:30 Huntington High School Library</a:t>
            </a:r>
            <a:endParaRPr lang="en-US" dirty="0"/>
          </a:p>
          <a:p>
            <a:r>
              <a:rPr lang="en-US" dirty="0"/>
              <a:t>          </a:t>
            </a:r>
            <a:r>
              <a:rPr lang="en-US" u="sng" dirty="0"/>
              <a:t>Elementary teacher candidates</a:t>
            </a:r>
            <a:r>
              <a:rPr lang="en-US" dirty="0"/>
              <a:t>: Survival 101: Teaching Tips for the Elementary Teacher (student engagement, classroom management, behavior strategies, integrated instruction, cooperative learning)</a:t>
            </a:r>
          </a:p>
          <a:p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Saturday, September 23: 9:00-2:30 Huntington High School Library</a:t>
            </a:r>
            <a:r>
              <a:rPr lang="en-US" dirty="0"/>
              <a:t>   </a:t>
            </a:r>
          </a:p>
          <a:p>
            <a:r>
              <a:rPr lang="en-US" dirty="0"/>
              <a:t>  </a:t>
            </a:r>
            <a:r>
              <a:rPr lang="en-US" u="sng" dirty="0"/>
              <a:t>Secondary teacher candidates</a:t>
            </a:r>
            <a:r>
              <a:rPr lang="en-US" dirty="0"/>
              <a:t>:   Tips for the Secondary Teacher (student engagement, classroom management, behavior strategies, reading/writing strategies in content areas, strategies for difficult situations) </a:t>
            </a:r>
          </a:p>
          <a:p>
            <a:r>
              <a:rPr lang="en-US" dirty="0"/>
              <a:t>      </a:t>
            </a:r>
          </a:p>
          <a:p>
            <a:r>
              <a:rPr lang="en-US" b="1" u="sng" dirty="0"/>
              <a:t>TEACHER CANDIDATES ATTENDING PROFESSIONAL DEVELOPMENT WORKSHOPS WILL RECEIVE:</a:t>
            </a:r>
            <a:endParaRPr lang="en-US" dirty="0"/>
          </a:p>
          <a:p>
            <a:pPr lvl="0"/>
            <a:r>
              <a:rPr lang="en-US" b="1" dirty="0"/>
              <a:t>STIPEND</a:t>
            </a:r>
            <a:r>
              <a:rPr lang="en-US" dirty="0"/>
              <a:t> of $25 for Saturday workshop</a:t>
            </a:r>
          </a:p>
          <a:p>
            <a:pPr lvl="0"/>
            <a:r>
              <a:rPr lang="en-US" dirty="0"/>
              <a:t>Any </a:t>
            </a:r>
            <a:r>
              <a:rPr lang="en-US" b="1" dirty="0"/>
              <a:t>MATERIALS</a:t>
            </a:r>
            <a:r>
              <a:rPr lang="en-US" dirty="0"/>
              <a:t> that go along with workshop content</a:t>
            </a:r>
          </a:p>
          <a:p>
            <a:pPr lvl="0"/>
            <a:r>
              <a:rPr lang="en-US" b="1" dirty="0"/>
              <a:t>BREAKFAST</a:t>
            </a:r>
            <a:r>
              <a:rPr lang="en-US" dirty="0"/>
              <a:t> and </a:t>
            </a:r>
            <a:r>
              <a:rPr lang="en-US" b="1" dirty="0"/>
              <a:t>LUNCH</a:t>
            </a:r>
            <a:r>
              <a:rPr lang="en-US" dirty="0"/>
              <a:t> for Saturday workshop</a:t>
            </a:r>
          </a:p>
          <a:p>
            <a:pPr lvl="0"/>
            <a:r>
              <a:rPr lang="en-US" dirty="0"/>
              <a:t>*Inclusion on </a:t>
            </a:r>
            <a:r>
              <a:rPr lang="en-US" b="1" dirty="0"/>
              <a:t>RESUME</a:t>
            </a:r>
            <a:endParaRPr lang="en-US" dirty="0"/>
          </a:p>
          <a:p>
            <a:r>
              <a:rPr lang="en-US" b="1" dirty="0"/>
              <a:t>YOU MAY REGISTER FOR THE PROFESSIONAL DEVELOPMENT WORKSHOPS ON THE PDS WEBSITE: </a:t>
            </a:r>
            <a:r>
              <a:rPr lang="en-US" b="1" u="sng" dirty="0">
                <a:hlinkClick r:id="rId3"/>
              </a:rPr>
              <a:t>www.marshall.edu/pds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7393</TotalTime>
  <Words>701</Words>
  <Application>Microsoft Office PowerPoint</Application>
  <PresentationFormat>Widescreen</PresentationFormat>
  <Paragraphs>166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Please introduce yourself, the school you represent, and your function through PDS  (Coordinator, Principal, Advisory Council, STEPP)!   We have several new faces! </vt:lpstr>
      <vt:lpstr>PowerPoint Presentation</vt:lpstr>
      <vt:lpstr>*Minutes from May 16, 2017 Meeting</vt:lpstr>
      <vt:lpstr>Grant Funding for 2017-2018  *Discussed at the meeting* </vt:lpstr>
      <vt:lpstr>Not Funded  </vt:lpstr>
      <vt:lpstr>Building Coordinators </vt:lpstr>
      <vt:lpstr>PowerPoint Presentation</vt:lpstr>
      <vt:lpstr>PDS Conference</vt:lpstr>
      <vt:lpstr>9 Essentials of PDS: How do we meet these?</vt:lpstr>
      <vt:lpstr>Partnership Activities</vt:lpstr>
      <vt:lpstr>Communication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Backus, Melinda</dc:creator>
  <cp:lastModifiedBy>Backus, Melinda Beth</cp:lastModifiedBy>
  <cp:revision>165</cp:revision>
  <cp:lastPrinted>2017-08-15T18:35:23Z</cp:lastPrinted>
  <dcterms:created xsi:type="dcterms:W3CDTF">2015-05-09T23:51:44Z</dcterms:created>
  <dcterms:modified xsi:type="dcterms:W3CDTF">2017-08-21T01:56:06Z</dcterms:modified>
</cp:coreProperties>
</file>