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32918400" cy="21945600"/>
  <p:notesSz cx="6858000" cy="9144000"/>
  <p:defaultTextStyle>
    <a:defPPr>
      <a:defRPr lang="en-US"/>
    </a:defPPr>
    <a:lvl1pPr marL="0" algn="l" defTabSz="1567510" rtl="0" eaLnBrk="1" latinLnBrk="0" hangingPunct="1">
      <a:defRPr sz="6200" kern="1200">
        <a:solidFill>
          <a:schemeClr val="tx1"/>
        </a:solidFill>
        <a:latin typeface="+mn-lt"/>
        <a:ea typeface="+mn-ea"/>
        <a:cs typeface="+mn-cs"/>
      </a:defRPr>
    </a:lvl1pPr>
    <a:lvl2pPr marL="1567510" algn="l" defTabSz="1567510" rtl="0" eaLnBrk="1" latinLnBrk="0" hangingPunct="1">
      <a:defRPr sz="6200" kern="1200">
        <a:solidFill>
          <a:schemeClr val="tx1"/>
        </a:solidFill>
        <a:latin typeface="+mn-lt"/>
        <a:ea typeface="+mn-ea"/>
        <a:cs typeface="+mn-cs"/>
      </a:defRPr>
    </a:lvl2pPr>
    <a:lvl3pPr marL="3135020" algn="l" defTabSz="1567510" rtl="0" eaLnBrk="1" latinLnBrk="0" hangingPunct="1">
      <a:defRPr sz="6200" kern="1200">
        <a:solidFill>
          <a:schemeClr val="tx1"/>
        </a:solidFill>
        <a:latin typeface="+mn-lt"/>
        <a:ea typeface="+mn-ea"/>
        <a:cs typeface="+mn-cs"/>
      </a:defRPr>
    </a:lvl3pPr>
    <a:lvl4pPr marL="4702531" algn="l" defTabSz="1567510" rtl="0" eaLnBrk="1" latinLnBrk="0" hangingPunct="1">
      <a:defRPr sz="6200" kern="1200">
        <a:solidFill>
          <a:schemeClr val="tx1"/>
        </a:solidFill>
        <a:latin typeface="+mn-lt"/>
        <a:ea typeface="+mn-ea"/>
        <a:cs typeface="+mn-cs"/>
      </a:defRPr>
    </a:lvl4pPr>
    <a:lvl5pPr marL="6270041" algn="l" defTabSz="1567510" rtl="0" eaLnBrk="1" latinLnBrk="0" hangingPunct="1">
      <a:defRPr sz="6200" kern="1200">
        <a:solidFill>
          <a:schemeClr val="tx1"/>
        </a:solidFill>
        <a:latin typeface="+mn-lt"/>
        <a:ea typeface="+mn-ea"/>
        <a:cs typeface="+mn-cs"/>
      </a:defRPr>
    </a:lvl5pPr>
    <a:lvl6pPr marL="7837551" algn="l" defTabSz="1567510" rtl="0" eaLnBrk="1" latinLnBrk="0" hangingPunct="1">
      <a:defRPr sz="6200" kern="1200">
        <a:solidFill>
          <a:schemeClr val="tx1"/>
        </a:solidFill>
        <a:latin typeface="+mn-lt"/>
        <a:ea typeface="+mn-ea"/>
        <a:cs typeface="+mn-cs"/>
      </a:defRPr>
    </a:lvl6pPr>
    <a:lvl7pPr marL="9405061" algn="l" defTabSz="1567510" rtl="0" eaLnBrk="1" latinLnBrk="0" hangingPunct="1">
      <a:defRPr sz="6200" kern="1200">
        <a:solidFill>
          <a:schemeClr val="tx1"/>
        </a:solidFill>
        <a:latin typeface="+mn-lt"/>
        <a:ea typeface="+mn-ea"/>
        <a:cs typeface="+mn-cs"/>
      </a:defRPr>
    </a:lvl7pPr>
    <a:lvl8pPr marL="10972571" algn="l" defTabSz="1567510" rtl="0" eaLnBrk="1" latinLnBrk="0" hangingPunct="1">
      <a:defRPr sz="6200" kern="1200">
        <a:solidFill>
          <a:schemeClr val="tx1"/>
        </a:solidFill>
        <a:latin typeface="+mn-lt"/>
        <a:ea typeface="+mn-ea"/>
        <a:cs typeface="+mn-cs"/>
      </a:defRPr>
    </a:lvl8pPr>
    <a:lvl9pPr marL="12540082" algn="l" defTabSz="1567510" rtl="0" eaLnBrk="1" latinLnBrk="0" hangingPunct="1">
      <a:defRPr sz="6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D6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32" d="100"/>
          <a:sy n="32" d="100"/>
        </p:scale>
        <p:origin x="984" y="86"/>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E8554F-31F0-DA40-BB84-3FF2CF8763CE}" type="datetimeFigureOut">
              <a:rPr lang="en-US" smtClean="0"/>
              <a:pPr/>
              <a:t>9/8/2015</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354940-71BE-AD44-A4DB-44A71D866673}" type="slidenum">
              <a:rPr lang="en-US" smtClean="0"/>
              <a:pPr/>
              <a:t>‹#›</a:t>
            </a:fld>
            <a:endParaRPr lang="en-US"/>
          </a:p>
        </p:txBody>
      </p:sp>
    </p:spTree>
    <p:extLst>
      <p:ext uri="{BB962C8B-B14F-4D97-AF65-F5344CB8AC3E}">
        <p14:creationId xmlns:p14="http://schemas.microsoft.com/office/powerpoint/2010/main" val="35784969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354940-71BE-AD44-A4DB-44A71D866673}" type="slidenum">
              <a:rPr lang="en-US" smtClean="0"/>
              <a:pPr/>
              <a:t>1</a:t>
            </a:fld>
            <a:endParaRPr lang="en-US"/>
          </a:p>
        </p:txBody>
      </p:sp>
    </p:spTree>
    <p:extLst>
      <p:ext uri="{BB962C8B-B14F-4D97-AF65-F5344CB8AC3E}">
        <p14:creationId xmlns:p14="http://schemas.microsoft.com/office/powerpoint/2010/main" val="2428291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510" indent="0" algn="ctr">
              <a:buNone/>
              <a:defRPr>
                <a:solidFill>
                  <a:schemeClr val="tx1">
                    <a:tint val="75000"/>
                  </a:schemeClr>
                </a:solidFill>
              </a:defRPr>
            </a:lvl2pPr>
            <a:lvl3pPr marL="3135020" indent="0" algn="ctr">
              <a:buNone/>
              <a:defRPr>
                <a:solidFill>
                  <a:schemeClr val="tx1">
                    <a:tint val="75000"/>
                  </a:schemeClr>
                </a:solidFill>
              </a:defRPr>
            </a:lvl3pPr>
            <a:lvl4pPr marL="4702531" indent="0" algn="ctr">
              <a:buNone/>
              <a:defRPr>
                <a:solidFill>
                  <a:schemeClr val="tx1">
                    <a:tint val="75000"/>
                  </a:schemeClr>
                </a:solidFill>
              </a:defRPr>
            </a:lvl4pPr>
            <a:lvl5pPr marL="6270041" indent="0" algn="ctr">
              <a:buNone/>
              <a:defRPr>
                <a:solidFill>
                  <a:schemeClr val="tx1">
                    <a:tint val="75000"/>
                  </a:schemeClr>
                </a:solidFill>
              </a:defRPr>
            </a:lvl5pPr>
            <a:lvl6pPr marL="7837551" indent="0" algn="ctr">
              <a:buNone/>
              <a:defRPr>
                <a:solidFill>
                  <a:schemeClr val="tx1">
                    <a:tint val="75000"/>
                  </a:schemeClr>
                </a:solidFill>
              </a:defRPr>
            </a:lvl6pPr>
            <a:lvl7pPr marL="9405061" indent="0" algn="ctr">
              <a:buNone/>
              <a:defRPr>
                <a:solidFill>
                  <a:schemeClr val="tx1">
                    <a:tint val="75000"/>
                  </a:schemeClr>
                </a:solidFill>
              </a:defRPr>
            </a:lvl7pPr>
            <a:lvl8pPr marL="10972571" indent="0" algn="ctr">
              <a:buNone/>
              <a:defRPr>
                <a:solidFill>
                  <a:schemeClr val="tx1">
                    <a:tint val="75000"/>
                  </a:schemeClr>
                </a:solidFill>
              </a:defRPr>
            </a:lvl8pPr>
            <a:lvl9pPr marL="1254008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0046A1-328E-7147-BB8D-30D662796747}"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2649507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0046A1-328E-7147-BB8D-30D662796747}"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3366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3"/>
            <a:ext cx="7406640" cy="187248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878843"/>
            <a:ext cx="21671280" cy="187248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0046A1-328E-7147-BB8D-30D662796747}"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32300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0046A1-328E-7147-BB8D-30D662796747}"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281899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14102082"/>
            <a:ext cx="27980640" cy="4358640"/>
          </a:xfrm>
        </p:spPr>
        <p:txBody>
          <a:bodyPr anchor="t"/>
          <a:lstStyle>
            <a:lvl1pPr algn="l">
              <a:defRPr sz="137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9301483"/>
            <a:ext cx="27980640" cy="4800598"/>
          </a:xfrm>
        </p:spPr>
        <p:txBody>
          <a:bodyPr anchor="b"/>
          <a:lstStyle>
            <a:lvl1pPr marL="0" indent="0">
              <a:buNone/>
              <a:defRPr sz="6900">
                <a:solidFill>
                  <a:schemeClr val="tx1">
                    <a:tint val="75000"/>
                  </a:schemeClr>
                </a:solidFill>
              </a:defRPr>
            </a:lvl1pPr>
            <a:lvl2pPr marL="1567510" indent="0">
              <a:buNone/>
              <a:defRPr sz="6200">
                <a:solidFill>
                  <a:schemeClr val="tx1">
                    <a:tint val="75000"/>
                  </a:schemeClr>
                </a:solidFill>
              </a:defRPr>
            </a:lvl2pPr>
            <a:lvl3pPr marL="3135020" indent="0">
              <a:buNone/>
              <a:defRPr sz="5500">
                <a:solidFill>
                  <a:schemeClr val="tx1">
                    <a:tint val="75000"/>
                  </a:schemeClr>
                </a:solidFill>
              </a:defRPr>
            </a:lvl3pPr>
            <a:lvl4pPr marL="4702531" indent="0">
              <a:buNone/>
              <a:defRPr sz="4800">
                <a:solidFill>
                  <a:schemeClr val="tx1">
                    <a:tint val="75000"/>
                  </a:schemeClr>
                </a:solidFill>
              </a:defRPr>
            </a:lvl4pPr>
            <a:lvl5pPr marL="6270041" indent="0">
              <a:buNone/>
              <a:defRPr sz="4800">
                <a:solidFill>
                  <a:schemeClr val="tx1">
                    <a:tint val="75000"/>
                  </a:schemeClr>
                </a:solidFill>
              </a:defRPr>
            </a:lvl5pPr>
            <a:lvl6pPr marL="7837551" indent="0">
              <a:buNone/>
              <a:defRPr sz="4800">
                <a:solidFill>
                  <a:schemeClr val="tx1">
                    <a:tint val="75000"/>
                  </a:schemeClr>
                </a:solidFill>
              </a:defRPr>
            </a:lvl6pPr>
            <a:lvl7pPr marL="9405061" indent="0">
              <a:buNone/>
              <a:defRPr sz="4800">
                <a:solidFill>
                  <a:schemeClr val="tx1">
                    <a:tint val="75000"/>
                  </a:schemeClr>
                </a:solidFill>
              </a:defRPr>
            </a:lvl7pPr>
            <a:lvl8pPr marL="10972571" indent="0">
              <a:buNone/>
              <a:defRPr sz="4800">
                <a:solidFill>
                  <a:schemeClr val="tx1">
                    <a:tint val="75000"/>
                  </a:schemeClr>
                </a:solidFill>
              </a:defRPr>
            </a:lvl8pPr>
            <a:lvl9pPr marL="12540082"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0046A1-328E-7147-BB8D-30D662796747}" type="datetimeFigureOut">
              <a:rPr lang="en-US" smtClean="0"/>
              <a:pPr/>
              <a:t>9/8/2015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1352623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5120641"/>
            <a:ext cx="14538960" cy="14483082"/>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5120641"/>
            <a:ext cx="14538960" cy="14483082"/>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A0046A1-328E-7147-BB8D-30D662796747}"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269139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4912362"/>
            <a:ext cx="14544677" cy="2047238"/>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4" name="Content Placeholder 3"/>
          <p:cNvSpPr>
            <a:spLocks noGrp="1"/>
          </p:cNvSpPr>
          <p:nvPr>
            <p:ph sz="half" idx="2"/>
          </p:nvPr>
        </p:nvSpPr>
        <p:spPr>
          <a:xfrm>
            <a:off x="1645920" y="6959600"/>
            <a:ext cx="14544677" cy="12644122"/>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4912362"/>
            <a:ext cx="14550390" cy="2047238"/>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smtClean="0"/>
              <a:t>Click to edit Master text styles</a:t>
            </a:r>
          </a:p>
        </p:txBody>
      </p:sp>
      <p:sp>
        <p:nvSpPr>
          <p:cNvPr id="6" name="Content Placeholder 5"/>
          <p:cNvSpPr>
            <a:spLocks noGrp="1"/>
          </p:cNvSpPr>
          <p:nvPr>
            <p:ph sz="quarter" idx="4"/>
          </p:nvPr>
        </p:nvSpPr>
        <p:spPr>
          <a:xfrm>
            <a:off x="16722092" y="6959600"/>
            <a:ext cx="14550390" cy="12644122"/>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0046A1-328E-7147-BB8D-30D662796747}" type="datetimeFigureOut">
              <a:rPr lang="en-US" smtClean="0"/>
              <a:pPr/>
              <a:t>9/8/2015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111226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0046A1-328E-7147-BB8D-30D662796747}" type="datetimeFigureOut">
              <a:rPr lang="en-US" smtClean="0"/>
              <a:pPr/>
              <a:t>9/8/2015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303307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046A1-328E-7147-BB8D-30D662796747}" type="datetimeFigureOut">
              <a:rPr lang="en-US" smtClean="0"/>
              <a:pPr/>
              <a:t>9/8/2015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3296265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smtClean="0"/>
              <a:t>Click to edit Master title style</a:t>
            </a:r>
            <a:endParaRPr lang="en-US"/>
          </a:p>
        </p:txBody>
      </p:sp>
      <p:sp>
        <p:nvSpPr>
          <p:cNvPr id="3" name="Content Placeholder 2"/>
          <p:cNvSpPr>
            <a:spLocks noGrp="1"/>
          </p:cNvSpPr>
          <p:nvPr>
            <p:ph idx="1"/>
          </p:nvPr>
        </p:nvSpPr>
        <p:spPr>
          <a:xfrm>
            <a:off x="12870180" y="873761"/>
            <a:ext cx="18402300" cy="18729962"/>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4592321"/>
            <a:ext cx="10829927" cy="15011402"/>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0046A1-328E-7147-BB8D-30D662796747}"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1391833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2"/>
          </a:xfrm>
        </p:spPr>
        <p:txBody>
          <a:bodyPr anchor="b"/>
          <a:lstStyle>
            <a:lvl1pPr algn="l">
              <a:defRPr sz="6900" b="1"/>
            </a:lvl1pPr>
          </a:lstStyle>
          <a:p>
            <a:r>
              <a:rPr lang="en-US" smtClean="0"/>
              <a:t>Click to edit Master title style</a:t>
            </a:r>
            <a:endParaRPr lang="en-US"/>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510" indent="0">
              <a:buNone/>
              <a:defRPr sz="9600"/>
            </a:lvl2pPr>
            <a:lvl3pPr marL="3135020" indent="0">
              <a:buNone/>
              <a:defRPr sz="8200"/>
            </a:lvl3pPr>
            <a:lvl4pPr marL="4702531" indent="0">
              <a:buNone/>
              <a:defRPr sz="6900"/>
            </a:lvl4pPr>
            <a:lvl5pPr marL="6270041" indent="0">
              <a:buNone/>
              <a:defRPr sz="6900"/>
            </a:lvl5pPr>
            <a:lvl6pPr marL="7837551" indent="0">
              <a:buNone/>
              <a:defRPr sz="6900"/>
            </a:lvl6pPr>
            <a:lvl7pPr marL="9405061" indent="0">
              <a:buNone/>
              <a:defRPr sz="6900"/>
            </a:lvl7pPr>
            <a:lvl8pPr marL="10972571" indent="0">
              <a:buNone/>
              <a:defRPr sz="6900"/>
            </a:lvl8pPr>
            <a:lvl9pPr marL="12540082" indent="0">
              <a:buNone/>
              <a:defRPr sz="6900"/>
            </a:lvl9pPr>
          </a:lstStyle>
          <a:p>
            <a:endParaRPr lang="en-US"/>
          </a:p>
        </p:txBody>
      </p:sp>
      <p:sp>
        <p:nvSpPr>
          <p:cNvPr id="4" name="Text Placeholder 3"/>
          <p:cNvSpPr>
            <a:spLocks noGrp="1"/>
          </p:cNvSpPr>
          <p:nvPr>
            <p:ph type="body" sz="half" idx="2"/>
          </p:nvPr>
        </p:nvSpPr>
        <p:spPr>
          <a:xfrm>
            <a:off x="6452237" y="17175482"/>
            <a:ext cx="19751040" cy="2575558"/>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0046A1-328E-7147-BB8D-30D662796747}" type="datetimeFigureOut">
              <a:rPr lang="en-US" smtClean="0"/>
              <a:pPr/>
              <a:t>9/8/2015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D7DD2D-4AD1-8242-AA6A-E33E10ED8274}" type="slidenum">
              <a:rPr lang="en-US" smtClean="0"/>
              <a:pPr/>
              <a:t>‹#›</a:t>
            </a:fld>
            <a:endParaRPr lang="en-US"/>
          </a:p>
        </p:txBody>
      </p:sp>
    </p:spTree>
    <p:extLst>
      <p:ext uri="{BB962C8B-B14F-4D97-AF65-F5344CB8AC3E}">
        <p14:creationId xmlns:p14="http://schemas.microsoft.com/office/powerpoint/2010/main" val="2551484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502" tIns="156751" rIns="313502" bIns="15675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5120641"/>
            <a:ext cx="29626560" cy="14483082"/>
          </a:xfrm>
          <a:prstGeom prst="rect">
            <a:avLst/>
          </a:prstGeom>
        </p:spPr>
        <p:txBody>
          <a:bodyPr vert="horz" lIns="313502" tIns="156751" rIns="313502" bIns="15675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502" tIns="156751" rIns="313502" bIns="156751" rtlCol="0" anchor="ctr"/>
          <a:lstStyle>
            <a:lvl1pPr algn="l">
              <a:defRPr sz="4100">
                <a:solidFill>
                  <a:schemeClr val="tx1">
                    <a:tint val="75000"/>
                  </a:schemeClr>
                </a:solidFill>
              </a:defRPr>
            </a:lvl1pPr>
          </a:lstStyle>
          <a:p>
            <a:fld id="{8A0046A1-328E-7147-BB8D-30D662796747}" type="datetimeFigureOut">
              <a:rPr lang="en-US" smtClean="0"/>
              <a:pPr/>
              <a:t>9/8/2015</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502" tIns="156751" rIns="313502" bIns="156751"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502" tIns="156751" rIns="313502" bIns="156751" rtlCol="0" anchor="ctr"/>
          <a:lstStyle>
            <a:lvl1pPr algn="r">
              <a:defRPr sz="4100">
                <a:solidFill>
                  <a:schemeClr val="tx1">
                    <a:tint val="75000"/>
                  </a:schemeClr>
                </a:solidFill>
              </a:defRPr>
            </a:lvl1pPr>
          </a:lstStyle>
          <a:p>
            <a:fld id="{D8D7DD2D-4AD1-8242-AA6A-E33E10ED8274}" type="slidenum">
              <a:rPr lang="en-US" smtClean="0"/>
              <a:pPr/>
              <a:t>‹#›</a:t>
            </a:fld>
            <a:endParaRPr lang="en-US"/>
          </a:p>
        </p:txBody>
      </p:sp>
    </p:spTree>
    <p:extLst>
      <p:ext uri="{BB962C8B-B14F-4D97-AF65-F5344CB8AC3E}">
        <p14:creationId xmlns:p14="http://schemas.microsoft.com/office/powerpoint/2010/main" val="3636625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51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1567510" rtl="0" eaLnBrk="1" latinLnBrk="0" hangingPunct="1">
        <a:spcBef>
          <a:spcPct val="20000"/>
        </a:spcBef>
        <a:buFont typeface="Arial"/>
        <a:buChar char="•"/>
        <a:defRPr sz="11000" kern="1200">
          <a:solidFill>
            <a:schemeClr val="tx1"/>
          </a:solidFill>
          <a:latin typeface="+mn-lt"/>
          <a:ea typeface="+mn-ea"/>
          <a:cs typeface="+mn-cs"/>
        </a:defRPr>
      </a:lvl1pPr>
      <a:lvl2pPr marL="2547204" indent="-979694" algn="l" defTabSz="1567510" rtl="0" eaLnBrk="1" latinLnBrk="0" hangingPunct="1">
        <a:spcBef>
          <a:spcPct val="20000"/>
        </a:spcBef>
        <a:buFont typeface="Arial"/>
        <a:buChar char="–"/>
        <a:defRPr sz="9600" kern="1200">
          <a:solidFill>
            <a:schemeClr val="tx1"/>
          </a:solidFill>
          <a:latin typeface="+mn-lt"/>
          <a:ea typeface="+mn-ea"/>
          <a:cs typeface="+mn-cs"/>
        </a:defRPr>
      </a:lvl2pPr>
      <a:lvl3pPr marL="3918776" indent="-783755" algn="l" defTabSz="1567510" rtl="0" eaLnBrk="1" latinLnBrk="0" hangingPunct="1">
        <a:spcBef>
          <a:spcPct val="20000"/>
        </a:spcBef>
        <a:buFont typeface="Arial"/>
        <a:buChar char="•"/>
        <a:defRPr sz="8200" kern="1200">
          <a:solidFill>
            <a:schemeClr val="tx1"/>
          </a:solidFill>
          <a:latin typeface="+mn-lt"/>
          <a:ea typeface="+mn-ea"/>
          <a:cs typeface="+mn-cs"/>
        </a:defRPr>
      </a:lvl3pPr>
      <a:lvl4pPr marL="5486286" indent="-783755" algn="l" defTabSz="1567510" rtl="0" eaLnBrk="1" latinLnBrk="0" hangingPunct="1">
        <a:spcBef>
          <a:spcPct val="20000"/>
        </a:spcBef>
        <a:buFont typeface="Arial"/>
        <a:buChar char="–"/>
        <a:defRPr sz="6900" kern="1200">
          <a:solidFill>
            <a:schemeClr val="tx1"/>
          </a:solidFill>
          <a:latin typeface="+mn-lt"/>
          <a:ea typeface="+mn-ea"/>
          <a:cs typeface="+mn-cs"/>
        </a:defRPr>
      </a:lvl4pPr>
      <a:lvl5pPr marL="7053796" indent="-783755" algn="l" defTabSz="1567510" rtl="0" eaLnBrk="1" latinLnBrk="0" hangingPunct="1">
        <a:spcBef>
          <a:spcPct val="20000"/>
        </a:spcBef>
        <a:buFont typeface="Arial"/>
        <a:buChar char="»"/>
        <a:defRPr sz="6900" kern="1200">
          <a:solidFill>
            <a:schemeClr val="tx1"/>
          </a:solidFill>
          <a:latin typeface="+mn-lt"/>
          <a:ea typeface="+mn-ea"/>
          <a:cs typeface="+mn-cs"/>
        </a:defRPr>
      </a:lvl5pPr>
      <a:lvl6pPr marL="8621306" indent="-783755" algn="l" defTabSz="1567510" rtl="0" eaLnBrk="1" latinLnBrk="0" hangingPunct="1">
        <a:spcBef>
          <a:spcPct val="20000"/>
        </a:spcBef>
        <a:buFont typeface="Arial"/>
        <a:buChar char="•"/>
        <a:defRPr sz="6900" kern="1200">
          <a:solidFill>
            <a:schemeClr val="tx1"/>
          </a:solidFill>
          <a:latin typeface="+mn-lt"/>
          <a:ea typeface="+mn-ea"/>
          <a:cs typeface="+mn-cs"/>
        </a:defRPr>
      </a:lvl6pPr>
      <a:lvl7pPr marL="10188816" indent="-783755" algn="l" defTabSz="1567510" rtl="0" eaLnBrk="1" latinLnBrk="0" hangingPunct="1">
        <a:spcBef>
          <a:spcPct val="20000"/>
        </a:spcBef>
        <a:buFont typeface="Arial"/>
        <a:buChar char="•"/>
        <a:defRPr sz="6900" kern="1200">
          <a:solidFill>
            <a:schemeClr val="tx1"/>
          </a:solidFill>
          <a:latin typeface="+mn-lt"/>
          <a:ea typeface="+mn-ea"/>
          <a:cs typeface="+mn-cs"/>
        </a:defRPr>
      </a:lvl7pPr>
      <a:lvl8pPr marL="11756327" indent="-783755" algn="l" defTabSz="1567510" rtl="0" eaLnBrk="1" latinLnBrk="0" hangingPunct="1">
        <a:spcBef>
          <a:spcPct val="20000"/>
        </a:spcBef>
        <a:buFont typeface="Arial"/>
        <a:buChar char="•"/>
        <a:defRPr sz="6900" kern="1200">
          <a:solidFill>
            <a:schemeClr val="tx1"/>
          </a:solidFill>
          <a:latin typeface="+mn-lt"/>
          <a:ea typeface="+mn-ea"/>
          <a:cs typeface="+mn-cs"/>
        </a:defRPr>
      </a:lvl8pPr>
      <a:lvl9pPr marL="13323837" indent="-783755" algn="l" defTabSz="1567510"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510" rtl="0" eaLnBrk="1" latinLnBrk="0" hangingPunct="1">
        <a:defRPr sz="6200" kern="1200">
          <a:solidFill>
            <a:schemeClr val="tx1"/>
          </a:solidFill>
          <a:latin typeface="+mn-lt"/>
          <a:ea typeface="+mn-ea"/>
          <a:cs typeface="+mn-cs"/>
        </a:defRPr>
      </a:lvl1pPr>
      <a:lvl2pPr marL="1567510" algn="l" defTabSz="1567510" rtl="0" eaLnBrk="1" latinLnBrk="0" hangingPunct="1">
        <a:defRPr sz="6200" kern="1200">
          <a:solidFill>
            <a:schemeClr val="tx1"/>
          </a:solidFill>
          <a:latin typeface="+mn-lt"/>
          <a:ea typeface="+mn-ea"/>
          <a:cs typeface="+mn-cs"/>
        </a:defRPr>
      </a:lvl2pPr>
      <a:lvl3pPr marL="3135020" algn="l" defTabSz="1567510" rtl="0" eaLnBrk="1" latinLnBrk="0" hangingPunct="1">
        <a:defRPr sz="6200" kern="1200">
          <a:solidFill>
            <a:schemeClr val="tx1"/>
          </a:solidFill>
          <a:latin typeface="+mn-lt"/>
          <a:ea typeface="+mn-ea"/>
          <a:cs typeface="+mn-cs"/>
        </a:defRPr>
      </a:lvl3pPr>
      <a:lvl4pPr marL="4702531" algn="l" defTabSz="1567510" rtl="0" eaLnBrk="1" latinLnBrk="0" hangingPunct="1">
        <a:defRPr sz="6200" kern="1200">
          <a:solidFill>
            <a:schemeClr val="tx1"/>
          </a:solidFill>
          <a:latin typeface="+mn-lt"/>
          <a:ea typeface="+mn-ea"/>
          <a:cs typeface="+mn-cs"/>
        </a:defRPr>
      </a:lvl4pPr>
      <a:lvl5pPr marL="6270041" algn="l" defTabSz="1567510" rtl="0" eaLnBrk="1" latinLnBrk="0" hangingPunct="1">
        <a:defRPr sz="6200" kern="1200">
          <a:solidFill>
            <a:schemeClr val="tx1"/>
          </a:solidFill>
          <a:latin typeface="+mn-lt"/>
          <a:ea typeface="+mn-ea"/>
          <a:cs typeface="+mn-cs"/>
        </a:defRPr>
      </a:lvl5pPr>
      <a:lvl6pPr marL="7837551" algn="l" defTabSz="1567510" rtl="0" eaLnBrk="1" latinLnBrk="0" hangingPunct="1">
        <a:defRPr sz="6200" kern="1200">
          <a:solidFill>
            <a:schemeClr val="tx1"/>
          </a:solidFill>
          <a:latin typeface="+mn-lt"/>
          <a:ea typeface="+mn-ea"/>
          <a:cs typeface="+mn-cs"/>
        </a:defRPr>
      </a:lvl6pPr>
      <a:lvl7pPr marL="9405061" algn="l" defTabSz="1567510" rtl="0" eaLnBrk="1" latinLnBrk="0" hangingPunct="1">
        <a:defRPr sz="6200" kern="1200">
          <a:solidFill>
            <a:schemeClr val="tx1"/>
          </a:solidFill>
          <a:latin typeface="+mn-lt"/>
          <a:ea typeface="+mn-ea"/>
          <a:cs typeface="+mn-cs"/>
        </a:defRPr>
      </a:lvl7pPr>
      <a:lvl8pPr marL="10972571" algn="l" defTabSz="1567510" rtl="0" eaLnBrk="1" latinLnBrk="0" hangingPunct="1">
        <a:defRPr sz="6200" kern="1200">
          <a:solidFill>
            <a:schemeClr val="tx1"/>
          </a:solidFill>
          <a:latin typeface="+mn-lt"/>
          <a:ea typeface="+mn-ea"/>
          <a:cs typeface="+mn-cs"/>
        </a:defRPr>
      </a:lvl8pPr>
      <a:lvl9pPr marL="12540082" algn="l" defTabSz="156751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6D6D6">
            <a:alpha val="30000"/>
          </a:srgbClr>
        </a:solidFill>
        <a:effectLst/>
      </p:bgPr>
    </p:bg>
    <p:spTree>
      <p:nvGrpSpPr>
        <p:cNvPr id="1" name=""/>
        <p:cNvGrpSpPr/>
        <p:nvPr/>
      </p:nvGrpSpPr>
      <p:grpSpPr>
        <a:xfrm>
          <a:off x="0" y="0"/>
          <a:ext cx="0" cy="0"/>
          <a:chOff x="0" y="0"/>
          <a:chExt cx="0" cy="0"/>
        </a:xfrm>
      </p:grpSpPr>
      <p:sp>
        <p:nvSpPr>
          <p:cNvPr id="15" name="AutoShape 13"/>
          <p:cNvSpPr>
            <a:spLocks/>
          </p:cNvSpPr>
          <p:nvPr/>
        </p:nvSpPr>
        <p:spPr bwMode="auto">
          <a:xfrm>
            <a:off x="1085852" y="4079634"/>
            <a:ext cx="7829550" cy="917104"/>
          </a:xfrm>
          <a:prstGeom prst="roundRect">
            <a:avLst>
              <a:gd name="adj" fmla="val 16662"/>
            </a:avLst>
          </a:prstGeom>
          <a:solidFill>
            <a:srgbClr val="008000"/>
          </a:solidFill>
          <a:ln w="9525">
            <a:noFill/>
            <a:round/>
            <a:headEnd/>
            <a:tailEnd/>
          </a:ln>
        </p:spPr>
        <p:txBody>
          <a:bodyPr lIns="0" tIns="0" rIns="0" bIns="0" anchor="ctr"/>
          <a:lstStyle/>
          <a:p>
            <a:pPr algn="ctr" defTabSz="15035680">
              <a:defRPr/>
            </a:pPr>
            <a:r>
              <a:rPr lang="en-US" sz="5100" b="1" dirty="0" smtClean="0">
                <a:solidFill>
                  <a:schemeClr val="bg1"/>
                </a:solidFill>
                <a:latin typeface="Times New Roman" panose="02020603050405020304" pitchFamily="18" charset="0"/>
                <a:cs typeface="Times New Roman" panose="02020603050405020304" pitchFamily="18" charset="0"/>
              </a:rPr>
              <a:t>Literature Review</a:t>
            </a:r>
            <a:endParaRPr lang="en-US" sz="5100" b="1" dirty="0">
              <a:solidFill>
                <a:schemeClr val="bg1"/>
              </a:solidFill>
              <a:latin typeface="Times New Roman" panose="02020603050405020304" pitchFamily="18" charset="0"/>
              <a:cs typeface="Times New Roman" panose="02020603050405020304" pitchFamily="18" charset="0"/>
            </a:endParaRPr>
          </a:p>
        </p:txBody>
      </p:sp>
      <p:sp>
        <p:nvSpPr>
          <p:cNvPr id="16" name="AutoShape 13"/>
          <p:cNvSpPr>
            <a:spLocks/>
          </p:cNvSpPr>
          <p:nvPr/>
        </p:nvSpPr>
        <p:spPr bwMode="auto">
          <a:xfrm>
            <a:off x="17574341" y="4037994"/>
            <a:ext cx="7829550" cy="967843"/>
          </a:xfrm>
          <a:prstGeom prst="roundRect">
            <a:avLst>
              <a:gd name="adj" fmla="val 16662"/>
            </a:avLst>
          </a:prstGeom>
          <a:solidFill>
            <a:srgbClr val="008000"/>
          </a:solidFill>
          <a:ln w="9525">
            <a:noFill/>
            <a:round/>
            <a:headEnd/>
            <a:tailEnd/>
          </a:ln>
        </p:spPr>
        <p:txBody>
          <a:bodyPr lIns="0" tIns="0" rIns="0" bIns="0" anchor="ctr"/>
          <a:lstStyle/>
          <a:p>
            <a:pPr algn="ctr" defTabSz="15035680">
              <a:defRPr/>
            </a:pPr>
            <a:r>
              <a:rPr lang="en-US" sz="5100" b="1" dirty="0" smtClean="0">
                <a:solidFill>
                  <a:schemeClr val="bg1"/>
                </a:solidFill>
                <a:latin typeface="Times New Roman" panose="02020603050405020304" pitchFamily="18" charset="0"/>
                <a:cs typeface="Times New Roman" panose="02020603050405020304" pitchFamily="18" charset="0"/>
              </a:rPr>
              <a:t>Proposed Methods</a:t>
            </a:r>
            <a:endParaRPr lang="en-US" sz="5100" b="1" dirty="0">
              <a:solidFill>
                <a:schemeClr val="bg1"/>
              </a:solidFill>
              <a:latin typeface="Times New Roman" panose="02020603050405020304" pitchFamily="18" charset="0"/>
              <a:cs typeface="Times New Roman" panose="02020603050405020304" pitchFamily="18" charset="0"/>
            </a:endParaRPr>
          </a:p>
        </p:txBody>
      </p:sp>
      <p:sp>
        <p:nvSpPr>
          <p:cNvPr id="21" name="AutoShape 13"/>
          <p:cNvSpPr>
            <a:spLocks/>
          </p:cNvSpPr>
          <p:nvPr/>
        </p:nvSpPr>
        <p:spPr bwMode="auto">
          <a:xfrm>
            <a:off x="25909923" y="4064000"/>
            <a:ext cx="6536920" cy="918675"/>
          </a:xfrm>
          <a:prstGeom prst="roundRect">
            <a:avLst>
              <a:gd name="adj" fmla="val 16662"/>
            </a:avLst>
          </a:prstGeom>
          <a:solidFill>
            <a:srgbClr val="008000"/>
          </a:solidFill>
          <a:ln w="9525">
            <a:noFill/>
            <a:round/>
            <a:headEnd/>
            <a:tailEnd/>
          </a:ln>
        </p:spPr>
        <p:txBody>
          <a:bodyPr lIns="0" tIns="0" rIns="0" bIns="0" anchor="ctr"/>
          <a:lstStyle/>
          <a:p>
            <a:pPr algn="ctr" defTabSz="15035680">
              <a:defRPr/>
            </a:pPr>
            <a:r>
              <a:rPr lang="en-US" sz="5100" b="1" dirty="0" smtClean="0">
                <a:solidFill>
                  <a:schemeClr val="bg1"/>
                </a:solidFill>
                <a:latin typeface="Times New Roman" panose="02020603050405020304" pitchFamily="18" charset="0"/>
                <a:cs typeface="Times New Roman" panose="02020603050405020304" pitchFamily="18" charset="0"/>
              </a:rPr>
              <a:t>Implications</a:t>
            </a:r>
            <a:endParaRPr lang="en-US" sz="5100" b="1" dirty="0">
              <a:solidFill>
                <a:schemeClr val="bg1"/>
              </a:solidFill>
              <a:latin typeface="Times New Roman" panose="02020603050405020304" pitchFamily="18" charset="0"/>
              <a:cs typeface="Times New Roman" panose="02020603050405020304" pitchFamily="18" charset="0"/>
            </a:endParaRPr>
          </a:p>
        </p:txBody>
      </p:sp>
      <p:sp>
        <p:nvSpPr>
          <p:cNvPr id="27" name="TextBox 26"/>
          <p:cNvSpPr txBox="1"/>
          <p:nvPr/>
        </p:nvSpPr>
        <p:spPr>
          <a:xfrm>
            <a:off x="503960" y="5022179"/>
            <a:ext cx="8658090" cy="16859346"/>
          </a:xfrm>
          <a:prstGeom prst="rect">
            <a:avLst/>
          </a:prstGeom>
          <a:noFill/>
        </p:spPr>
        <p:txBody>
          <a:bodyPr wrap="square" lIns="313293" tIns="156648" rIns="313293" bIns="156648" rtlCol="0">
            <a:spAutoFit/>
          </a:bodyPr>
          <a:lstStyle/>
          <a:p>
            <a:pPr marL="244846" indent="-244846">
              <a:spcAft>
                <a:spcPts val="573"/>
              </a:spcAft>
              <a:buFont typeface="Arial" panose="020B0604020202020204" pitchFamily="34" charset="0"/>
              <a:buChar char="•"/>
              <a:tabLst>
                <a:tab pos="326462" algn="l"/>
              </a:tabLst>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West Virginia leads the nation in obesity rates, at 35.1% (Levi, Segal, Laurent, &amp; Rayburn, 2014)</a:t>
            </a:r>
          </a:p>
          <a:p>
            <a:pPr marL="244846" indent="-244846">
              <a:spcAft>
                <a:spcPts val="573"/>
              </a:spcAft>
              <a:buFont typeface="Arial" panose="020B0604020202020204" pitchFamily="34" charset="0"/>
              <a:buChar char="•"/>
              <a:tabLst>
                <a:tab pos="326462" algn="l"/>
              </a:tabLst>
            </a:pPr>
            <a:r>
              <a:rPr lang="en-US" sz="2600" dirty="0" smtClean="0">
                <a:latin typeface="Times New Roman" pitchFamily="18" charset="0"/>
                <a:cs typeface="Times New Roman" pitchFamily="18" charset="0"/>
              </a:rPr>
              <a:t>Research on obesity demonstrates there is a pervasive, culturally accepted negative stereotype of obese people and health </a:t>
            </a:r>
            <a:r>
              <a:rPr lang="en-US" sz="2600" smtClean="0">
                <a:latin typeface="Times New Roman" pitchFamily="18" charset="0"/>
                <a:cs typeface="Times New Roman" pitchFamily="18" charset="0"/>
              </a:rPr>
              <a:t>care providers </a:t>
            </a:r>
            <a:r>
              <a:rPr lang="en-US" sz="2600" dirty="0" smtClean="0">
                <a:latin typeface="Times New Roman" pitchFamily="18" charset="0"/>
                <a:cs typeface="Times New Roman" pitchFamily="18" charset="0"/>
              </a:rPr>
              <a:t>are not immune to anti-obesity attitudes and stigma (Sabin, </a:t>
            </a:r>
            <a:r>
              <a:rPr lang="en-US" sz="2600" dirty="0" err="1" smtClean="0">
                <a:latin typeface="Times New Roman" panose="02020603050405020304" pitchFamily="18" charset="0"/>
                <a:cs typeface="Times New Roman" panose="02020603050405020304" pitchFamily="18" charset="0"/>
              </a:rPr>
              <a:t>Maddalena</a:t>
            </a:r>
            <a:r>
              <a:rPr lang="en-US" sz="2600" dirty="0" smtClean="0">
                <a:latin typeface="Times New Roman" panose="02020603050405020304" pitchFamily="18" charset="0"/>
                <a:cs typeface="Times New Roman" panose="02020603050405020304" pitchFamily="18" charset="0"/>
              </a:rPr>
              <a:t>, &amp; </a:t>
            </a:r>
            <a:r>
              <a:rPr lang="en-US" sz="2600" dirty="0" err="1" smtClean="0">
                <a:latin typeface="Times New Roman" panose="02020603050405020304" pitchFamily="18" charset="0"/>
                <a:cs typeface="Times New Roman" panose="02020603050405020304" pitchFamily="18" charset="0"/>
              </a:rPr>
              <a:t>Nosek</a:t>
            </a:r>
            <a:r>
              <a:rPr lang="en-US" sz="2600" dirty="0" smtClean="0">
                <a:latin typeface="Times New Roman" panose="02020603050405020304" pitchFamily="18" charset="0"/>
                <a:cs typeface="Times New Roman" panose="02020603050405020304" pitchFamily="18" charset="0"/>
              </a:rPr>
              <a:t>, 2012)</a:t>
            </a:r>
          </a:p>
          <a:p>
            <a:pPr marL="244846" indent="-244846">
              <a:spcAft>
                <a:spcPts val="573"/>
              </a:spcAft>
              <a:buFont typeface="Arial" panose="020B0604020202020204" pitchFamily="34" charset="0"/>
              <a:buChar char="•"/>
              <a:tabLst>
                <a:tab pos="326462" algn="l"/>
              </a:tabLst>
            </a:pPr>
            <a:r>
              <a:rPr lang="en-US" sz="2600" dirty="0" smtClean="0">
                <a:latin typeface="Times New Roman" panose="02020603050405020304" pitchFamily="18" charset="0"/>
                <a:cs typeface="Times New Roman" panose="02020603050405020304" pitchFamily="18" charset="0"/>
              </a:rPr>
              <a:t>Third year internal medicine residents reported feeling incompetent to treat obesity, negative feelings with regards to the physical appearance of obese patients, and that most obese patients would not be able to lose a significant amount of weight (Davis, </a:t>
            </a:r>
            <a:r>
              <a:rPr lang="en-US" sz="2600" dirty="0" err="1" smtClean="0">
                <a:latin typeface="Times New Roman" panose="02020603050405020304" pitchFamily="18" charset="0"/>
                <a:cs typeface="Times New Roman" panose="02020603050405020304" pitchFamily="18" charset="0"/>
              </a:rPr>
              <a:t>Shishodia</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Taqui</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Dumfeh</a:t>
            </a:r>
            <a:r>
              <a:rPr lang="en-US" sz="2600" dirty="0" smtClean="0">
                <a:latin typeface="Times New Roman" panose="02020603050405020304" pitchFamily="18" charset="0"/>
                <a:cs typeface="Times New Roman" panose="02020603050405020304" pitchFamily="18" charset="0"/>
              </a:rPr>
              <a:t>, &amp; Wylie-</a:t>
            </a:r>
            <a:r>
              <a:rPr lang="en-US" sz="2600" dirty="0" err="1" smtClean="0">
                <a:latin typeface="Times New Roman" panose="02020603050405020304" pitchFamily="18" charset="0"/>
                <a:cs typeface="Times New Roman" panose="02020603050405020304" pitchFamily="18" charset="0"/>
              </a:rPr>
              <a:t>Rosett</a:t>
            </a:r>
            <a:r>
              <a:rPr lang="en-US" sz="2600" dirty="0" smtClean="0">
                <a:latin typeface="Times New Roman" panose="02020603050405020304" pitchFamily="18" charset="0"/>
                <a:cs typeface="Times New Roman" panose="02020603050405020304" pitchFamily="18" charset="0"/>
              </a:rPr>
              <a:t>, 2007)</a:t>
            </a:r>
          </a:p>
          <a:p>
            <a:pPr marL="244846" indent="-244846">
              <a:spcAft>
                <a:spcPts val="573"/>
              </a:spcAft>
              <a:buFont typeface="Arial" panose="020B0604020202020204" pitchFamily="34" charset="0"/>
              <a:buChar char="•"/>
              <a:tabLst>
                <a:tab pos="326462" algn="l"/>
              </a:tabLst>
            </a:pPr>
            <a:r>
              <a:rPr lang="en-US" sz="2600" dirty="0" smtClean="0">
                <a:latin typeface="Times New Roman" panose="02020603050405020304" pitchFamily="18" charset="0"/>
                <a:cs typeface="Times New Roman" panose="02020603050405020304" pitchFamily="18" charset="0"/>
              </a:rPr>
              <a:t>Post-graduate students enrolled in health discipline programs (physician’s assistant, clinical psychology, and psychiatric residency) view their patients as lacking motivation, difficult to treat, and non-compliant with any medical treatment, not just those related to weight. Students with higher weight bias also tend to attribute more behavioral causes to obesity (</a:t>
            </a:r>
            <a:r>
              <a:rPr lang="en-US" sz="2600" dirty="0" err="1" smtClean="0">
                <a:latin typeface="Times New Roman" panose="02020603050405020304" pitchFamily="18" charset="0"/>
                <a:cs typeface="Times New Roman" panose="02020603050405020304" pitchFamily="18" charset="0"/>
              </a:rPr>
              <a:t>Puhl</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Luedicke</a:t>
            </a:r>
            <a:r>
              <a:rPr lang="en-US" sz="2600" dirty="0" smtClean="0">
                <a:latin typeface="Times New Roman" panose="02020603050405020304" pitchFamily="18" charset="0"/>
                <a:cs typeface="Times New Roman" panose="02020603050405020304" pitchFamily="18" charset="0"/>
              </a:rPr>
              <a:t>, &amp; </a:t>
            </a:r>
            <a:r>
              <a:rPr lang="en-US" sz="2600" dirty="0" err="1" smtClean="0">
                <a:latin typeface="Times New Roman" panose="02020603050405020304" pitchFamily="18" charset="0"/>
                <a:cs typeface="Times New Roman" panose="02020603050405020304" pitchFamily="18" charset="0"/>
              </a:rPr>
              <a:t>Grilo</a:t>
            </a:r>
            <a:r>
              <a:rPr lang="en-US" sz="2600" dirty="0" smtClean="0">
                <a:latin typeface="Times New Roman" panose="02020603050405020304" pitchFamily="18" charset="0"/>
                <a:cs typeface="Times New Roman" panose="02020603050405020304" pitchFamily="18" charset="0"/>
              </a:rPr>
              <a:t>, 2013)</a:t>
            </a:r>
            <a:endParaRPr lang="en-US" sz="2600" dirty="0">
              <a:latin typeface="Times New Roman" panose="02020603050405020304" pitchFamily="18" charset="0"/>
              <a:cs typeface="Times New Roman" panose="02020603050405020304" pitchFamily="18" charset="0"/>
            </a:endParaRPr>
          </a:p>
          <a:p>
            <a:pPr marL="244846" indent="-244846">
              <a:spcAft>
                <a:spcPts val="573"/>
              </a:spcAft>
              <a:buFont typeface="Arial" panose="020B0604020202020204" pitchFamily="34" charset="0"/>
              <a:buChar char="•"/>
              <a:tabLst>
                <a:tab pos="326462" algn="l"/>
              </a:tabLst>
            </a:pPr>
            <a:r>
              <a:rPr lang="en-US" sz="2600" dirty="0" smtClean="0">
                <a:latin typeface="Times New Roman" panose="02020603050405020304" pitchFamily="18" charset="0"/>
                <a:cs typeface="Times New Roman" panose="02020603050405020304" pitchFamily="18" charset="0"/>
              </a:rPr>
              <a:t>Health care professionals specializing in treating eating disorders also report negative attitudes toward obese patients, a lack of confidence in obese patients’ ability to achieve and sustain weight loss, and feeling uncomfortable caring for obese patients (</a:t>
            </a:r>
            <a:r>
              <a:rPr lang="en-US" sz="2600" dirty="0" err="1" smtClean="0">
                <a:latin typeface="Times New Roman" panose="02020603050405020304" pitchFamily="18" charset="0"/>
                <a:cs typeface="Times New Roman" panose="02020603050405020304" pitchFamily="18" charset="0"/>
              </a:rPr>
              <a:t>Puhl</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Latner</a:t>
            </a:r>
            <a:r>
              <a:rPr lang="en-US" sz="2600" dirty="0" smtClean="0">
                <a:latin typeface="Times New Roman" panose="02020603050405020304" pitchFamily="18" charset="0"/>
                <a:cs typeface="Times New Roman" panose="02020603050405020304" pitchFamily="18" charset="0"/>
              </a:rPr>
              <a:t>, King, &amp; </a:t>
            </a:r>
            <a:r>
              <a:rPr lang="en-US" sz="2600" dirty="0" err="1" smtClean="0">
                <a:latin typeface="Times New Roman" panose="02020603050405020304" pitchFamily="18" charset="0"/>
                <a:cs typeface="Times New Roman" panose="02020603050405020304" pitchFamily="18" charset="0"/>
              </a:rPr>
              <a:t>Luedicke</a:t>
            </a:r>
            <a:r>
              <a:rPr lang="en-US" sz="2600" dirty="0" smtClean="0">
                <a:latin typeface="Times New Roman" panose="02020603050405020304" pitchFamily="18" charset="0"/>
                <a:cs typeface="Times New Roman" panose="02020603050405020304" pitchFamily="18" charset="0"/>
              </a:rPr>
              <a:t>, 2013)</a:t>
            </a:r>
          </a:p>
          <a:p>
            <a:pPr marL="244846" indent="-244846">
              <a:spcAft>
                <a:spcPts val="573"/>
              </a:spcAft>
              <a:buFont typeface="Arial" panose="020B0604020202020204" pitchFamily="34" charset="0"/>
              <a:buChar char="•"/>
              <a:tabLst>
                <a:tab pos="326462" algn="l"/>
              </a:tabLst>
            </a:pPr>
            <a:r>
              <a:rPr lang="en-US" sz="2600" dirty="0" smtClean="0">
                <a:latin typeface="Times New Roman" panose="02020603050405020304" pitchFamily="18" charset="0"/>
                <a:cs typeface="Times New Roman" panose="02020603050405020304" pitchFamily="18" charset="0"/>
              </a:rPr>
              <a:t>Nurses generally feel unequipped to address obesity with their patients. They also tend to overemphasize the importance of obesity in all health problems with obese patients and attribute obesity causes to patients’ lifestyle and personal choices, although nurses are more likely to also consider genetic contributions (Brown, Stride, </a:t>
            </a:r>
            <a:r>
              <a:rPr lang="en-US" sz="2600" dirty="0" err="1" smtClean="0">
                <a:latin typeface="Times New Roman" panose="02020603050405020304" pitchFamily="18" charset="0"/>
                <a:cs typeface="Times New Roman" panose="02020603050405020304" pitchFamily="18" charset="0"/>
              </a:rPr>
              <a:t>Psarou</a:t>
            </a:r>
            <a:r>
              <a:rPr lang="en-US" sz="26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Brewins</a:t>
            </a:r>
            <a:r>
              <a:rPr lang="en-US" sz="2600" dirty="0" smtClean="0">
                <a:latin typeface="Times New Roman" panose="02020603050405020304" pitchFamily="18" charset="0"/>
                <a:cs typeface="Times New Roman" panose="02020603050405020304" pitchFamily="18" charset="0"/>
              </a:rPr>
              <a:t>, &amp; Thompson, 2007)</a:t>
            </a:r>
          </a:p>
          <a:p>
            <a:pPr marL="244846" indent="-244846">
              <a:spcAft>
                <a:spcPts val="573"/>
              </a:spcAft>
              <a:buFont typeface="Arial" panose="020B0604020202020204" pitchFamily="34" charset="0"/>
              <a:buChar char="•"/>
              <a:tabLst>
                <a:tab pos="326462" algn="l"/>
              </a:tabLst>
            </a:pPr>
            <a:r>
              <a:rPr lang="en-US" sz="2600" dirty="0" smtClean="0">
                <a:latin typeface="Times New Roman" panose="02020603050405020304" pitchFamily="18" charset="0"/>
                <a:cs typeface="Times New Roman" panose="02020603050405020304" pitchFamily="18" charset="0"/>
              </a:rPr>
              <a:t>Dietetics and medical students reported a decrease in negative attitudes toward obese patients and an increase in awareness of genetic and environmental influences after watching anti-stigma films (</a:t>
            </a:r>
            <a:r>
              <a:rPr lang="en-US" sz="2600" dirty="0" err="1" smtClean="0">
                <a:latin typeface="Times New Roman" panose="02020603050405020304" pitchFamily="18" charset="0"/>
                <a:cs typeface="Times New Roman" panose="02020603050405020304" pitchFamily="18" charset="0"/>
              </a:rPr>
              <a:t>Poustchi</a:t>
            </a:r>
            <a:r>
              <a:rPr lang="en-US" sz="2600" dirty="0" smtClean="0">
                <a:latin typeface="Times New Roman" panose="02020603050405020304" pitchFamily="18" charset="0"/>
                <a:cs typeface="Times New Roman" panose="02020603050405020304" pitchFamily="18" charset="0"/>
              </a:rPr>
              <a:t>, Saks, </a:t>
            </a:r>
            <a:r>
              <a:rPr lang="en-US" sz="2600" dirty="0" err="1" smtClean="0">
                <a:latin typeface="Times New Roman" panose="02020603050405020304" pitchFamily="18" charset="0"/>
                <a:cs typeface="Times New Roman" panose="02020603050405020304" pitchFamily="18" charset="0"/>
              </a:rPr>
              <a:t>Piasecki</a:t>
            </a:r>
            <a:r>
              <a:rPr lang="en-US" sz="2600" dirty="0" smtClean="0">
                <a:latin typeface="Times New Roman" panose="02020603050405020304" pitchFamily="18" charset="0"/>
                <a:cs typeface="Times New Roman" panose="02020603050405020304" pitchFamily="18" charset="0"/>
              </a:rPr>
              <a:t>, Hahn, &amp; </a:t>
            </a:r>
            <a:r>
              <a:rPr lang="en-US" sz="2600" dirty="0" err="1" smtClean="0">
                <a:latin typeface="Times New Roman" panose="02020603050405020304" pitchFamily="18" charset="0"/>
                <a:cs typeface="Times New Roman" panose="02020603050405020304" pitchFamily="18" charset="0"/>
              </a:rPr>
              <a:t>Ferrante</a:t>
            </a:r>
            <a:r>
              <a:rPr lang="en-US" sz="2600" dirty="0" smtClean="0">
                <a:latin typeface="Times New Roman" panose="02020603050405020304" pitchFamily="18" charset="0"/>
                <a:cs typeface="Times New Roman" panose="02020603050405020304" pitchFamily="18" charset="0"/>
              </a:rPr>
              <a:t>, 2013 and Swift, </a:t>
            </a:r>
            <a:r>
              <a:rPr lang="en-US" sz="2600" dirty="0" err="1" smtClean="0">
                <a:latin typeface="Times New Roman" panose="02020603050405020304" pitchFamily="18" charset="0"/>
                <a:cs typeface="Times New Roman" panose="02020603050405020304" pitchFamily="18" charset="0"/>
              </a:rPr>
              <a:t>Tischler</a:t>
            </a:r>
            <a:r>
              <a:rPr lang="en-US" sz="2600" dirty="0" smtClean="0">
                <a:latin typeface="Times New Roman" panose="02020603050405020304" pitchFamily="18" charset="0"/>
                <a:cs typeface="Times New Roman" panose="02020603050405020304" pitchFamily="18" charset="0"/>
              </a:rPr>
              <a:t>, Markham, Gunning, </a:t>
            </a:r>
            <a:r>
              <a:rPr lang="en-US" sz="2600" dirty="0" err="1" smtClean="0">
                <a:latin typeface="Times New Roman" panose="02020603050405020304" pitchFamily="18" charset="0"/>
                <a:cs typeface="Times New Roman" panose="02020603050405020304" pitchFamily="18" charset="0"/>
              </a:rPr>
              <a:t>Glazebrook</a:t>
            </a:r>
            <a:r>
              <a:rPr lang="en-US" sz="2600" dirty="0" smtClean="0">
                <a:latin typeface="Times New Roman" panose="02020603050405020304" pitchFamily="18" charset="0"/>
                <a:cs typeface="Times New Roman" panose="02020603050405020304" pitchFamily="18" charset="0"/>
              </a:rPr>
              <a:t>, Beer, &amp; Puhl, 2013)</a:t>
            </a:r>
          </a:p>
          <a:p>
            <a:pPr marL="244846" indent="-244846">
              <a:spcAft>
                <a:spcPts val="573"/>
              </a:spcAft>
              <a:tabLst>
                <a:tab pos="326462" algn="l"/>
              </a:tabLst>
            </a:pPr>
            <a:endParaRPr lang="en-US" sz="2600" dirty="0" smtClean="0">
              <a:latin typeface="Times New Roman" panose="02020603050405020304" pitchFamily="18" charset="0"/>
              <a:cs typeface="Times New Roman" panose="02020603050405020304" pitchFamily="18" charset="0"/>
            </a:endParaRPr>
          </a:p>
        </p:txBody>
      </p:sp>
      <p:sp>
        <p:nvSpPr>
          <p:cNvPr id="22" name="TextBox 21"/>
          <p:cNvSpPr txBox="1"/>
          <p:nvPr/>
        </p:nvSpPr>
        <p:spPr>
          <a:xfrm>
            <a:off x="17251833" y="5214704"/>
            <a:ext cx="8658090" cy="15120408"/>
          </a:xfrm>
          <a:prstGeom prst="rect">
            <a:avLst/>
          </a:prstGeom>
          <a:noFill/>
        </p:spPr>
        <p:txBody>
          <a:bodyPr wrap="square" lIns="313293" tIns="156648" rIns="313293" bIns="156648" rtlCol="0">
            <a:spAutoFit/>
          </a:bodyPr>
          <a:lstStyle/>
          <a:p>
            <a:r>
              <a:rPr lang="en-US" sz="2600" b="1" dirty="0">
                <a:latin typeface="Times New Roman" panose="02020603050405020304" pitchFamily="18" charset="0"/>
                <a:ea typeface="Calibri" panose="020F0502020204030204" pitchFamily="34" charset="0"/>
                <a:cs typeface="Times New Roman" panose="02020603050405020304" pitchFamily="18" charset="0"/>
              </a:rPr>
              <a:t>Participants:  </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Arial" panose="020B0604020202020204" pitchFamily="34" charset="0"/>
              <a:buChar char="•"/>
              <a:tabLst>
                <a:tab pos="326462" algn="l"/>
              </a:tabLst>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Second and Third-Year Medical students from the Joan C. Edwards School of Medicine in Huntington, W.V.</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a:tabLst>
                <a:tab pos="326462" algn="l"/>
              </a:tabLst>
            </a:pPr>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a:tabLst>
                <a:tab pos="326462" algn="l"/>
              </a:tabLst>
            </a:pP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r>
              <a:rPr lang="en-US" sz="2600" b="1" dirty="0">
                <a:latin typeface="Times New Roman" panose="02020603050405020304" pitchFamily="18" charset="0"/>
                <a:ea typeface="Calibri" panose="020F0502020204030204" pitchFamily="34" charset="0"/>
                <a:cs typeface="Times New Roman" panose="02020603050405020304" pitchFamily="18" charset="0"/>
              </a:rPr>
              <a:t>Measures: </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marL="244846" lvl="1" indent="-244846">
              <a:buFont typeface="Arial" panose="020B0604020202020204" pitchFamily="34" charset="0"/>
              <a:buChar char="•"/>
              <a:tabLst>
                <a:tab pos="326462" algn="l"/>
              </a:tabLst>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The proposed study will use an adapted version of the Foster et al. (2003) original survey, </a:t>
            </a:r>
            <a:r>
              <a:rPr lang="en-US" sz="2600" i="1" dirty="0" smtClean="0">
                <a:latin typeface="Times New Roman" panose="02020603050405020304" pitchFamily="18" charset="0"/>
                <a:ea typeface="Calibri" panose="020F0502020204030204" pitchFamily="34" charset="0"/>
                <a:cs typeface="Times New Roman" panose="02020603050405020304" pitchFamily="18" charset="0"/>
              </a:rPr>
              <a:t>Primary Care Physicians’ Attitudes about Obesity and Its Treatment</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The study will examine two domains related to medical students’ attitudes about obesity: causes of obesity and attitudes towards obesity treatment. Participants will rate their beliefs of perceived causes of obesity on a continuum from </a:t>
            </a:r>
            <a:r>
              <a:rPr lang="en-US" sz="2600" i="1" dirty="0" smtClean="0">
                <a:latin typeface="Times New Roman" panose="02020603050405020304" pitchFamily="18" charset="0"/>
                <a:ea typeface="Calibri" panose="020F0502020204030204" pitchFamily="34" charset="0"/>
                <a:cs typeface="Times New Roman" panose="02020603050405020304" pitchFamily="18" charset="0"/>
              </a:rPr>
              <a:t>not at all important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to </a:t>
            </a:r>
            <a:r>
              <a:rPr lang="en-US" sz="2600" i="1" dirty="0" smtClean="0">
                <a:latin typeface="Times New Roman" panose="02020603050405020304" pitchFamily="18" charset="0"/>
                <a:ea typeface="Calibri" panose="020F0502020204030204" pitchFamily="34" charset="0"/>
                <a:cs typeface="Times New Roman" panose="02020603050405020304" pitchFamily="18" charset="0"/>
              </a:rPr>
              <a:t>very important</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and their  beliefs about the efficacy of obesity treatment on a continuum from </a:t>
            </a:r>
            <a:r>
              <a:rPr lang="en-US" sz="2600" i="1" dirty="0" smtClean="0">
                <a:latin typeface="Times New Roman" panose="02020603050405020304" pitchFamily="18" charset="0"/>
                <a:ea typeface="Calibri" panose="020F0502020204030204" pitchFamily="34" charset="0"/>
                <a:cs typeface="Times New Roman" panose="02020603050405020304" pitchFamily="18" charset="0"/>
              </a:rPr>
              <a:t>strongly disagree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to </a:t>
            </a:r>
            <a:r>
              <a:rPr lang="en-US" sz="2600" i="1" dirty="0" smtClean="0">
                <a:latin typeface="Times New Roman" panose="02020603050405020304" pitchFamily="18" charset="0"/>
                <a:ea typeface="Calibri" panose="020F0502020204030204" pitchFamily="34" charset="0"/>
                <a:cs typeface="Times New Roman" panose="02020603050405020304" pitchFamily="18" charset="0"/>
              </a:rPr>
              <a:t>strongly agree.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t>
            </a:r>
          </a:p>
          <a:p>
            <a:pPr marL="0" lvl="1">
              <a:tabLst>
                <a:tab pos="326462" algn="l"/>
              </a:tabLst>
            </a:pPr>
            <a:endParaRPr lang="en-US" sz="2600" i="1" dirty="0" smtClean="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Arial" panose="020B0604020202020204" pitchFamily="34" charset="0"/>
              <a:buChar char="•"/>
              <a:tabLst>
                <a:tab pos="326462" algn="l"/>
              </a:tabLst>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Demographic information obtained will include: age, gender, racial/ethnic group, BMI, and participant resident status based on the Beale 2013 rural/urban continuum codes </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a:tabLst>
                <a:tab pos="326462" algn="l"/>
              </a:tabLst>
            </a:pPr>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a:tabLst>
                <a:tab pos="326462" algn="l"/>
              </a:tabLst>
            </a:pP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r>
              <a:rPr lang="en-US" sz="2600" b="1" dirty="0">
                <a:latin typeface="Times New Roman" panose="02020603050405020304" pitchFamily="18" charset="0"/>
                <a:ea typeface="Calibri" panose="020F0502020204030204" pitchFamily="34" charset="0"/>
                <a:cs typeface="Times New Roman" panose="02020603050405020304" pitchFamily="18" charset="0"/>
              </a:rPr>
              <a:t>Procedures:</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Arial"/>
              <a:buChar char="•"/>
            </a:pPr>
            <a:r>
              <a:rPr lang="en-US" sz="2600" dirty="0" smtClean="0">
                <a:latin typeface="Times New Roman"/>
                <a:cs typeface="Times New Roman"/>
              </a:rPr>
              <a:t>Research design will follow a repeated measures model.</a:t>
            </a:r>
          </a:p>
          <a:p>
            <a:pPr marL="342900" lvl="0" indent="-342900">
              <a:buFont typeface="Arial"/>
              <a:buChar char="•"/>
            </a:pPr>
            <a:r>
              <a:rPr lang="en-US" sz="2600" dirty="0" smtClean="0">
                <a:latin typeface="Times New Roman"/>
                <a:cs typeface="Times New Roman"/>
              </a:rPr>
              <a:t>Medical students will be assessed on their explicit anti-obesity attitudes using the adapted Foster et al. survey, watch a video presentation on weight bias in health care, and retake the attitude measure. The video </a:t>
            </a:r>
            <a:r>
              <a:rPr lang="en-US" sz="2600" dirty="0">
                <a:latin typeface="Times New Roman"/>
                <a:cs typeface="Times New Roman"/>
              </a:rPr>
              <a:t>presentation will specifically target reducing weight-related bias and stigma in health care settings. </a:t>
            </a:r>
            <a:endParaRPr lang="en-US" sz="2600" dirty="0" smtClean="0">
              <a:latin typeface="Times New Roman"/>
              <a:cs typeface="Times New Roman"/>
            </a:endParaRPr>
          </a:p>
          <a:p>
            <a:pPr marL="342900" lvl="0" indent="-342900">
              <a:buFont typeface="Arial"/>
              <a:buChar char="•"/>
            </a:pPr>
            <a:r>
              <a:rPr lang="en-US" sz="2600" dirty="0" smtClean="0">
                <a:latin typeface="Times New Roman"/>
                <a:cs typeface="Times New Roman"/>
              </a:rPr>
              <a:t>Students </a:t>
            </a:r>
            <a:r>
              <a:rPr lang="en-US" sz="2600" dirty="0">
                <a:latin typeface="Times New Roman"/>
                <a:cs typeface="Times New Roman"/>
              </a:rPr>
              <a:t>will </a:t>
            </a:r>
            <a:r>
              <a:rPr lang="en-US" sz="2600" dirty="0" smtClean="0">
                <a:latin typeface="Times New Roman"/>
                <a:cs typeface="Times New Roman"/>
              </a:rPr>
              <a:t>be  asked to participate in a </a:t>
            </a:r>
            <a:r>
              <a:rPr lang="en-US" sz="2600" dirty="0">
                <a:latin typeface="Times New Roman"/>
                <a:cs typeface="Times New Roman"/>
              </a:rPr>
              <a:t>follow-up assessment two weeks after the initial intervention. </a:t>
            </a:r>
          </a:p>
          <a:p>
            <a:pPr marL="342900" lvl="0" indent="-342900">
              <a:buFont typeface="Arial"/>
              <a:buChar char="•"/>
            </a:pPr>
            <a:r>
              <a:rPr lang="en-US" sz="2600" dirty="0">
                <a:latin typeface="Times New Roman"/>
                <a:cs typeface="Times New Roman"/>
              </a:rPr>
              <a:t>The results from the pre and post </a:t>
            </a:r>
            <a:r>
              <a:rPr lang="en-US" sz="2600" dirty="0" smtClean="0">
                <a:latin typeface="Times New Roman"/>
                <a:cs typeface="Times New Roman"/>
              </a:rPr>
              <a:t>measures </a:t>
            </a:r>
            <a:r>
              <a:rPr lang="en-US" sz="2600" dirty="0">
                <a:latin typeface="Times New Roman"/>
                <a:cs typeface="Times New Roman"/>
              </a:rPr>
              <a:t>and the follow-</a:t>
            </a:r>
            <a:r>
              <a:rPr lang="en-US" sz="2600" dirty="0" smtClean="0">
                <a:latin typeface="Times New Roman"/>
                <a:cs typeface="Times New Roman"/>
              </a:rPr>
              <a:t>up will </a:t>
            </a:r>
            <a:r>
              <a:rPr lang="en-US" sz="2600" dirty="0">
                <a:latin typeface="Times New Roman"/>
                <a:cs typeface="Times New Roman"/>
              </a:rPr>
              <a:t>be analyzed to determine whether the targeted intervention was effective in decreasing </a:t>
            </a:r>
            <a:r>
              <a:rPr lang="en-US" sz="2600" dirty="0" smtClean="0">
                <a:latin typeface="Times New Roman"/>
                <a:cs typeface="Times New Roman"/>
              </a:rPr>
              <a:t>medical students’ negative </a:t>
            </a:r>
            <a:r>
              <a:rPr lang="en-US" sz="2600" dirty="0">
                <a:latin typeface="Times New Roman"/>
                <a:cs typeface="Times New Roman"/>
              </a:rPr>
              <a:t>attitudes towards obese patients. </a:t>
            </a:r>
          </a:p>
        </p:txBody>
      </p:sp>
      <p:sp>
        <p:nvSpPr>
          <p:cNvPr id="30" name="TextBox 29"/>
          <p:cNvSpPr txBox="1"/>
          <p:nvPr/>
        </p:nvSpPr>
        <p:spPr>
          <a:xfrm>
            <a:off x="5006991" y="609600"/>
            <a:ext cx="22824670" cy="2758983"/>
          </a:xfrm>
          <a:prstGeom prst="rect">
            <a:avLst/>
          </a:prstGeom>
          <a:noFill/>
        </p:spPr>
        <p:txBody>
          <a:bodyPr wrap="square" lIns="65303" tIns="32650" rIns="65303" bIns="32650" rtlCol="0">
            <a:spAutoFit/>
          </a:bodyPr>
          <a:lstStyle/>
          <a:p>
            <a:pPr algn="ctr"/>
            <a:r>
              <a:rPr lang="en-US" dirty="0" smtClean="0">
                <a:latin typeface="Times New Roman" panose="02020603050405020304" pitchFamily="18" charset="0"/>
                <a:cs typeface="Times New Roman" panose="02020603050405020304" pitchFamily="18" charset="0"/>
              </a:rPr>
              <a:t>Weight-Related Bias in Medical Students Within an Appalachian University Population: A Proposed Study</a:t>
            </a:r>
            <a:endParaRPr lang="en-US" dirty="0">
              <a:latin typeface="Times New Roman" panose="02020603050405020304" pitchFamily="18" charset="0"/>
              <a:cs typeface="Times New Roman" panose="02020603050405020304" pitchFamily="18" charset="0"/>
            </a:endParaRPr>
          </a:p>
          <a:p>
            <a:pPr algn="ctr"/>
            <a:r>
              <a:rPr lang="en-US" sz="5100" dirty="0" smtClean="0">
                <a:latin typeface="Times New Roman" panose="02020603050405020304" pitchFamily="18" charset="0"/>
                <a:cs typeface="Times New Roman" panose="02020603050405020304" pitchFamily="18" charset="0"/>
              </a:rPr>
              <a:t>Britni Ross, M.A</a:t>
            </a:r>
            <a:r>
              <a:rPr lang="en-US" sz="5100" dirty="0">
                <a:latin typeface="Times New Roman" panose="02020603050405020304" pitchFamily="18" charset="0"/>
                <a:cs typeface="Times New Roman" panose="02020603050405020304" pitchFamily="18" charset="0"/>
              </a:rPr>
              <a:t>., Penny Koontz, Psy.D., </a:t>
            </a:r>
            <a:r>
              <a:rPr lang="en-US" sz="5100" dirty="0" smtClean="0">
                <a:latin typeface="Times New Roman" panose="02020603050405020304" pitchFamily="18" charset="0"/>
                <a:cs typeface="Times New Roman" panose="02020603050405020304" pitchFamily="18" charset="0"/>
              </a:rPr>
              <a:t>Thomas Holland</a:t>
            </a:r>
            <a:endParaRPr lang="en-US" sz="51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25909923" y="5214704"/>
            <a:ext cx="6783106" cy="8868347"/>
          </a:xfrm>
          <a:prstGeom prst="rect">
            <a:avLst/>
          </a:prstGeom>
          <a:noFill/>
        </p:spPr>
        <p:txBody>
          <a:bodyPr wrap="square" lIns="65303" tIns="32650" rIns="65303" bIns="32650" rtlCol="0">
            <a:spAutoFit/>
          </a:bodyPr>
          <a:lstStyle/>
          <a:p>
            <a:pPr marL="244846" indent="-244846">
              <a:buFont typeface="Symbol" panose="05050102010706020507" pitchFamily="18" charset="2"/>
              <a:buChar char=""/>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Current research on weight stigma does not include participants from specifically rural areas, such as West Virginia</a:t>
            </a:r>
          </a:p>
          <a:p>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Symbol" panose="05050102010706020507" pitchFamily="18" charset="2"/>
              <a:buChar char=""/>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Does residing in a rural area or participant BMI serve as a protective factor against negative obesity attitudes?</a:t>
            </a:r>
          </a:p>
          <a:p>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Symbol" panose="05050102010706020507" pitchFamily="18" charset="2"/>
              <a:buChar char=""/>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As obesity is prevalent in rural areas, does the mere exposure effect serve to soften participant attitudes toward obese patients? </a:t>
            </a:r>
          </a:p>
          <a:p>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Symbol" panose="05050102010706020507" pitchFamily="18" charset="2"/>
              <a:buChar char=""/>
            </a:pPr>
            <a:r>
              <a:rPr lang="en-US" sz="2600" dirty="0" smtClean="0">
                <a:latin typeface="Times New Roman" panose="02020603050405020304" pitchFamily="18" charset="0"/>
                <a:ea typeface="Calibri" panose="020F0502020204030204" pitchFamily="34" charset="0"/>
                <a:cs typeface="Times New Roman" panose="02020603050405020304" pitchFamily="18" charset="0"/>
              </a:rPr>
              <a:t>Stigma, bias, and internal attributions related to weight may deter patients from seeking medical care and increase the long-term cost of health care with these patients</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Symbol" panose="05050102010706020507" pitchFamily="18" charset="2"/>
              <a:buChar char=""/>
            </a:pPr>
            <a:endParaRPr lang="en-US" sz="2600" dirty="0" smtClean="0">
              <a:latin typeface="Times New Roman" panose="02020603050405020304" pitchFamily="18" charset="0"/>
              <a:ea typeface="Calibri" panose="020F0502020204030204" pitchFamily="34" charset="0"/>
              <a:cs typeface="Times New Roman" panose="02020603050405020304" pitchFamily="18" charset="0"/>
            </a:endParaRPr>
          </a:p>
          <a:p>
            <a:pPr marL="244846" indent="-244846">
              <a:buFont typeface="Symbol" panose="05050102010706020507" pitchFamily="18" charset="2"/>
              <a:buChar char=""/>
            </a:pPr>
            <a:r>
              <a:rPr lang="en-US" sz="2600" dirty="0">
                <a:latin typeface="Times New Roman" panose="02020603050405020304" pitchFamily="18" charset="0"/>
                <a:ea typeface="Calibri" panose="020F0502020204030204" pitchFamily="34" charset="0"/>
                <a:cs typeface="Times New Roman" panose="02020603050405020304" pitchFamily="18" charset="0"/>
              </a:rPr>
              <a:t>P</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roviding brief training and interventions to medical students will serve to increase participants’ awareness of obesity stigma and may encourage increased sensitivity when treating obese patients </a:t>
            </a:r>
            <a:endParaRPr lang="en-US" sz="26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0" name="Picture 4" descr="http://www.aejmc100.org/wp-content/uploads/2012/11/Marshall-University.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85852" y="609600"/>
            <a:ext cx="3893906" cy="2554514"/>
          </a:xfrm>
          <a:prstGeom prst="rect">
            <a:avLst/>
          </a:prstGeom>
          <a:noFill/>
          <a:extLst>
            <a:ext uri="{909E8E84-426E-40dd-AFC4-6F175D3DCCD1}">
              <a14:hiddenFill xmlns:a14="http://schemas.microsoft.com/office/drawing/2010/main" xmlns="">
                <a:solidFill>
                  <a:srgbClr val="FFFFFF"/>
                </a:solidFill>
              </a14:hiddenFill>
            </a:ext>
          </a:extLst>
        </p:spPr>
      </p:pic>
      <p:sp>
        <p:nvSpPr>
          <p:cNvPr id="23" name="AutoShape 13"/>
          <p:cNvSpPr>
            <a:spLocks/>
          </p:cNvSpPr>
          <p:nvPr/>
        </p:nvSpPr>
        <p:spPr bwMode="auto">
          <a:xfrm>
            <a:off x="9422283" y="4054336"/>
            <a:ext cx="7829550" cy="967843"/>
          </a:xfrm>
          <a:prstGeom prst="roundRect">
            <a:avLst>
              <a:gd name="adj" fmla="val 16662"/>
            </a:avLst>
          </a:prstGeom>
          <a:solidFill>
            <a:srgbClr val="008000"/>
          </a:solidFill>
          <a:ln w="9525">
            <a:noFill/>
            <a:round/>
            <a:headEnd/>
            <a:tailEnd/>
          </a:ln>
        </p:spPr>
        <p:txBody>
          <a:bodyPr lIns="0" tIns="0" rIns="0" bIns="0" anchor="ctr"/>
          <a:lstStyle/>
          <a:p>
            <a:pPr algn="ctr" defTabSz="15035680">
              <a:defRPr/>
            </a:pPr>
            <a:r>
              <a:rPr lang="en-US" sz="5100" b="1" dirty="0" smtClean="0">
                <a:solidFill>
                  <a:schemeClr val="bg1"/>
                </a:solidFill>
                <a:latin typeface="Times New Roman" panose="02020603050405020304" pitchFamily="18" charset="0"/>
                <a:cs typeface="Times New Roman" panose="02020603050405020304" pitchFamily="18" charset="0"/>
              </a:rPr>
              <a:t>Hypotheses </a:t>
            </a:r>
            <a:endParaRPr lang="en-US" sz="5100" b="1" dirty="0">
              <a:solidFill>
                <a:schemeClr val="bg1"/>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9162050" y="5247065"/>
            <a:ext cx="8089783" cy="5917889"/>
          </a:xfrm>
          <a:prstGeom prst="rect">
            <a:avLst/>
          </a:prstGeom>
          <a:noFill/>
        </p:spPr>
        <p:txBody>
          <a:bodyPr wrap="square" lIns="313293" tIns="156648" rIns="313293" bIns="156648" rtlCol="0">
            <a:spAutoFit/>
          </a:bodyPr>
          <a:lstStyle/>
          <a:p>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Hypothesis 1: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There will be a significant difference in explicit attitudes toward obese patients between the pre-treatment and post-treatment measures.</a:t>
            </a:r>
          </a:p>
          <a:p>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Hypothesis 2: </a:t>
            </a:r>
            <a:r>
              <a:rPr lang="en-US" sz="2600" smtClean="0">
                <a:latin typeface="Times New Roman" panose="02020603050405020304" pitchFamily="18" charset="0"/>
                <a:ea typeface="Calibri" panose="020F0502020204030204" pitchFamily="34" charset="0"/>
                <a:cs typeface="Times New Roman" panose="02020603050405020304" pitchFamily="18" charset="0"/>
              </a:rPr>
              <a:t>There will </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not be a significant difference in explicit attitudes toward obese patients between the post-test and follow-up measures. </a:t>
            </a:r>
          </a:p>
          <a:p>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Hypothesis 3:</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Participant BMI will predict attitudes toward obese patients. </a:t>
            </a:r>
          </a:p>
          <a:p>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a:p>
            <a:r>
              <a:rPr lang="en-US" sz="2600" b="1" dirty="0" smtClean="0">
                <a:latin typeface="Times New Roman" panose="02020603050405020304" pitchFamily="18" charset="0"/>
                <a:ea typeface="Calibri" panose="020F0502020204030204" pitchFamily="34" charset="0"/>
                <a:cs typeface="Times New Roman" panose="02020603050405020304" pitchFamily="18" charset="0"/>
              </a:rPr>
              <a:t>Hypothesis 4:</a:t>
            </a:r>
            <a:r>
              <a:rPr lang="en-US" sz="2600" dirty="0" smtClean="0">
                <a:latin typeface="Times New Roman" panose="02020603050405020304" pitchFamily="18" charset="0"/>
                <a:ea typeface="Calibri" panose="020F0502020204030204" pitchFamily="34" charset="0"/>
                <a:cs typeface="Times New Roman" panose="02020603050405020304" pitchFamily="18" charset="0"/>
              </a:rPr>
              <a:t> Metro versus non-metro resident status will predict a difference in explicit attitudes toward obese patients. </a:t>
            </a:r>
            <a:endParaRPr lang="en-US" sz="26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6" name="AutoShape 13"/>
          <p:cNvSpPr>
            <a:spLocks/>
          </p:cNvSpPr>
          <p:nvPr/>
        </p:nvSpPr>
        <p:spPr bwMode="auto">
          <a:xfrm>
            <a:off x="25909923" y="15395065"/>
            <a:ext cx="6537960" cy="923544"/>
          </a:xfrm>
          <a:prstGeom prst="roundRect">
            <a:avLst>
              <a:gd name="adj" fmla="val 16662"/>
            </a:avLst>
          </a:prstGeom>
          <a:solidFill>
            <a:srgbClr val="008000"/>
          </a:solidFill>
          <a:ln w="9525">
            <a:noFill/>
            <a:round/>
            <a:headEnd/>
            <a:tailEnd/>
          </a:ln>
        </p:spPr>
        <p:txBody>
          <a:bodyPr lIns="0" tIns="0" rIns="0" bIns="0" anchor="ctr"/>
          <a:lstStyle/>
          <a:p>
            <a:pPr algn="ctr" defTabSz="15035680">
              <a:defRPr/>
            </a:pPr>
            <a:r>
              <a:rPr lang="en-US" sz="5100" b="1" dirty="0" smtClean="0">
                <a:solidFill>
                  <a:schemeClr val="bg1"/>
                </a:solidFill>
                <a:latin typeface="Times New Roman" panose="02020603050405020304" pitchFamily="18" charset="0"/>
                <a:cs typeface="Times New Roman" panose="02020603050405020304" pitchFamily="18" charset="0"/>
              </a:rPr>
              <a:t>References</a:t>
            </a:r>
            <a:endParaRPr lang="en-US" sz="5100" b="1" dirty="0">
              <a:solidFill>
                <a:schemeClr val="bg1"/>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25908181" y="16453868"/>
            <a:ext cx="6784848" cy="4317451"/>
          </a:xfrm>
          <a:prstGeom prst="rect">
            <a:avLst/>
          </a:prstGeom>
          <a:noFill/>
        </p:spPr>
        <p:txBody>
          <a:bodyPr wrap="square" lIns="313293" tIns="156648" rIns="313293" bIns="156648" rtlCol="0">
            <a:spAutoFit/>
          </a:bodyPr>
          <a:lstStyle/>
          <a:p>
            <a:pPr marL="457200" indent="-457200">
              <a:buSzPct val="150000"/>
              <a:buFont typeface="Arial" panose="020B0604020202020204" pitchFamily="34" charset="0"/>
              <a:buChar char="•"/>
            </a:pPr>
            <a:r>
              <a:rPr lang="en-US" sz="2600" dirty="0" smtClean="0">
                <a:latin typeface="Times New Roman"/>
                <a:cs typeface="Times New Roman"/>
              </a:rPr>
              <a:t>Reference list provided upon request.</a:t>
            </a:r>
            <a:endParaRPr lang="en-US" sz="2600" dirty="0">
              <a:latin typeface="Times New Roman"/>
              <a:cs typeface="Times New Roman"/>
            </a:endParaRPr>
          </a:p>
          <a:p>
            <a:pPr marL="457200" indent="-457200">
              <a:buSzPct val="150000"/>
              <a:buFont typeface="Arial" panose="020B0604020202020204" pitchFamily="34" charset="0"/>
              <a:buChar char="•"/>
            </a:pPr>
            <a:r>
              <a:rPr lang="en-US" sz="2600" dirty="0">
                <a:latin typeface="Times New Roman"/>
                <a:cs typeface="Times New Roman"/>
              </a:rPr>
              <a:t>For a list of references or to contact the authors, please </a:t>
            </a:r>
            <a:r>
              <a:rPr lang="en-US" sz="2600" dirty="0" smtClean="0">
                <a:latin typeface="Times New Roman"/>
                <a:cs typeface="Times New Roman"/>
              </a:rPr>
              <a:t>email:</a:t>
            </a:r>
            <a:endParaRPr lang="en-US" sz="2600" b="1" dirty="0" smtClean="0">
              <a:latin typeface="Times New Roman"/>
              <a:cs typeface="Times New Roman"/>
            </a:endParaRPr>
          </a:p>
          <a:p>
            <a:pPr marL="457200" indent="-457200">
              <a:buSzPct val="150000"/>
              <a:buFont typeface="Arial" panose="020B0604020202020204" pitchFamily="34" charset="0"/>
              <a:buChar char="•"/>
            </a:pPr>
            <a:endParaRPr lang="en-US" sz="2600" b="1" dirty="0">
              <a:latin typeface="Times New Roman"/>
              <a:cs typeface="Times New Roman"/>
            </a:endParaRPr>
          </a:p>
          <a:p>
            <a:pPr>
              <a:buSzPct val="150000"/>
            </a:pPr>
            <a:r>
              <a:rPr lang="en-US" sz="2600" b="1" dirty="0" smtClean="0">
                <a:latin typeface="Times New Roman"/>
                <a:cs typeface="Times New Roman"/>
              </a:rPr>
              <a:t> Britni Ross</a:t>
            </a:r>
          </a:p>
          <a:p>
            <a:pPr>
              <a:buSzPct val="150000"/>
            </a:pPr>
            <a:r>
              <a:rPr lang="en-US" sz="2600" dirty="0" smtClean="0">
                <a:latin typeface="Times New Roman"/>
                <a:cs typeface="Times New Roman"/>
              </a:rPr>
              <a:t> Marshall University Psychology  Dept.  </a:t>
            </a:r>
          </a:p>
          <a:p>
            <a:pPr>
              <a:buSzPct val="150000"/>
            </a:pPr>
            <a:r>
              <a:rPr lang="en-US" sz="2600" dirty="0" smtClean="0">
                <a:latin typeface="Times New Roman"/>
                <a:cs typeface="Times New Roman"/>
              </a:rPr>
              <a:t> One John Marshall Drive</a:t>
            </a:r>
          </a:p>
          <a:p>
            <a:pPr>
              <a:buSzPct val="150000"/>
            </a:pPr>
            <a:r>
              <a:rPr lang="en-US" sz="2600" dirty="0" smtClean="0">
                <a:latin typeface="Times New Roman"/>
                <a:cs typeface="Times New Roman"/>
              </a:rPr>
              <a:t> Huntington, WV 25755</a:t>
            </a:r>
          </a:p>
          <a:p>
            <a:pPr>
              <a:buSzPct val="150000"/>
            </a:pPr>
            <a:r>
              <a:rPr lang="en-US" sz="2600" smtClean="0">
                <a:latin typeface="Times New Roman"/>
                <a:cs typeface="Times New Roman"/>
              </a:rPr>
              <a:t> Email:  graley16@marshall.edu </a:t>
            </a:r>
          </a:p>
          <a:p>
            <a:pPr>
              <a:buSzPct val="150000"/>
            </a:pPr>
            <a:endParaRPr lang="en-US" sz="2600" dirty="0" smtClean="0">
              <a:latin typeface="Times New Roman"/>
              <a:cs typeface="Times New Roman"/>
            </a:endParaRPr>
          </a:p>
        </p:txBody>
      </p:sp>
      <p:pic>
        <p:nvPicPr>
          <p:cNvPr id="9" name="Picture 8"/>
          <p:cNvPicPr>
            <a:picLocks noChangeAspect="1"/>
          </p:cNvPicPr>
          <p:nvPr/>
        </p:nvPicPr>
        <p:blipFill>
          <a:blip r:embed="rId4"/>
          <a:stretch>
            <a:fillRect/>
          </a:stretch>
        </p:blipFill>
        <p:spPr>
          <a:xfrm>
            <a:off x="9162050" y="12510518"/>
            <a:ext cx="7975600" cy="5943600"/>
          </a:xfrm>
          <a:prstGeom prst="rect">
            <a:avLst/>
          </a:prstGeom>
        </p:spPr>
      </p:pic>
      <p:pic>
        <p:nvPicPr>
          <p:cNvPr id="2" name="Picture 1"/>
          <p:cNvPicPr>
            <a:picLocks noChangeAspect="1"/>
          </p:cNvPicPr>
          <p:nvPr/>
        </p:nvPicPr>
        <p:blipFill>
          <a:blip r:embed="rId5"/>
          <a:stretch>
            <a:fillRect/>
          </a:stretch>
        </p:blipFill>
        <p:spPr>
          <a:xfrm>
            <a:off x="27518050" y="609600"/>
            <a:ext cx="4654718" cy="3279460"/>
          </a:xfrm>
          <a:prstGeom prst="rect">
            <a:avLst/>
          </a:prstGeom>
        </p:spPr>
      </p:pic>
    </p:spTree>
    <p:extLst>
      <p:ext uri="{BB962C8B-B14F-4D97-AF65-F5344CB8AC3E}">
        <p14:creationId xmlns:p14="http://schemas.microsoft.com/office/powerpoint/2010/main" val="261143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3665</TotalTime>
  <Words>881</Words>
  <Application>Microsoft Office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Symbol</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Britni Ross</dc:creator>
  <cp:lastModifiedBy>Tresch-Reneau, Nancy</cp:lastModifiedBy>
  <cp:revision>34</cp:revision>
  <cp:lastPrinted>2014-09-25T22:33:27Z</cp:lastPrinted>
  <dcterms:created xsi:type="dcterms:W3CDTF">2014-09-25T22:13:03Z</dcterms:created>
  <dcterms:modified xsi:type="dcterms:W3CDTF">2015-09-08T17:27:24Z</dcterms:modified>
</cp:coreProperties>
</file>