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63" r:id="rId6"/>
    <p:sldId id="265" r:id="rId7"/>
    <p:sldId id="264" r:id="rId8"/>
    <p:sldId id="270" r:id="rId9"/>
    <p:sldId id="266" r:id="rId10"/>
    <p:sldId id="267" r:id="rId11"/>
    <p:sldId id="269" r:id="rId12"/>
    <p:sldId id="268" r:id="rId13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432" autoAdjust="0"/>
  </p:normalViewPr>
  <p:slideViewPr>
    <p:cSldViewPr snapToGrid="0" snapToObjects="1">
      <p:cViewPr varScale="1">
        <p:scale>
          <a:sx n="97" d="100"/>
          <a:sy n="97" d="100"/>
        </p:scale>
        <p:origin x="15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1E961-78F5-44AB-850F-FACE41F8EB9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EEC98136-9799-45AD-B054-FAE3D3FE569F}">
      <dgm:prSet phldrT="[Text]"/>
      <dgm:spPr/>
      <dgm:t>
        <a:bodyPr/>
        <a:lstStyle/>
        <a:p>
          <a:r>
            <a:rPr lang="en-US" dirty="0" smtClean="0"/>
            <a:t>Identify Opportunities</a:t>
          </a:r>
          <a:endParaRPr lang="en-US" dirty="0"/>
        </a:p>
      </dgm:t>
    </dgm:pt>
    <dgm:pt modelId="{6C4738D1-C761-43A1-8F4D-7A61EE037A8E}" type="parTrans" cxnId="{19735B99-FD34-4648-9162-D672F1FDF93E}">
      <dgm:prSet/>
      <dgm:spPr/>
      <dgm:t>
        <a:bodyPr/>
        <a:lstStyle/>
        <a:p>
          <a:endParaRPr lang="en-US"/>
        </a:p>
      </dgm:t>
    </dgm:pt>
    <dgm:pt modelId="{8711D62F-7923-4D65-B7B7-AA9DE581D332}" type="sibTrans" cxnId="{19735B99-FD34-4648-9162-D672F1FDF93E}">
      <dgm:prSet/>
      <dgm:spPr/>
      <dgm:t>
        <a:bodyPr/>
        <a:lstStyle/>
        <a:p>
          <a:endParaRPr lang="en-US"/>
        </a:p>
      </dgm:t>
    </dgm:pt>
    <dgm:pt modelId="{43DE36C4-2541-4EEB-B45E-1D0CCA79D02D}">
      <dgm:prSet phldrT="[Text]"/>
      <dgm:spPr/>
      <dgm:t>
        <a:bodyPr/>
        <a:lstStyle/>
        <a:p>
          <a:r>
            <a:rPr lang="en-US" dirty="0" smtClean="0"/>
            <a:t>Conduct Due Diligence</a:t>
          </a:r>
          <a:endParaRPr lang="en-US" dirty="0"/>
        </a:p>
      </dgm:t>
    </dgm:pt>
    <dgm:pt modelId="{ADCD5DA2-3DC6-41D6-90F1-74ED41CFBECD}" type="parTrans" cxnId="{1C36B6AE-3418-47B9-BAB7-F50243889156}">
      <dgm:prSet/>
      <dgm:spPr/>
      <dgm:t>
        <a:bodyPr/>
        <a:lstStyle/>
        <a:p>
          <a:endParaRPr lang="en-US"/>
        </a:p>
      </dgm:t>
    </dgm:pt>
    <dgm:pt modelId="{AEE5572E-B030-49ED-9D41-596BF2BD79D8}" type="sibTrans" cxnId="{1C36B6AE-3418-47B9-BAB7-F50243889156}">
      <dgm:prSet/>
      <dgm:spPr/>
      <dgm:t>
        <a:bodyPr/>
        <a:lstStyle/>
        <a:p>
          <a:endParaRPr lang="en-US"/>
        </a:p>
      </dgm:t>
    </dgm:pt>
    <dgm:pt modelId="{BE1FB480-3DEB-4725-BD14-AE882ED6E7B2}">
      <dgm:prSet phldrT="[Text]"/>
      <dgm:spPr/>
      <dgm:t>
        <a:bodyPr/>
        <a:lstStyle/>
        <a:p>
          <a:r>
            <a:rPr lang="en-US" dirty="0" smtClean="0"/>
            <a:t>Review Findings</a:t>
          </a:r>
          <a:endParaRPr lang="en-US" dirty="0"/>
        </a:p>
      </dgm:t>
    </dgm:pt>
    <dgm:pt modelId="{4680B9FE-FDEB-4B0B-BA23-FAC4D91BBCB3}" type="parTrans" cxnId="{F978F05D-B57C-4701-B695-66AAD5E9E034}">
      <dgm:prSet/>
      <dgm:spPr/>
      <dgm:t>
        <a:bodyPr/>
        <a:lstStyle/>
        <a:p>
          <a:endParaRPr lang="en-US"/>
        </a:p>
      </dgm:t>
    </dgm:pt>
    <dgm:pt modelId="{E78351D7-3536-4950-BA44-23BBA2DBA31D}" type="sibTrans" cxnId="{F978F05D-B57C-4701-B695-66AAD5E9E034}">
      <dgm:prSet/>
      <dgm:spPr/>
      <dgm:t>
        <a:bodyPr/>
        <a:lstStyle/>
        <a:p>
          <a:endParaRPr lang="en-US"/>
        </a:p>
      </dgm:t>
    </dgm:pt>
    <dgm:pt modelId="{1F90B9C5-ECCF-4491-9846-2476C4CC6096}">
      <dgm:prSet phldrT="[Text]"/>
      <dgm:spPr/>
      <dgm:t>
        <a:bodyPr/>
        <a:lstStyle/>
        <a:p>
          <a:r>
            <a:rPr lang="en-US" dirty="0" smtClean="0"/>
            <a:t>Develop Action Plan</a:t>
          </a:r>
          <a:endParaRPr lang="en-US" dirty="0"/>
        </a:p>
      </dgm:t>
    </dgm:pt>
    <dgm:pt modelId="{20298FD1-3A62-4B41-A9DF-E53EBE80DC8F}" type="parTrans" cxnId="{C136BF42-7C7D-4A97-B7EF-A754A198247E}">
      <dgm:prSet/>
      <dgm:spPr/>
      <dgm:t>
        <a:bodyPr/>
        <a:lstStyle/>
        <a:p>
          <a:endParaRPr lang="en-US"/>
        </a:p>
      </dgm:t>
    </dgm:pt>
    <dgm:pt modelId="{6C88460A-657E-4DAA-A263-D91CE5FA9649}" type="sibTrans" cxnId="{C136BF42-7C7D-4A97-B7EF-A754A198247E}">
      <dgm:prSet/>
      <dgm:spPr/>
      <dgm:t>
        <a:bodyPr/>
        <a:lstStyle/>
        <a:p>
          <a:endParaRPr lang="en-US"/>
        </a:p>
      </dgm:t>
    </dgm:pt>
    <dgm:pt modelId="{AC773129-110D-4013-80AD-0E4D86C3E90E}">
      <dgm:prSet phldrT="[Text]"/>
      <dgm:spPr/>
      <dgm:t>
        <a:bodyPr/>
        <a:lstStyle/>
        <a:p>
          <a:r>
            <a:rPr lang="en-US" dirty="0" smtClean="0"/>
            <a:t>Prioritize Opportunities</a:t>
          </a:r>
          <a:endParaRPr lang="en-US" dirty="0"/>
        </a:p>
      </dgm:t>
    </dgm:pt>
    <dgm:pt modelId="{30EF4716-7E2B-4FC5-AB33-A73CA85048B2}" type="parTrans" cxnId="{AAFE654B-2629-44DB-BE1C-725394238D6E}">
      <dgm:prSet/>
      <dgm:spPr/>
      <dgm:t>
        <a:bodyPr/>
        <a:lstStyle/>
        <a:p>
          <a:endParaRPr lang="en-US"/>
        </a:p>
      </dgm:t>
    </dgm:pt>
    <dgm:pt modelId="{239BA602-B7ED-4CE0-8D88-798E93A14710}" type="sibTrans" cxnId="{AAFE654B-2629-44DB-BE1C-725394238D6E}">
      <dgm:prSet/>
      <dgm:spPr/>
      <dgm:t>
        <a:bodyPr/>
        <a:lstStyle/>
        <a:p>
          <a:endParaRPr lang="en-US"/>
        </a:p>
      </dgm:t>
    </dgm:pt>
    <dgm:pt modelId="{4F0F3111-AD1B-4525-B00E-3EFAFBE2F023}" type="pres">
      <dgm:prSet presAssocID="{C4D1E961-78F5-44AB-850F-FACE41F8EB9D}" presName="arrowDiagram" presStyleCnt="0">
        <dgm:presLayoutVars>
          <dgm:chMax val="5"/>
          <dgm:dir/>
          <dgm:resizeHandles val="exact"/>
        </dgm:presLayoutVars>
      </dgm:prSet>
      <dgm:spPr/>
    </dgm:pt>
    <dgm:pt modelId="{1F296AD8-8BE8-4054-AF73-4C71828D3FC3}" type="pres">
      <dgm:prSet presAssocID="{C4D1E961-78F5-44AB-850F-FACE41F8EB9D}" presName="arrow" presStyleLbl="bgShp" presStyleIdx="0" presStyleCnt="1" custLinFactNeighborX="6169" custLinFactNeighborY="965"/>
      <dgm:spPr/>
    </dgm:pt>
    <dgm:pt modelId="{BFEC80C4-3AD2-4525-A9F7-93125FDE79F4}" type="pres">
      <dgm:prSet presAssocID="{C4D1E961-78F5-44AB-850F-FACE41F8EB9D}" presName="arrowDiagram5" presStyleCnt="0"/>
      <dgm:spPr/>
    </dgm:pt>
    <dgm:pt modelId="{FA2DC917-9D8B-4E5D-84C7-67D38B371127}" type="pres">
      <dgm:prSet presAssocID="{EEC98136-9799-45AD-B054-FAE3D3FE569F}" presName="bullet5a" presStyleLbl="node1" presStyleIdx="0" presStyleCnt="5"/>
      <dgm:spPr/>
    </dgm:pt>
    <dgm:pt modelId="{464A6919-3BCE-4565-B816-EEAD0A53B65F}" type="pres">
      <dgm:prSet presAssocID="{EEC98136-9799-45AD-B054-FAE3D3FE569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06A11A-DB86-43A1-AD7C-3D977C6801B8}" type="pres">
      <dgm:prSet presAssocID="{43DE36C4-2541-4EEB-B45E-1D0CCA79D02D}" presName="bullet5b" presStyleLbl="node1" presStyleIdx="1" presStyleCnt="5"/>
      <dgm:spPr/>
    </dgm:pt>
    <dgm:pt modelId="{A810CA0D-11C1-4BCA-B958-1A0AC2481935}" type="pres">
      <dgm:prSet presAssocID="{43DE36C4-2541-4EEB-B45E-1D0CCA79D02D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B838AD-4E9E-462F-8ACE-3A357037C2DF}" type="pres">
      <dgm:prSet presAssocID="{BE1FB480-3DEB-4725-BD14-AE882ED6E7B2}" presName="bullet5c" presStyleLbl="node1" presStyleIdx="2" presStyleCnt="5"/>
      <dgm:spPr/>
    </dgm:pt>
    <dgm:pt modelId="{B3087A45-E0A5-4F4A-82F4-BFEE4E2F5D22}" type="pres">
      <dgm:prSet presAssocID="{BE1FB480-3DEB-4725-BD14-AE882ED6E7B2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33E45-EAF0-48B6-985A-A1162E0CA3E1}" type="pres">
      <dgm:prSet presAssocID="{AC773129-110D-4013-80AD-0E4D86C3E90E}" presName="bullet5d" presStyleLbl="node1" presStyleIdx="3" presStyleCnt="5"/>
      <dgm:spPr/>
    </dgm:pt>
    <dgm:pt modelId="{F4A7B09F-3689-4D96-8340-F7D6786224B5}" type="pres">
      <dgm:prSet presAssocID="{AC773129-110D-4013-80AD-0E4D86C3E90E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C562C-3A8B-4D5F-B328-F02054147C3D}" type="pres">
      <dgm:prSet presAssocID="{1F90B9C5-ECCF-4491-9846-2476C4CC6096}" presName="bullet5e" presStyleLbl="node1" presStyleIdx="4" presStyleCnt="5"/>
      <dgm:spPr/>
    </dgm:pt>
    <dgm:pt modelId="{5B892895-6649-4106-B283-016975DC480E}" type="pres">
      <dgm:prSet presAssocID="{1F90B9C5-ECCF-4491-9846-2476C4CC6096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41FF48-6FEE-474D-BCFB-F09E80B0F79D}" type="presOf" srcId="{C4D1E961-78F5-44AB-850F-FACE41F8EB9D}" destId="{4F0F3111-AD1B-4525-B00E-3EFAFBE2F023}" srcOrd="0" destOrd="0" presId="urn:microsoft.com/office/officeart/2005/8/layout/arrow2"/>
    <dgm:cxn modelId="{AAFE654B-2629-44DB-BE1C-725394238D6E}" srcId="{C4D1E961-78F5-44AB-850F-FACE41F8EB9D}" destId="{AC773129-110D-4013-80AD-0E4D86C3E90E}" srcOrd="3" destOrd="0" parTransId="{30EF4716-7E2B-4FC5-AB33-A73CA85048B2}" sibTransId="{239BA602-B7ED-4CE0-8D88-798E93A14710}"/>
    <dgm:cxn modelId="{E9656F63-ACB9-4A25-B322-5C9B4A52C899}" type="presOf" srcId="{AC773129-110D-4013-80AD-0E4D86C3E90E}" destId="{F4A7B09F-3689-4D96-8340-F7D6786224B5}" srcOrd="0" destOrd="0" presId="urn:microsoft.com/office/officeart/2005/8/layout/arrow2"/>
    <dgm:cxn modelId="{42A6B84A-5A81-4D5A-8F97-4673D681AC39}" type="presOf" srcId="{1F90B9C5-ECCF-4491-9846-2476C4CC6096}" destId="{5B892895-6649-4106-B283-016975DC480E}" srcOrd="0" destOrd="0" presId="urn:microsoft.com/office/officeart/2005/8/layout/arrow2"/>
    <dgm:cxn modelId="{19735B99-FD34-4648-9162-D672F1FDF93E}" srcId="{C4D1E961-78F5-44AB-850F-FACE41F8EB9D}" destId="{EEC98136-9799-45AD-B054-FAE3D3FE569F}" srcOrd="0" destOrd="0" parTransId="{6C4738D1-C761-43A1-8F4D-7A61EE037A8E}" sibTransId="{8711D62F-7923-4D65-B7B7-AA9DE581D332}"/>
    <dgm:cxn modelId="{1C36B6AE-3418-47B9-BAB7-F50243889156}" srcId="{C4D1E961-78F5-44AB-850F-FACE41F8EB9D}" destId="{43DE36C4-2541-4EEB-B45E-1D0CCA79D02D}" srcOrd="1" destOrd="0" parTransId="{ADCD5DA2-3DC6-41D6-90F1-74ED41CFBECD}" sibTransId="{AEE5572E-B030-49ED-9D41-596BF2BD79D8}"/>
    <dgm:cxn modelId="{002B464D-B1A8-4745-91C9-28E8C89F3128}" type="presOf" srcId="{EEC98136-9799-45AD-B054-FAE3D3FE569F}" destId="{464A6919-3BCE-4565-B816-EEAD0A53B65F}" srcOrd="0" destOrd="0" presId="urn:microsoft.com/office/officeart/2005/8/layout/arrow2"/>
    <dgm:cxn modelId="{C136BF42-7C7D-4A97-B7EF-A754A198247E}" srcId="{C4D1E961-78F5-44AB-850F-FACE41F8EB9D}" destId="{1F90B9C5-ECCF-4491-9846-2476C4CC6096}" srcOrd="4" destOrd="0" parTransId="{20298FD1-3A62-4B41-A9DF-E53EBE80DC8F}" sibTransId="{6C88460A-657E-4DAA-A263-D91CE5FA9649}"/>
    <dgm:cxn modelId="{28465115-DCDB-4892-B8EB-6862976DFEDF}" type="presOf" srcId="{43DE36C4-2541-4EEB-B45E-1D0CCA79D02D}" destId="{A810CA0D-11C1-4BCA-B958-1A0AC2481935}" srcOrd="0" destOrd="0" presId="urn:microsoft.com/office/officeart/2005/8/layout/arrow2"/>
    <dgm:cxn modelId="{F978F05D-B57C-4701-B695-66AAD5E9E034}" srcId="{C4D1E961-78F5-44AB-850F-FACE41F8EB9D}" destId="{BE1FB480-3DEB-4725-BD14-AE882ED6E7B2}" srcOrd="2" destOrd="0" parTransId="{4680B9FE-FDEB-4B0B-BA23-FAC4D91BBCB3}" sibTransId="{E78351D7-3536-4950-BA44-23BBA2DBA31D}"/>
    <dgm:cxn modelId="{FB9FEACB-CBC1-4094-B01A-2F84B6E9620D}" type="presOf" srcId="{BE1FB480-3DEB-4725-BD14-AE882ED6E7B2}" destId="{B3087A45-E0A5-4F4A-82F4-BFEE4E2F5D22}" srcOrd="0" destOrd="0" presId="urn:microsoft.com/office/officeart/2005/8/layout/arrow2"/>
    <dgm:cxn modelId="{70C4DD81-315F-471A-A143-1EBB30D4E416}" type="presParOf" srcId="{4F0F3111-AD1B-4525-B00E-3EFAFBE2F023}" destId="{1F296AD8-8BE8-4054-AF73-4C71828D3FC3}" srcOrd="0" destOrd="0" presId="urn:microsoft.com/office/officeart/2005/8/layout/arrow2"/>
    <dgm:cxn modelId="{A5E80BC6-318E-4E4F-990A-4889663F983A}" type="presParOf" srcId="{4F0F3111-AD1B-4525-B00E-3EFAFBE2F023}" destId="{BFEC80C4-3AD2-4525-A9F7-93125FDE79F4}" srcOrd="1" destOrd="0" presId="urn:microsoft.com/office/officeart/2005/8/layout/arrow2"/>
    <dgm:cxn modelId="{C379A443-F563-4A18-972C-4AD5EBCAC9C6}" type="presParOf" srcId="{BFEC80C4-3AD2-4525-A9F7-93125FDE79F4}" destId="{FA2DC917-9D8B-4E5D-84C7-67D38B371127}" srcOrd="0" destOrd="0" presId="urn:microsoft.com/office/officeart/2005/8/layout/arrow2"/>
    <dgm:cxn modelId="{1832647B-4027-4879-A47C-1765ACB39B6F}" type="presParOf" srcId="{BFEC80C4-3AD2-4525-A9F7-93125FDE79F4}" destId="{464A6919-3BCE-4565-B816-EEAD0A53B65F}" srcOrd="1" destOrd="0" presId="urn:microsoft.com/office/officeart/2005/8/layout/arrow2"/>
    <dgm:cxn modelId="{EF4C870F-9B2A-4F44-B89B-AC74EEB7A6BC}" type="presParOf" srcId="{BFEC80C4-3AD2-4525-A9F7-93125FDE79F4}" destId="{B806A11A-DB86-43A1-AD7C-3D977C6801B8}" srcOrd="2" destOrd="0" presId="urn:microsoft.com/office/officeart/2005/8/layout/arrow2"/>
    <dgm:cxn modelId="{14D4CD02-8A58-47BD-A625-F3258B043A08}" type="presParOf" srcId="{BFEC80C4-3AD2-4525-A9F7-93125FDE79F4}" destId="{A810CA0D-11C1-4BCA-B958-1A0AC2481935}" srcOrd="3" destOrd="0" presId="urn:microsoft.com/office/officeart/2005/8/layout/arrow2"/>
    <dgm:cxn modelId="{CC7B7306-4F3B-4A7A-ABD0-3B686B7B6CFC}" type="presParOf" srcId="{BFEC80C4-3AD2-4525-A9F7-93125FDE79F4}" destId="{B4B838AD-4E9E-462F-8ACE-3A357037C2DF}" srcOrd="4" destOrd="0" presId="urn:microsoft.com/office/officeart/2005/8/layout/arrow2"/>
    <dgm:cxn modelId="{A6B963B3-B648-416C-9353-B6CD9D04F22E}" type="presParOf" srcId="{BFEC80C4-3AD2-4525-A9F7-93125FDE79F4}" destId="{B3087A45-E0A5-4F4A-82F4-BFEE4E2F5D22}" srcOrd="5" destOrd="0" presId="urn:microsoft.com/office/officeart/2005/8/layout/arrow2"/>
    <dgm:cxn modelId="{BBA0896A-E41D-4E6F-A7E2-6B48EAA904FB}" type="presParOf" srcId="{BFEC80C4-3AD2-4525-A9F7-93125FDE79F4}" destId="{AAA33E45-EAF0-48B6-985A-A1162E0CA3E1}" srcOrd="6" destOrd="0" presId="urn:microsoft.com/office/officeart/2005/8/layout/arrow2"/>
    <dgm:cxn modelId="{F5E0D113-E7F0-4314-BFC4-59F2A39583C7}" type="presParOf" srcId="{BFEC80C4-3AD2-4525-A9F7-93125FDE79F4}" destId="{F4A7B09F-3689-4D96-8340-F7D6786224B5}" srcOrd="7" destOrd="0" presId="urn:microsoft.com/office/officeart/2005/8/layout/arrow2"/>
    <dgm:cxn modelId="{341BF8D0-2A31-4D0F-9EF9-A24EAAEEF863}" type="presParOf" srcId="{BFEC80C4-3AD2-4525-A9F7-93125FDE79F4}" destId="{AB5C562C-3A8B-4D5F-B328-F02054147C3D}" srcOrd="8" destOrd="0" presId="urn:microsoft.com/office/officeart/2005/8/layout/arrow2"/>
    <dgm:cxn modelId="{DC6A12E0-9F8F-4658-956E-E03084CAAF23}" type="presParOf" srcId="{BFEC80C4-3AD2-4525-A9F7-93125FDE79F4}" destId="{5B892895-6649-4106-B283-016975DC480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85F6391A-588C-499A-84AA-FEE6C86D9AE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46DB13A-E517-4C70-AF91-BC314F98F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6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DB13A-E517-4C70-AF91-BC314F98FC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F9D7A-9B05-4EC4-A56C-3F108E659CA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18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F9D7A-9B05-4EC4-A56C-3F108E659CA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86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F9D7A-9B05-4EC4-A56C-3F108E659CA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20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F9D7A-9B05-4EC4-A56C-3F108E659CA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05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F9D7A-9B05-4EC4-A56C-3F108E659CA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44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F9D7A-9B05-4EC4-A56C-3F108E659CA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401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DB13A-E517-4C70-AF91-BC314F98FC5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03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8588" y="1652123"/>
            <a:ext cx="6010422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4056" y="360484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70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3987" y="1600200"/>
            <a:ext cx="719417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75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2624" y="32591"/>
            <a:ext cx="7651375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624" y="1600200"/>
            <a:ext cx="71941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1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Services Portfolio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Council of Chairs</a:t>
            </a:r>
          </a:p>
          <a:p>
            <a:r>
              <a:rPr lang="en-US" dirty="0" smtClean="0"/>
              <a:t>December 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338" y="133004"/>
            <a:ext cx="7657408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Implementation of Recommendations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870" y="1116677"/>
            <a:ext cx="7122622" cy="4910050"/>
          </a:xfrm>
        </p:spPr>
        <p:txBody>
          <a:bodyPr>
            <a:normAutofit/>
          </a:bodyPr>
          <a:lstStyle/>
          <a:p>
            <a:r>
              <a:rPr lang="en-US" dirty="0"/>
              <a:t>Prioritize efforts on the top left and top right decision quadrant (i.e. those initiatives with the greatest savings/net revenue opportunity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Rapid response team approach</a:t>
            </a:r>
          </a:p>
          <a:p>
            <a:r>
              <a:rPr lang="en-US" dirty="0" smtClean="0"/>
              <a:t>Categorize opportunities into “buckets” to optimize implementation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4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Buckets for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587" y="1158240"/>
            <a:ext cx="7194177" cy="4525963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en-US" sz="2900" dirty="0"/>
              <a:t>Printing, faxing and IT related services</a:t>
            </a:r>
          </a:p>
          <a:p>
            <a:pPr lvl="2"/>
            <a:r>
              <a:rPr lang="en-US" sz="2900" dirty="0" smtClean="0"/>
              <a:t>Auxiliaries, Facilities </a:t>
            </a:r>
            <a:r>
              <a:rPr lang="en-US" sz="2900" dirty="0"/>
              <a:t>and leases</a:t>
            </a:r>
          </a:p>
          <a:p>
            <a:pPr lvl="2"/>
            <a:r>
              <a:rPr lang="en-US" sz="2900" dirty="0" err="1"/>
              <a:t>Pcard</a:t>
            </a:r>
            <a:r>
              <a:rPr lang="en-US" sz="2900" dirty="0"/>
              <a:t>, Procurement and Travel</a:t>
            </a:r>
          </a:p>
          <a:p>
            <a:pPr lvl="2"/>
            <a:r>
              <a:rPr lang="en-US" sz="2900" dirty="0"/>
              <a:t>Marketing, Public Relations and Website</a:t>
            </a:r>
          </a:p>
          <a:p>
            <a:pPr lvl="2"/>
            <a:r>
              <a:rPr lang="en-US" sz="2900" dirty="0"/>
              <a:t>Libraries</a:t>
            </a:r>
          </a:p>
          <a:p>
            <a:pPr lvl="2"/>
            <a:r>
              <a:rPr lang="en-US" sz="2900" dirty="0"/>
              <a:t>Academic -  includes continuing education, distance learning courses</a:t>
            </a:r>
          </a:p>
          <a:p>
            <a:pPr lvl="2"/>
            <a:r>
              <a:rPr lang="en-US" sz="2900" dirty="0"/>
              <a:t>Administrative and Finance – includes business center, expense reductions, temporary services/pool, student insurance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7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implementation oversight structure-done</a:t>
            </a:r>
          </a:p>
          <a:p>
            <a:r>
              <a:rPr lang="en-US" dirty="0" smtClean="0"/>
              <a:t>Identify Rapid Response Team leads and members-done</a:t>
            </a:r>
          </a:p>
          <a:p>
            <a:r>
              <a:rPr lang="en-US" dirty="0" smtClean="0"/>
              <a:t>Develop process and timeframe for implementation with </a:t>
            </a:r>
            <a:r>
              <a:rPr lang="en-US" smtClean="0"/>
              <a:t>rpkGroup</a:t>
            </a:r>
            <a:r>
              <a:rPr lang="en-US" dirty="0" smtClean="0"/>
              <a:t>-mid-December</a:t>
            </a:r>
          </a:p>
          <a:p>
            <a:r>
              <a:rPr lang="en-US" dirty="0" smtClean="0"/>
              <a:t>Kickoff- January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4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Project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224" y="1312025"/>
            <a:ext cx="7176655" cy="4383578"/>
          </a:xfrm>
        </p:spPr>
        <p:txBody>
          <a:bodyPr>
            <a:noAutofit/>
          </a:bodyPr>
          <a:lstStyle/>
          <a:p>
            <a:r>
              <a:rPr lang="en-US" sz="2000" dirty="0" smtClean="0"/>
              <a:t>Service portfolio review emerged from the October 2013 campus leadership retreat.  One of eight initiatives.</a:t>
            </a:r>
          </a:p>
          <a:p>
            <a:r>
              <a:rPr lang="en-US" sz="2000" dirty="0" smtClean="0"/>
              <a:t>Goals</a:t>
            </a:r>
          </a:p>
          <a:p>
            <a:pPr lvl="1"/>
            <a:r>
              <a:rPr lang="en-US" sz="2000" dirty="0"/>
              <a:t>Provide a broad review of services, reflecting a </a:t>
            </a:r>
            <a:r>
              <a:rPr lang="en-US" sz="2000" dirty="0" smtClean="0"/>
              <a:t>university- </a:t>
            </a:r>
            <a:r>
              <a:rPr lang="en-US" sz="2000" dirty="0"/>
              <a:t>wide approach.</a:t>
            </a:r>
          </a:p>
          <a:p>
            <a:pPr lvl="1"/>
            <a:r>
              <a:rPr lang="en-US" sz="2000" dirty="0"/>
              <a:t>Focus on services that will support increased net revenue.</a:t>
            </a:r>
          </a:p>
          <a:p>
            <a:pPr lvl="1"/>
            <a:r>
              <a:rPr lang="en-US" sz="2000" dirty="0"/>
              <a:t>Capture cost savings for the university.</a:t>
            </a:r>
          </a:p>
          <a:p>
            <a:pPr lvl="1"/>
            <a:r>
              <a:rPr lang="en-US" sz="2000" dirty="0" smtClean="0"/>
              <a:t>Enhance </a:t>
            </a:r>
            <a:r>
              <a:rPr lang="en-US" sz="2000" dirty="0"/>
              <a:t>the level of services at the university/address “pain points”</a:t>
            </a:r>
            <a:r>
              <a:rPr lang="en-US" sz="2000" dirty="0" smtClean="0"/>
              <a:t>.</a:t>
            </a:r>
          </a:p>
          <a:p>
            <a:pPr marL="228600" indent="-228600"/>
            <a:r>
              <a:rPr lang="en-US" sz="2000" dirty="0"/>
              <a:t>Project Target – $7-10 </a:t>
            </a:r>
            <a:r>
              <a:rPr lang="en-US" sz="2000" dirty="0" smtClean="0"/>
              <a:t>million in net revenue for FY16</a:t>
            </a:r>
            <a:endParaRPr lang="en-US" sz="2000" dirty="0"/>
          </a:p>
          <a:p>
            <a:pPr marL="512763" lvl="1" indent="-228600"/>
            <a:r>
              <a:rPr lang="en-US" sz="2000" dirty="0" smtClean="0"/>
              <a:t>Justification</a:t>
            </a:r>
            <a:r>
              <a:rPr lang="en-US" sz="2000" dirty="0"/>
              <a:t>: $5.8 million of “one-time” items used to balance 2015 budget and one year of faculty and </a:t>
            </a:r>
            <a:r>
              <a:rPr lang="en-US" sz="2000" dirty="0" smtClean="0"/>
              <a:t>staff </a:t>
            </a:r>
            <a:r>
              <a:rPr lang="en-US" sz="2000" dirty="0"/>
              <a:t>raises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33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763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Steering Committee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3575" y="1143001"/>
            <a:ext cx="7111538" cy="41605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John Maher – Co-Chair</a:t>
            </a:r>
          </a:p>
          <a:p>
            <a:r>
              <a:rPr lang="en-US" dirty="0" smtClean="0"/>
              <a:t>Mary Ellen </a:t>
            </a:r>
            <a:r>
              <a:rPr lang="en-US" dirty="0" err="1" smtClean="0"/>
              <a:t>Heuton</a:t>
            </a:r>
            <a:r>
              <a:rPr lang="en-US" dirty="0" smtClean="0"/>
              <a:t> – Co-Chair</a:t>
            </a:r>
          </a:p>
          <a:p>
            <a:r>
              <a:rPr lang="en-US" dirty="0"/>
              <a:t>Layton </a:t>
            </a:r>
            <a:r>
              <a:rPr lang="en-US" dirty="0" err="1"/>
              <a:t>Cottrill</a:t>
            </a:r>
            <a:endParaRPr lang="en-US" dirty="0"/>
          </a:p>
          <a:p>
            <a:r>
              <a:rPr lang="en-US" dirty="0" smtClean="0"/>
              <a:t>Jan Fox</a:t>
            </a:r>
          </a:p>
          <a:p>
            <a:r>
              <a:rPr lang="en-US" dirty="0" smtClean="0"/>
              <a:t>Buffy Hammers</a:t>
            </a:r>
          </a:p>
          <a:p>
            <a:r>
              <a:rPr lang="en-US" dirty="0" smtClean="0"/>
              <a:t>Brandi Jacob-Jones</a:t>
            </a:r>
          </a:p>
          <a:p>
            <a:r>
              <a:rPr lang="en-US" dirty="0" smtClean="0"/>
              <a:t>Gayle </a:t>
            </a:r>
            <a:r>
              <a:rPr lang="en-US" dirty="0" err="1" smtClean="0"/>
              <a:t>Ormiston</a:t>
            </a:r>
            <a:endParaRPr lang="en-US" dirty="0" smtClean="0"/>
          </a:p>
          <a:p>
            <a:r>
              <a:rPr lang="en-US" dirty="0" smtClean="0"/>
              <a:t>Virginia Painter</a:t>
            </a:r>
          </a:p>
          <a:p>
            <a:r>
              <a:rPr lang="en-US" dirty="0" smtClean="0"/>
              <a:t>Matt Turner</a:t>
            </a:r>
          </a:p>
        </p:txBody>
      </p:sp>
    </p:spTree>
    <p:extLst>
      <p:ext uri="{BB962C8B-B14F-4D97-AF65-F5344CB8AC3E}">
        <p14:creationId xmlns:p14="http://schemas.microsoft.com/office/powerpoint/2010/main" val="256593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7630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Rapid Response Teams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033" y="1230284"/>
            <a:ext cx="6975764" cy="450549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Duplication of Effort </a:t>
            </a:r>
            <a:r>
              <a:rPr lang="en-US" dirty="0"/>
              <a:t>-</a:t>
            </a:r>
            <a:r>
              <a:rPr lang="en-US" sz="3200" dirty="0" smtClean="0"/>
              <a:t>Denise Hogsett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Leveraging Technology </a:t>
            </a:r>
            <a:r>
              <a:rPr lang="en-US" dirty="0"/>
              <a:t>-</a:t>
            </a:r>
            <a:r>
              <a:rPr lang="en-US" sz="3200" dirty="0" smtClean="0"/>
              <a:t>Brian Morgan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Facilities- Joyce Hannah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Auxiliaries- Karla Murphy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Vendors/Contracts </a:t>
            </a:r>
            <a:r>
              <a:rPr lang="en-US" dirty="0"/>
              <a:t>-</a:t>
            </a:r>
            <a:r>
              <a:rPr lang="en-US" sz="3200" dirty="0" smtClean="0"/>
              <a:t>Allen Taylor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P-Card/Travel </a:t>
            </a:r>
            <a:r>
              <a:rPr lang="en-US" dirty="0"/>
              <a:t>-</a:t>
            </a:r>
            <a:r>
              <a:rPr lang="en-US" sz="3200" dirty="0" smtClean="0"/>
              <a:t>Cammy Holley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Drawn from a broad cross-section of University stakeholders: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Faculty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Classified and non-classified staff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Administration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5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134" y="15240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Rapid Response Team </a:t>
            </a:r>
            <a:r>
              <a:rPr lang="en-US" dirty="0" smtClean="0"/>
              <a:t>Approach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716530"/>
              </p:ext>
            </p:extLst>
          </p:nvPr>
        </p:nvGraphicFramePr>
        <p:xfrm>
          <a:off x="1436716" y="793750"/>
          <a:ext cx="700722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81400" y="4038600"/>
            <a:ext cx="525780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Each subgroup given a charge and potential areas to review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Opportunities developed and researched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Prioritized recommendations </a:t>
            </a:r>
            <a:r>
              <a:rPr lang="en-US" dirty="0"/>
              <a:t>by magnitude of cost savings, ease of implementation, speed of implementation and impact on service </a:t>
            </a:r>
            <a:r>
              <a:rPr lang="en-US" dirty="0" smtClean="0"/>
              <a:t>delivery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62545" y="1205345"/>
            <a:ext cx="2726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5-Step Process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432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86800" cy="609600"/>
          </a:xfrm>
        </p:spPr>
        <p:txBody>
          <a:bodyPr/>
          <a:lstStyle/>
          <a:p>
            <a:r>
              <a:rPr lang="en-US" sz="2800" dirty="0" smtClean="0"/>
              <a:t>Success! –Target of $10 Million Exceeded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66800"/>
            <a:ext cx="8763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782" y="152400"/>
            <a:ext cx="6851073" cy="457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Recommendations – Key Focus Areas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109" y="1044633"/>
            <a:ext cx="6368935" cy="4441767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00000"/>
                </a:solidFill>
                <a:ea typeface="Lucida Grande"/>
                <a:cs typeface="Lucida Grande"/>
              </a:rPr>
              <a:t>Implement </a:t>
            </a:r>
            <a:r>
              <a:rPr lang="en-US" sz="2800" dirty="0" smtClean="0">
                <a:solidFill>
                  <a:srgbClr val="000000"/>
                </a:solidFill>
                <a:ea typeface="Lucida Grande"/>
                <a:cs typeface="Lucida Grande"/>
              </a:rPr>
              <a:t>shared services models throughout the University to reduce cost and enhance services.</a:t>
            </a:r>
          </a:p>
          <a:p>
            <a:r>
              <a:rPr lang="en-US" sz="2800" dirty="0" smtClean="0">
                <a:solidFill>
                  <a:srgbClr val="000000"/>
                </a:solidFill>
                <a:ea typeface="Lucida Grande"/>
                <a:cs typeface="Lucida Grande"/>
              </a:rPr>
              <a:t>Consolidate operations where duplication of effort does not yield cost effective, additional service levels</a:t>
            </a:r>
          </a:p>
          <a:p>
            <a:r>
              <a:rPr lang="en-US" sz="2800" dirty="0" smtClean="0">
                <a:solidFill>
                  <a:srgbClr val="000000"/>
                </a:solidFill>
                <a:ea typeface="Lucida Grande"/>
                <a:cs typeface="Lucida Grande"/>
              </a:rPr>
              <a:t>Explore outsourcing of services where appropriate</a:t>
            </a:r>
          </a:p>
          <a:p>
            <a:r>
              <a:rPr lang="en-US" sz="2800" dirty="0" smtClean="0">
                <a:solidFill>
                  <a:srgbClr val="000000"/>
                </a:solidFill>
                <a:ea typeface="Lucida Grande"/>
                <a:cs typeface="Lucida Grande"/>
              </a:rPr>
              <a:t>Invest to drive more energy savings</a:t>
            </a:r>
          </a:p>
          <a:p>
            <a:r>
              <a:rPr lang="en-US" sz="2800" dirty="0" smtClean="0">
                <a:solidFill>
                  <a:srgbClr val="000000"/>
                </a:solidFill>
                <a:ea typeface="Lucida Grande"/>
                <a:cs typeface="Lucida Grande"/>
              </a:rPr>
              <a:t>Sell unused/under used physical assets</a:t>
            </a:r>
          </a:p>
          <a:p>
            <a:endParaRPr lang="en-US" sz="2800" dirty="0" smtClean="0">
              <a:solidFill>
                <a:srgbClr val="000000"/>
              </a:solidFill>
              <a:ea typeface="Lucida Grande"/>
              <a:cs typeface="Lucida Grande"/>
            </a:endParaRPr>
          </a:p>
          <a:p>
            <a:endParaRPr lang="en-US" sz="2400" dirty="0" smtClean="0">
              <a:solidFill>
                <a:srgbClr val="000000"/>
              </a:solidFill>
              <a:ea typeface="Lucida Grande"/>
              <a:cs typeface="Lucida Grande"/>
            </a:endParaRPr>
          </a:p>
          <a:p>
            <a:endParaRPr lang="en-US" sz="2400" dirty="0" smtClean="0">
              <a:solidFill>
                <a:srgbClr val="000000"/>
              </a:solidFill>
              <a:ea typeface="Lucida Grande"/>
              <a:cs typeface="Lucida Grande"/>
            </a:endParaRPr>
          </a:p>
          <a:p>
            <a:endParaRPr lang="en-US" sz="2400" dirty="0" smtClean="0">
              <a:solidFill>
                <a:srgbClr val="000000"/>
              </a:solidFill>
              <a:ea typeface="Lucida Grande"/>
              <a:cs typeface="Lucida Grande"/>
            </a:endParaRPr>
          </a:p>
          <a:p>
            <a:endParaRPr lang="en-US" sz="2400" dirty="0" smtClean="0">
              <a:solidFill>
                <a:srgbClr val="000000"/>
              </a:solidFill>
              <a:ea typeface="Lucida Grande"/>
              <a:cs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8861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782" y="152400"/>
            <a:ext cx="6851073" cy="457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Recommendations – Key Focus Areas 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109" y="1044633"/>
            <a:ext cx="6368935" cy="444176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ea typeface="Lucida Grande"/>
                <a:cs typeface="Lucida Grande"/>
              </a:rPr>
              <a:t>Consolidate building utilization during evening and summer hours</a:t>
            </a:r>
          </a:p>
          <a:p>
            <a:r>
              <a:rPr lang="en-US" dirty="0">
                <a:solidFill>
                  <a:srgbClr val="000000"/>
                </a:solidFill>
                <a:ea typeface="Lucida Grande"/>
                <a:cs typeface="Lucida Grande"/>
              </a:rPr>
              <a:t>Leverage power of networked IT services – e.g. printing</a:t>
            </a:r>
          </a:p>
          <a:p>
            <a:r>
              <a:rPr lang="en-US" dirty="0">
                <a:solidFill>
                  <a:srgbClr val="000000"/>
                </a:solidFill>
                <a:ea typeface="Lucida Grande"/>
                <a:cs typeface="Lucida Grande"/>
              </a:rPr>
              <a:t>Address pain points in service delivery – e.g. travel and procurement card</a:t>
            </a:r>
          </a:p>
          <a:p>
            <a:r>
              <a:rPr lang="en-US" dirty="0">
                <a:solidFill>
                  <a:srgbClr val="000000"/>
                </a:solidFill>
                <a:ea typeface="Lucida Grande"/>
                <a:cs typeface="Lucida Grande"/>
              </a:rPr>
              <a:t>Consolidate leased spaces back to University owned property</a:t>
            </a:r>
          </a:p>
          <a:p>
            <a:endParaRPr lang="en-US" sz="2400" dirty="0" smtClean="0">
              <a:solidFill>
                <a:srgbClr val="000000"/>
              </a:solidFill>
              <a:ea typeface="Lucida Grande"/>
              <a:cs typeface="Lucida Grande"/>
            </a:endParaRPr>
          </a:p>
          <a:p>
            <a:endParaRPr lang="en-US" sz="2400" dirty="0" smtClean="0">
              <a:solidFill>
                <a:srgbClr val="000000"/>
              </a:solidFill>
              <a:ea typeface="Lucida Grande"/>
              <a:cs typeface="Lucida Grande"/>
            </a:endParaRPr>
          </a:p>
          <a:p>
            <a:endParaRPr lang="en-US" sz="2400" dirty="0" smtClean="0">
              <a:solidFill>
                <a:srgbClr val="000000"/>
              </a:solidFill>
              <a:ea typeface="Lucida Grande"/>
              <a:cs typeface="Lucida Grande"/>
            </a:endParaRPr>
          </a:p>
          <a:p>
            <a:endParaRPr lang="en-US" sz="2400" dirty="0" smtClean="0">
              <a:solidFill>
                <a:srgbClr val="000000"/>
              </a:solidFill>
              <a:ea typeface="Lucida Grande"/>
              <a:cs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3215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9092" y="1288602"/>
            <a:ext cx="8218653" cy="4829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1" y="152400"/>
            <a:ext cx="8763000" cy="457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Quadrant Analysis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092" y="777239"/>
            <a:ext cx="7836268" cy="534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12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shall_Template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Marshall_Template_3</Template>
  <TotalTime>4062</TotalTime>
  <Words>460</Words>
  <Application>Microsoft Office PowerPoint</Application>
  <PresentationFormat>On-screen Show (4:3)</PresentationFormat>
  <Paragraphs>88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Lucida Grande</vt:lpstr>
      <vt:lpstr>Times New Roman</vt:lpstr>
      <vt:lpstr>Marshall_Template_3</vt:lpstr>
      <vt:lpstr>Services Portfolio Review</vt:lpstr>
      <vt:lpstr>Background and Project Goals</vt:lpstr>
      <vt:lpstr>Steering Committee Members</vt:lpstr>
      <vt:lpstr>Rapid Response Teams</vt:lpstr>
      <vt:lpstr>Rapid Response Team Approach</vt:lpstr>
      <vt:lpstr>Success! –Target of $10 Million Exceeded</vt:lpstr>
      <vt:lpstr>Recommendations – Key Focus Areas</vt:lpstr>
      <vt:lpstr>Recommendations – Key Focus Areas (cont’d)</vt:lpstr>
      <vt:lpstr>Quadrant Analysis</vt:lpstr>
      <vt:lpstr>Implementation of Recommendations</vt:lpstr>
      <vt:lpstr>Buckets for Implementation</vt:lpstr>
      <vt:lpstr>Next Steps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Maher, John</dc:creator>
  <cp:lastModifiedBy>Painter, Virginia</cp:lastModifiedBy>
  <cp:revision>16</cp:revision>
  <cp:lastPrinted>2014-11-06T18:12:23Z</cp:lastPrinted>
  <dcterms:created xsi:type="dcterms:W3CDTF">2014-10-15T15:32:16Z</dcterms:created>
  <dcterms:modified xsi:type="dcterms:W3CDTF">2014-12-11T12:59:26Z</dcterms:modified>
</cp:coreProperties>
</file>