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70" r:id="rId4"/>
    <p:sldId id="269" r:id="rId5"/>
    <p:sldId id="261" r:id="rId6"/>
    <p:sldId id="262" r:id="rId7"/>
    <p:sldId id="267" r:id="rId8"/>
    <p:sldId id="264" r:id="rId9"/>
    <p:sldId id="268" r:id="rId10"/>
    <p:sldId id="271" r:id="rId11"/>
    <p:sldId id="257" r:id="rId12"/>
    <p:sldId id="272" r:id="rId13"/>
    <p:sldId id="263" r:id="rId14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70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3987" y="1600200"/>
            <a:ext cx="719417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75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2624" y="32591"/>
            <a:ext cx="7651375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624" y="1600200"/>
            <a:ext cx="71941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1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Minion Pro"/>
                <a:cs typeface="Minion Pro"/>
              </a:rPr>
              <a:t>Charting a Sustainable Future: Marshall University Vision 20/20</a:t>
            </a:r>
            <a:br>
              <a:rPr lang="en-US" b="1" dirty="0">
                <a:latin typeface="Minion Pro"/>
                <a:cs typeface="Minion Pro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Campus </a:t>
            </a:r>
            <a:r>
              <a:rPr lang="en-US" dirty="0" smtClean="0"/>
              <a:t>Conversation</a:t>
            </a:r>
          </a:p>
          <a:p>
            <a:r>
              <a:rPr lang="en-US" dirty="0" smtClean="0"/>
              <a:t>October 6, 2014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Service Portfolio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34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Recommendations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153" y="1024723"/>
            <a:ext cx="5501045" cy="533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014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Working with the recommendations to develop a holistic plan for implementation, beginning with items that can be implemented in the short-term</a:t>
            </a:r>
          </a:p>
          <a:p>
            <a:r>
              <a:rPr lang="en-US" dirty="0" smtClean="0"/>
              <a:t>October 17 Retreat will convene a broad cross-section of the University to kick-off that phase</a:t>
            </a:r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RRT Team Goals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102704"/>
              </p:ext>
            </p:extLst>
          </p:nvPr>
        </p:nvGraphicFramePr>
        <p:xfrm>
          <a:off x="2438400" y="1295400"/>
          <a:ext cx="4114800" cy="5103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3" imgW="5949456" imgH="7449087" progId="Word.Document.12">
                  <p:embed/>
                </p:oleObj>
              </mc:Choice>
              <mc:Fallback>
                <p:oleObj name="Document" r:id="rId3" imgW="5949456" imgH="744908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1295400"/>
                        <a:ext cx="4114800" cy="5103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173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Vision </a:t>
            </a:r>
            <a:r>
              <a:rPr lang="en-US" sz="3200" dirty="0" smtClean="0"/>
              <a:t>20/20: </a:t>
            </a:r>
            <a:r>
              <a:rPr lang="en-US" sz="3200" dirty="0" smtClean="0"/>
              <a:t>Strategic </a:t>
            </a:r>
            <a:r>
              <a:rPr lang="en-US" sz="3200" dirty="0" smtClean="0"/>
              <a:t>Planning to Sustain Marshall’s Future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How will the University define and sustain its future?</a:t>
            </a:r>
          </a:p>
          <a:p>
            <a:pPr lvl="1"/>
            <a:r>
              <a:rPr lang="en-US" dirty="0" smtClean="0"/>
              <a:t>State and Federal Funding challenges</a:t>
            </a:r>
          </a:p>
          <a:p>
            <a:pPr lvl="1"/>
            <a:r>
              <a:rPr lang="en-US" dirty="0" smtClean="0"/>
              <a:t>Declining enrollment</a:t>
            </a:r>
          </a:p>
          <a:p>
            <a:pPr lvl="1"/>
            <a:r>
              <a:rPr lang="en-US" dirty="0" smtClean="0"/>
              <a:t>Inability to compensate through tuition increases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Marshall’s </a:t>
            </a:r>
            <a:r>
              <a:rPr lang="en-US" dirty="0"/>
              <a:t>strategic planning process will help us determine how we can thrive in a dramatically changing public funding environment.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Challenge</a:t>
            </a:r>
            <a:r>
              <a:rPr lang="en-US" dirty="0" smtClean="0"/>
              <a:t>: Improve Net Revenue (Revenue-Cost</a:t>
            </a:r>
            <a:r>
              <a:rPr lang="en-US" dirty="0" smtClean="0"/>
              <a:t>) so we can invest in people, programs and facilities.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Retreat #1 October 11,  2013</a:t>
            </a:r>
          </a:p>
          <a:p>
            <a:r>
              <a:rPr lang="en-US" dirty="0" smtClean="0"/>
              <a:t>Retreat #2 March 25,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5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2013 Retreat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en-US" sz="3000" dirty="0"/>
              <a:t>Understand the current external environment for higher education nationally and in West Virginia;</a:t>
            </a:r>
          </a:p>
          <a:p>
            <a:pPr lvl="0"/>
            <a:r>
              <a:rPr lang="en-US" sz="3000" dirty="0"/>
              <a:t>Achieve greater clarity for the stakeholder groups regarding the current and future sustainability of the institution’s business model;</a:t>
            </a:r>
          </a:p>
          <a:p>
            <a:pPr lvl="0"/>
            <a:r>
              <a:rPr lang="en-US" sz="3000" dirty="0"/>
              <a:t>Consider appropriate changes to be explored in the institutional business model to allow for:</a:t>
            </a:r>
          </a:p>
          <a:p>
            <a:pPr lvl="1"/>
            <a:r>
              <a:rPr lang="en-US" sz="3000" dirty="0"/>
              <a:t>Affordable tuition without sacrificing educational quality or the financial health of the University;</a:t>
            </a:r>
          </a:p>
          <a:p>
            <a:pPr lvl="1"/>
            <a:r>
              <a:rPr lang="en-US" sz="3000" dirty="0"/>
              <a:t>Management of financial risk; and</a:t>
            </a:r>
          </a:p>
          <a:p>
            <a:pPr lvl="1"/>
            <a:r>
              <a:rPr lang="en-US" sz="3000" dirty="0"/>
              <a:t>Strategic realignment of the institution’s mission/vision within a more variable resource environment;</a:t>
            </a:r>
          </a:p>
          <a:p>
            <a:pPr lvl="0"/>
            <a:r>
              <a:rPr lang="en-US" sz="3000" dirty="0"/>
              <a:t>Assess resource allocation decision-making at the institution in terms of its transparency and effectiveness in  supporting strategic programs and services that provide a mission/market/margin framework;</a:t>
            </a:r>
          </a:p>
          <a:p>
            <a:pPr lvl="0"/>
            <a:r>
              <a:rPr lang="en-US" sz="3000" dirty="0"/>
              <a:t>Create an action plan; and</a:t>
            </a:r>
          </a:p>
          <a:p>
            <a:pPr lvl="0"/>
            <a:r>
              <a:rPr lang="en-US" sz="3000" dirty="0"/>
              <a:t>Identify appropriate information and a communication strategy to support the proposed November Board of Governors’ Budget/Finance Planning Summit.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000" dirty="0"/>
              <a:t>In addition to these six goals, University leadership created a long term goal for the retreat participants to consider, specifically</a:t>
            </a:r>
          </a:p>
          <a:p>
            <a:pPr marL="0" indent="0">
              <a:buNone/>
            </a:pPr>
            <a:r>
              <a:rPr lang="en-US" sz="5000" i="1" dirty="0"/>
              <a:t> how the University might engage in financial re-engineering and sustainability planning in anticipation of a markedly lower public funding environment, potentially approaching 90% less state funding ($50 million reduction in State Support) by Fiscal Year 2024.   </a:t>
            </a:r>
            <a:endParaRPr lang="en-US" sz="5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5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23" y="76903"/>
            <a:ext cx="7576477" cy="91938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Minion Pro"/>
                <a:cs typeface="Minion Pro"/>
              </a:rPr>
              <a:t>Action Plans to Achieve Goal</a:t>
            </a:r>
            <a:endParaRPr lang="en-US" b="1" dirty="0">
              <a:latin typeface="Minion Pro"/>
              <a:cs typeface="Mini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286" y="1316736"/>
            <a:ext cx="6709513" cy="4809427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 Plan</a:t>
            </a:r>
          </a:p>
          <a:p>
            <a:r>
              <a:rPr lang="en-US" dirty="0" smtClean="0"/>
              <a:t>Shared Future Vision/Roles and Responsibilities</a:t>
            </a:r>
          </a:p>
          <a:p>
            <a:r>
              <a:rPr lang="en-US" dirty="0" smtClean="0"/>
              <a:t>Academic Portfolio Review</a:t>
            </a:r>
          </a:p>
          <a:p>
            <a:r>
              <a:rPr lang="en-US" dirty="0" smtClean="0"/>
              <a:t>Services Portfolio Review</a:t>
            </a:r>
          </a:p>
          <a:p>
            <a:r>
              <a:rPr lang="en-US" dirty="0" smtClean="0"/>
              <a:t>Budget Process</a:t>
            </a:r>
          </a:p>
          <a:p>
            <a:r>
              <a:rPr lang="en-US" dirty="0" smtClean="0"/>
              <a:t>Pro Forma Model</a:t>
            </a:r>
          </a:p>
          <a:p>
            <a:r>
              <a:rPr lang="en-US" dirty="0" smtClean="0"/>
              <a:t>Key Performance Indicators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35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Service </a:t>
            </a:r>
            <a:r>
              <a:rPr lang="en-US" dirty="0" smtClean="0"/>
              <a:t>Portfolio Review Project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Provide a broad and balanced review of services, reflecting a university wide approach. </a:t>
            </a:r>
          </a:p>
          <a:p>
            <a:r>
              <a:rPr lang="en-US" dirty="0" smtClean="0"/>
              <a:t>Configure </a:t>
            </a:r>
            <a:r>
              <a:rPr lang="en-US" dirty="0" smtClean="0"/>
              <a:t>Rapid Response Teams chosen from a broad cross-section of University stakeholders:</a:t>
            </a:r>
          </a:p>
          <a:p>
            <a:pPr lvl="1"/>
            <a:r>
              <a:rPr lang="en-US" dirty="0" smtClean="0"/>
              <a:t>Faculty</a:t>
            </a:r>
          </a:p>
          <a:p>
            <a:pPr lvl="1"/>
            <a:r>
              <a:rPr lang="en-US" dirty="0" smtClean="0"/>
              <a:t>Classified staff</a:t>
            </a:r>
          </a:p>
          <a:p>
            <a:pPr lvl="1"/>
            <a:r>
              <a:rPr lang="en-US" dirty="0" smtClean="0"/>
              <a:t>Non-classified staff</a:t>
            </a:r>
          </a:p>
          <a:p>
            <a:pPr lvl="1"/>
            <a:r>
              <a:rPr lang="en-US" dirty="0" smtClean="0"/>
              <a:t>Administration</a:t>
            </a:r>
          </a:p>
          <a:p>
            <a:r>
              <a:rPr lang="en-US" dirty="0" smtClean="0"/>
              <a:t>Project </a:t>
            </a:r>
            <a:r>
              <a:rPr lang="en-US" dirty="0" smtClean="0"/>
              <a:t>Target – Identify $7-10 million in net revenue enhancement for FY 2016</a:t>
            </a:r>
          </a:p>
          <a:p>
            <a:pPr lvl="1"/>
            <a:r>
              <a:rPr lang="en-US" dirty="0" smtClean="0"/>
              <a:t>Justification: 5.8 million of “one-time” items used to balance 2015 budget and one year of faculty and </a:t>
            </a:r>
            <a:r>
              <a:rPr lang="en-US" dirty="0" smtClean="0"/>
              <a:t>staff </a:t>
            </a:r>
            <a:r>
              <a:rPr lang="en-US" dirty="0" smtClean="0"/>
              <a:t>raises </a:t>
            </a:r>
          </a:p>
          <a:p>
            <a:r>
              <a:rPr lang="en-US" dirty="0" smtClean="0"/>
              <a:t>Capture cost savings for the university. </a:t>
            </a:r>
          </a:p>
          <a:p>
            <a:r>
              <a:rPr lang="en-US" dirty="0" smtClean="0"/>
              <a:t>Focus on services that will support increased net revenue. </a:t>
            </a:r>
          </a:p>
          <a:p>
            <a:r>
              <a:rPr lang="en-US" dirty="0" smtClean="0"/>
              <a:t>Enhance the level of services at the university/address “pain points”.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9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Response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Assisted by the </a:t>
            </a:r>
            <a:r>
              <a:rPr lang="en-US" dirty="0" err="1" smtClean="0"/>
              <a:t>rpkGroup</a:t>
            </a:r>
            <a:endParaRPr lang="en-US" dirty="0" smtClean="0"/>
          </a:p>
          <a:p>
            <a:r>
              <a:rPr lang="en-US" dirty="0" smtClean="0"/>
              <a:t>Based on their input, configure teams around “opportunity themes”</a:t>
            </a:r>
          </a:p>
          <a:p>
            <a:r>
              <a:rPr lang="en-US" dirty="0" smtClean="0"/>
              <a:t>For the first phase of this effort:</a:t>
            </a:r>
          </a:p>
          <a:p>
            <a:pPr lvl="1"/>
            <a:r>
              <a:rPr lang="en-US" dirty="0" smtClean="0"/>
              <a:t>Six themes, teams</a:t>
            </a:r>
          </a:p>
          <a:p>
            <a:pPr lvl="1"/>
            <a:r>
              <a:rPr lang="en-US" dirty="0" smtClean="0"/>
              <a:t>5/16/14 kick-off, 9/1 draft report date</a:t>
            </a:r>
          </a:p>
          <a:p>
            <a:pPr lvl="1"/>
            <a:r>
              <a:rPr lang="en-US" dirty="0" smtClean="0"/>
              <a:t>July 24 mid-point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19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Response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Duplication of Effort</a:t>
            </a:r>
          </a:p>
          <a:p>
            <a:r>
              <a:rPr lang="en-US" dirty="0" smtClean="0"/>
              <a:t>Leveraging Technology</a:t>
            </a:r>
          </a:p>
          <a:p>
            <a:r>
              <a:rPr lang="en-US" dirty="0" smtClean="0"/>
              <a:t>Facilities</a:t>
            </a:r>
          </a:p>
          <a:p>
            <a:r>
              <a:rPr lang="en-US" dirty="0" smtClean="0"/>
              <a:t>Auxiliaries</a:t>
            </a:r>
          </a:p>
          <a:p>
            <a:r>
              <a:rPr lang="en-US" dirty="0" smtClean="0"/>
              <a:t>Vendors and Contracts</a:t>
            </a:r>
          </a:p>
          <a:p>
            <a:r>
              <a:rPr lang="en-US" dirty="0" smtClean="0"/>
              <a:t>P-Card and Travel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86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Targets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676079"/>
              </p:ext>
            </p:extLst>
          </p:nvPr>
        </p:nvGraphicFramePr>
        <p:xfrm>
          <a:off x="1981200" y="1828800"/>
          <a:ext cx="5029200" cy="3357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1412"/>
                <a:gridCol w="1577788"/>
              </a:tblGrid>
              <a:tr h="6587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Team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Target ($MM)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52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Facilities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52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Vendors/Contracts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52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Auxiliaries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52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Leveraging Technology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52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Duplication of Effort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2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P-Card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52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10.00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52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76600" y="2890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18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6" y="1018309"/>
            <a:ext cx="8668064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371083"/>
      </p:ext>
    </p:extLst>
  </p:cSld>
  <p:clrMapOvr>
    <a:masterClrMapping/>
  </p:clrMapOvr>
</p:sld>
</file>

<file path=ppt/theme/theme1.xml><?xml version="1.0" encoding="utf-8"?>
<a:theme xmlns:a="http://schemas.openxmlformats.org/drawingml/2006/main" name="Marshall_Template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Marshall_Template_3</Template>
  <TotalTime>8648</TotalTime>
  <Words>554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Marshall_Template_3</vt:lpstr>
      <vt:lpstr>Document</vt:lpstr>
      <vt:lpstr>Charting a Sustainable Future: Marshall University Vision 20/20 </vt:lpstr>
      <vt:lpstr>Vision 20/20: Strategic Planning to Sustain Marshall’s Future</vt:lpstr>
      <vt:lpstr>October 2013 Retreat</vt:lpstr>
      <vt:lpstr>Action Plans to Achieve Goal</vt:lpstr>
      <vt:lpstr> Service Portfolio Review Project </vt:lpstr>
      <vt:lpstr>Rapid Response Teams</vt:lpstr>
      <vt:lpstr>Rapid Response Teams</vt:lpstr>
      <vt:lpstr>Team Targets</vt:lpstr>
      <vt:lpstr>Results</vt:lpstr>
      <vt:lpstr>Classification of Recommendations</vt:lpstr>
      <vt:lpstr>Next Steps</vt:lpstr>
      <vt:lpstr>PowerPoint Presentation</vt:lpstr>
      <vt:lpstr>RRT Team Goals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Charting a Sustainable Future: Marshall University Vision 20/20</dc:title>
  <dc:creator>Maher, John</dc:creator>
  <cp:lastModifiedBy>Maher, John</cp:lastModifiedBy>
  <cp:revision>14</cp:revision>
  <cp:lastPrinted>2014-10-06T19:02:52Z</cp:lastPrinted>
  <dcterms:created xsi:type="dcterms:W3CDTF">2014-09-30T20:54:42Z</dcterms:created>
  <dcterms:modified xsi:type="dcterms:W3CDTF">2014-10-06T21:03:02Z</dcterms:modified>
</cp:coreProperties>
</file>