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3739" r:id="rId3"/>
    <p:sldId id="1401" r:id="rId4"/>
    <p:sldId id="1391" r:id="rId5"/>
    <p:sldId id="1357" r:id="rId6"/>
    <p:sldId id="258" r:id="rId7"/>
    <p:sldId id="257" r:id="rId8"/>
    <p:sldId id="368" r:id="rId9"/>
    <p:sldId id="1379" r:id="rId10"/>
    <p:sldId id="321" r:id="rId11"/>
    <p:sldId id="313" r:id="rId12"/>
    <p:sldId id="317" r:id="rId13"/>
    <p:sldId id="1376" r:id="rId14"/>
    <p:sldId id="1377" r:id="rId15"/>
    <p:sldId id="1378" r:id="rId16"/>
    <p:sldId id="300" r:id="rId17"/>
    <p:sldId id="1380" r:id="rId18"/>
    <p:sldId id="316" r:id="rId19"/>
    <p:sldId id="304" r:id="rId20"/>
    <p:sldId id="306" r:id="rId21"/>
    <p:sldId id="308" r:id="rId22"/>
    <p:sldId id="400" r:id="rId23"/>
    <p:sldId id="309" r:id="rId24"/>
    <p:sldId id="355" r:id="rId25"/>
    <p:sldId id="408" r:id="rId26"/>
    <p:sldId id="3738" r:id="rId27"/>
    <p:sldId id="324" r:id="rId28"/>
    <p:sldId id="3713" r:id="rId29"/>
    <p:sldId id="1456" r:id="rId30"/>
    <p:sldId id="3726" r:id="rId31"/>
    <p:sldId id="3740"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BC1469-0BE6-45F2-A3D1-480EBAEC49E1}" type="datetimeFigureOut">
              <a:rPr lang="en-US" smtClean="0"/>
              <a:t>9/14/2021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9EE581-1B20-40C2-8E5F-5F0519B72130}" type="slidenum">
              <a:rPr lang="en-US" smtClean="0"/>
              <a:t>‹#›</a:t>
            </a:fld>
            <a:endParaRPr lang="en-US"/>
          </a:p>
        </p:txBody>
      </p:sp>
    </p:spTree>
    <p:extLst>
      <p:ext uri="{BB962C8B-B14F-4D97-AF65-F5344CB8AC3E}">
        <p14:creationId xmlns:p14="http://schemas.microsoft.com/office/powerpoint/2010/main" val="3338730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25F9EE-45D2-4E31-A9C7-D6A969AE5735}" type="slidenum">
              <a:rPr lang="en-US" smtClean="0"/>
              <a:t>6</a:t>
            </a:fld>
            <a:endParaRPr lang="en-US"/>
          </a:p>
        </p:txBody>
      </p:sp>
    </p:spTree>
    <p:extLst>
      <p:ext uri="{BB962C8B-B14F-4D97-AF65-F5344CB8AC3E}">
        <p14:creationId xmlns:p14="http://schemas.microsoft.com/office/powerpoint/2010/main" val="2433016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Discuss the stages of change/buy in from Dr. Jim Harris.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Calibri" panose="020F0502020204030204" pitchFamily="34" charset="0"/>
                <a:ea typeface="Calibri" panose="020F0502020204030204" pitchFamily="34" charset="0"/>
                <a:cs typeface="Times New Roman" panose="02020603050405020304" pitchFamily="18" charset="0"/>
              </a:rPr>
              <a:t>Think of stages of change and assess where your staff members are…. TEAMING: do you have the right people on your team to help make changes in school? Assess this with readiness</a:t>
            </a:r>
          </a:p>
          <a:p>
            <a:endParaRPr lang="en-US"/>
          </a:p>
        </p:txBody>
      </p:sp>
      <p:sp>
        <p:nvSpPr>
          <p:cNvPr id="4" name="Slide Number Placeholder 3"/>
          <p:cNvSpPr>
            <a:spLocks noGrp="1"/>
          </p:cNvSpPr>
          <p:nvPr>
            <p:ph type="sldNum" sz="quarter" idx="5"/>
          </p:nvPr>
        </p:nvSpPr>
        <p:spPr/>
        <p:txBody>
          <a:bodyPr/>
          <a:lstStyle/>
          <a:p>
            <a:fld id="{5D440D26-162D-4E3C-9556-1A2F4BC36322}" type="slidenum">
              <a:rPr lang="en-US" smtClean="0"/>
              <a:t>11</a:t>
            </a:fld>
            <a:endParaRPr lang="en-US"/>
          </a:p>
        </p:txBody>
      </p:sp>
    </p:spTree>
    <p:extLst>
      <p:ext uri="{BB962C8B-B14F-4D97-AF65-F5344CB8AC3E}">
        <p14:creationId xmlns:p14="http://schemas.microsoft.com/office/powerpoint/2010/main" val="2321513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Assessing your culture and readiness around beliefs </a:t>
            </a:r>
          </a:p>
        </p:txBody>
      </p:sp>
      <p:sp>
        <p:nvSpPr>
          <p:cNvPr id="4" name="Slide Number Placeholder 3"/>
          <p:cNvSpPr>
            <a:spLocks noGrp="1"/>
          </p:cNvSpPr>
          <p:nvPr>
            <p:ph type="sldNum" sz="quarter" idx="5"/>
          </p:nvPr>
        </p:nvSpPr>
        <p:spPr/>
        <p:txBody>
          <a:bodyPr/>
          <a:lstStyle/>
          <a:p>
            <a:fld id="{5D440D26-162D-4E3C-9556-1A2F4BC36322}" type="slidenum">
              <a:rPr lang="en-US" smtClean="0"/>
              <a:t>13</a:t>
            </a:fld>
            <a:endParaRPr lang="en-US"/>
          </a:p>
        </p:txBody>
      </p:sp>
    </p:spTree>
    <p:extLst>
      <p:ext uri="{BB962C8B-B14F-4D97-AF65-F5344CB8AC3E}">
        <p14:creationId xmlns:p14="http://schemas.microsoft.com/office/powerpoint/2010/main" val="3836390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*Add word cloud for the T-chart (poll everywhere)* 5-8 mins</a:t>
            </a:r>
          </a:p>
        </p:txBody>
      </p:sp>
      <p:sp>
        <p:nvSpPr>
          <p:cNvPr id="4" name="Slide Number Placeholder 3"/>
          <p:cNvSpPr>
            <a:spLocks noGrp="1"/>
          </p:cNvSpPr>
          <p:nvPr>
            <p:ph type="sldNum" sz="quarter" idx="5"/>
          </p:nvPr>
        </p:nvSpPr>
        <p:spPr/>
        <p:txBody>
          <a:bodyPr/>
          <a:lstStyle/>
          <a:p>
            <a:fld id="{690897BA-5300-4908-B8F1-6A902C9E1803}" type="slidenum">
              <a:rPr lang="en-US" smtClean="0"/>
              <a:t>15</a:t>
            </a:fld>
            <a:endParaRPr lang="en-US"/>
          </a:p>
        </p:txBody>
      </p:sp>
    </p:spTree>
    <p:extLst>
      <p:ext uri="{BB962C8B-B14F-4D97-AF65-F5344CB8AC3E}">
        <p14:creationId xmlns:p14="http://schemas.microsoft.com/office/powerpoint/2010/main" val="8864635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 of it as committees within your team- give them a chance to stop and talk about they could break up these roles within their team</a:t>
            </a:r>
          </a:p>
          <a:p>
            <a:r>
              <a:rPr lang="en-US" dirty="0"/>
              <a:t>*Maybe you don’t need all of these or one person could take 2</a:t>
            </a:r>
          </a:p>
          <a:p>
            <a:r>
              <a:rPr lang="en-US" dirty="0"/>
              <a:t>All apart of acknowledgements</a:t>
            </a:r>
          </a:p>
          <a:p>
            <a:r>
              <a:rPr lang="en-US" dirty="0"/>
              <a:t>Does your team have a plan to make sure all of this info is being put out to the rest of the school…. </a:t>
            </a:r>
          </a:p>
          <a:p>
            <a:r>
              <a:rPr lang="en-US" dirty="0"/>
              <a:t>Think of how you can </a:t>
            </a:r>
            <a:r>
              <a:rPr lang="en-US" dirty="0" err="1"/>
              <a:t>dispurse</a:t>
            </a:r>
            <a:r>
              <a:rPr lang="en-US" dirty="0"/>
              <a:t> this info </a:t>
            </a:r>
            <a:r>
              <a:rPr lang="en-US" dirty="0" err="1"/>
              <a:t>uptop</a:t>
            </a:r>
            <a:r>
              <a:rPr lang="en-US" dirty="0"/>
              <a:t> to the staff meeting</a:t>
            </a:r>
          </a:p>
          <a:p>
            <a:r>
              <a:rPr lang="en-US" dirty="0"/>
              <a:t>Activity: Pretend your going into a staff meeting- would </a:t>
            </a:r>
            <a:r>
              <a:rPr lang="en-US" dirty="0" err="1"/>
              <a:t>would</a:t>
            </a:r>
            <a:r>
              <a:rPr lang="en-US"/>
              <a:t> be in charge </a:t>
            </a:r>
            <a:endParaRPr lang="en-US" dirty="0"/>
          </a:p>
        </p:txBody>
      </p:sp>
      <p:sp>
        <p:nvSpPr>
          <p:cNvPr id="4" name="Slide Number Placeholder 3"/>
          <p:cNvSpPr>
            <a:spLocks noGrp="1"/>
          </p:cNvSpPr>
          <p:nvPr>
            <p:ph type="sldNum" sz="quarter" idx="5"/>
          </p:nvPr>
        </p:nvSpPr>
        <p:spPr/>
        <p:txBody>
          <a:bodyPr/>
          <a:lstStyle/>
          <a:p>
            <a:fld id="{5D440D26-162D-4E3C-9556-1A2F4BC36322}" type="slidenum">
              <a:rPr lang="en-US" smtClean="0"/>
              <a:t>17</a:t>
            </a:fld>
            <a:endParaRPr lang="en-US"/>
          </a:p>
        </p:txBody>
      </p:sp>
    </p:spTree>
    <p:extLst>
      <p:ext uri="{BB962C8B-B14F-4D97-AF65-F5344CB8AC3E}">
        <p14:creationId xmlns:p14="http://schemas.microsoft.com/office/powerpoint/2010/main" val="2504229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pitchFamily="34" charset="0"/>
              </a:rPr>
              <a:t>This can be a BRIEF large-group discussion, if circumstances allow for it. The purpose here is to make sure all PBIS core team members are clear about what their SBLT does, and how their Tier 1 PBIS Core team is different (if it is different).</a:t>
            </a:r>
            <a:endParaRPr lang="en-US"/>
          </a:p>
        </p:txBody>
      </p:sp>
      <p:sp>
        <p:nvSpPr>
          <p:cNvPr id="4" name="Slide Number Placeholder 3"/>
          <p:cNvSpPr>
            <a:spLocks noGrp="1"/>
          </p:cNvSpPr>
          <p:nvPr>
            <p:ph type="sldNum" sz="quarter" idx="10"/>
          </p:nvPr>
        </p:nvSpPr>
        <p:spPr/>
        <p:txBody>
          <a:bodyPr/>
          <a:lstStyle/>
          <a:p>
            <a:fld id="{5D440D26-162D-4E3C-9556-1A2F4BC36322}" type="slidenum">
              <a:rPr lang="en-US" smtClean="0"/>
              <a:t>19</a:t>
            </a:fld>
            <a:endParaRPr lang="en-US"/>
          </a:p>
        </p:txBody>
      </p:sp>
    </p:spTree>
    <p:extLst>
      <p:ext uri="{BB962C8B-B14F-4D97-AF65-F5344CB8AC3E}">
        <p14:creationId xmlns:p14="http://schemas.microsoft.com/office/powerpoint/2010/main" val="547227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Calibri" panose="020F0502020204030204" pitchFamily="34" charset="0"/>
                <a:ea typeface="Calibri" panose="020F0502020204030204" pitchFamily="34" charset="0"/>
                <a:cs typeface="Times New Roman" panose="02020603050405020304" pitchFamily="18" charset="0"/>
              </a:rPr>
              <a:t>Leaders: What’s best for kids rather than what’s best for adults</a:t>
            </a:r>
          </a:p>
          <a:p>
            <a:endParaRPr lang="en-US"/>
          </a:p>
        </p:txBody>
      </p:sp>
      <p:sp>
        <p:nvSpPr>
          <p:cNvPr id="4" name="Slide Number Placeholder 3"/>
          <p:cNvSpPr>
            <a:spLocks noGrp="1"/>
          </p:cNvSpPr>
          <p:nvPr>
            <p:ph type="sldNum" sz="quarter" idx="5"/>
          </p:nvPr>
        </p:nvSpPr>
        <p:spPr/>
        <p:txBody>
          <a:bodyPr/>
          <a:lstStyle/>
          <a:p>
            <a:fld id="{5D440D26-162D-4E3C-9556-1A2F4BC36322}" type="slidenum">
              <a:rPr lang="en-US" smtClean="0"/>
              <a:t>20</a:t>
            </a:fld>
            <a:endParaRPr lang="en-US"/>
          </a:p>
        </p:txBody>
      </p:sp>
    </p:spTree>
    <p:extLst>
      <p:ext uri="{BB962C8B-B14F-4D97-AF65-F5344CB8AC3E}">
        <p14:creationId xmlns:p14="http://schemas.microsoft.com/office/powerpoint/2010/main" val="33923039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atin typeface="Arial" pitchFamily="34" charset="0"/>
                <a:cs typeface="Times New Roman" pitchFamily="18" charset="0"/>
              </a:rPr>
              <a:t>The administrator</a:t>
            </a:r>
            <a:r>
              <a:rPr lang="ja-JP" altLang="en-US">
                <a:latin typeface="Arial" pitchFamily="34" charset="0"/>
                <a:cs typeface="Times New Roman" pitchFamily="18" charset="0"/>
              </a:rPr>
              <a:t>’</a:t>
            </a:r>
            <a:r>
              <a:rPr lang="en-US" altLang="ja-JP">
                <a:latin typeface="Arial" pitchFamily="34" charset="0"/>
                <a:cs typeface="Times New Roman" pitchFamily="18" charset="0"/>
              </a:rPr>
              <a:t>s role is another one we want everyone to understand; the administrator has a huge impact on successful implementation. Active communication means more than just lip service; this is even more important at the secondary level. If administration is not on board, it</a:t>
            </a:r>
            <a:r>
              <a:rPr lang="ja-JP" altLang="en-US">
                <a:latin typeface="Arial" pitchFamily="34" charset="0"/>
                <a:cs typeface="Times New Roman" pitchFamily="18" charset="0"/>
              </a:rPr>
              <a:t>’</a:t>
            </a:r>
            <a:r>
              <a:rPr lang="en-US" altLang="ja-JP">
                <a:latin typeface="Arial" pitchFamily="34" charset="0"/>
                <a:cs typeface="Times New Roman" pitchFamily="18" charset="0"/>
              </a:rPr>
              <a:t>s unwise to try to move forward.</a:t>
            </a:r>
          </a:p>
          <a:p>
            <a:pPr eaLnBrk="1" hangingPunct="1">
              <a:spcBef>
                <a:spcPct val="0"/>
              </a:spcBef>
              <a:buFontTx/>
              <a:buChar char="•"/>
            </a:pPr>
            <a:r>
              <a:rPr lang="en-US">
                <a:latin typeface="Arial" pitchFamily="34" charset="0"/>
                <a:cs typeface="Times New Roman" pitchFamily="18" charset="0"/>
              </a:rPr>
              <a:t>Coaches may want to encourage all administrators to participate on the school-based PBS Team or may determine that one administrator is adequate. </a:t>
            </a:r>
          </a:p>
          <a:p>
            <a:pPr eaLnBrk="1" hangingPunct="1">
              <a:spcBef>
                <a:spcPct val="0"/>
              </a:spcBef>
              <a:buFontTx/>
              <a:buChar char="•"/>
            </a:pPr>
            <a:r>
              <a:rPr lang="en-US">
                <a:latin typeface="Arial" pitchFamily="34" charset="0"/>
                <a:cs typeface="Times New Roman" pitchFamily="18" charset="0"/>
              </a:rPr>
              <a:t> If only one administrator is actively participating, it is essential that the Coach meet with the administration between meetings to guide communication and follow-through of action plans. </a:t>
            </a:r>
          </a:p>
          <a:p>
            <a:pPr eaLnBrk="1" hangingPunct="1">
              <a:spcBef>
                <a:spcPct val="0"/>
              </a:spcBef>
              <a:buFontTx/>
              <a:buChar char="•"/>
            </a:pPr>
            <a:r>
              <a:rPr lang="en-US">
                <a:latin typeface="Arial" pitchFamily="34" charset="0"/>
                <a:cs typeface="Times New Roman" pitchFamily="18" charset="0"/>
              </a:rPr>
              <a:t> In addition, the sole administrator should be one who intercepts many of the school</a:t>
            </a:r>
            <a:r>
              <a:rPr lang="ja-JP" altLang="en-US">
                <a:latin typeface="Arial" pitchFamily="34" charset="0"/>
              </a:rPr>
              <a:t>’</a:t>
            </a:r>
            <a:r>
              <a:rPr lang="en-US" altLang="ja-JP">
                <a:latin typeface="Arial" pitchFamily="34" charset="0"/>
              </a:rPr>
              <a:t>s discipline referrals (i.e., has experience with the school</a:t>
            </a:r>
            <a:r>
              <a:rPr lang="ja-JP" altLang="en-US">
                <a:latin typeface="Arial" pitchFamily="34" charset="0"/>
              </a:rPr>
              <a:t>’</a:t>
            </a:r>
            <a:r>
              <a:rPr lang="en-US" altLang="ja-JP">
                <a:latin typeface="Arial" pitchFamily="34" charset="0"/>
              </a:rPr>
              <a:t>s current system of discipline operations).  </a:t>
            </a:r>
          </a:p>
          <a:p>
            <a:pPr eaLnBrk="1" hangingPunct="1">
              <a:spcBef>
                <a:spcPct val="0"/>
              </a:spcBef>
              <a:buFontTx/>
              <a:buChar char="•"/>
            </a:pPr>
            <a:r>
              <a:rPr lang="en-US">
                <a:latin typeface="Arial" pitchFamily="34" charset="0"/>
                <a:cs typeface="Times New Roman" pitchFamily="18" charset="0"/>
              </a:rPr>
              <a:t>If this administrator is not involved with the team or committed to the change process, it is unwise to attempt to go further with developing the PBS school-wide plan.  </a:t>
            </a:r>
          </a:p>
          <a:p>
            <a:pPr eaLnBrk="1" hangingPunct="1">
              <a:spcBef>
                <a:spcPct val="0"/>
              </a:spcBef>
              <a:buFontTx/>
              <a:buChar char="•"/>
            </a:pPr>
            <a:r>
              <a:rPr lang="en-US">
                <a:latin typeface="Arial" pitchFamily="34" charset="0"/>
                <a:cs typeface="Times New Roman" pitchFamily="18" charset="0"/>
              </a:rPr>
              <a:t>The involved administrators should also have a long-term commitment to the change process and to the school.  </a:t>
            </a:r>
          </a:p>
          <a:p>
            <a:pPr eaLnBrk="1" hangingPunct="1">
              <a:spcBef>
                <a:spcPct val="0"/>
              </a:spcBef>
              <a:buFontTx/>
              <a:buChar char="•"/>
            </a:pPr>
            <a:r>
              <a:rPr lang="en-US">
                <a:latin typeface="Arial" pitchFamily="34" charset="0"/>
                <a:cs typeface="Times New Roman" pitchFamily="18" charset="0"/>
              </a:rPr>
              <a:t>Constantly changing administrative support will negatively impact the implementation of a school-wide positive behavior support plan.</a:t>
            </a:r>
          </a:p>
          <a:p>
            <a:endParaRPr lang="en-US"/>
          </a:p>
        </p:txBody>
      </p:sp>
      <p:sp>
        <p:nvSpPr>
          <p:cNvPr id="4" name="Slide Number Placeholder 3"/>
          <p:cNvSpPr>
            <a:spLocks noGrp="1"/>
          </p:cNvSpPr>
          <p:nvPr>
            <p:ph type="sldNum" sz="quarter" idx="10"/>
          </p:nvPr>
        </p:nvSpPr>
        <p:spPr/>
        <p:txBody>
          <a:bodyPr/>
          <a:lstStyle/>
          <a:p>
            <a:fld id="{5D440D26-162D-4E3C-9556-1A2F4BC36322}" type="slidenum">
              <a:rPr lang="en-US" smtClean="0"/>
              <a:t>21</a:t>
            </a:fld>
            <a:endParaRPr lang="en-US"/>
          </a:p>
        </p:txBody>
      </p:sp>
    </p:spTree>
    <p:extLst>
      <p:ext uri="{BB962C8B-B14F-4D97-AF65-F5344CB8AC3E}">
        <p14:creationId xmlns:p14="http://schemas.microsoft.com/office/powerpoint/2010/main" val="30124087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440D26-162D-4E3C-9556-1A2F4BC36322}" type="slidenum">
              <a:rPr lang="en-US" smtClean="0"/>
              <a:t>23</a:t>
            </a:fld>
            <a:endParaRPr lang="en-US"/>
          </a:p>
        </p:txBody>
      </p:sp>
    </p:spTree>
    <p:extLst>
      <p:ext uri="{BB962C8B-B14F-4D97-AF65-F5344CB8AC3E}">
        <p14:creationId xmlns:p14="http://schemas.microsoft.com/office/powerpoint/2010/main" val="1590688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27C6A-C6EC-4A45-8821-16A793469E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7484FAF-2835-4B5A-83D7-4204AE5DA6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9270124-6169-46AD-BFA7-6E04CC8EB8F8}"/>
              </a:ext>
            </a:extLst>
          </p:cNvPr>
          <p:cNvSpPr>
            <a:spLocks noGrp="1"/>
          </p:cNvSpPr>
          <p:nvPr>
            <p:ph type="dt" sz="half" idx="10"/>
          </p:nvPr>
        </p:nvSpPr>
        <p:spPr/>
        <p:txBody>
          <a:bodyPr/>
          <a:lstStyle/>
          <a:p>
            <a:fld id="{2E72BCC3-E62E-4A96-9D77-9322C013071C}" type="datetimeFigureOut">
              <a:rPr lang="en-US" smtClean="0"/>
              <a:t>9/14/2021</a:t>
            </a:fld>
            <a:endParaRPr lang="en-US"/>
          </a:p>
        </p:txBody>
      </p:sp>
      <p:sp>
        <p:nvSpPr>
          <p:cNvPr id="5" name="Footer Placeholder 4">
            <a:extLst>
              <a:ext uri="{FF2B5EF4-FFF2-40B4-BE49-F238E27FC236}">
                <a16:creationId xmlns:a16="http://schemas.microsoft.com/office/drawing/2014/main" id="{AC14ECD7-6DB6-4B96-9D31-159281EE35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016A68-AA02-47F3-9DF2-F08C46471A36}"/>
              </a:ext>
            </a:extLst>
          </p:cNvPr>
          <p:cNvSpPr>
            <a:spLocks noGrp="1"/>
          </p:cNvSpPr>
          <p:nvPr>
            <p:ph type="sldNum" sz="quarter" idx="12"/>
          </p:nvPr>
        </p:nvSpPr>
        <p:spPr/>
        <p:txBody>
          <a:bodyPr/>
          <a:lstStyle/>
          <a:p>
            <a:fld id="{8F11F058-5911-4866-A8B5-5A49900E3654}" type="slidenum">
              <a:rPr lang="en-US" smtClean="0"/>
              <a:t>‹#›</a:t>
            </a:fld>
            <a:endParaRPr lang="en-US"/>
          </a:p>
        </p:txBody>
      </p:sp>
    </p:spTree>
    <p:extLst>
      <p:ext uri="{BB962C8B-B14F-4D97-AF65-F5344CB8AC3E}">
        <p14:creationId xmlns:p14="http://schemas.microsoft.com/office/powerpoint/2010/main" val="2255178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FF7CB-8831-4780-B027-485913C6DA5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44E36E3-0908-4343-9578-B9D5F1B8D08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DB92D1-0A04-4198-8F64-0B8E36B1EE80}"/>
              </a:ext>
            </a:extLst>
          </p:cNvPr>
          <p:cNvSpPr>
            <a:spLocks noGrp="1"/>
          </p:cNvSpPr>
          <p:nvPr>
            <p:ph type="dt" sz="half" idx="10"/>
          </p:nvPr>
        </p:nvSpPr>
        <p:spPr/>
        <p:txBody>
          <a:bodyPr/>
          <a:lstStyle/>
          <a:p>
            <a:fld id="{2E72BCC3-E62E-4A96-9D77-9322C013071C}" type="datetimeFigureOut">
              <a:rPr lang="en-US" smtClean="0"/>
              <a:t>9/14/2021</a:t>
            </a:fld>
            <a:endParaRPr lang="en-US"/>
          </a:p>
        </p:txBody>
      </p:sp>
      <p:sp>
        <p:nvSpPr>
          <p:cNvPr id="5" name="Footer Placeholder 4">
            <a:extLst>
              <a:ext uri="{FF2B5EF4-FFF2-40B4-BE49-F238E27FC236}">
                <a16:creationId xmlns:a16="http://schemas.microsoft.com/office/drawing/2014/main" id="{07C87CDF-44DE-40C4-B8F1-065F5FD1A8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6AE61B-8417-4CAF-8705-4A3E8264E656}"/>
              </a:ext>
            </a:extLst>
          </p:cNvPr>
          <p:cNvSpPr>
            <a:spLocks noGrp="1"/>
          </p:cNvSpPr>
          <p:nvPr>
            <p:ph type="sldNum" sz="quarter" idx="12"/>
          </p:nvPr>
        </p:nvSpPr>
        <p:spPr/>
        <p:txBody>
          <a:bodyPr/>
          <a:lstStyle/>
          <a:p>
            <a:fld id="{8F11F058-5911-4866-A8B5-5A49900E3654}" type="slidenum">
              <a:rPr lang="en-US" smtClean="0"/>
              <a:t>‹#›</a:t>
            </a:fld>
            <a:endParaRPr lang="en-US"/>
          </a:p>
        </p:txBody>
      </p:sp>
    </p:spTree>
    <p:extLst>
      <p:ext uri="{BB962C8B-B14F-4D97-AF65-F5344CB8AC3E}">
        <p14:creationId xmlns:p14="http://schemas.microsoft.com/office/powerpoint/2010/main" val="1442224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3F2D20-FCFF-479E-91AF-2CB8CE3C84C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7076EED-AB97-45D8-AF76-90EB5C3D10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D238F1-ACCE-4F28-A805-293FC1336198}"/>
              </a:ext>
            </a:extLst>
          </p:cNvPr>
          <p:cNvSpPr>
            <a:spLocks noGrp="1"/>
          </p:cNvSpPr>
          <p:nvPr>
            <p:ph type="dt" sz="half" idx="10"/>
          </p:nvPr>
        </p:nvSpPr>
        <p:spPr/>
        <p:txBody>
          <a:bodyPr/>
          <a:lstStyle/>
          <a:p>
            <a:fld id="{2E72BCC3-E62E-4A96-9D77-9322C013071C}" type="datetimeFigureOut">
              <a:rPr lang="en-US" smtClean="0"/>
              <a:t>9/14/2021</a:t>
            </a:fld>
            <a:endParaRPr lang="en-US"/>
          </a:p>
        </p:txBody>
      </p:sp>
      <p:sp>
        <p:nvSpPr>
          <p:cNvPr id="5" name="Footer Placeholder 4">
            <a:extLst>
              <a:ext uri="{FF2B5EF4-FFF2-40B4-BE49-F238E27FC236}">
                <a16:creationId xmlns:a16="http://schemas.microsoft.com/office/drawing/2014/main" id="{6732B683-6FB6-4D55-B7D4-6C78661AFF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086AD3-B4D6-44C3-BB18-F34D338E75E1}"/>
              </a:ext>
            </a:extLst>
          </p:cNvPr>
          <p:cNvSpPr>
            <a:spLocks noGrp="1"/>
          </p:cNvSpPr>
          <p:nvPr>
            <p:ph type="sldNum" sz="quarter" idx="12"/>
          </p:nvPr>
        </p:nvSpPr>
        <p:spPr/>
        <p:txBody>
          <a:bodyPr/>
          <a:lstStyle/>
          <a:p>
            <a:fld id="{8F11F058-5911-4866-A8B5-5A49900E3654}" type="slidenum">
              <a:rPr lang="en-US" smtClean="0"/>
              <a:t>‹#›</a:t>
            </a:fld>
            <a:endParaRPr lang="en-US"/>
          </a:p>
        </p:txBody>
      </p:sp>
    </p:spTree>
    <p:extLst>
      <p:ext uri="{BB962C8B-B14F-4D97-AF65-F5344CB8AC3E}">
        <p14:creationId xmlns:p14="http://schemas.microsoft.com/office/powerpoint/2010/main" val="4040307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97008-80A0-41E8-B178-6B1BC08B34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D60D8D-4D3A-4451-9814-06970379029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FF243C-5C4F-450D-BFF1-66A1269B2D0E}"/>
              </a:ext>
            </a:extLst>
          </p:cNvPr>
          <p:cNvSpPr>
            <a:spLocks noGrp="1"/>
          </p:cNvSpPr>
          <p:nvPr>
            <p:ph type="dt" sz="half" idx="10"/>
          </p:nvPr>
        </p:nvSpPr>
        <p:spPr/>
        <p:txBody>
          <a:bodyPr/>
          <a:lstStyle/>
          <a:p>
            <a:fld id="{2E72BCC3-E62E-4A96-9D77-9322C013071C}" type="datetimeFigureOut">
              <a:rPr lang="en-US" smtClean="0"/>
              <a:t>9/14/2021</a:t>
            </a:fld>
            <a:endParaRPr lang="en-US"/>
          </a:p>
        </p:txBody>
      </p:sp>
      <p:sp>
        <p:nvSpPr>
          <p:cNvPr id="5" name="Footer Placeholder 4">
            <a:extLst>
              <a:ext uri="{FF2B5EF4-FFF2-40B4-BE49-F238E27FC236}">
                <a16:creationId xmlns:a16="http://schemas.microsoft.com/office/drawing/2014/main" id="{5E25F7AB-8085-459F-BE5B-6FA014B882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756BD1-7E3B-467A-B379-F42C82119F2C}"/>
              </a:ext>
            </a:extLst>
          </p:cNvPr>
          <p:cNvSpPr>
            <a:spLocks noGrp="1"/>
          </p:cNvSpPr>
          <p:nvPr>
            <p:ph type="sldNum" sz="quarter" idx="12"/>
          </p:nvPr>
        </p:nvSpPr>
        <p:spPr/>
        <p:txBody>
          <a:bodyPr/>
          <a:lstStyle/>
          <a:p>
            <a:fld id="{8F11F058-5911-4866-A8B5-5A49900E3654}" type="slidenum">
              <a:rPr lang="en-US" smtClean="0"/>
              <a:t>‹#›</a:t>
            </a:fld>
            <a:endParaRPr lang="en-US"/>
          </a:p>
        </p:txBody>
      </p:sp>
    </p:spTree>
    <p:extLst>
      <p:ext uri="{BB962C8B-B14F-4D97-AF65-F5344CB8AC3E}">
        <p14:creationId xmlns:p14="http://schemas.microsoft.com/office/powerpoint/2010/main" val="3459811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9959D-93FA-4173-84E9-051821E29C4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D06D817-F356-4BDE-97FC-28E812FC9B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C506B81-1654-4A8E-A37D-ED1754D76DA3}"/>
              </a:ext>
            </a:extLst>
          </p:cNvPr>
          <p:cNvSpPr>
            <a:spLocks noGrp="1"/>
          </p:cNvSpPr>
          <p:nvPr>
            <p:ph type="dt" sz="half" idx="10"/>
          </p:nvPr>
        </p:nvSpPr>
        <p:spPr/>
        <p:txBody>
          <a:bodyPr/>
          <a:lstStyle/>
          <a:p>
            <a:fld id="{2E72BCC3-E62E-4A96-9D77-9322C013071C}" type="datetimeFigureOut">
              <a:rPr lang="en-US" smtClean="0"/>
              <a:t>9/14/2021</a:t>
            </a:fld>
            <a:endParaRPr lang="en-US"/>
          </a:p>
        </p:txBody>
      </p:sp>
      <p:sp>
        <p:nvSpPr>
          <p:cNvPr id="5" name="Footer Placeholder 4">
            <a:extLst>
              <a:ext uri="{FF2B5EF4-FFF2-40B4-BE49-F238E27FC236}">
                <a16:creationId xmlns:a16="http://schemas.microsoft.com/office/drawing/2014/main" id="{851E052B-2B27-4578-82D9-75F146771E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C79436-6EBD-4FED-A3A3-2D1C2123D278}"/>
              </a:ext>
            </a:extLst>
          </p:cNvPr>
          <p:cNvSpPr>
            <a:spLocks noGrp="1"/>
          </p:cNvSpPr>
          <p:nvPr>
            <p:ph type="sldNum" sz="quarter" idx="12"/>
          </p:nvPr>
        </p:nvSpPr>
        <p:spPr/>
        <p:txBody>
          <a:bodyPr/>
          <a:lstStyle/>
          <a:p>
            <a:fld id="{8F11F058-5911-4866-A8B5-5A49900E3654}" type="slidenum">
              <a:rPr lang="en-US" smtClean="0"/>
              <a:t>‹#›</a:t>
            </a:fld>
            <a:endParaRPr lang="en-US"/>
          </a:p>
        </p:txBody>
      </p:sp>
    </p:spTree>
    <p:extLst>
      <p:ext uri="{BB962C8B-B14F-4D97-AF65-F5344CB8AC3E}">
        <p14:creationId xmlns:p14="http://schemas.microsoft.com/office/powerpoint/2010/main" val="3854473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4CBD-FC56-4843-A926-5385C281CA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7366F8-112B-43F7-8260-D368F05102B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9308552-B5E5-4E67-BBEF-790EE4ED89A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F57A579-804D-4603-82B2-C14FCCF464DB}"/>
              </a:ext>
            </a:extLst>
          </p:cNvPr>
          <p:cNvSpPr>
            <a:spLocks noGrp="1"/>
          </p:cNvSpPr>
          <p:nvPr>
            <p:ph type="dt" sz="half" idx="10"/>
          </p:nvPr>
        </p:nvSpPr>
        <p:spPr/>
        <p:txBody>
          <a:bodyPr/>
          <a:lstStyle/>
          <a:p>
            <a:fld id="{2E72BCC3-E62E-4A96-9D77-9322C013071C}" type="datetimeFigureOut">
              <a:rPr lang="en-US" smtClean="0"/>
              <a:t>9/14/2021</a:t>
            </a:fld>
            <a:endParaRPr lang="en-US"/>
          </a:p>
        </p:txBody>
      </p:sp>
      <p:sp>
        <p:nvSpPr>
          <p:cNvPr id="6" name="Footer Placeholder 5">
            <a:extLst>
              <a:ext uri="{FF2B5EF4-FFF2-40B4-BE49-F238E27FC236}">
                <a16:creationId xmlns:a16="http://schemas.microsoft.com/office/drawing/2014/main" id="{F0E71D58-9683-4C16-9BB5-609CD8BF83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EFE507-3ED5-47DE-BD17-DD1411EAFBE3}"/>
              </a:ext>
            </a:extLst>
          </p:cNvPr>
          <p:cNvSpPr>
            <a:spLocks noGrp="1"/>
          </p:cNvSpPr>
          <p:nvPr>
            <p:ph type="sldNum" sz="quarter" idx="12"/>
          </p:nvPr>
        </p:nvSpPr>
        <p:spPr/>
        <p:txBody>
          <a:bodyPr/>
          <a:lstStyle/>
          <a:p>
            <a:fld id="{8F11F058-5911-4866-A8B5-5A49900E3654}" type="slidenum">
              <a:rPr lang="en-US" smtClean="0"/>
              <a:t>‹#›</a:t>
            </a:fld>
            <a:endParaRPr lang="en-US"/>
          </a:p>
        </p:txBody>
      </p:sp>
    </p:spTree>
    <p:extLst>
      <p:ext uri="{BB962C8B-B14F-4D97-AF65-F5344CB8AC3E}">
        <p14:creationId xmlns:p14="http://schemas.microsoft.com/office/powerpoint/2010/main" val="2230136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CC43E-63C5-4B60-8EF4-B379C5A1FC8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EE45B17-897D-44D8-B676-DBEFB1B167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BF39291-C7BE-4324-A7CB-1101ECFA4B3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17FF863-4C9A-47E7-A820-B71C59153C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34A9F1E-78CB-4A4F-9082-BD5355EB7B3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6EE5237-205E-4BF8-9B8B-D91C695D43F9}"/>
              </a:ext>
            </a:extLst>
          </p:cNvPr>
          <p:cNvSpPr>
            <a:spLocks noGrp="1"/>
          </p:cNvSpPr>
          <p:nvPr>
            <p:ph type="dt" sz="half" idx="10"/>
          </p:nvPr>
        </p:nvSpPr>
        <p:spPr/>
        <p:txBody>
          <a:bodyPr/>
          <a:lstStyle/>
          <a:p>
            <a:fld id="{2E72BCC3-E62E-4A96-9D77-9322C013071C}" type="datetimeFigureOut">
              <a:rPr lang="en-US" smtClean="0"/>
              <a:t>9/14/2021</a:t>
            </a:fld>
            <a:endParaRPr lang="en-US"/>
          </a:p>
        </p:txBody>
      </p:sp>
      <p:sp>
        <p:nvSpPr>
          <p:cNvPr id="8" name="Footer Placeholder 7">
            <a:extLst>
              <a:ext uri="{FF2B5EF4-FFF2-40B4-BE49-F238E27FC236}">
                <a16:creationId xmlns:a16="http://schemas.microsoft.com/office/drawing/2014/main" id="{BB8AA584-6D01-40EB-A337-61BF8DB7ED8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F67ABD8-BF34-44D8-B8F9-1B00F01844D8}"/>
              </a:ext>
            </a:extLst>
          </p:cNvPr>
          <p:cNvSpPr>
            <a:spLocks noGrp="1"/>
          </p:cNvSpPr>
          <p:nvPr>
            <p:ph type="sldNum" sz="quarter" idx="12"/>
          </p:nvPr>
        </p:nvSpPr>
        <p:spPr/>
        <p:txBody>
          <a:bodyPr/>
          <a:lstStyle/>
          <a:p>
            <a:fld id="{8F11F058-5911-4866-A8B5-5A49900E3654}" type="slidenum">
              <a:rPr lang="en-US" smtClean="0"/>
              <a:t>‹#›</a:t>
            </a:fld>
            <a:endParaRPr lang="en-US"/>
          </a:p>
        </p:txBody>
      </p:sp>
    </p:spTree>
    <p:extLst>
      <p:ext uri="{BB962C8B-B14F-4D97-AF65-F5344CB8AC3E}">
        <p14:creationId xmlns:p14="http://schemas.microsoft.com/office/powerpoint/2010/main" val="532009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09FAD-DF09-4445-AAEB-8B161628B5C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A12ED57-C78B-46BB-9752-F1AE27DDEF74}"/>
              </a:ext>
            </a:extLst>
          </p:cNvPr>
          <p:cNvSpPr>
            <a:spLocks noGrp="1"/>
          </p:cNvSpPr>
          <p:nvPr>
            <p:ph type="dt" sz="half" idx="10"/>
          </p:nvPr>
        </p:nvSpPr>
        <p:spPr/>
        <p:txBody>
          <a:bodyPr/>
          <a:lstStyle/>
          <a:p>
            <a:fld id="{2E72BCC3-E62E-4A96-9D77-9322C013071C}" type="datetimeFigureOut">
              <a:rPr lang="en-US" smtClean="0"/>
              <a:t>9/14/2021</a:t>
            </a:fld>
            <a:endParaRPr lang="en-US"/>
          </a:p>
        </p:txBody>
      </p:sp>
      <p:sp>
        <p:nvSpPr>
          <p:cNvPr id="4" name="Footer Placeholder 3">
            <a:extLst>
              <a:ext uri="{FF2B5EF4-FFF2-40B4-BE49-F238E27FC236}">
                <a16:creationId xmlns:a16="http://schemas.microsoft.com/office/drawing/2014/main" id="{2FA1A418-F14C-4F75-BF20-0C386F7C58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4F48B17-0CDC-4BD6-A190-C28ADA46F05E}"/>
              </a:ext>
            </a:extLst>
          </p:cNvPr>
          <p:cNvSpPr>
            <a:spLocks noGrp="1"/>
          </p:cNvSpPr>
          <p:nvPr>
            <p:ph type="sldNum" sz="quarter" idx="12"/>
          </p:nvPr>
        </p:nvSpPr>
        <p:spPr/>
        <p:txBody>
          <a:bodyPr/>
          <a:lstStyle/>
          <a:p>
            <a:fld id="{8F11F058-5911-4866-A8B5-5A49900E3654}" type="slidenum">
              <a:rPr lang="en-US" smtClean="0"/>
              <a:t>‹#›</a:t>
            </a:fld>
            <a:endParaRPr lang="en-US"/>
          </a:p>
        </p:txBody>
      </p:sp>
    </p:spTree>
    <p:extLst>
      <p:ext uri="{BB962C8B-B14F-4D97-AF65-F5344CB8AC3E}">
        <p14:creationId xmlns:p14="http://schemas.microsoft.com/office/powerpoint/2010/main" val="3133890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63DDFD-6B78-4E5D-BE93-4C0812B6D98E}"/>
              </a:ext>
            </a:extLst>
          </p:cNvPr>
          <p:cNvSpPr>
            <a:spLocks noGrp="1"/>
          </p:cNvSpPr>
          <p:nvPr>
            <p:ph type="dt" sz="half" idx="10"/>
          </p:nvPr>
        </p:nvSpPr>
        <p:spPr/>
        <p:txBody>
          <a:bodyPr/>
          <a:lstStyle/>
          <a:p>
            <a:fld id="{2E72BCC3-E62E-4A96-9D77-9322C013071C}" type="datetimeFigureOut">
              <a:rPr lang="en-US" smtClean="0"/>
              <a:t>9/14/2021</a:t>
            </a:fld>
            <a:endParaRPr lang="en-US"/>
          </a:p>
        </p:txBody>
      </p:sp>
      <p:sp>
        <p:nvSpPr>
          <p:cNvPr id="3" name="Footer Placeholder 2">
            <a:extLst>
              <a:ext uri="{FF2B5EF4-FFF2-40B4-BE49-F238E27FC236}">
                <a16:creationId xmlns:a16="http://schemas.microsoft.com/office/drawing/2014/main" id="{2C76C676-EB45-48BB-B94C-2C42F3BA9A5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68DBF0D-EFC7-4A57-AEE5-B2D33ED7C09B}"/>
              </a:ext>
            </a:extLst>
          </p:cNvPr>
          <p:cNvSpPr>
            <a:spLocks noGrp="1"/>
          </p:cNvSpPr>
          <p:nvPr>
            <p:ph type="sldNum" sz="quarter" idx="12"/>
          </p:nvPr>
        </p:nvSpPr>
        <p:spPr/>
        <p:txBody>
          <a:bodyPr/>
          <a:lstStyle/>
          <a:p>
            <a:fld id="{8F11F058-5911-4866-A8B5-5A49900E3654}" type="slidenum">
              <a:rPr lang="en-US" smtClean="0"/>
              <a:t>‹#›</a:t>
            </a:fld>
            <a:endParaRPr lang="en-US"/>
          </a:p>
        </p:txBody>
      </p:sp>
    </p:spTree>
    <p:extLst>
      <p:ext uri="{BB962C8B-B14F-4D97-AF65-F5344CB8AC3E}">
        <p14:creationId xmlns:p14="http://schemas.microsoft.com/office/powerpoint/2010/main" val="297545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9ADF2-36CA-4B41-B694-8C0A4539E5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95C5C99-D3B6-47C6-94C3-F28CCA5D4E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4E6DF4B-4637-4C99-9CA9-3D87B2A729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DC96DC-7D8A-421E-A99A-BCF3E62738F8}"/>
              </a:ext>
            </a:extLst>
          </p:cNvPr>
          <p:cNvSpPr>
            <a:spLocks noGrp="1"/>
          </p:cNvSpPr>
          <p:nvPr>
            <p:ph type="dt" sz="half" idx="10"/>
          </p:nvPr>
        </p:nvSpPr>
        <p:spPr/>
        <p:txBody>
          <a:bodyPr/>
          <a:lstStyle/>
          <a:p>
            <a:fld id="{2E72BCC3-E62E-4A96-9D77-9322C013071C}" type="datetimeFigureOut">
              <a:rPr lang="en-US" smtClean="0"/>
              <a:t>9/14/2021</a:t>
            </a:fld>
            <a:endParaRPr lang="en-US"/>
          </a:p>
        </p:txBody>
      </p:sp>
      <p:sp>
        <p:nvSpPr>
          <p:cNvPr id="6" name="Footer Placeholder 5">
            <a:extLst>
              <a:ext uri="{FF2B5EF4-FFF2-40B4-BE49-F238E27FC236}">
                <a16:creationId xmlns:a16="http://schemas.microsoft.com/office/drawing/2014/main" id="{EB750958-3B2A-4473-A330-13D1D87183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2E656E-5C4E-4043-83DE-F018A26CC3AB}"/>
              </a:ext>
            </a:extLst>
          </p:cNvPr>
          <p:cNvSpPr>
            <a:spLocks noGrp="1"/>
          </p:cNvSpPr>
          <p:nvPr>
            <p:ph type="sldNum" sz="quarter" idx="12"/>
          </p:nvPr>
        </p:nvSpPr>
        <p:spPr/>
        <p:txBody>
          <a:bodyPr/>
          <a:lstStyle/>
          <a:p>
            <a:fld id="{8F11F058-5911-4866-A8B5-5A49900E3654}" type="slidenum">
              <a:rPr lang="en-US" smtClean="0"/>
              <a:t>‹#›</a:t>
            </a:fld>
            <a:endParaRPr lang="en-US"/>
          </a:p>
        </p:txBody>
      </p:sp>
    </p:spTree>
    <p:extLst>
      <p:ext uri="{BB962C8B-B14F-4D97-AF65-F5344CB8AC3E}">
        <p14:creationId xmlns:p14="http://schemas.microsoft.com/office/powerpoint/2010/main" val="2780892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43E55-B0DE-490D-B095-E4ECD7D96D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6DCFB9-986C-4CEA-BD9C-2306FE9735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29D9A8A-3CEB-4CDF-8063-4AF96013F4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DD95A0-2B33-46A1-B5F1-80598B1CE255}"/>
              </a:ext>
            </a:extLst>
          </p:cNvPr>
          <p:cNvSpPr>
            <a:spLocks noGrp="1"/>
          </p:cNvSpPr>
          <p:nvPr>
            <p:ph type="dt" sz="half" idx="10"/>
          </p:nvPr>
        </p:nvSpPr>
        <p:spPr/>
        <p:txBody>
          <a:bodyPr/>
          <a:lstStyle/>
          <a:p>
            <a:fld id="{2E72BCC3-E62E-4A96-9D77-9322C013071C}" type="datetimeFigureOut">
              <a:rPr lang="en-US" smtClean="0"/>
              <a:t>9/14/2021</a:t>
            </a:fld>
            <a:endParaRPr lang="en-US"/>
          </a:p>
        </p:txBody>
      </p:sp>
      <p:sp>
        <p:nvSpPr>
          <p:cNvPr id="6" name="Footer Placeholder 5">
            <a:extLst>
              <a:ext uri="{FF2B5EF4-FFF2-40B4-BE49-F238E27FC236}">
                <a16:creationId xmlns:a16="http://schemas.microsoft.com/office/drawing/2014/main" id="{3C8C5022-CFBC-4D51-84F7-71881F5145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C829B6-F51B-4F95-A659-6D2270CA277D}"/>
              </a:ext>
            </a:extLst>
          </p:cNvPr>
          <p:cNvSpPr>
            <a:spLocks noGrp="1"/>
          </p:cNvSpPr>
          <p:nvPr>
            <p:ph type="sldNum" sz="quarter" idx="12"/>
          </p:nvPr>
        </p:nvSpPr>
        <p:spPr/>
        <p:txBody>
          <a:bodyPr/>
          <a:lstStyle/>
          <a:p>
            <a:fld id="{8F11F058-5911-4866-A8B5-5A49900E3654}" type="slidenum">
              <a:rPr lang="en-US" smtClean="0"/>
              <a:t>‹#›</a:t>
            </a:fld>
            <a:endParaRPr lang="en-US"/>
          </a:p>
        </p:txBody>
      </p:sp>
    </p:spTree>
    <p:extLst>
      <p:ext uri="{BB962C8B-B14F-4D97-AF65-F5344CB8AC3E}">
        <p14:creationId xmlns:p14="http://schemas.microsoft.com/office/powerpoint/2010/main" val="25864598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F6AA59-A8C9-44E6-9E62-7075DF227E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458D7F5-9DBF-46ED-B301-F25736155D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F3E436-A053-46B3-B0CC-BE92314977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72BCC3-E62E-4A96-9D77-9322C013071C}" type="datetimeFigureOut">
              <a:rPr lang="en-US" smtClean="0"/>
              <a:t>9/14/2021</a:t>
            </a:fld>
            <a:endParaRPr lang="en-US"/>
          </a:p>
        </p:txBody>
      </p:sp>
      <p:sp>
        <p:nvSpPr>
          <p:cNvPr id="5" name="Footer Placeholder 4">
            <a:extLst>
              <a:ext uri="{FF2B5EF4-FFF2-40B4-BE49-F238E27FC236}">
                <a16:creationId xmlns:a16="http://schemas.microsoft.com/office/drawing/2014/main" id="{F38FDC80-81E1-4615-A7C2-85A4D82327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BF015A0-2D66-4A44-A3B2-E02AF5F6DF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11F058-5911-4866-A8B5-5A49900E3654}" type="slidenum">
              <a:rPr lang="en-US" smtClean="0"/>
              <a:t>‹#›</a:t>
            </a:fld>
            <a:endParaRPr lang="en-US"/>
          </a:p>
        </p:txBody>
      </p:sp>
    </p:spTree>
    <p:extLst>
      <p:ext uri="{BB962C8B-B14F-4D97-AF65-F5344CB8AC3E}">
        <p14:creationId xmlns:p14="http://schemas.microsoft.com/office/powerpoint/2010/main" val="437715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hyperlink" Target="https://www.pbis.org/resource/tfi"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144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E79D062-CED5-4AF9-91BA-62A13A5F054F}"/>
              </a:ext>
            </a:extLst>
          </p:cNvPr>
          <p:cNvPicPr>
            <a:picLocks noChangeAspect="1"/>
          </p:cNvPicPr>
          <p:nvPr/>
        </p:nvPicPr>
        <p:blipFill>
          <a:blip r:embed="rId2"/>
          <a:stretch>
            <a:fillRect/>
          </a:stretch>
        </p:blipFill>
        <p:spPr>
          <a:xfrm>
            <a:off x="643467" y="702733"/>
            <a:ext cx="10905066" cy="5452533"/>
          </a:xfrm>
          <a:prstGeom prst="rect">
            <a:avLst/>
          </a:prstGeom>
        </p:spPr>
      </p:pic>
    </p:spTree>
    <p:extLst>
      <p:ext uri="{BB962C8B-B14F-4D97-AF65-F5344CB8AC3E}">
        <p14:creationId xmlns:p14="http://schemas.microsoft.com/office/powerpoint/2010/main" val="95881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a:t>PBIS Team Members</a:t>
            </a:r>
          </a:p>
        </p:txBody>
      </p:sp>
      <p:sp>
        <p:nvSpPr>
          <p:cNvPr id="3" name="Content Placeholder 2"/>
          <p:cNvSpPr>
            <a:spLocks noGrp="1"/>
          </p:cNvSpPr>
          <p:nvPr>
            <p:ph sz="half" idx="1"/>
          </p:nvPr>
        </p:nvSpPr>
        <p:spPr>
          <a:xfrm>
            <a:off x="911942" y="1825625"/>
            <a:ext cx="5181600" cy="4351338"/>
          </a:xfrm>
        </p:spPr>
        <p:txBody>
          <a:bodyPr/>
          <a:lstStyle/>
          <a:p>
            <a:pPr marL="514350" indent="-457200">
              <a:buFont typeface="+mj-lt"/>
              <a:buAutoNum type="arabicPeriod"/>
              <a:defRPr/>
            </a:pPr>
            <a:r>
              <a:rPr lang="en-US">
                <a:latin typeface="Arial" pitchFamily="34" charset="0"/>
                <a:cs typeface="Arial" pitchFamily="34" charset="0"/>
              </a:rPr>
              <a:t>PBIS Coaching Facilitator</a:t>
            </a:r>
          </a:p>
          <a:p>
            <a:pPr marL="514350" indent="-457200">
              <a:buFont typeface="+mj-lt"/>
              <a:buAutoNum type="arabicPeriod"/>
              <a:defRPr/>
            </a:pPr>
            <a:r>
              <a:rPr lang="en-US">
                <a:latin typeface="Arial" pitchFamily="34" charset="0"/>
                <a:cs typeface="Arial" pitchFamily="34" charset="0"/>
              </a:rPr>
              <a:t>Team Leader</a:t>
            </a:r>
          </a:p>
          <a:p>
            <a:pPr marL="514350" indent="-457200">
              <a:buFont typeface="+mj-lt"/>
              <a:buAutoNum type="arabicPeriod"/>
              <a:defRPr/>
            </a:pPr>
            <a:r>
              <a:rPr lang="en-US">
                <a:latin typeface="Arial" pitchFamily="34" charset="0"/>
                <a:cs typeface="Arial" pitchFamily="34" charset="0"/>
              </a:rPr>
              <a:t>Administrator</a:t>
            </a:r>
          </a:p>
          <a:p>
            <a:pPr marL="514350" indent="-457200">
              <a:buFont typeface="+mj-lt"/>
              <a:buAutoNum type="arabicPeriod"/>
              <a:defRPr/>
            </a:pPr>
            <a:r>
              <a:rPr lang="en-US">
                <a:latin typeface="Arial" pitchFamily="34" charset="0"/>
                <a:cs typeface="Arial" pitchFamily="34" charset="0"/>
              </a:rPr>
              <a:t>Behavior </a:t>
            </a:r>
            <a:r>
              <a:rPr lang="ja-JP" altLang="en-US">
                <a:latin typeface="Arial" pitchFamily="34" charset="0"/>
                <a:cs typeface="Arial" pitchFamily="34" charset="0"/>
              </a:rPr>
              <a:t>‘</a:t>
            </a:r>
            <a:r>
              <a:rPr lang="en-US" altLang="ja-JP">
                <a:latin typeface="Arial" pitchFamily="34" charset="0"/>
                <a:cs typeface="Arial" pitchFamily="34" charset="0"/>
              </a:rPr>
              <a:t>Expert</a:t>
            </a:r>
            <a:r>
              <a:rPr lang="ja-JP" altLang="en-US">
                <a:latin typeface="Arial" pitchFamily="34" charset="0"/>
                <a:cs typeface="Arial" pitchFamily="34" charset="0"/>
              </a:rPr>
              <a:t>’</a:t>
            </a:r>
            <a:endParaRPr lang="en-US" altLang="ja-JP">
              <a:latin typeface="Arial" pitchFamily="34" charset="0"/>
              <a:cs typeface="Arial" pitchFamily="34" charset="0"/>
            </a:endParaRPr>
          </a:p>
          <a:p>
            <a:pPr marL="514350" indent="-457200">
              <a:buFont typeface="+mj-lt"/>
              <a:buAutoNum type="arabicPeriod"/>
              <a:defRPr/>
            </a:pPr>
            <a:r>
              <a:rPr lang="en-US">
                <a:latin typeface="Arial" pitchFamily="34" charset="0"/>
                <a:cs typeface="Arial" pitchFamily="34" charset="0"/>
              </a:rPr>
              <a:t>Data Specialist</a:t>
            </a:r>
          </a:p>
          <a:p>
            <a:pPr marL="514350" indent="-457200">
              <a:buFont typeface="+mj-lt"/>
              <a:buAutoNum type="arabicPeriod"/>
              <a:defRPr/>
            </a:pPr>
            <a:r>
              <a:rPr lang="en-US">
                <a:latin typeface="Arial" pitchFamily="34" charset="0"/>
                <a:cs typeface="Arial" pitchFamily="34" charset="0"/>
              </a:rPr>
              <a:t>Recorder</a:t>
            </a:r>
          </a:p>
          <a:p>
            <a:endParaRPr lang="en-US"/>
          </a:p>
        </p:txBody>
      </p:sp>
      <p:sp>
        <p:nvSpPr>
          <p:cNvPr id="4" name="Content Placeholder 3"/>
          <p:cNvSpPr>
            <a:spLocks noGrp="1"/>
          </p:cNvSpPr>
          <p:nvPr>
            <p:ph sz="half" idx="2"/>
          </p:nvPr>
        </p:nvSpPr>
        <p:spPr>
          <a:xfrm>
            <a:off x="7433186" y="1825625"/>
            <a:ext cx="3920613" cy="4351338"/>
          </a:xfrm>
        </p:spPr>
        <p:txBody>
          <a:bodyPr/>
          <a:lstStyle/>
          <a:p>
            <a:pPr marL="457200" indent="-457200">
              <a:buFontTx/>
              <a:buAutoNum type="arabicPeriod" startAt="7"/>
              <a:defRPr/>
            </a:pPr>
            <a:r>
              <a:rPr lang="en-US">
                <a:solidFill>
                  <a:srgbClr val="000000"/>
                </a:solidFill>
                <a:latin typeface="Arial" pitchFamily="34" charset="0"/>
                <a:cs typeface="Arial" pitchFamily="34" charset="0"/>
              </a:rPr>
              <a:t>Timekeeper</a:t>
            </a:r>
          </a:p>
          <a:p>
            <a:pPr marL="457200" indent="-457200">
              <a:buFontTx/>
              <a:buAutoNum type="arabicPeriod" startAt="7"/>
              <a:defRPr/>
            </a:pPr>
            <a:r>
              <a:rPr lang="en-US">
                <a:solidFill>
                  <a:srgbClr val="000000"/>
                </a:solidFill>
                <a:latin typeface="Arial" pitchFamily="34" charset="0"/>
                <a:cs typeface="Arial" pitchFamily="34" charset="0"/>
              </a:rPr>
              <a:t>Classroom Teacher Liaison</a:t>
            </a:r>
          </a:p>
          <a:p>
            <a:pPr marL="457200" indent="-457200">
              <a:buFontTx/>
              <a:buAutoNum type="arabicPeriod" startAt="7"/>
              <a:defRPr/>
            </a:pPr>
            <a:r>
              <a:rPr lang="en-US">
                <a:latin typeface="Arial" pitchFamily="34" charset="0"/>
                <a:cs typeface="Arial" pitchFamily="34" charset="0"/>
              </a:rPr>
              <a:t>Family Liaison</a:t>
            </a:r>
          </a:p>
          <a:p>
            <a:pPr marL="457200" indent="-457200">
              <a:buFontTx/>
              <a:buAutoNum type="arabicPeriod" startAt="7"/>
              <a:defRPr/>
            </a:pPr>
            <a:r>
              <a:rPr lang="en-US">
                <a:latin typeface="Arial" pitchFamily="34" charset="0"/>
                <a:cs typeface="Arial" pitchFamily="34" charset="0"/>
              </a:rPr>
              <a:t>Student Liaison</a:t>
            </a:r>
          </a:p>
          <a:p>
            <a:pPr marL="457200" indent="-457200">
              <a:buFontTx/>
              <a:buAutoNum type="arabicPeriod" startAt="7"/>
              <a:defRPr/>
            </a:pPr>
            <a:r>
              <a:rPr lang="en-US" altLang="ja-JP">
                <a:latin typeface="Arial" pitchFamily="34" charset="0"/>
                <a:cs typeface="Arial" pitchFamily="34" charset="0"/>
              </a:rPr>
              <a:t>Snack Master</a:t>
            </a:r>
            <a:endParaRPr lang="en-US">
              <a:latin typeface="Arial" pitchFamily="34" charset="0"/>
              <a:cs typeface="Arial" pitchFamily="34" charset="0"/>
            </a:endParaRPr>
          </a:p>
          <a:p>
            <a:endParaRPr lang="en-US"/>
          </a:p>
        </p:txBody>
      </p:sp>
      <p:sp>
        <p:nvSpPr>
          <p:cNvPr id="5" name="TextBox 4"/>
          <p:cNvSpPr txBox="1"/>
          <p:nvPr/>
        </p:nvSpPr>
        <p:spPr>
          <a:xfrm>
            <a:off x="3067665" y="5530632"/>
            <a:ext cx="7521677" cy="954107"/>
          </a:xfrm>
          <a:prstGeom prst="rect">
            <a:avLst/>
          </a:prstGeom>
          <a:noFill/>
        </p:spPr>
        <p:txBody>
          <a:bodyPr wrap="square" rtlCol="0">
            <a:spAutoFit/>
          </a:bodyPr>
          <a:lstStyle/>
          <a:p>
            <a:r>
              <a:rPr lang="en-US" sz="2800" i="1">
                <a:latin typeface="Calibri" panose="020F0502020204030204" pitchFamily="34" charset="0"/>
                <a:ea typeface="MS PGothic" pitchFamily="34" charset="-128"/>
                <a:cs typeface="Arial" pitchFamily="34" charset="0"/>
              </a:rPr>
              <a:t>Each role/responsibility should be covered, but there is flexibility in assignments</a:t>
            </a:r>
          </a:p>
        </p:txBody>
      </p:sp>
      <p:sp>
        <p:nvSpPr>
          <p:cNvPr id="6" name="TextBox 5">
            <a:extLst>
              <a:ext uri="{FF2B5EF4-FFF2-40B4-BE49-F238E27FC236}">
                <a16:creationId xmlns:a16="http://schemas.microsoft.com/office/drawing/2014/main" id="{454DDC83-C854-4C56-BB77-7B0DAEB4972F}"/>
              </a:ext>
            </a:extLst>
          </p:cNvPr>
          <p:cNvSpPr txBox="1"/>
          <p:nvPr/>
        </p:nvSpPr>
        <p:spPr>
          <a:xfrm>
            <a:off x="57364" y="6344917"/>
            <a:ext cx="2599362" cy="369332"/>
          </a:xfrm>
          <a:prstGeom prst="rect">
            <a:avLst/>
          </a:prstGeom>
          <a:noFill/>
        </p:spPr>
        <p:txBody>
          <a:bodyPr wrap="square" rtlCol="0">
            <a:spAutoFit/>
          </a:bodyPr>
          <a:lstStyle/>
          <a:p>
            <a:r>
              <a:rPr lang="en-US" sz="1800" dirty="0"/>
              <a:t>TFI 1.1 Team Composition</a:t>
            </a:r>
          </a:p>
        </p:txBody>
      </p:sp>
    </p:spTree>
    <p:extLst>
      <p:ext uri="{BB962C8B-B14F-4D97-AF65-F5344CB8AC3E}">
        <p14:creationId xmlns:p14="http://schemas.microsoft.com/office/powerpoint/2010/main" val="33601388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a:t>Team Membership</a:t>
            </a:r>
            <a:endParaRPr lang="en-US" b="1">
              <a:cs typeface="Calibri Light"/>
            </a:endParaRPr>
          </a:p>
        </p:txBody>
      </p:sp>
      <p:sp>
        <p:nvSpPr>
          <p:cNvPr id="3" name="Content Placeholder 2"/>
          <p:cNvSpPr>
            <a:spLocks noGrp="1"/>
          </p:cNvSpPr>
          <p:nvPr>
            <p:ph idx="1"/>
          </p:nvPr>
        </p:nvSpPr>
        <p:spPr/>
        <p:txBody>
          <a:bodyPr>
            <a:normAutofit/>
          </a:bodyPr>
          <a:lstStyle/>
          <a:p>
            <a:pPr marL="0" lvl="0" indent="0" fontAlgn="base">
              <a:lnSpc>
                <a:spcPct val="100000"/>
              </a:lnSpc>
              <a:spcBef>
                <a:spcPct val="40000"/>
              </a:spcBef>
              <a:spcAft>
                <a:spcPct val="0"/>
              </a:spcAft>
              <a:buNone/>
            </a:pPr>
            <a:r>
              <a:rPr lang="en-US" sz="2400" kern="0">
                <a:cs typeface="Arial" pitchFamily="34" charset="0"/>
              </a:rPr>
              <a:t>Examine individual skills, strengths, and preferences prior to finalizing team membership and roles</a:t>
            </a:r>
            <a:r>
              <a:rPr lang="en-US" sz="2400" kern="0" dirty="0">
                <a:cs typeface="Arial" pitchFamily="34" charset="0"/>
              </a:rPr>
              <a:t>:</a:t>
            </a:r>
            <a:endParaRPr lang="en-US" sz="2400" kern="0">
              <a:cs typeface="Arial" pitchFamily="34" charset="0"/>
            </a:endParaRPr>
          </a:p>
          <a:p>
            <a:pPr marL="1200150" lvl="2" indent="-342900" fontAlgn="base">
              <a:lnSpc>
                <a:spcPct val="100000"/>
              </a:lnSpc>
              <a:spcBef>
                <a:spcPct val="20000"/>
              </a:spcBef>
              <a:spcAft>
                <a:spcPct val="0"/>
              </a:spcAft>
              <a:buFont typeface="Wingdings" panose="05000000000000000000" pitchFamily="2" charset="2"/>
              <a:buChar char="§"/>
            </a:pPr>
            <a:r>
              <a:rPr lang="en-US" sz="2400" kern="0">
                <a:solidFill>
                  <a:prstClr val="black"/>
                </a:solidFill>
                <a:cs typeface="Arial" pitchFamily="34" charset="0"/>
              </a:rPr>
              <a:t>What skills do I bring to the team? </a:t>
            </a:r>
            <a:endParaRPr lang="en-US" sz="2400" kern="0" dirty="0">
              <a:solidFill>
                <a:prstClr val="black"/>
              </a:solidFill>
              <a:cs typeface="Arial" pitchFamily="34" charset="0"/>
            </a:endParaRPr>
          </a:p>
          <a:p>
            <a:pPr marL="1200150" lvl="2" indent="-342900" fontAlgn="base">
              <a:lnSpc>
                <a:spcPct val="100000"/>
              </a:lnSpc>
              <a:spcBef>
                <a:spcPct val="20000"/>
              </a:spcBef>
              <a:spcAft>
                <a:spcPct val="0"/>
              </a:spcAft>
              <a:buFont typeface="Wingdings" panose="05000000000000000000" pitchFamily="2" charset="2"/>
              <a:buChar char="§"/>
            </a:pPr>
            <a:r>
              <a:rPr lang="en-US" sz="2400" kern="0">
                <a:solidFill>
                  <a:prstClr val="black"/>
                </a:solidFill>
                <a:cs typeface="Arial" pitchFamily="34" charset="0"/>
              </a:rPr>
              <a:t>What skills will each member bring to the team (beyond grade level or subject representation)?</a:t>
            </a:r>
            <a:endParaRPr lang="en-US" sz="2400" kern="0" dirty="0">
              <a:solidFill>
                <a:prstClr val="black"/>
              </a:solidFill>
              <a:cs typeface="Arial" pitchFamily="34" charset="0"/>
            </a:endParaRPr>
          </a:p>
          <a:p>
            <a:pPr marL="1200150" lvl="2" indent="-342900" fontAlgn="base">
              <a:lnSpc>
                <a:spcPct val="100000"/>
              </a:lnSpc>
              <a:spcBef>
                <a:spcPct val="20000"/>
              </a:spcBef>
              <a:spcAft>
                <a:spcPct val="0"/>
              </a:spcAft>
              <a:buFont typeface="Wingdings" panose="05000000000000000000" pitchFamily="2" charset="2"/>
              <a:buChar char="§"/>
            </a:pPr>
            <a:r>
              <a:rPr lang="en-US" sz="2400" kern="0">
                <a:solidFill>
                  <a:prstClr val="black"/>
                </a:solidFill>
                <a:cs typeface="Arial" pitchFamily="34" charset="0"/>
              </a:rPr>
              <a:t>Are the appropriate people on the team?</a:t>
            </a:r>
            <a:endParaRPr lang="en-US" sz="2400" kern="0" dirty="0">
              <a:solidFill>
                <a:prstClr val="black"/>
              </a:solidFill>
              <a:cs typeface="Arial" pitchFamily="34" charset="0"/>
            </a:endParaRPr>
          </a:p>
          <a:p>
            <a:pPr marL="742950" lvl="1" indent="-285750" fontAlgn="base">
              <a:lnSpc>
                <a:spcPct val="100000"/>
              </a:lnSpc>
              <a:spcBef>
                <a:spcPct val="20000"/>
              </a:spcBef>
              <a:spcAft>
                <a:spcPct val="0"/>
              </a:spcAft>
              <a:buFont typeface="Century Gothic" pitchFamily="34" charset="0"/>
              <a:buAutoNum type="alphaLcPeriod"/>
            </a:pPr>
            <a:endParaRPr lang="en-US" kern="0">
              <a:solidFill>
                <a:prstClr val="black"/>
              </a:solidFill>
              <a:cs typeface="Arial" pitchFamily="34" charset="0"/>
            </a:endParaRPr>
          </a:p>
          <a:p>
            <a:endParaRPr lang="en-US"/>
          </a:p>
        </p:txBody>
      </p:sp>
      <p:sp>
        <p:nvSpPr>
          <p:cNvPr id="4" name="TextBox 3">
            <a:extLst>
              <a:ext uri="{FF2B5EF4-FFF2-40B4-BE49-F238E27FC236}">
                <a16:creationId xmlns:a16="http://schemas.microsoft.com/office/drawing/2014/main" id="{68F09615-876B-4B13-9CE6-C795B53F4D2B}"/>
              </a:ext>
            </a:extLst>
          </p:cNvPr>
          <p:cNvSpPr txBox="1"/>
          <p:nvPr/>
        </p:nvSpPr>
        <p:spPr>
          <a:xfrm>
            <a:off x="57364" y="6344917"/>
            <a:ext cx="2599362" cy="369332"/>
          </a:xfrm>
          <a:prstGeom prst="rect">
            <a:avLst/>
          </a:prstGeom>
          <a:noFill/>
        </p:spPr>
        <p:txBody>
          <a:bodyPr wrap="square" rtlCol="0">
            <a:spAutoFit/>
          </a:bodyPr>
          <a:lstStyle/>
          <a:p>
            <a:r>
              <a:rPr lang="en-US" sz="1800" dirty="0"/>
              <a:t>TFI 1.1 Team Composition</a:t>
            </a:r>
          </a:p>
        </p:txBody>
      </p:sp>
    </p:spTree>
    <p:extLst>
      <p:ext uri="{BB962C8B-B14F-4D97-AF65-F5344CB8AC3E}">
        <p14:creationId xmlns:p14="http://schemas.microsoft.com/office/powerpoint/2010/main" val="37918745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a:t>Guidelines for Effective Teaming</a:t>
            </a:r>
          </a:p>
        </p:txBody>
      </p:sp>
      <p:sp>
        <p:nvSpPr>
          <p:cNvPr id="3" name="Content Placeholder 2"/>
          <p:cNvSpPr>
            <a:spLocks noGrp="1"/>
          </p:cNvSpPr>
          <p:nvPr>
            <p:ph idx="1"/>
          </p:nvPr>
        </p:nvSpPr>
        <p:spPr/>
        <p:txBody>
          <a:bodyPr>
            <a:normAutofit/>
          </a:bodyPr>
          <a:lstStyle/>
          <a:p>
            <a:pPr marL="857250" lvl="1" indent="-457200">
              <a:spcBef>
                <a:spcPct val="40000"/>
              </a:spcBef>
              <a:buFont typeface="Century Gothic" pitchFamily="34" charset="0"/>
              <a:buAutoNum type="arabicPeriod"/>
            </a:pPr>
            <a:r>
              <a:rPr lang="en-US">
                <a:cs typeface="Arial" pitchFamily="34" charset="0"/>
              </a:rPr>
              <a:t>Shared goals &amp; responsibilities</a:t>
            </a:r>
          </a:p>
          <a:p>
            <a:pPr marL="857250" lvl="1" indent="-457200">
              <a:spcBef>
                <a:spcPct val="40000"/>
              </a:spcBef>
              <a:buFont typeface="Century Gothic" pitchFamily="34" charset="0"/>
              <a:buAutoNum type="arabicPeriod"/>
            </a:pPr>
            <a:r>
              <a:rPr lang="en-US">
                <a:cs typeface="Arial" pitchFamily="34" charset="0"/>
              </a:rPr>
              <a:t>Transparency in actions</a:t>
            </a:r>
          </a:p>
          <a:p>
            <a:pPr marL="857250" lvl="1" indent="-457200">
              <a:spcBef>
                <a:spcPct val="40000"/>
              </a:spcBef>
              <a:buFont typeface="Century Gothic" pitchFamily="34" charset="0"/>
              <a:buAutoNum type="arabicPeriod"/>
            </a:pPr>
            <a:r>
              <a:rPr lang="en-US">
                <a:cs typeface="Arial" pitchFamily="34" charset="0"/>
              </a:rPr>
              <a:t>Trust between team members</a:t>
            </a:r>
          </a:p>
          <a:p>
            <a:pPr marL="857250" lvl="1" indent="-457200">
              <a:spcBef>
                <a:spcPct val="40000"/>
              </a:spcBef>
              <a:buFont typeface="Century Gothic" pitchFamily="34" charset="0"/>
              <a:buAutoNum type="arabicPeriod"/>
            </a:pPr>
            <a:r>
              <a:rPr lang="en-US">
                <a:cs typeface="Arial" pitchFamily="34" charset="0"/>
              </a:rPr>
              <a:t>Quality communication</a:t>
            </a:r>
          </a:p>
          <a:p>
            <a:pPr marL="857250" lvl="1" indent="-457200">
              <a:spcBef>
                <a:spcPct val="40000"/>
              </a:spcBef>
              <a:buFont typeface="Century Gothic" pitchFamily="34" charset="0"/>
              <a:buAutoNum type="arabicPeriod"/>
            </a:pPr>
            <a:r>
              <a:rPr lang="en-US">
                <a:cs typeface="Arial" pitchFamily="34" charset="0"/>
              </a:rPr>
              <a:t>Balance task &amp; process</a:t>
            </a:r>
          </a:p>
          <a:p>
            <a:pPr marL="857250" lvl="1" indent="-457200">
              <a:spcBef>
                <a:spcPct val="40000"/>
              </a:spcBef>
              <a:buFont typeface="Century Gothic" pitchFamily="34" charset="0"/>
              <a:buAutoNum type="arabicPeriod"/>
            </a:pPr>
            <a:r>
              <a:rPr lang="en-US">
                <a:cs typeface="Arial" pitchFamily="34" charset="0"/>
              </a:rPr>
              <a:t>Rule by consensus</a:t>
            </a:r>
          </a:p>
          <a:p>
            <a:pPr marL="857250" lvl="1" indent="-457200">
              <a:spcBef>
                <a:spcPct val="40000"/>
              </a:spcBef>
              <a:buFont typeface="Century Gothic" pitchFamily="34" charset="0"/>
              <a:buAutoNum type="arabicPeriod"/>
            </a:pPr>
            <a:r>
              <a:rPr lang="en-US">
                <a:cs typeface="Arial" pitchFamily="34" charset="0"/>
              </a:rPr>
              <a:t>Observe dynamics &amp; resolve conflict constructively</a:t>
            </a:r>
          </a:p>
          <a:p>
            <a:pPr marL="857250" lvl="1" indent="-457200">
              <a:spcBef>
                <a:spcPct val="40000"/>
              </a:spcBef>
              <a:buFont typeface="Century Gothic" pitchFamily="34" charset="0"/>
              <a:buAutoNum type="arabicPeriod"/>
            </a:pPr>
            <a:r>
              <a:rPr lang="en-US">
                <a:cs typeface="Arial" pitchFamily="34" charset="0"/>
              </a:rPr>
              <a:t>Administrative support for time &amp; resources</a:t>
            </a:r>
          </a:p>
          <a:p>
            <a:endParaRPr lang="en-US"/>
          </a:p>
        </p:txBody>
      </p:sp>
      <p:sp>
        <p:nvSpPr>
          <p:cNvPr id="4" name="TextBox 3">
            <a:extLst>
              <a:ext uri="{FF2B5EF4-FFF2-40B4-BE49-F238E27FC236}">
                <a16:creationId xmlns:a16="http://schemas.microsoft.com/office/drawing/2014/main" id="{2B87EF28-82A0-4933-9195-B216DCA18C03}"/>
              </a:ext>
            </a:extLst>
          </p:cNvPr>
          <p:cNvSpPr txBox="1"/>
          <p:nvPr/>
        </p:nvSpPr>
        <p:spPr>
          <a:xfrm>
            <a:off x="57364" y="6344917"/>
            <a:ext cx="2599362" cy="369332"/>
          </a:xfrm>
          <a:prstGeom prst="rect">
            <a:avLst/>
          </a:prstGeom>
          <a:noFill/>
        </p:spPr>
        <p:txBody>
          <a:bodyPr wrap="square" rtlCol="0">
            <a:spAutoFit/>
          </a:bodyPr>
          <a:lstStyle/>
          <a:p>
            <a:r>
              <a:rPr lang="en-US" sz="1800" dirty="0"/>
              <a:t>TFI 1.1 Team Composition</a:t>
            </a:r>
          </a:p>
        </p:txBody>
      </p:sp>
    </p:spTree>
    <p:extLst>
      <p:ext uri="{BB962C8B-B14F-4D97-AF65-F5344CB8AC3E}">
        <p14:creationId xmlns:p14="http://schemas.microsoft.com/office/powerpoint/2010/main" val="3535870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3171F8A-7E19-4A7D-8C99-251CCDC10C9F}"/>
              </a:ext>
            </a:extLst>
          </p:cNvPr>
          <p:cNvSpPr txBox="1"/>
          <p:nvPr/>
        </p:nvSpPr>
        <p:spPr>
          <a:xfrm>
            <a:off x="481264" y="1722923"/>
            <a:ext cx="11001676" cy="4401205"/>
          </a:xfrm>
          <a:prstGeom prst="rect">
            <a:avLst/>
          </a:prstGeom>
          <a:noFill/>
        </p:spPr>
        <p:txBody>
          <a:bodyPr wrap="square">
            <a:spAutoFit/>
          </a:bodyPr>
          <a:lstStyle/>
          <a:p>
            <a:pPr algn="ctr" rtl="0" fontAlgn="base"/>
            <a:r>
              <a:rPr lang="en-US" sz="3200" b="1" i="0" u="sng" strike="noStrike">
                <a:effectLst/>
                <a:latin typeface="Calibri" panose="020F0502020204030204" pitchFamily="34" charset="0"/>
              </a:rPr>
              <a:t>Vision</a:t>
            </a:r>
            <a:r>
              <a:rPr lang="en-US" sz="3200" b="1" i="0" u="none" strike="noStrike">
                <a:effectLst/>
                <a:latin typeface="&amp;quot"/>
              </a:rPr>
              <a:t> </a:t>
            </a:r>
            <a:endParaRPr lang="en-US" sz="2400" b="1" i="0" u="none" strike="noStrike">
              <a:effectLst/>
              <a:latin typeface="&amp;quot"/>
            </a:endParaRPr>
          </a:p>
          <a:p>
            <a:pPr algn="ctr" rtl="0" fontAlgn="base">
              <a:buFont typeface="Arial" panose="020B0604020202020204" pitchFamily="34" charset="0"/>
              <a:buChar char="•"/>
            </a:pPr>
            <a:r>
              <a:rPr lang="en-US" sz="2400" b="0" i="0" u="none" strike="noStrike">
                <a:effectLst/>
                <a:latin typeface="Calibri" panose="020F0502020204030204" pitchFamily="34" charset="0"/>
              </a:rPr>
              <a:t>Does your school have a vision that compels new ways of thinking and acting? </a:t>
            </a:r>
          </a:p>
          <a:p>
            <a:pPr algn="ctr" rtl="0" fontAlgn="base">
              <a:buFont typeface="Arial" panose="020B0604020202020204" pitchFamily="34" charset="0"/>
              <a:buChar char="•"/>
            </a:pPr>
            <a:endParaRPr lang="en-US" sz="2400" b="0" i="0" u="none" strike="noStrike">
              <a:effectLst/>
              <a:latin typeface="Calibri" panose="020F0502020204030204" pitchFamily="34" charset="0"/>
            </a:endParaRPr>
          </a:p>
          <a:p>
            <a:pPr algn="ctr" rtl="0" fontAlgn="base">
              <a:buFont typeface="Arial" panose="020B0604020202020204" pitchFamily="34" charset="0"/>
              <a:buChar char="•"/>
            </a:pPr>
            <a:r>
              <a:rPr lang="en-US" sz="2400" b="0" i="0" u="none" strike="noStrike">
                <a:effectLst/>
                <a:latin typeface="Calibri" panose="020F0502020204030204" pitchFamily="34" charset="0"/>
              </a:rPr>
              <a:t>All team </a:t>
            </a:r>
            <a:r>
              <a:rPr lang="en-US" sz="2400">
                <a:latin typeface="Calibri" panose="020F0502020204030204" pitchFamily="34" charset="0"/>
              </a:rPr>
              <a:t>members need to have the same vision (</a:t>
            </a:r>
            <a:r>
              <a:rPr lang="en-US" sz="2400" b="1">
                <a:solidFill>
                  <a:srgbClr val="FF0000"/>
                </a:solidFill>
                <a:latin typeface="Calibri" panose="020F0502020204030204" pitchFamily="34" charset="0"/>
              </a:rPr>
              <a:t>!</a:t>
            </a:r>
            <a:r>
              <a:rPr lang="en-US" sz="2400">
                <a:latin typeface="Calibri" panose="020F0502020204030204" pitchFamily="34" charset="0"/>
              </a:rPr>
              <a:t>)</a:t>
            </a:r>
            <a:endParaRPr lang="en-US" sz="2400" b="0" i="0" u="none" strike="noStrike">
              <a:effectLst/>
              <a:latin typeface="Calibri" panose="020F0502020204030204" pitchFamily="34" charset="0"/>
            </a:endParaRPr>
          </a:p>
          <a:p>
            <a:pPr algn="ctr" rtl="0" fontAlgn="base"/>
            <a:endParaRPr lang="en-US" sz="2400" b="0" i="0" u="none" strike="noStrike">
              <a:effectLst/>
              <a:latin typeface="Calibri" panose="020F0502020204030204" pitchFamily="34" charset="0"/>
            </a:endParaRPr>
          </a:p>
          <a:p>
            <a:pPr algn="ctr" rtl="0" fontAlgn="base">
              <a:buFont typeface="Arial" panose="020B0604020202020204" pitchFamily="34" charset="0"/>
              <a:buChar char="•"/>
            </a:pPr>
            <a:r>
              <a:rPr lang="en-US" sz="2400" b="0" i="0" u="none" strike="noStrike">
                <a:effectLst/>
                <a:latin typeface="Calibri" panose="020F0502020204030204" pitchFamily="34" charset="0"/>
              </a:rPr>
              <a:t>If you could create the school of your dreams, what would it look like and sound like with a positive, proactive, and instructional approach to discipline? </a:t>
            </a:r>
          </a:p>
          <a:p>
            <a:pPr algn="ctr" rtl="0" fontAlgn="base">
              <a:buFont typeface="Arial" panose="020B0604020202020204" pitchFamily="34" charset="0"/>
              <a:buChar char="•"/>
            </a:pPr>
            <a:endParaRPr lang="en-US" sz="2400" b="0" i="0" u="none" strike="noStrike">
              <a:effectLst/>
              <a:latin typeface="Calibri" panose="020F0502020204030204" pitchFamily="34" charset="0"/>
            </a:endParaRPr>
          </a:p>
          <a:p>
            <a:pPr algn="ctr" rtl="0" fontAlgn="base"/>
            <a:r>
              <a:rPr lang="en-US" sz="3200" b="1" i="0" u="sng" strike="noStrike">
                <a:effectLst/>
                <a:latin typeface="Calibri" panose="020F0502020204030204" pitchFamily="34" charset="0"/>
              </a:rPr>
              <a:t>Align your Vision </a:t>
            </a:r>
            <a:r>
              <a:rPr lang="en-US" sz="3200" b="0" i="0" u="sng" strike="noStrike">
                <a:effectLst/>
                <a:latin typeface="&amp;quot"/>
              </a:rPr>
              <a:t> </a:t>
            </a:r>
            <a:endParaRPr lang="en-US" sz="2400" b="0" i="0" u="sng" strike="noStrike">
              <a:effectLst/>
              <a:latin typeface="&amp;quot"/>
            </a:endParaRPr>
          </a:p>
          <a:p>
            <a:pPr algn="ctr" rtl="0" fontAlgn="base">
              <a:buFont typeface="Arial" panose="020B0604020202020204" pitchFamily="34" charset="0"/>
              <a:buChar char="•"/>
            </a:pPr>
            <a:r>
              <a:rPr lang="en-US" sz="2400" b="0" i="0" u="none" strike="noStrike">
                <a:effectLst/>
                <a:latin typeface="Calibri" panose="020F0502020204030204" pitchFamily="34" charset="0"/>
              </a:rPr>
              <a:t>How will/does this vision of your school align with your School Improvement Plan, your Mission Statements, your school policies? </a:t>
            </a:r>
          </a:p>
        </p:txBody>
      </p:sp>
      <p:sp>
        <p:nvSpPr>
          <p:cNvPr id="4" name="TextBox 3">
            <a:extLst>
              <a:ext uri="{FF2B5EF4-FFF2-40B4-BE49-F238E27FC236}">
                <a16:creationId xmlns:a16="http://schemas.microsoft.com/office/drawing/2014/main" id="{860F9D9D-9755-4DAB-8069-DFF10D0B4C0C}"/>
              </a:ext>
            </a:extLst>
          </p:cNvPr>
          <p:cNvSpPr txBox="1"/>
          <p:nvPr/>
        </p:nvSpPr>
        <p:spPr>
          <a:xfrm>
            <a:off x="1288181" y="433137"/>
            <a:ext cx="9615638" cy="1015663"/>
          </a:xfrm>
          <a:prstGeom prst="rect">
            <a:avLst/>
          </a:prstGeom>
          <a:noFill/>
        </p:spPr>
        <p:txBody>
          <a:bodyPr wrap="square" rtlCol="0">
            <a:spAutoFit/>
          </a:bodyPr>
          <a:lstStyle/>
          <a:p>
            <a:pPr algn="ctr"/>
            <a:r>
              <a:rPr lang="en-US" sz="6000"/>
              <a:t>Team Vision</a:t>
            </a:r>
          </a:p>
        </p:txBody>
      </p:sp>
      <p:sp>
        <p:nvSpPr>
          <p:cNvPr id="5" name="TextBox 4">
            <a:extLst>
              <a:ext uri="{FF2B5EF4-FFF2-40B4-BE49-F238E27FC236}">
                <a16:creationId xmlns:a16="http://schemas.microsoft.com/office/drawing/2014/main" id="{0E087A8F-31EF-4070-A62C-621FD6D8C3F4}"/>
              </a:ext>
            </a:extLst>
          </p:cNvPr>
          <p:cNvSpPr txBox="1"/>
          <p:nvPr/>
        </p:nvSpPr>
        <p:spPr>
          <a:xfrm>
            <a:off x="57364" y="6344917"/>
            <a:ext cx="2599362" cy="369332"/>
          </a:xfrm>
          <a:prstGeom prst="rect">
            <a:avLst/>
          </a:prstGeom>
          <a:noFill/>
        </p:spPr>
        <p:txBody>
          <a:bodyPr wrap="square" rtlCol="0">
            <a:spAutoFit/>
          </a:bodyPr>
          <a:lstStyle/>
          <a:p>
            <a:r>
              <a:rPr lang="en-US" sz="1800" dirty="0"/>
              <a:t>TFI 1.1 Team Composition</a:t>
            </a:r>
          </a:p>
        </p:txBody>
      </p:sp>
    </p:spTree>
    <p:extLst>
      <p:ext uri="{BB962C8B-B14F-4D97-AF65-F5344CB8AC3E}">
        <p14:creationId xmlns:p14="http://schemas.microsoft.com/office/powerpoint/2010/main" val="3217685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4DD17-4568-40E2-B49D-CCA9B872A8F0}"/>
              </a:ext>
            </a:extLst>
          </p:cNvPr>
          <p:cNvSpPr>
            <a:spLocks noGrp="1"/>
          </p:cNvSpPr>
          <p:nvPr>
            <p:ph type="title"/>
          </p:nvPr>
        </p:nvSpPr>
        <p:spPr/>
        <p:txBody>
          <a:bodyPr>
            <a:normAutofit/>
          </a:bodyPr>
          <a:lstStyle/>
          <a:p>
            <a:pPr algn="ctr"/>
            <a:r>
              <a:rPr lang="en-US" sz="6000"/>
              <a:t>Team Vision</a:t>
            </a:r>
          </a:p>
        </p:txBody>
      </p:sp>
      <p:sp>
        <p:nvSpPr>
          <p:cNvPr id="3" name="Content Placeholder 2">
            <a:extLst>
              <a:ext uri="{FF2B5EF4-FFF2-40B4-BE49-F238E27FC236}">
                <a16:creationId xmlns:a16="http://schemas.microsoft.com/office/drawing/2014/main" id="{4154710A-04AF-4831-918D-94A8835970C3}"/>
              </a:ext>
            </a:extLst>
          </p:cNvPr>
          <p:cNvSpPr>
            <a:spLocks noGrp="1"/>
          </p:cNvSpPr>
          <p:nvPr>
            <p:ph idx="1"/>
          </p:nvPr>
        </p:nvSpPr>
        <p:spPr>
          <a:xfrm>
            <a:off x="838200" y="2141537"/>
            <a:ext cx="10515600" cy="4351338"/>
          </a:xfrm>
        </p:spPr>
        <p:txBody>
          <a:bodyPr/>
          <a:lstStyle/>
          <a:p>
            <a:pPr marL="0" indent="0" algn="ctr">
              <a:lnSpc>
                <a:spcPct val="107000"/>
              </a:lnSpc>
              <a:spcBef>
                <a:spcPts val="0"/>
              </a:spcBef>
              <a:spcAft>
                <a:spcPts val="800"/>
              </a:spcAft>
              <a:buNone/>
              <a:tabLst>
                <a:tab pos="457200" algn="l"/>
              </a:tabLst>
            </a:pPr>
            <a:r>
              <a:rPr lang="en-US" sz="3200" b="1" u="sng"/>
              <a:t>Action Plan for your Vision</a:t>
            </a:r>
          </a:p>
          <a:p>
            <a:pPr marL="0" indent="0" algn="ctr">
              <a:lnSpc>
                <a:spcPct val="107000"/>
              </a:lnSpc>
              <a:spcBef>
                <a:spcPts val="0"/>
              </a:spcBef>
              <a:spcAft>
                <a:spcPts val="800"/>
              </a:spcAft>
              <a:buNone/>
              <a:tabLst>
                <a:tab pos="457200" algn="l"/>
              </a:tabLst>
            </a:pPr>
            <a:endParaRPr lang="en-US">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Bef>
                <a:spcPts val="0"/>
              </a:spcBef>
              <a:spcAft>
                <a:spcPts val="800"/>
              </a:spcAft>
              <a:tabLst>
                <a:tab pos="457200" algn="l"/>
              </a:tabLst>
            </a:pPr>
            <a:r>
              <a:rPr lang="en-US">
                <a:effectLst/>
                <a:latin typeface="Calibri" panose="020F0502020204030204" pitchFamily="34" charset="0"/>
                <a:ea typeface="Calibri" panose="020F0502020204030204" pitchFamily="34" charset="0"/>
                <a:cs typeface="Times New Roman" panose="02020603050405020304" pitchFamily="18" charset="0"/>
              </a:rPr>
              <a:t>What desired outcomes will you create to align to your vision? </a:t>
            </a:r>
          </a:p>
          <a:p>
            <a:pPr marL="0" indent="0" algn="ctr">
              <a:lnSpc>
                <a:spcPct val="107000"/>
              </a:lnSpc>
              <a:spcBef>
                <a:spcPts val="0"/>
              </a:spcBef>
              <a:spcAft>
                <a:spcPts val="800"/>
              </a:spcAft>
              <a:buNone/>
              <a:tabLst>
                <a:tab pos="457200" algn="l"/>
              </a:tabLst>
            </a:pPr>
            <a:endParaRPr lang="en-US">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Bef>
                <a:spcPts val="0"/>
              </a:spcBef>
              <a:spcAft>
                <a:spcPts val="800"/>
              </a:spcAft>
              <a:tabLst>
                <a:tab pos="457200" algn="l"/>
              </a:tabLst>
            </a:pPr>
            <a:r>
              <a:rPr lang="en-US">
                <a:effectLst/>
                <a:latin typeface="Calibri" panose="020F0502020204030204" pitchFamily="34" charset="0"/>
                <a:ea typeface="Calibri" panose="020F0502020204030204" pitchFamily="34" charset="0"/>
                <a:cs typeface="Times New Roman" panose="02020603050405020304" pitchFamily="18" charset="0"/>
              </a:rPr>
              <a:t>How will you monitor the effectiveness of your vision?</a:t>
            </a:r>
          </a:p>
          <a:p>
            <a:pPr marL="0" indent="0">
              <a:buNone/>
            </a:pPr>
            <a:endParaRPr lang="en-US"/>
          </a:p>
        </p:txBody>
      </p:sp>
      <p:sp>
        <p:nvSpPr>
          <p:cNvPr id="4" name="TextBox 3">
            <a:extLst>
              <a:ext uri="{FF2B5EF4-FFF2-40B4-BE49-F238E27FC236}">
                <a16:creationId xmlns:a16="http://schemas.microsoft.com/office/drawing/2014/main" id="{9A1B9C12-D1F9-4649-8D30-D7C15BA9CE04}"/>
              </a:ext>
            </a:extLst>
          </p:cNvPr>
          <p:cNvSpPr txBox="1"/>
          <p:nvPr/>
        </p:nvSpPr>
        <p:spPr>
          <a:xfrm>
            <a:off x="57364" y="6344917"/>
            <a:ext cx="2599362" cy="369332"/>
          </a:xfrm>
          <a:prstGeom prst="rect">
            <a:avLst/>
          </a:prstGeom>
          <a:noFill/>
        </p:spPr>
        <p:txBody>
          <a:bodyPr wrap="square" rtlCol="0">
            <a:spAutoFit/>
          </a:bodyPr>
          <a:lstStyle/>
          <a:p>
            <a:r>
              <a:rPr lang="en-US" sz="1800" dirty="0"/>
              <a:t>TFI 1.1 Team Composition</a:t>
            </a:r>
          </a:p>
        </p:txBody>
      </p:sp>
    </p:spTree>
    <p:extLst>
      <p:ext uri="{BB962C8B-B14F-4D97-AF65-F5344CB8AC3E}">
        <p14:creationId xmlns:p14="http://schemas.microsoft.com/office/powerpoint/2010/main" val="42216225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C42B5-60A4-418A-ACA8-8BAFA8E12A20}"/>
              </a:ext>
            </a:extLst>
          </p:cNvPr>
          <p:cNvSpPr>
            <a:spLocks noGrp="1"/>
          </p:cNvSpPr>
          <p:nvPr>
            <p:ph type="title"/>
          </p:nvPr>
        </p:nvSpPr>
        <p:spPr>
          <a:xfrm>
            <a:off x="1046746" y="586822"/>
            <a:ext cx="3560252" cy="1645920"/>
          </a:xfrm>
        </p:spPr>
        <p:txBody>
          <a:bodyPr>
            <a:normAutofit/>
          </a:bodyPr>
          <a:lstStyle/>
          <a:p>
            <a:r>
              <a:rPr lang="en-US" sz="3200"/>
              <a:t>Vision Activity</a:t>
            </a:r>
          </a:p>
        </p:txBody>
      </p:sp>
      <p:sp>
        <p:nvSpPr>
          <p:cNvPr id="4" name="Rectangle 1">
            <a:extLst>
              <a:ext uri="{FF2B5EF4-FFF2-40B4-BE49-F238E27FC236}">
                <a16:creationId xmlns:a16="http://schemas.microsoft.com/office/drawing/2014/main" id="{13294A41-A133-4FD7-8AB4-69927AA9C45B}"/>
              </a:ext>
            </a:extLst>
          </p:cNvPr>
          <p:cNvSpPr>
            <a:spLocks noGrp="1" noChangeArrowheads="1"/>
          </p:cNvSpPr>
          <p:nvPr>
            <p:ph idx="1"/>
          </p:nvPr>
        </p:nvSpPr>
        <p:spPr bwMode="auto">
          <a:xfrm>
            <a:off x="5351164" y="586821"/>
            <a:ext cx="6002636" cy="198171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 anchorCtr="0" compatLnSpc="1">
            <a:prstTxWarp prst="textNoShape">
              <a:avLst/>
            </a:prstTxWarp>
            <a:normAutofit lnSpcReduction="10000"/>
          </a:bodyPr>
          <a:lstStyle/>
          <a:p>
            <a:pPr marL="0" marR="0" lvl="0" indent="0" defTabSz="914400" rtl="0" eaLnBrk="0" fontAlgn="base" latinLnBrk="0" hangingPunct="0">
              <a:spcBef>
                <a:spcPct val="0"/>
              </a:spcBef>
              <a:spcAft>
                <a:spcPts val="600"/>
              </a:spcAft>
              <a:buClrTx/>
              <a:buSzTx/>
              <a:buFontTx/>
              <a:buNone/>
              <a:tabLst/>
            </a:pPr>
            <a:r>
              <a:rPr kumimoji="0" lang="en-US" altLang="en-US" sz="1500" b="1" i="0" u="sng"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Create your Vision</a:t>
            </a:r>
            <a:endParaRPr kumimoji="0" lang="en-US" altLang="en-US" sz="1500" b="0" i="0" u="sng" strike="noStrike" cap="none" normalizeH="0" baseline="0" dirty="0">
              <a:ln>
                <a:noFill/>
              </a:ln>
              <a:effectLst/>
            </a:endParaRPr>
          </a:p>
          <a:p>
            <a:pPr marL="0" marR="0" lvl="0" indent="0" defTabSz="914400" rtl="0" eaLnBrk="0" fontAlgn="base" latinLnBrk="0" hangingPunct="0">
              <a:spcBef>
                <a:spcPct val="0"/>
              </a:spcBef>
              <a:spcAft>
                <a:spcPts val="600"/>
              </a:spcAft>
              <a:buClrTx/>
              <a:buSzTx/>
              <a:buFontTx/>
              <a:buNone/>
              <a:tabLst/>
            </a:pPr>
            <a:r>
              <a:rPr kumimoji="0" lang="en-US" altLang="en-US" sz="1300" b="1" i="0" u="none" strike="noStrike" cap="none" normalizeH="0" baseline="0">
                <a:ln>
                  <a:noFill/>
                </a:ln>
                <a:effectLst/>
                <a:latin typeface="Calibri" panose="020F0502020204030204" pitchFamily="34" charset="0"/>
                <a:ea typeface="Calibri" panose="020F0502020204030204" pitchFamily="34" charset="0"/>
                <a:cs typeface="Times New Roman" panose="02020603050405020304" pitchFamily="18" charset="0"/>
              </a:rPr>
              <a:t>Activity – Think, Pair, Share</a:t>
            </a:r>
            <a:endParaRPr kumimoji="0" lang="en-US" altLang="en-US" sz="1300" b="0" i="0" u="none" strike="noStrike" cap="none" normalizeH="0" baseline="0">
              <a:ln>
                <a:noFill/>
              </a:ln>
              <a:effectLst/>
            </a:endParaRPr>
          </a:p>
          <a:p>
            <a:pPr marL="0" marR="0" lvl="0" indent="0" defTabSz="914400" rtl="0" eaLnBrk="0" fontAlgn="base" latinLnBrk="0" hangingPunct="0">
              <a:spcBef>
                <a:spcPct val="0"/>
              </a:spcBef>
              <a:spcAft>
                <a:spcPts val="600"/>
              </a:spcAft>
              <a:buClrTx/>
              <a:buSzTx/>
              <a:buFontTx/>
              <a:buNone/>
              <a:tabLst/>
            </a:pPr>
            <a:r>
              <a:rPr kumimoji="0" lang="en-US" altLang="en-US" sz="1300" b="1" i="0" u="none" strike="noStrike" cap="none" normalizeH="0" baseline="0">
                <a:ln>
                  <a:noFill/>
                </a:ln>
                <a:effectLst/>
                <a:latin typeface="Calibri" panose="020F0502020204030204" pitchFamily="34" charset="0"/>
                <a:ea typeface="Calibri" panose="020F0502020204030204" pitchFamily="34" charset="0"/>
                <a:cs typeface="Times New Roman" panose="02020603050405020304" pitchFamily="18" charset="0"/>
              </a:rPr>
              <a:t>Think</a:t>
            </a:r>
            <a:r>
              <a:rPr kumimoji="0" lang="en-US" altLang="en-US" sz="1300" b="0" i="0" u="none" strike="noStrike" cap="none" normalizeH="0" baseline="0">
                <a:ln>
                  <a:noFill/>
                </a:ln>
                <a:effectLst/>
                <a:latin typeface="Calibri" panose="020F0502020204030204" pitchFamily="34" charset="0"/>
                <a:ea typeface="Calibri" panose="020F0502020204030204" pitchFamily="34" charset="0"/>
                <a:cs typeface="Times New Roman" panose="02020603050405020304" pitchFamily="18" charset="0"/>
              </a:rPr>
              <a:t>: Using post-its </a:t>
            </a:r>
            <a:r>
              <a:rPr kumimoji="0" lang="en-US" altLang="en-US" sz="1300" b="0" i="0" u="none"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&amp; on your own </a:t>
            </a:r>
            <a:r>
              <a:rPr kumimoji="0" lang="en-US" altLang="en-US" sz="1300" b="0" i="0" u="none" strike="noStrike" cap="none" normalizeH="0" baseline="0">
                <a:ln>
                  <a:noFill/>
                </a:ln>
                <a:effectLst/>
                <a:latin typeface="Calibri" panose="020F0502020204030204" pitchFamily="34" charset="0"/>
                <a:ea typeface="Calibri" panose="020F0502020204030204" pitchFamily="34" charset="0"/>
                <a:cs typeface="Times New Roman" panose="02020603050405020304" pitchFamily="18" charset="0"/>
              </a:rPr>
              <a:t>– write descriptors of what you would see, hear, and achieve in the school of your dreams. It is recommended to include your whole staff.</a:t>
            </a:r>
            <a:endParaRPr kumimoji="0" lang="en-US" altLang="en-US" sz="1300" b="0" i="0" u="none" strike="noStrike" cap="none" normalizeH="0" baseline="0">
              <a:ln>
                <a:noFill/>
              </a:ln>
              <a:effectLst/>
            </a:endParaRPr>
          </a:p>
          <a:p>
            <a:pPr marL="0" marR="0" lvl="0" indent="0" defTabSz="914400" rtl="0" eaLnBrk="0" fontAlgn="base" latinLnBrk="0" hangingPunct="0">
              <a:spcBef>
                <a:spcPct val="0"/>
              </a:spcBef>
              <a:spcAft>
                <a:spcPts val="600"/>
              </a:spcAft>
              <a:buClrTx/>
              <a:buSzTx/>
              <a:buFontTx/>
              <a:buNone/>
              <a:tabLst/>
            </a:pPr>
            <a:r>
              <a:rPr kumimoji="0" lang="en-US" altLang="en-US" sz="1300" b="1" i="0" u="none" strike="noStrike" cap="none" normalizeH="0" baseline="0">
                <a:ln>
                  <a:noFill/>
                </a:ln>
                <a:effectLst/>
                <a:latin typeface="Calibri" panose="020F0502020204030204" pitchFamily="34" charset="0"/>
                <a:ea typeface="Calibri" panose="020F0502020204030204" pitchFamily="34" charset="0"/>
                <a:cs typeface="Times New Roman" panose="02020603050405020304" pitchFamily="18" charset="0"/>
              </a:rPr>
              <a:t>Pair</a:t>
            </a:r>
            <a:r>
              <a:rPr kumimoji="0" lang="en-US" altLang="en-US" sz="1300" b="0" i="0" u="none" strike="noStrike" cap="none" normalizeH="0" baseline="0">
                <a:ln>
                  <a:noFill/>
                </a:ln>
                <a:effectLst/>
                <a:latin typeface="Calibri" panose="020F0502020204030204" pitchFamily="34" charset="0"/>
                <a:ea typeface="Calibri" panose="020F0502020204030204" pitchFamily="34" charset="0"/>
                <a:cs typeface="Times New Roman" panose="02020603050405020304" pitchFamily="18" charset="0"/>
              </a:rPr>
              <a:t>: </a:t>
            </a:r>
            <a:r>
              <a:rPr lang="en-US" altLang="en-US" sz="1300" dirty="0">
                <a:latin typeface="Calibri" panose="020F0502020204030204" pitchFamily="34" charset="0"/>
                <a:ea typeface="Calibri" panose="020F0502020204030204" pitchFamily="34" charset="0"/>
                <a:cs typeface="Times New Roman" panose="02020603050405020304" pitchFamily="18" charset="0"/>
              </a:rPr>
              <a:t>Get into groups to</a:t>
            </a:r>
            <a:r>
              <a:rPr kumimoji="0" lang="en-US" altLang="en-US" sz="1300" b="0" i="0" u="none"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n-US" sz="1300" b="0" i="0" u="none" strike="noStrike" cap="none" normalizeH="0" baseline="0">
                <a:ln>
                  <a:noFill/>
                </a:ln>
                <a:effectLst/>
                <a:latin typeface="Calibri" panose="020F0502020204030204" pitchFamily="34" charset="0"/>
                <a:ea typeface="Calibri" panose="020F0502020204030204" pitchFamily="34" charset="0"/>
                <a:cs typeface="Times New Roman" panose="02020603050405020304" pitchFamily="18" charset="0"/>
              </a:rPr>
              <a:t>share your vision </a:t>
            </a:r>
            <a:r>
              <a:rPr kumimoji="0" lang="en-US" altLang="en-US" sz="1300" b="0" i="0" u="none"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statements, </a:t>
            </a:r>
            <a:r>
              <a:rPr kumimoji="0" lang="en-US" altLang="en-US" sz="1300" b="0" i="0" u="none" strike="noStrike" cap="none" normalizeH="0" baseline="0">
                <a:ln>
                  <a:noFill/>
                </a:ln>
                <a:effectLst/>
                <a:latin typeface="Calibri" panose="020F0502020204030204" pitchFamily="34" charset="0"/>
                <a:ea typeface="Calibri" panose="020F0502020204030204" pitchFamily="34" charset="0"/>
                <a:cs typeface="Times New Roman" panose="02020603050405020304" pitchFamily="18" charset="0"/>
              </a:rPr>
              <a:t>creating a team poster through words and/or pictures representing what it will look and sound like.</a:t>
            </a:r>
            <a:endParaRPr kumimoji="0" lang="en-US" altLang="en-US" sz="1300" b="0" i="0" u="none" strike="noStrike" cap="none" normalizeH="0" baseline="0">
              <a:ln>
                <a:noFill/>
              </a:ln>
              <a:effectLst/>
            </a:endParaRPr>
          </a:p>
          <a:p>
            <a:pPr marL="0" marR="0" lvl="0" indent="0" defTabSz="914400" rtl="0" eaLnBrk="0" fontAlgn="base" latinLnBrk="0" hangingPunct="0">
              <a:spcBef>
                <a:spcPct val="0"/>
              </a:spcBef>
              <a:spcAft>
                <a:spcPts val="600"/>
              </a:spcAft>
              <a:buClrTx/>
              <a:buSzTx/>
              <a:buFontTx/>
              <a:buNone/>
              <a:tabLst/>
            </a:pPr>
            <a:r>
              <a:rPr kumimoji="0" lang="en-US" altLang="en-US" sz="1300" b="1" i="0" u="none" strike="noStrike" cap="none" normalizeH="0" baseline="0">
                <a:ln>
                  <a:noFill/>
                </a:ln>
                <a:effectLst/>
                <a:latin typeface="Calibri" panose="020F0502020204030204" pitchFamily="34" charset="0"/>
                <a:ea typeface="Calibri" panose="020F0502020204030204" pitchFamily="34" charset="0"/>
                <a:cs typeface="Times New Roman" panose="02020603050405020304" pitchFamily="18" charset="0"/>
              </a:rPr>
              <a:t>Share</a:t>
            </a:r>
            <a:r>
              <a:rPr kumimoji="0" lang="en-US" altLang="en-US" sz="1300" b="0" i="0" u="none" strike="noStrike" cap="none" normalizeH="0" baseline="0">
                <a:ln>
                  <a:noFill/>
                </a:ln>
                <a:effectLst/>
                <a:latin typeface="Calibri" panose="020F0502020204030204" pitchFamily="34" charset="0"/>
                <a:ea typeface="Calibri" panose="020F0502020204030204" pitchFamily="34" charset="0"/>
                <a:cs typeface="Times New Roman" panose="02020603050405020304" pitchFamily="18" charset="0"/>
              </a:rPr>
              <a:t>: Hang your poster on the wall and </a:t>
            </a:r>
            <a:r>
              <a:rPr lang="en-US" altLang="en-US" sz="1300" dirty="0">
                <a:latin typeface="Calibri" panose="020F0502020204030204" pitchFamily="34" charset="0"/>
                <a:ea typeface="Calibri" panose="020F0502020204030204" pitchFamily="34" charset="0"/>
                <a:cs typeface="Times New Roman" panose="02020603050405020304" pitchFamily="18" charset="0"/>
              </a:rPr>
              <a:t>share out with the other groups. </a:t>
            </a:r>
          </a:p>
          <a:p>
            <a:pPr marL="0" marR="0" lvl="0" indent="0" defTabSz="914400" rtl="0" eaLnBrk="0" fontAlgn="base" latinLnBrk="0" hangingPunct="0">
              <a:spcBef>
                <a:spcPct val="0"/>
              </a:spcBef>
              <a:spcAft>
                <a:spcPts val="600"/>
              </a:spcAft>
              <a:buClrTx/>
              <a:buSzTx/>
              <a:buFontTx/>
              <a:buNone/>
              <a:tabLst/>
            </a:pPr>
            <a:r>
              <a:rPr kumimoji="0" lang="en-US" altLang="en-US" sz="1300" b="1" i="0" u="none" strike="noStrike" cap="none" normalizeH="0" baseline="0" dirty="0">
                <a:ln>
                  <a:noFill/>
                </a:ln>
                <a:effectLst/>
                <a:latin typeface="Calibri" panose="020F0502020204030204" pitchFamily="34" charset="0"/>
                <a:cs typeface="Times New Roman" panose="02020603050405020304" pitchFamily="18" charset="0"/>
              </a:rPr>
              <a:t>Create: </a:t>
            </a:r>
            <a:r>
              <a:rPr kumimoji="0" lang="en-US" altLang="en-US" sz="1300" i="0" u="none" strike="noStrike" cap="none" normalizeH="0" baseline="0" dirty="0">
                <a:ln>
                  <a:noFill/>
                </a:ln>
                <a:effectLst/>
                <a:latin typeface="Calibri" panose="020F0502020204030204" pitchFamily="34" charset="0"/>
                <a:cs typeface="Times New Roman" panose="02020603050405020304" pitchFamily="18" charset="0"/>
              </a:rPr>
              <a:t>As a staff, create your schools PBIS Vision Statement. </a:t>
            </a:r>
            <a:endParaRPr kumimoji="0" lang="en-US" altLang="en-US" sz="1300" b="1" i="0" u="none" strike="noStrike" cap="none" normalizeH="0" baseline="0" dirty="0">
              <a:ln>
                <a:noFill/>
              </a:ln>
              <a:effectLst/>
              <a:latin typeface="Arial" panose="020B0604020202020204" pitchFamily="34" charset="0"/>
            </a:endParaRPr>
          </a:p>
        </p:txBody>
      </p:sp>
      <p:graphicFrame>
        <p:nvGraphicFramePr>
          <p:cNvPr id="6" name="Table 5">
            <a:extLst>
              <a:ext uri="{FF2B5EF4-FFF2-40B4-BE49-F238E27FC236}">
                <a16:creationId xmlns:a16="http://schemas.microsoft.com/office/drawing/2014/main" id="{CFBE32E0-34E2-4855-BE47-4B41FB58347A}"/>
              </a:ext>
            </a:extLst>
          </p:cNvPr>
          <p:cNvGraphicFramePr/>
          <p:nvPr/>
        </p:nvGraphicFramePr>
        <p:xfrm>
          <a:off x="905900" y="2734056"/>
          <a:ext cx="10468592" cy="3483865"/>
        </p:xfrm>
        <a:graphic>
          <a:graphicData uri="http://schemas.openxmlformats.org/drawingml/2006/table">
            <a:tbl>
              <a:tblPr firstRow="1" bandRow="1">
                <a:tableStyleId>{5C22544A-7EE6-4342-B048-85BDC9FD1C3A}</a:tableStyleId>
              </a:tblPr>
              <a:tblGrid>
                <a:gridCol w="3715716">
                  <a:extLst>
                    <a:ext uri="{9D8B030D-6E8A-4147-A177-3AD203B41FA5}">
                      <a16:colId xmlns:a16="http://schemas.microsoft.com/office/drawing/2014/main" val="2672023708"/>
                    </a:ext>
                  </a:extLst>
                </a:gridCol>
                <a:gridCol w="3756595">
                  <a:extLst>
                    <a:ext uri="{9D8B030D-6E8A-4147-A177-3AD203B41FA5}">
                      <a16:colId xmlns:a16="http://schemas.microsoft.com/office/drawing/2014/main" val="1093282578"/>
                    </a:ext>
                  </a:extLst>
                </a:gridCol>
                <a:gridCol w="2996281">
                  <a:extLst>
                    <a:ext uri="{9D8B030D-6E8A-4147-A177-3AD203B41FA5}">
                      <a16:colId xmlns:a16="http://schemas.microsoft.com/office/drawing/2014/main" val="96028422"/>
                    </a:ext>
                  </a:extLst>
                </a:gridCol>
              </a:tblGrid>
              <a:tr h="791543">
                <a:tc gridSpan="3">
                  <a:txBody>
                    <a:bodyPr/>
                    <a:lstStyle/>
                    <a:p>
                      <a:pPr marL="0" marR="0" algn="ctr" fontAlgn="t">
                        <a:lnSpc>
                          <a:spcPct val="107000"/>
                        </a:lnSpc>
                        <a:spcBef>
                          <a:spcPts val="0"/>
                        </a:spcBef>
                        <a:spcAft>
                          <a:spcPts val="800"/>
                        </a:spcAft>
                      </a:pPr>
                      <a:r>
                        <a:rPr lang="en-US" sz="2800" u="none" strike="noStrike">
                          <a:effectLst/>
                        </a:rPr>
                        <a:t>In the school of our dreams, it will…</a:t>
                      </a:r>
                      <a:endParaRPr lang="en-US" sz="4600" b="0" i="0" u="none" strike="noStrike">
                        <a:effectLst/>
                        <a:latin typeface="Arial" panose="020B0604020202020204" pitchFamily="34" charset="0"/>
                      </a:endParaRPr>
                    </a:p>
                  </a:txBody>
                  <a:tcPr marL="230546" marR="230546" marT="117726" marB="117726"/>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22813721"/>
                  </a:ext>
                </a:extLst>
              </a:tr>
              <a:tr h="1515065">
                <a:tc>
                  <a:txBody>
                    <a:bodyPr/>
                    <a:lstStyle/>
                    <a:p>
                      <a:pPr marL="0" marR="0" algn="ctr" fontAlgn="t">
                        <a:lnSpc>
                          <a:spcPct val="107000"/>
                        </a:lnSpc>
                        <a:spcBef>
                          <a:spcPts val="0"/>
                        </a:spcBef>
                        <a:spcAft>
                          <a:spcPts val="800"/>
                        </a:spcAft>
                      </a:pPr>
                      <a:r>
                        <a:rPr lang="en-US" sz="2800" u="none" strike="noStrike">
                          <a:effectLst/>
                        </a:rPr>
                        <a:t>Looks like…</a:t>
                      </a:r>
                      <a:endParaRPr lang="en-US" sz="4600" u="none" strike="noStrike">
                        <a:effectLst/>
                      </a:endParaRPr>
                    </a:p>
                    <a:p>
                      <a:pPr marL="0" marR="0" algn="ctr" fontAlgn="t">
                        <a:lnSpc>
                          <a:spcPct val="107000"/>
                        </a:lnSpc>
                        <a:spcBef>
                          <a:spcPts val="0"/>
                        </a:spcBef>
                        <a:spcAft>
                          <a:spcPts val="800"/>
                        </a:spcAft>
                      </a:pPr>
                      <a:r>
                        <a:rPr lang="en-US" sz="2800" u="none" strike="noStrike">
                          <a:effectLst/>
                        </a:rPr>
                        <a:t>What will we see? </a:t>
                      </a:r>
                      <a:endParaRPr lang="en-US" sz="4600" b="0" i="0" u="none" strike="noStrike">
                        <a:effectLst/>
                        <a:latin typeface="Arial" panose="020B0604020202020204" pitchFamily="34" charset="0"/>
                      </a:endParaRPr>
                    </a:p>
                  </a:txBody>
                  <a:tcPr marL="230546" marR="230546" marT="117726" marB="117726"/>
                </a:tc>
                <a:tc>
                  <a:txBody>
                    <a:bodyPr/>
                    <a:lstStyle/>
                    <a:p>
                      <a:pPr marL="0" marR="0" algn="ctr" fontAlgn="t">
                        <a:lnSpc>
                          <a:spcPct val="107000"/>
                        </a:lnSpc>
                        <a:spcBef>
                          <a:spcPts val="0"/>
                        </a:spcBef>
                        <a:spcAft>
                          <a:spcPts val="800"/>
                        </a:spcAft>
                      </a:pPr>
                      <a:r>
                        <a:rPr lang="en-US" sz="2800" u="none" strike="noStrike">
                          <a:effectLst/>
                        </a:rPr>
                        <a:t>Sounds like…</a:t>
                      </a:r>
                      <a:endParaRPr lang="en-US" sz="4600" u="none" strike="noStrike">
                        <a:effectLst/>
                      </a:endParaRPr>
                    </a:p>
                    <a:p>
                      <a:pPr marL="0" marR="0" algn="ctr" fontAlgn="t">
                        <a:lnSpc>
                          <a:spcPct val="107000"/>
                        </a:lnSpc>
                        <a:spcBef>
                          <a:spcPts val="0"/>
                        </a:spcBef>
                        <a:spcAft>
                          <a:spcPts val="800"/>
                        </a:spcAft>
                      </a:pPr>
                      <a:r>
                        <a:rPr lang="en-US" sz="2800" u="none" strike="noStrike">
                          <a:effectLst/>
                        </a:rPr>
                        <a:t>What will we hear?</a:t>
                      </a:r>
                      <a:endParaRPr lang="en-US" sz="4600" b="0" i="0" u="none" strike="noStrike">
                        <a:effectLst/>
                        <a:latin typeface="Arial" panose="020B0604020202020204" pitchFamily="34" charset="0"/>
                      </a:endParaRPr>
                    </a:p>
                  </a:txBody>
                  <a:tcPr marL="230546" marR="230546" marT="117726" marB="117726"/>
                </a:tc>
                <a:tc>
                  <a:txBody>
                    <a:bodyPr/>
                    <a:lstStyle/>
                    <a:p>
                      <a:pPr marL="0" marR="0" algn="ctr" fontAlgn="t">
                        <a:lnSpc>
                          <a:spcPct val="107000"/>
                        </a:lnSpc>
                        <a:spcBef>
                          <a:spcPts val="0"/>
                        </a:spcBef>
                        <a:spcAft>
                          <a:spcPts val="800"/>
                        </a:spcAft>
                      </a:pPr>
                      <a:r>
                        <a:rPr lang="en-US" sz="2800" u="none" strike="noStrike">
                          <a:effectLst/>
                        </a:rPr>
                        <a:t>Achieve these outcomes…</a:t>
                      </a:r>
                      <a:endParaRPr lang="en-US" sz="4600" b="0" i="0" u="none" strike="noStrike">
                        <a:effectLst/>
                        <a:latin typeface="Arial" panose="020B0604020202020204" pitchFamily="34" charset="0"/>
                      </a:endParaRPr>
                    </a:p>
                  </a:txBody>
                  <a:tcPr marL="230546" marR="230546" marT="117726" marB="117726"/>
                </a:tc>
                <a:extLst>
                  <a:ext uri="{0D108BD9-81ED-4DB2-BD59-A6C34878D82A}">
                    <a16:rowId xmlns:a16="http://schemas.microsoft.com/office/drawing/2014/main" val="2661265115"/>
                  </a:ext>
                </a:extLst>
              </a:tr>
              <a:tr h="1177257">
                <a:tc>
                  <a:txBody>
                    <a:bodyPr/>
                    <a:lstStyle/>
                    <a:p>
                      <a:pPr algn="l" fontAlgn="t">
                        <a:lnSpc>
                          <a:spcPct val="107000"/>
                        </a:lnSpc>
                        <a:spcBef>
                          <a:spcPts val="0"/>
                        </a:spcBef>
                        <a:spcAft>
                          <a:spcPts val="0"/>
                        </a:spcAft>
                      </a:pPr>
                      <a:endParaRPr lang="en-US" sz="4600" b="0" i="0" u="none" strike="noStrike">
                        <a:effectLst/>
                        <a:latin typeface="Arial" panose="020B0604020202020204" pitchFamily="34" charset="0"/>
                      </a:endParaRPr>
                    </a:p>
                  </a:txBody>
                  <a:tcPr marL="230546" marR="230546" marT="117726" marB="117726"/>
                </a:tc>
                <a:tc>
                  <a:txBody>
                    <a:bodyPr/>
                    <a:lstStyle/>
                    <a:p>
                      <a:pPr algn="l" fontAlgn="t">
                        <a:lnSpc>
                          <a:spcPct val="107000"/>
                        </a:lnSpc>
                        <a:spcBef>
                          <a:spcPts val="0"/>
                        </a:spcBef>
                        <a:spcAft>
                          <a:spcPts val="0"/>
                        </a:spcAft>
                      </a:pPr>
                      <a:endParaRPr lang="en-US" sz="4600" b="0" i="0" u="none" strike="noStrike">
                        <a:effectLst/>
                        <a:latin typeface="Arial" panose="020B0604020202020204" pitchFamily="34" charset="0"/>
                      </a:endParaRPr>
                    </a:p>
                  </a:txBody>
                  <a:tcPr marL="230546" marR="230546" marT="117726" marB="117726"/>
                </a:tc>
                <a:tc>
                  <a:txBody>
                    <a:bodyPr/>
                    <a:lstStyle/>
                    <a:p>
                      <a:pPr algn="l" fontAlgn="t">
                        <a:lnSpc>
                          <a:spcPct val="107000"/>
                        </a:lnSpc>
                        <a:spcBef>
                          <a:spcPts val="0"/>
                        </a:spcBef>
                        <a:spcAft>
                          <a:spcPts val="0"/>
                        </a:spcAft>
                      </a:pPr>
                      <a:endParaRPr lang="en-US" sz="4600" b="0" i="0" u="none" strike="noStrike">
                        <a:effectLst/>
                        <a:latin typeface="Arial" panose="020B0604020202020204" pitchFamily="34" charset="0"/>
                      </a:endParaRPr>
                    </a:p>
                  </a:txBody>
                  <a:tcPr marL="230546" marR="230546" marT="117726" marB="117726"/>
                </a:tc>
                <a:extLst>
                  <a:ext uri="{0D108BD9-81ED-4DB2-BD59-A6C34878D82A}">
                    <a16:rowId xmlns:a16="http://schemas.microsoft.com/office/drawing/2014/main" val="971258895"/>
                  </a:ext>
                </a:extLst>
              </a:tr>
            </a:tbl>
          </a:graphicData>
        </a:graphic>
      </p:graphicFrame>
      <p:sp>
        <p:nvSpPr>
          <p:cNvPr id="5" name="TextBox 4">
            <a:extLst>
              <a:ext uri="{FF2B5EF4-FFF2-40B4-BE49-F238E27FC236}">
                <a16:creationId xmlns:a16="http://schemas.microsoft.com/office/drawing/2014/main" id="{33BC6907-DA4C-429D-9131-457C4B85AB22}"/>
              </a:ext>
            </a:extLst>
          </p:cNvPr>
          <p:cNvSpPr txBox="1"/>
          <p:nvPr/>
        </p:nvSpPr>
        <p:spPr>
          <a:xfrm>
            <a:off x="57364" y="6344917"/>
            <a:ext cx="2599362" cy="369332"/>
          </a:xfrm>
          <a:prstGeom prst="rect">
            <a:avLst/>
          </a:prstGeom>
          <a:noFill/>
        </p:spPr>
        <p:txBody>
          <a:bodyPr wrap="square" rtlCol="0">
            <a:spAutoFit/>
          </a:bodyPr>
          <a:lstStyle/>
          <a:p>
            <a:r>
              <a:rPr lang="en-US" sz="1800" dirty="0"/>
              <a:t>TFI 1.1 Team Composition</a:t>
            </a:r>
          </a:p>
        </p:txBody>
      </p:sp>
    </p:spTree>
    <p:extLst>
      <p:ext uri="{BB962C8B-B14F-4D97-AF65-F5344CB8AC3E}">
        <p14:creationId xmlns:p14="http://schemas.microsoft.com/office/powerpoint/2010/main" val="30734922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a:t>Team Operating Procedures</a:t>
            </a:r>
            <a:br>
              <a:rPr lang="en-US" b="1"/>
            </a:br>
            <a:r>
              <a:rPr lang="en-US" b="1"/>
              <a:t>(Responsibilities)</a:t>
            </a:r>
            <a:endParaRPr lang="en-US" b="1">
              <a:cs typeface="Calibri Light"/>
            </a:endParaRPr>
          </a:p>
        </p:txBody>
      </p:sp>
      <p:sp>
        <p:nvSpPr>
          <p:cNvPr id="3" name="Content Placeholder 2"/>
          <p:cNvSpPr>
            <a:spLocks noGrp="1"/>
          </p:cNvSpPr>
          <p:nvPr>
            <p:ph idx="1"/>
          </p:nvPr>
        </p:nvSpPr>
        <p:spPr>
          <a:xfrm>
            <a:off x="838200" y="1890713"/>
            <a:ext cx="7979347" cy="4486275"/>
          </a:xfrm>
        </p:spPr>
        <p:txBody>
          <a:bodyPr/>
          <a:lstStyle/>
          <a:p>
            <a:r>
              <a:rPr lang="en-US"/>
              <a:t>Meets monthly with an agenda and keeps minutes</a:t>
            </a:r>
          </a:p>
          <a:p>
            <a:r>
              <a:rPr lang="en-US"/>
              <a:t>Defines team member roles (see new chart)</a:t>
            </a:r>
          </a:p>
          <a:p>
            <a:r>
              <a:rPr lang="en-US"/>
              <a:t>Collects data to use to make decisions</a:t>
            </a:r>
          </a:p>
          <a:p>
            <a:r>
              <a:rPr lang="en-US"/>
              <a:t>Oversees Tier 1 interventions </a:t>
            </a:r>
          </a:p>
          <a:p>
            <a:r>
              <a:rPr lang="en-US"/>
              <a:t>Trains school staff</a:t>
            </a:r>
          </a:p>
          <a:p>
            <a:r>
              <a:rPr lang="en-US"/>
              <a:t>Evaluates fidelity of implementation using the TFI </a:t>
            </a:r>
          </a:p>
          <a:p>
            <a:r>
              <a:rPr lang="en-US"/>
              <a:t>Edits action plan as needed</a:t>
            </a:r>
          </a:p>
          <a:p>
            <a:endParaRPr lang="en-US"/>
          </a:p>
        </p:txBody>
      </p:sp>
      <p:sp>
        <p:nvSpPr>
          <p:cNvPr id="4" name="TextBox 3">
            <a:extLst>
              <a:ext uri="{FF2B5EF4-FFF2-40B4-BE49-F238E27FC236}">
                <a16:creationId xmlns:a16="http://schemas.microsoft.com/office/drawing/2014/main" id="{04D6D869-1774-45AD-9E62-3A8EA4197D62}"/>
              </a:ext>
            </a:extLst>
          </p:cNvPr>
          <p:cNvSpPr txBox="1"/>
          <p:nvPr/>
        </p:nvSpPr>
        <p:spPr>
          <a:xfrm>
            <a:off x="88186" y="6253847"/>
            <a:ext cx="2599362" cy="646331"/>
          </a:xfrm>
          <a:prstGeom prst="rect">
            <a:avLst/>
          </a:prstGeom>
          <a:noFill/>
        </p:spPr>
        <p:txBody>
          <a:bodyPr wrap="square" rtlCol="0">
            <a:spAutoFit/>
          </a:bodyPr>
          <a:lstStyle/>
          <a:p>
            <a:r>
              <a:rPr lang="en-US" sz="1800" dirty="0"/>
              <a:t>TFI 1.2 Team Operating Procedures</a:t>
            </a:r>
          </a:p>
        </p:txBody>
      </p:sp>
    </p:spTree>
    <p:extLst>
      <p:ext uri="{BB962C8B-B14F-4D97-AF65-F5344CB8AC3E}">
        <p14:creationId xmlns:p14="http://schemas.microsoft.com/office/powerpoint/2010/main" val="13719382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45A62-37F5-450A-97FB-7621FCB577C4}"/>
              </a:ext>
            </a:extLst>
          </p:cNvPr>
          <p:cNvSpPr>
            <a:spLocks noGrp="1"/>
          </p:cNvSpPr>
          <p:nvPr>
            <p:ph type="title"/>
          </p:nvPr>
        </p:nvSpPr>
        <p:spPr/>
        <p:txBody>
          <a:bodyPr/>
          <a:lstStyle/>
          <a:p>
            <a:pPr algn="ctr"/>
            <a:r>
              <a:rPr lang="en-US" b="1"/>
              <a:t>Team Leadership, Roles, and Groups</a:t>
            </a:r>
          </a:p>
        </p:txBody>
      </p:sp>
      <p:graphicFrame>
        <p:nvGraphicFramePr>
          <p:cNvPr id="5" name="Content Placeholder 4">
            <a:extLst>
              <a:ext uri="{FF2B5EF4-FFF2-40B4-BE49-F238E27FC236}">
                <a16:creationId xmlns:a16="http://schemas.microsoft.com/office/drawing/2014/main" id="{40ADC54E-EA7B-488F-893E-F76AB37546B9}"/>
              </a:ext>
            </a:extLst>
          </p:cNvPr>
          <p:cNvGraphicFramePr>
            <a:graphicFrameLocks noGrp="1"/>
          </p:cNvGraphicFramePr>
          <p:nvPr>
            <p:ph idx="1"/>
          </p:nvPr>
        </p:nvGraphicFramePr>
        <p:xfrm>
          <a:off x="174661" y="2170067"/>
          <a:ext cx="11445410" cy="4569780"/>
        </p:xfrm>
        <a:graphic>
          <a:graphicData uri="http://schemas.openxmlformats.org/drawingml/2006/table">
            <a:tbl>
              <a:tblPr firstRow="1" firstCol="1" bandRow="1">
                <a:tableStyleId>{5C22544A-7EE6-4342-B048-85BDC9FD1C3A}</a:tableStyleId>
              </a:tblPr>
              <a:tblGrid>
                <a:gridCol w="2324542">
                  <a:extLst>
                    <a:ext uri="{9D8B030D-6E8A-4147-A177-3AD203B41FA5}">
                      <a16:colId xmlns:a16="http://schemas.microsoft.com/office/drawing/2014/main" val="706199967"/>
                    </a:ext>
                  </a:extLst>
                </a:gridCol>
                <a:gridCol w="9120868">
                  <a:extLst>
                    <a:ext uri="{9D8B030D-6E8A-4147-A177-3AD203B41FA5}">
                      <a16:colId xmlns:a16="http://schemas.microsoft.com/office/drawing/2014/main" val="3365397174"/>
                    </a:ext>
                  </a:extLst>
                </a:gridCol>
              </a:tblGrid>
              <a:tr h="335654">
                <a:tc>
                  <a:txBody>
                    <a:bodyPr/>
                    <a:lstStyle/>
                    <a:p>
                      <a:pPr marL="0" marR="0" algn="ctr" fontAlgn="t">
                        <a:lnSpc>
                          <a:spcPct val="107000"/>
                        </a:lnSpc>
                        <a:spcBef>
                          <a:spcPts val="0"/>
                        </a:spcBef>
                        <a:spcAft>
                          <a:spcPts val="0"/>
                        </a:spcAft>
                      </a:pPr>
                      <a:r>
                        <a:rPr lang="en-US" sz="2000" u="none" strike="noStrike">
                          <a:effectLst/>
                        </a:rPr>
                        <a:t>Roles</a:t>
                      </a:r>
                      <a:endParaRPr lang="en-US" sz="3600" b="0" i="0" u="none" strike="noStrike">
                        <a:effectLst/>
                        <a:latin typeface="Arial" panose="020B0604020202020204" pitchFamily="34" charset="0"/>
                      </a:endParaRPr>
                    </a:p>
                  </a:txBody>
                  <a:tcPr marL="68580" marR="68580" marT="6350" marB="0"/>
                </a:tc>
                <a:tc>
                  <a:txBody>
                    <a:bodyPr/>
                    <a:lstStyle/>
                    <a:p>
                      <a:pPr marL="0" marR="0" algn="ctr" fontAlgn="t">
                        <a:lnSpc>
                          <a:spcPct val="107000"/>
                        </a:lnSpc>
                        <a:spcBef>
                          <a:spcPts val="0"/>
                        </a:spcBef>
                        <a:spcAft>
                          <a:spcPts val="0"/>
                        </a:spcAft>
                      </a:pPr>
                      <a:r>
                        <a:rPr lang="en-US" sz="2000" u="none" strike="noStrike">
                          <a:effectLst/>
                        </a:rPr>
                        <a:t>Responsibilities</a:t>
                      </a:r>
                      <a:endParaRPr lang="en-US" sz="3600" b="0" i="0" u="none" strike="noStrike">
                        <a:effectLst/>
                        <a:latin typeface="Arial" panose="020B0604020202020204" pitchFamily="34" charset="0"/>
                      </a:endParaRPr>
                    </a:p>
                  </a:txBody>
                  <a:tcPr marL="68580" marR="68580" marT="6350" marB="0"/>
                </a:tc>
                <a:extLst>
                  <a:ext uri="{0D108BD9-81ED-4DB2-BD59-A6C34878D82A}">
                    <a16:rowId xmlns:a16="http://schemas.microsoft.com/office/drawing/2014/main" val="2911996463"/>
                  </a:ext>
                </a:extLst>
              </a:tr>
              <a:tr h="695776">
                <a:tc>
                  <a:txBody>
                    <a:bodyPr/>
                    <a:lstStyle/>
                    <a:p>
                      <a:pPr marL="0" marR="0" algn="ctr" fontAlgn="t">
                        <a:lnSpc>
                          <a:spcPct val="107000"/>
                        </a:lnSpc>
                        <a:spcBef>
                          <a:spcPts val="0"/>
                        </a:spcBef>
                        <a:spcAft>
                          <a:spcPts val="0"/>
                        </a:spcAft>
                      </a:pPr>
                      <a:r>
                        <a:rPr lang="en-US" sz="800" u="none" strike="noStrike">
                          <a:effectLst/>
                        </a:rPr>
                        <a:t> </a:t>
                      </a:r>
                      <a:endParaRPr lang="en-US" sz="2800" u="none" strike="noStrike">
                        <a:effectLst/>
                      </a:endParaRPr>
                    </a:p>
                    <a:p>
                      <a:pPr marL="0" marR="0" algn="ctr" fontAlgn="t">
                        <a:lnSpc>
                          <a:spcPct val="107000"/>
                        </a:lnSpc>
                        <a:spcBef>
                          <a:spcPts val="0"/>
                        </a:spcBef>
                        <a:spcAft>
                          <a:spcPts val="0"/>
                        </a:spcAft>
                      </a:pPr>
                      <a:r>
                        <a:rPr lang="en-US" sz="1600" u="none" strike="noStrike">
                          <a:effectLst/>
                        </a:rPr>
                        <a:t>Communication</a:t>
                      </a:r>
                      <a:endParaRPr lang="en-US" sz="2800" b="0" i="0" u="none" strike="noStrike">
                        <a:effectLst/>
                        <a:latin typeface="Arial" panose="020B0604020202020204" pitchFamily="34" charset="0"/>
                      </a:endParaRPr>
                    </a:p>
                  </a:txBody>
                  <a:tcPr marL="68580" marR="68580" marT="6350" marB="0"/>
                </a:tc>
                <a:tc>
                  <a:txBody>
                    <a:bodyPr/>
                    <a:lstStyle/>
                    <a:p>
                      <a:pPr marL="0" marR="0" algn="ctr" fontAlgn="t">
                        <a:lnSpc>
                          <a:spcPct val="107000"/>
                        </a:lnSpc>
                        <a:spcBef>
                          <a:spcPts val="0"/>
                        </a:spcBef>
                        <a:spcAft>
                          <a:spcPts val="0"/>
                        </a:spcAft>
                      </a:pPr>
                      <a:r>
                        <a:rPr lang="en-US" sz="700" u="none" strike="noStrike">
                          <a:effectLst/>
                        </a:rPr>
                        <a:t> </a:t>
                      </a:r>
                      <a:endParaRPr lang="en-US" sz="2400" u="none" strike="noStrike">
                        <a:effectLst/>
                      </a:endParaRPr>
                    </a:p>
                    <a:p>
                      <a:pPr marL="0" marR="0" algn="ctr" fontAlgn="t">
                        <a:lnSpc>
                          <a:spcPct val="107000"/>
                        </a:lnSpc>
                        <a:spcBef>
                          <a:spcPts val="0"/>
                        </a:spcBef>
                        <a:spcAft>
                          <a:spcPts val="0"/>
                        </a:spcAft>
                      </a:pPr>
                      <a:r>
                        <a:rPr lang="en-US" sz="1400" u="none" strike="noStrike">
                          <a:effectLst/>
                        </a:rPr>
                        <a:t>Facilitates communication between staff, students, parents, and stakeholders.</a:t>
                      </a:r>
                      <a:endParaRPr lang="en-US" sz="2400" b="0" i="0" u="none" strike="noStrike">
                        <a:effectLst/>
                        <a:latin typeface="Arial" panose="020B0604020202020204" pitchFamily="34" charset="0"/>
                      </a:endParaRPr>
                    </a:p>
                  </a:txBody>
                  <a:tcPr marL="68580" marR="68580" marT="6350" marB="0"/>
                </a:tc>
                <a:extLst>
                  <a:ext uri="{0D108BD9-81ED-4DB2-BD59-A6C34878D82A}">
                    <a16:rowId xmlns:a16="http://schemas.microsoft.com/office/drawing/2014/main" val="3897873440"/>
                  </a:ext>
                </a:extLst>
              </a:tr>
              <a:tr h="707591">
                <a:tc>
                  <a:txBody>
                    <a:bodyPr/>
                    <a:lstStyle/>
                    <a:p>
                      <a:pPr marL="0" marR="0" algn="ctr" fontAlgn="t">
                        <a:lnSpc>
                          <a:spcPct val="107000"/>
                        </a:lnSpc>
                        <a:spcBef>
                          <a:spcPts val="0"/>
                        </a:spcBef>
                        <a:spcAft>
                          <a:spcPts val="0"/>
                        </a:spcAft>
                      </a:pPr>
                      <a:r>
                        <a:rPr lang="en-US" sz="800" u="none" strike="noStrike">
                          <a:effectLst/>
                        </a:rPr>
                        <a:t> </a:t>
                      </a:r>
                      <a:endParaRPr lang="en-US" sz="2800" u="none" strike="noStrike">
                        <a:effectLst/>
                      </a:endParaRPr>
                    </a:p>
                    <a:p>
                      <a:pPr marL="0" marR="0" algn="ctr" fontAlgn="t">
                        <a:lnSpc>
                          <a:spcPct val="107000"/>
                        </a:lnSpc>
                        <a:spcBef>
                          <a:spcPts val="0"/>
                        </a:spcBef>
                        <a:spcAft>
                          <a:spcPts val="0"/>
                        </a:spcAft>
                      </a:pPr>
                      <a:r>
                        <a:rPr lang="en-US" sz="1600" u="none" strike="noStrike">
                          <a:effectLst/>
                        </a:rPr>
                        <a:t>Teaching</a:t>
                      </a:r>
                      <a:endParaRPr lang="en-US" sz="2800" b="0" i="0" u="none" strike="noStrike">
                        <a:effectLst/>
                        <a:latin typeface="Arial" panose="020B0604020202020204" pitchFamily="34" charset="0"/>
                      </a:endParaRPr>
                    </a:p>
                  </a:txBody>
                  <a:tcPr marL="68580" marR="68580" marT="6350" marB="0"/>
                </a:tc>
                <a:tc>
                  <a:txBody>
                    <a:bodyPr/>
                    <a:lstStyle/>
                    <a:p>
                      <a:pPr marL="0" marR="0" algn="ctr" fontAlgn="t">
                        <a:lnSpc>
                          <a:spcPct val="107000"/>
                        </a:lnSpc>
                        <a:spcBef>
                          <a:spcPts val="0"/>
                        </a:spcBef>
                        <a:spcAft>
                          <a:spcPts val="0"/>
                        </a:spcAft>
                      </a:pPr>
                      <a:r>
                        <a:rPr lang="en-US" sz="700" u="none" strike="noStrike">
                          <a:effectLst/>
                        </a:rPr>
                        <a:t> </a:t>
                      </a:r>
                      <a:endParaRPr lang="en-US" sz="2400" u="none" strike="noStrike">
                        <a:effectLst/>
                      </a:endParaRPr>
                    </a:p>
                    <a:p>
                      <a:pPr marL="0" marR="0" algn="ctr" fontAlgn="t">
                        <a:lnSpc>
                          <a:spcPct val="107000"/>
                        </a:lnSpc>
                        <a:spcBef>
                          <a:spcPts val="0"/>
                        </a:spcBef>
                        <a:spcAft>
                          <a:spcPts val="0"/>
                        </a:spcAft>
                      </a:pPr>
                      <a:r>
                        <a:rPr lang="en-US" sz="1400" u="none" strike="noStrike">
                          <a:effectLst/>
                        </a:rPr>
                        <a:t>Responsible for creating, distributing, and scheduling behavioral lesson plans.</a:t>
                      </a:r>
                      <a:endParaRPr lang="en-US" sz="2400" b="0" i="0" u="none" strike="noStrike">
                        <a:effectLst/>
                        <a:latin typeface="Arial" panose="020B0604020202020204" pitchFamily="34" charset="0"/>
                      </a:endParaRPr>
                    </a:p>
                  </a:txBody>
                  <a:tcPr marL="68580" marR="68580" marT="6350" marB="0"/>
                </a:tc>
                <a:extLst>
                  <a:ext uri="{0D108BD9-81ED-4DB2-BD59-A6C34878D82A}">
                    <a16:rowId xmlns:a16="http://schemas.microsoft.com/office/drawing/2014/main" val="487133341"/>
                  </a:ext>
                </a:extLst>
              </a:tr>
              <a:tr h="683961">
                <a:tc>
                  <a:txBody>
                    <a:bodyPr/>
                    <a:lstStyle/>
                    <a:p>
                      <a:pPr marL="0" marR="0" algn="ctr" fontAlgn="t">
                        <a:lnSpc>
                          <a:spcPct val="107000"/>
                        </a:lnSpc>
                        <a:spcBef>
                          <a:spcPts val="0"/>
                        </a:spcBef>
                        <a:spcAft>
                          <a:spcPts val="0"/>
                        </a:spcAft>
                      </a:pPr>
                      <a:r>
                        <a:rPr lang="en-US" sz="800" u="none" strike="noStrike">
                          <a:effectLst/>
                        </a:rPr>
                        <a:t> </a:t>
                      </a:r>
                      <a:endParaRPr lang="en-US" sz="2800" u="none" strike="noStrike">
                        <a:effectLst/>
                      </a:endParaRPr>
                    </a:p>
                    <a:p>
                      <a:pPr marL="0" marR="0" algn="ctr" fontAlgn="t">
                        <a:lnSpc>
                          <a:spcPct val="107000"/>
                        </a:lnSpc>
                        <a:spcBef>
                          <a:spcPts val="0"/>
                        </a:spcBef>
                        <a:spcAft>
                          <a:spcPts val="0"/>
                        </a:spcAft>
                      </a:pPr>
                      <a:r>
                        <a:rPr lang="en-US" sz="1600" u="none" strike="noStrike">
                          <a:effectLst/>
                        </a:rPr>
                        <a:t>Data</a:t>
                      </a:r>
                      <a:endParaRPr lang="en-US" sz="2800" b="0" i="0" u="none" strike="noStrike">
                        <a:effectLst/>
                        <a:latin typeface="Arial" panose="020B0604020202020204" pitchFamily="34" charset="0"/>
                      </a:endParaRPr>
                    </a:p>
                  </a:txBody>
                  <a:tcPr marL="68580" marR="68580" marT="6350" marB="0"/>
                </a:tc>
                <a:tc>
                  <a:txBody>
                    <a:bodyPr/>
                    <a:lstStyle/>
                    <a:p>
                      <a:pPr marL="0" marR="0" algn="ctr" fontAlgn="t">
                        <a:lnSpc>
                          <a:spcPct val="107000"/>
                        </a:lnSpc>
                        <a:spcBef>
                          <a:spcPts val="0"/>
                        </a:spcBef>
                        <a:spcAft>
                          <a:spcPts val="0"/>
                        </a:spcAft>
                      </a:pPr>
                      <a:r>
                        <a:rPr lang="en-US" sz="700" u="none" strike="noStrike">
                          <a:effectLst/>
                        </a:rPr>
                        <a:t> </a:t>
                      </a:r>
                      <a:endParaRPr lang="en-US" sz="2400" u="none" strike="noStrike">
                        <a:effectLst/>
                      </a:endParaRPr>
                    </a:p>
                    <a:p>
                      <a:pPr marL="0" marR="0" algn="ctr" fontAlgn="t">
                        <a:lnSpc>
                          <a:spcPct val="107000"/>
                        </a:lnSpc>
                        <a:spcBef>
                          <a:spcPts val="0"/>
                        </a:spcBef>
                        <a:spcAft>
                          <a:spcPts val="0"/>
                        </a:spcAft>
                      </a:pPr>
                      <a:r>
                        <a:rPr lang="en-US" sz="1400" u="none" strike="noStrike">
                          <a:effectLst/>
                        </a:rPr>
                        <a:t>Regularly aggregates and shares data with the school, families, communities, etc.</a:t>
                      </a:r>
                      <a:endParaRPr lang="en-US" sz="2400" b="0" i="0" u="none" strike="noStrike">
                        <a:effectLst/>
                        <a:latin typeface="Arial" panose="020B0604020202020204" pitchFamily="34" charset="0"/>
                      </a:endParaRPr>
                    </a:p>
                  </a:txBody>
                  <a:tcPr marL="68580" marR="68580" marT="6350" marB="0"/>
                </a:tc>
                <a:extLst>
                  <a:ext uri="{0D108BD9-81ED-4DB2-BD59-A6C34878D82A}">
                    <a16:rowId xmlns:a16="http://schemas.microsoft.com/office/drawing/2014/main" val="3721635094"/>
                  </a:ext>
                </a:extLst>
              </a:tr>
              <a:tr h="683961">
                <a:tc>
                  <a:txBody>
                    <a:bodyPr/>
                    <a:lstStyle/>
                    <a:p>
                      <a:pPr marL="0" marR="0" algn="ctr" fontAlgn="t">
                        <a:lnSpc>
                          <a:spcPct val="107000"/>
                        </a:lnSpc>
                        <a:spcBef>
                          <a:spcPts val="0"/>
                        </a:spcBef>
                        <a:spcAft>
                          <a:spcPts val="0"/>
                        </a:spcAft>
                      </a:pPr>
                      <a:r>
                        <a:rPr lang="en-US" sz="800" u="none" strike="noStrike">
                          <a:effectLst/>
                        </a:rPr>
                        <a:t> </a:t>
                      </a:r>
                      <a:endParaRPr lang="en-US" sz="2800" u="none" strike="noStrike">
                        <a:effectLst/>
                      </a:endParaRPr>
                    </a:p>
                    <a:p>
                      <a:pPr marL="0" marR="0" algn="ctr" fontAlgn="t">
                        <a:lnSpc>
                          <a:spcPct val="107000"/>
                        </a:lnSpc>
                        <a:spcBef>
                          <a:spcPts val="0"/>
                        </a:spcBef>
                        <a:spcAft>
                          <a:spcPts val="0"/>
                        </a:spcAft>
                      </a:pPr>
                      <a:r>
                        <a:rPr lang="en-US" sz="1600" u="none" strike="noStrike">
                          <a:effectLst/>
                        </a:rPr>
                        <a:t>Acknowledgements</a:t>
                      </a:r>
                      <a:endParaRPr lang="en-US" sz="2800" b="0" i="0" u="none" strike="noStrike">
                        <a:effectLst/>
                        <a:latin typeface="Arial" panose="020B0604020202020204" pitchFamily="34" charset="0"/>
                      </a:endParaRPr>
                    </a:p>
                  </a:txBody>
                  <a:tcPr marL="68580" marR="68580" marT="6350" marB="0"/>
                </a:tc>
                <a:tc>
                  <a:txBody>
                    <a:bodyPr/>
                    <a:lstStyle/>
                    <a:p>
                      <a:pPr marL="0" marR="0" algn="ctr" fontAlgn="t">
                        <a:lnSpc>
                          <a:spcPct val="107000"/>
                        </a:lnSpc>
                        <a:spcBef>
                          <a:spcPts val="0"/>
                        </a:spcBef>
                        <a:spcAft>
                          <a:spcPts val="0"/>
                        </a:spcAft>
                      </a:pPr>
                      <a:r>
                        <a:rPr lang="en-US" sz="700" u="none" strike="noStrike">
                          <a:effectLst/>
                        </a:rPr>
                        <a:t> </a:t>
                      </a:r>
                      <a:endParaRPr lang="en-US" sz="2400" u="none" strike="noStrike">
                        <a:effectLst/>
                      </a:endParaRPr>
                    </a:p>
                    <a:p>
                      <a:pPr marL="0" marR="0" algn="ctr" fontAlgn="t">
                        <a:lnSpc>
                          <a:spcPct val="107000"/>
                        </a:lnSpc>
                        <a:spcBef>
                          <a:spcPts val="0"/>
                        </a:spcBef>
                        <a:spcAft>
                          <a:spcPts val="0"/>
                        </a:spcAft>
                      </a:pPr>
                      <a:r>
                        <a:rPr lang="en-US" sz="1400" u="none" strike="noStrike">
                          <a:effectLst/>
                        </a:rPr>
                        <a:t>Creates, teaches, schedules and focuses on acknowledgements for students and staff.</a:t>
                      </a:r>
                      <a:endParaRPr lang="en-US" sz="2400" b="0" i="0" u="none" strike="noStrike">
                        <a:effectLst/>
                        <a:latin typeface="Arial" panose="020B0604020202020204" pitchFamily="34" charset="0"/>
                      </a:endParaRPr>
                    </a:p>
                  </a:txBody>
                  <a:tcPr marL="68580" marR="68580" marT="6350" marB="0"/>
                </a:tc>
                <a:extLst>
                  <a:ext uri="{0D108BD9-81ED-4DB2-BD59-A6C34878D82A}">
                    <a16:rowId xmlns:a16="http://schemas.microsoft.com/office/drawing/2014/main" val="449101025"/>
                  </a:ext>
                </a:extLst>
              </a:tr>
              <a:tr h="1462837">
                <a:tc>
                  <a:txBody>
                    <a:bodyPr/>
                    <a:lstStyle/>
                    <a:p>
                      <a:pPr marL="0" marR="0" algn="ctr" fontAlgn="t">
                        <a:lnSpc>
                          <a:spcPct val="107000"/>
                        </a:lnSpc>
                        <a:spcBef>
                          <a:spcPts val="0"/>
                        </a:spcBef>
                        <a:spcAft>
                          <a:spcPts val="0"/>
                        </a:spcAft>
                      </a:pPr>
                      <a:r>
                        <a:rPr lang="en-US" sz="1200" u="none" strike="noStrike">
                          <a:effectLst/>
                        </a:rPr>
                        <a:t> </a:t>
                      </a:r>
                      <a:endParaRPr lang="en-US" sz="2800" u="none" strike="noStrike">
                        <a:effectLst/>
                      </a:endParaRPr>
                    </a:p>
                    <a:p>
                      <a:pPr marL="0" marR="0" algn="ctr" fontAlgn="t">
                        <a:lnSpc>
                          <a:spcPct val="107000"/>
                        </a:lnSpc>
                        <a:spcBef>
                          <a:spcPts val="0"/>
                        </a:spcBef>
                        <a:spcAft>
                          <a:spcPts val="0"/>
                        </a:spcAft>
                      </a:pPr>
                      <a:r>
                        <a:rPr lang="en-US" sz="1600" u="none" strike="noStrike">
                          <a:effectLst/>
                        </a:rPr>
                        <a:t>Professional Development</a:t>
                      </a:r>
                      <a:endParaRPr lang="en-US" sz="2800" b="0" i="0" u="none" strike="noStrike">
                        <a:effectLst/>
                        <a:latin typeface="Arial" panose="020B0604020202020204" pitchFamily="34" charset="0"/>
                      </a:endParaRPr>
                    </a:p>
                  </a:txBody>
                  <a:tcPr marL="68580" marR="68580" marT="6350" marB="0"/>
                </a:tc>
                <a:tc>
                  <a:txBody>
                    <a:bodyPr/>
                    <a:lstStyle/>
                    <a:p>
                      <a:pPr marL="0" marR="0" algn="ctr" fontAlgn="t">
                        <a:lnSpc>
                          <a:spcPct val="107000"/>
                        </a:lnSpc>
                        <a:spcBef>
                          <a:spcPts val="0"/>
                        </a:spcBef>
                        <a:spcAft>
                          <a:spcPts val="0"/>
                        </a:spcAft>
                      </a:pPr>
                      <a:r>
                        <a:rPr lang="en-US" sz="700" u="none" strike="noStrike">
                          <a:effectLst/>
                        </a:rPr>
                        <a:t> </a:t>
                      </a:r>
                      <a:endParaRPr lang="en-US" sz="2400" u="none" strike="noStrike">
                        <a:effectLst/>
                      </a:endParaRPr>
                    </a:p>
                    <a:p>
                      <a:pPr marL="0" marR="0" algn="ctr" fontAlgn="t">
                        <a:lnSpc>
                          <a:spcPct val="107000"/>
                        </a:lnSpc>
                        <a:spcBef>
                          <a:spcPts val="0"/>
                        </a:spcBef>
                        <a:spcAft>
                          <a:spcPts val="0"/>
                        </a:spcAft>
                      </a:pPr>
                      <a:r>
                        <a:rPr lang="en-US" sz="1400" u="none" strike="noStrike">
                          <a:effectLst/>
                        </a:rPr>
                        <a:t>Develops professional development for staff to scaffold their learning about PBIS. </a:t>
                      </a:r>
                      <a:endParaRPr lang="en-US" sz="2400" u="none" strike="noStrike">
                        <a:effectLst/>
                      </a:endParaRPr>
                    </a:p>
                    <a:p>
                      <a:pPr marL="0" marR="0" algn="ctr" fontAlgn="t">
                        <a:lnSpc>
                          <a:spcPct val="107000"/>
                        </a:lnSpc>
                        <a:spcBef>
                          <a:spcPts val="0"/>
                        </a:spcBef>
                        <a:spcAft>
                          <a:spcPts val="0"/>
                        </a:spcAft>
                      </a:pPr>
                      <a:r>
                        <a:rPr lang="en-US" sz="700" u="none" strike="noStrike">
                          <a:effectLst/>
                        </a:rPr>
                        <a:t> </a:t>
                      </a:r>
                      <a:endParaRPr lang="en-US" sz="2400" u="none" strike="noStrike">
                        <a:effectLst/>
                      </a:endParaRPr>
                    </a:p>
                    <a:p>
                      <a:pPr marL="0" marR="0" algn="ctr" fontAlgn="t">
                        <a:lnSpc>
                          <a:spcPct val="107000"/>
                        </a:lnSpc>
                        <a:spcBef>
                          <a:spcPts val="0"/>
                        </a:spcBef>
                        <a:spcAft>
                          <a:spcPts val="0"/>
                        </a:spcAft>
                      </a:pPr>
                      <a:r>
                        <a:rPr lang="en-US" sz="1400" u="none" strike="noStrike">
                          <a:effectLst/>
                        </a:rPr>
                        <a:t>This responsibility may fall on the whole team or a group but it should be made a priority to build your staff’s understanding, language, and buy-in. </a:t>
                      </a:r>
                      <a:endParaRPr lang="en-US" sz="2400" b="0" i="0" u="none" strike="noStrike">
                        <a:effectLst/>
                        <a:latin typeface="Arial" panose="020B0604020202020204" pitchFamily="34" charset="0"/>
                      </a:endParaRPr>
                    </a:p>
                  </a:txBody>
                  <a:tcPr marL="68580" marR="68580" marT="6350" marB="0"/>
                </a:tc>
                <a:extLst>
                  <a:ext uri="{0D108BD9-81ED-4DB2-BD59-A6C34878D82A}">
                    <a16:rowId xmlns:a16="http://schemas.microsoft.com/office/drawing/2014/main" val="274254100"/>
                  </a:ext>
                </a:extLst>
              </a:tr>
            </a:tbl>
          </a:graphicData>
        </a:graphic>
      </p:graphicFrame>
      <p:sp>
        <p:nvSpPr>
          <p:cNvPr id="3" name="TextBox 2">
            <a:extLst>
              <a:ext uri="{FF2B5EF4-FFF2-40B4-BE49-F238E27FC236}">
                <a16:creationId xmlns:a16="http://schemas.microsoft.com/office/drawing/2014/main" id="{8EF0370B-9403-4E10-8985-6781F3D44091}"/>
              </a:ext>
            </a:extLst>
          </p:cNvPr>
          <p:cNvSpPr txBox="1"/>
          <p:nvPr/>
        </p:nvSpPr>
        <p:spPr>
          <a:xfrm>
            <a:off x="626724" y="1253447"/>
            <a:ext cx="10993347" cy="984885"/>
          </a:xfrm>
          <a:prstGeom prst="rect">
            <a:avLst/>
          </a:prstGeom>
          <a:noFill/>
        </p:spPr>
        <p:txBody>
          <a:bodyPr wrap="square" rtlCol="0">
            <a:spAutoFit/>
          </a:bodyPr>
          <a:lstStyle/>
          <a:p>
            <a:endParaRPr lang="en-US" sz="2000" b="1">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2000" b="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All teams should consider having groups or individuals that are responsible for</a:t>
            </a:r>
            <a:r>
              <a:rPr lang="en-US" sz="1800" b="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Tree>
    <p:extLst>
      <p:ext uri="{BB962C8B-B14F-4D97-AF65-F5344CB8AC3E}">
        <p14:creationId xmlns:p14="http://schemas.microsoft.com/office/powerpoint/2010/main" val="33897580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a:t>Running Effective Meetings</a:t>
            </a:r>
            <a:br>
              <a:rPr lang="en-US" b="1"/>
            </a:br>
            <a:r>
              <a:rPr lang="en-US" b="1"/>
              <a:t>(Setting Ground Rules)</a:t>
            </a:r>
            <a:endParaRPr lang="en-US" b="1">
              <a:cs typeface="Calibri Light"/>
            </a:endParaRPr>
          </a:p>
        </p:txBody>
      </p:sp>
      <p:sp>
        <p:nvSpPr>
          <p:cNvPr id="3" name="Content Placeholder 2"/>
          <p:cNvSpPr>
            <a:spLocks noGrp="1"/>
          </p:cNvSpPr>
          <p:nvPr>
            <p:ph idx="1"/>
          </p:nvPr>
        </p:nvSpPr>
        <p:spPr>
          <a:xfrm>
            <a:off x="738130" y="1784733"/>
            <a:ext cx="10736856" cy="4469348"/>
          </a:xfrm>
        </p:spPr>
        <p:txBody>
          <a:bodyPr>
            <a:normAutofit fontScale="92500" lnSpcReduction="10000"/>
          </a:bodyPr>
          <a:lstStyle/>
          <a:p>
            <a:r>
              <a:rPr lang="en-US"/>
              <a:t>Data &amp; agenda distributed in advance</a:t>
            </a:r>
          </a:p>
          <a:p>
            <a:r>
              <a:rPr lang="en-US"/>
              <a:t>Time limits on each agenda item</a:t>
            </a:r>
          </a:p>
          <a:p>
            <a:r>
              <a:rPr lang="en-US"/>
              <a:t>Meeting starts and ends on time – no exceptions</a:t>
            </a:r>
          </a:p>
          <a:p>
            <a:r>
              <a:rPr lang="en-US"/>
              <a:t>Team leader moves team through agenda</a:t>
            </a:r>
          </a:p>
          <a:p>
            <a:r>
              <a:rPr lang="en-US"/>
              <a:t>Minutes are recorded</a:t>
            </a:r>
          </a:p>
          <a:p>
            <a:r>
              <a:rPr lang="en-US"/>
              <a:t>Stay on-topic</a:t>
            </a:r>
          </a:p>
          <a:p>
            <a:r>
              <a:rPr lang="en-US"/>
              <a:t>Every member participates </a:t>
            </a:r>
          </a:p>
          <a:p>
            <a:r>
              <a:rPr lang="en-US"/>
              <a:t>Every member volunteers for action plan items</a:t>
            </a:r>
          </a:p>
          <a:p>
            <a:r>
              <a:rPr lang="en-US"/>
              <a:t>New Action Plan items added </a:t>
            </a:r>
          </a:p>
          <a:p>
            <a:r>
              <a:rPr lang="en-US"/>
              <a:t>Update Action Plan </a:t>
            </a:r>
          </a:p>
          <a:p>
            <a:endParaRPr lang="en-US"/>
          </a:p>
        </p:txBody>
      </p:sp>
      <p:pic>
        <p:nvPicPr>
          <p:cNvPr id="13314" name="Picture 2" descr="http://www.nextlevelremodeling.com/wp-content/uploads/2014/11/Ground-rules_blog-11.12.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1104" y="2615721"/>
            <a:ext cx="1990725" cy="2295526"/>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a:extLst>
              <a:ext uri="{FF2B5EF4-FFF2-40B4-BE49-F238E27FC236}">
                <a16:creationId xmlns:a16="http://schemas.microsoft.com/office/drawing/2014/main" id="{496E2393-E907-4B04-BB21-9FE47D15D703}"/>
              </a:ext>
            </a:extLst>
          </p:cNvPr>
          <p:cNvSpPr txBox="1"/>
          <p:nvPr/>
        </p:nvSpPr>
        <p:spPr>
          <a:xfrm>
            <a:off x="88186" y="6253847"/>
            <a:ext cx="2599362" cy="646331"/>
          </a:xfrm>
          <a:prstGeom prst="rect">
            <a:avLst/>
          </a:prstGeom>
          <a:noFill/>
        </p:spPr>
        <p:txBody>
          <a:bodyPr wrap="square" rtlCol="0">
            <a:spAutoFit/>
          </a:bodyPr>
          <a:lstStyle/>
          <a:p>
            <a:r>
              <a:rPr lang="en-US" sz="1800" dirty="0"/>
              <a:t>TFI 1.2 Team Operating Procedures</a:t>
            </a:r>
          </a:p>
        </p:txBody>
      </p:sp>
    </p:spTree>
    <p:extLst>
      <p:ext uri="{BB962C8B-B14F-4D97-AF65-F5344CB8AC3E}">
        <p14:creationId xmlns:p14="http://schemas.microsoft.com/office/powerpoint/2010/main" val="31393571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a:t>What teams/initiatives can you combine?</a:t>
            </a:r>
          </a:p>
        </p:txBody>
      </p:sp>
      <p:pic>
        <p:nvPicPr>
          <p:cNvPr id="2054" name="Picture 6" descr="http://humorhub.net/wp-content/uploads/2013/11/Work-smarter.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457694" y="1825625"/>
            <a:ext cx="4880005" cy="435133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757600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89E34FEC-8BF9-4109-A506-51CB704D555A}"/>
              </a:ext>
            </a:extLst>
          </p:cNvPr>
          <p:cNvSpPr>
            <a:spLocks noGrp="1"/>
          </p:cNvSpPr>
          <p:nvPr>
            <p:ph type="title"/>
          </p:nvPr>
        </p:nvSpPr>
        <p:spPr/>
        <p:txBody>
          <a:bodyPr/>
          <a:lstStyle/>
          <a:p>
            <a:endParaRPr lang="en-US"/>
          </a:p>
        </p:txBody>
      </p:sp>
      <p:pic>
        <p:nvPicPr>
          <p:cNvPr id="9" name="Picture Placeholder 8">
            <a:extLst>
              <a:ext uri="{FF2B5EF4-FFF2-40B4-BE49-F238E27FC236}">
                <a16:creationId xmlns:a16="http://schemas.microsoft.com/office/drawing/2014/main" id="{5A4CD7E8-8928-450A-8DBB-505FCA727804}"/>
              </a:ext>
            </a:extLst>
          </p:cNvPr>
          <p:cNvPicPr>
            <a:picLocks noGrp="1" noChangeAspect="1"/>
          </p:cNvPicPr>
          <p:nvPr>
            <p:ph idx="1"/>
          </p:nvPr>
        </p:nvPicPr>
        <p:blipFill>
          <a:blip r:embed="rId2"/>
          <a:stretch>
            <a:fillRect/>
          </a:stretch>
        </p:blipFill>
        <p:spPr>
          <a:xfrm>
            <a:off x="5402262" y="1009650"/>
            <a:ext cx="6250781" cy="4167187"/>
          </a:xfrm>
          <a:prstGeom prst="rect">
            <a:avLst/>
          </a:prstGeom>
        </p:spPr>
      </p:pic>
      <p:sp>
        <p:nvSpPr>
          <p:cNvPr id="13" name="Text Placeholder 12">
            <a:extLst>
              <a:ext uri="{FF2B5EF4-FFF2-40B4-BE49-F238E27FC236}">
                <a16:creationId xmlns:a16="http://schemas.microsoft.com/office/drawing/2014/main" id="{912D2C79-C2E0-4730-AE5B-87DA860FE4FE}"/>
              </a:ext>
            </a:extLst>
          </p:cNvPr>
          <p:cNvSpPr>
            <a:spLocks noGrp="1"/>
          </p:cNvSpPr>
          <p:nvPr>
            <p:ph type="body" sz="half" idx="2"/>
          </p:nvPr>
        </p:nvSpPr>
        <p:spPr/>
        <p:txBody>
          <a:bodyPr/>
          <a:lstStyle/>
          <a:p>
            <a:endParaRPr lang="en-US"/>
          </a:p>
        </p:txBody>
      </p:sp>
      <p:pic>
        <p:nvPicPr>
          <p:cNvPr id="8" name="Picture 7">
            <a:extLst>
              <a:ext uri="{FF2B5EF4-FFF2-40B4-BE49-F238E27FC236}">
                <a16:creationId xmlns:a16="http://schemas.microsoft.com/office/drawing/2014/main" id="{FEF359F8-F3EA-406A-A13C-07E7167E9AB6}"/>
              </a:ext>
            </a:extLst>
          </p:cNvPr>
          <p:cNvPicPr>
            <a:picLocks noChangeAspect="1"/>
          </p:cNvPicPr>
          <p:nvPr/>
        </p:nvPicPr>
        <p:blipFill>
          <a:blip r:embed="rId3"/>
          <a:stretch>
            <a:fillRect/>
          </a:stretch>
        </p:blipFill>
        <p:spPr>
          <a:xfrm>
            <a:off x="1515269" y="2057400"/>
            <a:ext cx="2381250" cy="2381250"/>
          </a:xfrm>
          <a:prstGeom prst="rect">
            <a:avLst/>
          </a:prstGeom>
        </p:spPr>
      </p:pic>
    </p:spTree>
    <p:extLst>
      <p:ext uri="{BB962C8B-B14F-4D97-AF65-F5344CB8AC3E}">
        <p14:creationId xmlns:p14="http://schemas.microsoft.com/office/powerpoint/2010/main" val="20997962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548464"/>
            <a:ext cx="3807187" cy="2228074"/>
          </a:xfrm>
        </p:spPr>
        <p:txBody>
          <a:bodyPr>
            <a:normAutofit/>
          </a:bodyPr>
          <a:lstStyle/>
          <a:p>
            <a:r>
              <a:rPr lang="en-US" sz="4000" b="1"/>
              <a:t>Administrator Responsibilities</a:t>
            </a:r>
            <a:endParaRPr lang="en-US" sz="4000" b="1">
              <a:cs typeface="Calibri Light"/>
            </a:endParaRPr>
          </a:p>
        </p:txBody>
      </p:sp>
      <p:sp>
        <p:nvSpPr>
          <p:cNvPr id="3" name="Content Placeholder 2"/>
          <p:cNvSpPr>
            <a:spLocks noGrp="1"/>
          </p:cNvSpPr>
          <p:nvPr>
            <p:ph idx="1"/>
          </p:nvPr>
        </p:nvSpPr>
        <p:spPr>
          <a:xfrm>
            <a:off x="838201" y="2962279"/>
            <a:ext cx="3799425" cy="3143241"/>
          </a:xfrm>
        </p:spPr>
        <p:txBody>
          <a:bodyPr vert="horz" lIns="91440" tIns="45720" rIns="91440" bIns="45720" rtlCol="0">
            <a:normAutofit/>
          </a:bodyPr>
          <a:lstStyle/>
          <a:p>
            <a:pPr marL="0" indent="0">
              <a:buNone/>
            </a:pPr>
            <a:endParaRPr lang="en-US" sz="2000"/>
          </a:p>
          <a:p>
            <a:pPr marL="0" indent="0">
              <a:buNone/>
            </a:pPr>
            <a:endParaRPr lang="en-US" sz="2000"/>
          </a:p>
          <a:p>
            <a:pPr marL="0" indent="0">
              <a:buNone/>
            </a:pPr>
            <a:r>
              <a:rPr lang="en-US" sz="2000"/>
              <a:t>The single most important perceived factor in sustainability is school administrator support.</a:t>
            </a:r>
            <a:endParaRPr lang="en-US" sz="2000">
              <a:cs typeface="Calibri"/>
            </a:endParaRPr>
          </a:p>
          <a:p>
            <a:pPr marL="0" indent="0">
              <a:buNone/>
            </a:pPr>
            <a:endParaRPr lang="en-US" sz="2000"/>
          </a:p>
          <a:p>
            <a:pPr marL="0" indent="0">
              <a:buNone/>
            </a:pPr>
            <a:endParaRPr lang="en-US" sz="2000"/>
          </a:p>
        </p:txBody>
      </p:sp>
      <p:pic>
        <p:nvPicPr>
          <p:cNvPr id="6" name="Picture 5" descr="A close up of a logo&#10;&#10;Description automatically generated">
            <a:extLst>
              <a:ext uri="{FF2B5EF4-FFF2-40B4-BE49-F238E27FC236}">
                <a16:creationId xmlns:a16="http://schemas.microsoft.com/office/drawing/2014/main" id="{CB8DB690-B362-4302-9C77-A90E36BCF13A}"/>
              </a:ext>
            </a:extLst>
          </p:cNvPr>
          <p:cNvPicPr>
            <a:picLocks noChangeAspect="1"/>
          </p:cNvPicPr>
          <p:nvPr/>
        </p:nvPicPr>
        <p:blipFill rotWithShape="1">
          <a:blip r:embed="rId3">
            <a:extLst>
              <a:ext uri="{28A0092B-C50C-407E-A947-70E740481C1C}">
                <a14:useLocalDpi xmlns:a14="http://schemas.microsoft.com/office/drawing/2010/main" val="0"/>
              </a:ext>
            </a:extLst>
          </a:blip>
          <a:srcRect r="3" b="4509"/>
          <a:stretch/>
        </p:blipFill>
        <p:spPr>
          <a:xfrm>
            <a:off x="4716739" y="10"/>
            <a:ext cx="7181613" cy="6857990"/>
          </a:xfrm>
          <a:prstGeom prst="rect">
            <a:avLst/>
          </a:prstGeom>
          <a:effectLst/>
        </p:spPr>
      </p:pic>
      <p:sp>
        <p:nvSpPr>
          <p:cNvPr id="4" name="Rectangle 3"/>
          <p:cNvSpPr/>
          <p:nvPr/>
        </p:nvSpPr>
        <p:spPr>
          <a:xfrm>
            <a:off x="909554" y="4632603"/>
            <a:ext cx="2656946" cy="369332"/>
          </a:xfrm>
          <a:prstGeom prst="rect">
            <a:avLst/>
          </a:prstGeom>
        </p:spPr>
        <p:txBody>
          <a:bodyPr wrap="none">
            <a:spAutoFit/>
          </a:bodyPr>
          <a:lstStyle/>
          <a:p>
            <a:pPr>
              <a:spcAft>
                <a:spcPts val="600"/>
              </a:spcAft>
            </a:pPr>
            <a:r>
              <a:rPr lang="en-US"/>
              <a:t>(McIntosh and Nese 2014)</a:t>
            </a:r>
          </a:p>
        </p:txBody>
      </p:sp>
      <p:sp>
        <p:nvSpPr>
          <p:cNvPr id="7" name="TextBox 6">
            <a:extLst>
              <a:ext uri="{FF2B5EF4-FFF2-40B4-BE49-F238E27FC236}">
                <a16:creationId xmlns:a16="http://schemas.microsoft.com/office/drawing/2014/main" id="{37DAF271-B4E6-494E-84BC-7BFD10F8D6C0}"/>
              </a:ext>
            </a:extLst>
          </p:cNvPr>
          <p:cNvSpPr txBox="1"/>
          <p:nvPr/>
        </p:nvSpPr>
        <p:spPr>
          <a:xfrm>
            <a:off x="88186" y="6253847"/>
            <a:ext cx="2599362" cy="646331"/>
          </a:xfrm>
          <a:prstGeom prst="rect">
            <a:avLst/>
          </a:prstGeom>
          <a:noFill/>
        </p:spPr>
        <p:txBody>
          <a:bodyPr wrap="square" rtlCol="0">
            <a:spAutoFit/>
          </a:bodyPr>
          <a:lstStyle/>
          <a:p>
            <a:r>
              <a:rPr lang="en-US" sz="1800" dirty="0"/>
              <a:t>TFI 1.2 Team Operating Procedures</a:t>
            </a:r>
          </a:p>
        </p:txBody>
      </p:sp>
    </p:spTree>
    <p:extLst>
      <p:ext uri="{BB962C8B-B14F-4D97-AF65-F5344CB8AC3E}">
        <p14:creationId xmlns:p14="http://schemas.microsoft.com/office/powerpoint/2010/main" val="40675299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a:t>Administrator Responsibilities</a:t>
            </a:r>
            <a:endParaRPr lang="en-US" b="1">
              <a:cs typeface="Calibri Light"/>
            </a:endParaRPr>
          </a:p>
        </p:txBody>
      </p:sp>
      <p:sp>
        <p:nvSpPr>
          <p:cNvPr id="3" name="Content Placeholder 2"/>
          <p:cNvSpPr>
            <a:spLocks noGrp="1"/>
          </p:cNvSpPr>
          <p:nvPr>
            <p:ph idx="1"/>
          </p:nvPr>
        </p:nvSpPr>
        <p:spPr/>
        <p:txBody>
          <a:bodyPr>
            <a:normAutofit lnSpcReduction="10000"/>
          </a:bodyPr>
          <a:lstStyle/>
          <a:p>
            <a:pPr marL="457200" indent="-457200">
              <a:spcBef>
                <a:spcPct val="35000"/>
              </a:spcBef>
              <a:buFont typeface="+mj-lt"/>
              <a:buAutoNum type="arabicPeriod"/>
              <a:defRPr/>
            </a:pPr>
            <a:r>
              <a:rPr lang="en-US">
                <a:latin typeface="+mj-lt"/>
                <a:cs typeface="Arial" pitchFamily="34" charset="0"/>
              </a:rPr>
              <a:t>Active participant on the PBIS Team </a:t>
            </a:r>
          </a:p>
          <a:p>
            <a:pPr marL="457200" indent="-457200">
              <a:spcBef>
                <a:spcPct val="35000"/>
              </a:spcBef>
              <a:buFont typeface="+mj-lt"/>
              <a:buAutoNum type="arabicPeriod"/>
              <a:defRPr/>
            </a:pPr>
            <a:r>
              <a:rPr lang="en-US">
                <a:latin typeface="+mj-lt"/>
                <a:cs typeface="Arial" pitchFamily="34" charset="0"/>
              </a:rPr>
              <a:t>Attends all meetings</a:t>
            </a:r>
          </a:p>
          <a:p>
            <a:pPr marL="457200" indent="-457200">
              <a:spcBef>
                <a:spcPct val="35000"/>
              </a:spcBef>
              <a:buFont typeface="+mj-lt"/>
              <a:buAutoNum type="arabicPeriod"/>
              <a:defRPr/>
            </a:pPr>
            <a:r>
              <a:rPr lang="en-US">
                <a:latin typeface="+mj-lt"/>
                <a:cs typeface="Arial" pitchFamily="34" charset="0"/>
              </a:rPr>
              <a:t>Actively communicates commitment to PBIS</a:t>
            </a:r>
          </a:p>
          <a:p>
            <a:pPr marL="457200" indent="-457200">
              <a:spcBef>
                <a:spcPct val="35000"/>
              </a:spcBef>
              <a:buFont typeface="+mj-lt"/>
              <a:buAutoNum type="arabicPeriod"/>
              <a:defRPr/>
            </a:pPr>
            <a:r>
              <a:rPr lang="en-US">
                <a:latin typeface="+mj-lt"/>
                <a:cs typeface="Arial" pitchFamily="34" charset="0"/>
              </a:rPr>
              <a:t>Knows school</a:t>
            </a:r>
            <a:r>
              <a:rPr lang="en-US" altLang="en-US">
                <a:latin typeface="+mj-lt"/>
                <a:cs typeface="Arial" pitchFamily="34" charset="0"/>
              </a:rPr>
              <a:t>’</a:t>
            </a:r>
            <a:r>
              <a:rPr lang="en-US">
                <a:latin typeface="+mj-lt"/>
                <a:cs typeface="Arial" pitchFamily="34" charset="0"/>
              </a:rPr>
              <a:t>s current data and reporting system *</a:t>
            </a:r>
          </a:p>
          <a:p>
            <a:pPr marL="457200" indent="-457200">
              <a:spcBef>
                <a:spcPct val="35000"/>
              </a:spcBef>
              <a:buFont typeface="+mj-lt"/>
              <a:buAutoNum type="arabicPeriod"/>
              <a:defRPr/>
            </a:pPr>
            <a:r>
              <a:rPr lang="en-US">
                <a:latin typeface="+mj-lt"/>
                <a:cs typeface="Arial" pitchFamily="34" charset="0"/>
              </a:rPr>
              <a:t>Ensures behavior is written into the School Strategic Plan</a:t>
            </a:r>
          </a:p>
          <a:p>
            <a:pPr marL="457200" indent="-457200">
              <a:spcBef>
                <a:spcPct val="35000"/>
              </a:spcBef>
              <a:buFont typeface="+mj-lt"/>
              <a:buAutoNum type="arabicPeriod"/>
              <a:defRPr/>
            </a:pPr>
            <a:r>
              <a:rPr lang="en-US">
                <a:latin typeface="+mj-lt"/>
                <a:cs typeface="Arial" pitchFamily="34" charset="0"/>
              </a:rPr>
              <a:t>Allocates staff time for PBIS activities *</a:t>
            </a:r>
          </a:p>
          <a:p>
            <a:pPr marL="457200" indent="-457200">
              <a:spcBef>
                <a:spcPct val="35000"/>
              </a:spcBef>
              <a:buFont typeface="+mj-lt"/>
              <a:buAutoNum type="arabicPeriod"/>
              <a:defRPr/>
            </a:pPr>
            <a:r>
              <a:rPr lang="en-US">
                <a:latin typeface="+mj-lt"/>
                <a:cs typeface="Arial" pitchFamily="34" charset="0"/>
              </a:rPr>
              <a:t>Ensures PBIS meeting dates/times are posted on master schedule</a:t>
            </a:r>
          </a:p>
          <a:p>
            <a:pPr marL="0" indent="0">
              <a:spcBef>
                <a:spcPct val="35000"/>
              </a:spcBef>
              <a:buNone/>
              <a:defRPr/>
            </a:pPr>
            <a:r>
              <a:rPr lang="en-US">
                <a:solidFill>
                  <a:srgbClr val="FF0000"/>
                </a:solidFill>
                <a:latin typeface="+mj-lt"/>
                <a:cs typeface="Arial" pitchFamily="34" charset="0"/>
              </a:rPr>
              <a:t>*If the Principal is not committed to the change process, it is unwise to move forward with PBIS implementation*</a:t>
            </a:r>
          </a:p>
          <a:p>
            <a:pPr marL="0" indent="0">
              <a:lnSpc>
                <a:spcPct val="80000"/>
              </a:lnSpc>
              <a:spcBef>
                <a:spcPct val="35000"/>
              </a:spcBef>
              <a:defRPr/>
            </a:pPr>
            <a:endParaRPr lang="en-US">
              <a:solidFill>
                <a:srgbClr val="003A74"/>
              </a:solidFill>
              <a:latin typeface="+mj-lt"/>
              <a:cs typeface="Arial" pitchFamily="34" charset="0"/>
            </a:endParaRPr>
          </a:p>
          <a:p>
            <a:pPr marL="457200" indent="-457200">
              <a:spcBef>
                <a:spcPct val="35000"/>
              </a:spcBef>
              <a:buFont typeface="+mj-lt"/>
              <a:buAutoNum type="arabicPeriod"/>
              <a:defRPr/>
            </a:pPr>
            <a:endParaRPr lang="en-US">
              <a:cs typeface="Arial" pitchFamily="34" charset="0"/>
            </a:endParaRPr>
          </a:p>
          <a:p>
            <a:pPr marL="457200" indent="-457200">
              <a:lnSpc>
                <a:spcPct val="80000"/>
              </a:lnSpc>
              <a:spcBef>
                <a:spcPct val="35000"/>
              </a:spcBef>
              <a:buFont typeface="+mj-lt"/>
              <a:buAutoNum type="arabicPeriod"/>
              <a:defRPr/>
            </a:pPr>
            <a:endParaRPr lang="en-US" sz="1000">
              <a:solidFill>
                <a:srgbClr val="003A74"/>
              </a:solidFill>
              <a:latin typeface="+mj-lt"/>
              <a:cs typeface="Arial" pitchFamily="34" charset="0"/>
            </a:endParaRPr>
          </a:p>
          <a:p>
            <a:pPr marL="0" lvl="1" indent="0" algn="ctr">
              <a:spcBef>
                <a:spcPts val="0"/>
              </a:spcBef>
              <a:buNone/>
              <a:defRPr/>
            </a:pPr>
            <a:endParaRPr lang="en-US" sz="2000" b="1" i="1">
              <a:solidFill>
                <a:srgbClr val="C00000"/>
              </a:solidFill>
              <a:latin typeface="+mj-lt"/>
              <a:cs typeface="Arial" pitchFamily="34" charset="0"/>
            </a:endParaRPr>
          </a:p>
          <a:p>
            <a:pPr marL="0" lvl="1" indent="0" algn="ctr">
              <a:spcBef>
                <a:spcPts val="0"/>
              </a:spcBef>
              <a:buNone/>
              <a:defRPr/>
            </a:pPr>
            <a:endParaRPr lang="en-US" sz="2000" b="1" i="1">
              <a:solidFill>
                <a:srgbClr val="C00000"/>
              </a:solidFill>
              <a:latin typeface="+mj-lt"/>
              <a:cs typeface="Arial" pitchFamily="34" charset="0"/>
            </a:endParaRPr>
          </a:p>
          <a:p>
            <a:endParaRPr lang="en-US"/>
          </a:p>
        </p:txBody>
      </p:sp>
      <p:sp>
        <p:nvSpPr>
          <p:cNvPr id="4" name="TextBox 3">
            <a:extLst>
              <a:ext uri="{FF2B5EF4-FFF2-40B4-BE49-F238E27FC236}">
                <a16:creationId xmlns:a16="http://schemas.microsoft.com/office/drawing/2014/main" id="{7376DB22-F254-4895-8D34-4F63EDBF03A4}"/>
              </a:ext>
            </a:extLst>
          </p:cNvPr>
          <p:cNvSpPr txBox="1"/>
          <p:nvPr/>
        </p:nvSpPr>
        <p:spPr>
          <a:xfrm>
            <a:off x="88186" y="6253847"/>
            <a:ext cx="2599362" cy="646331"/>
          </a:xfrm>
          <a:prstGeom prst="rect">
            <a:avLst/>
          </a:prstGeom>
          <a:noFill/>
        </p:spPr>
        <p:txBody>
          <a:bodyPr wrap="square" rtlCol="0">
            <a:spAutoFit/>
          </a:bodyPr>
          <a:lstStyle/>
          <a:p>
            <a:r>
              <a:rPr lang="en-US" sz="1800" dirty="0"/>
              <a:t>TFI 1.2 Team Operating Procedures</a:t>
            </a:r>
          </a:p>
        </p:txBody>
      </p:sp>
    </p:spTree>
    <p:extLst>
      <p:ext uri="{BB962C8B-B14F-4D97-AF65-F5344CB8AC3E}">
        <p14:creationId xmlns:p14="http://schemas.microsoft.com/office/powerpoint/2010/main" val="308322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a:t>Team Leader </a:t>
            </a:r>
            <a:br>
              <a:rPr lang="en-US" b="1" dirty="0"/>
            </a:br>
            <a:r>
              <a:rPr lang="en-US" b="1"/>
              <a:t>Responsibilities</a:t>
            </a:r>
            <a:endParaRPr lang="en-US" b="1">
              <a:cs typeface="Calibri Light"/>
            </a:endParaRPr>
          </a:p>
        </p:txBody>
      </p:sp>
      <p:sp>
        <p:nvSpPr>
          <p:cNvPr id="3" name="Content Placeholder 2"/>
          <p:cNvSpPr>
            <a:spLocks noGrp="1"/>
          </p:cNvSpPr>
          <p:nvPr>
            <p:ph idx="1"/>
          </p:nvPr>
        </p:nvSpPr>
        <p:spPr>
          <a:xfrm>
            <a:off x="338264" y="2047461"/>
            <a:ext cx="6023113" cy="4810539"/>
          </a:xfrm>
        </p:spPr>
        <p:txBody>
          <a:bodyPr vert="horz" lIns="91440" tIns="45720" rIns="91440" bIns="45720" rtlCol="0" anchor="t">
            <a:normAutofit/>
          </a:bodyPr>
          <a:lstStyle/>
          <a:p>
            <a:r>
              <a:rPr lang="en-US" dirty="0"/>
              <a:t>Creates meeting agenda</a:t>
            </a:r>
          </a:p>
          <a:p>
            <a:r>
              <a:rPr lang="en-US" dirty="0">
                <a:cs typeface="Calibri"/>
              </a:rPr>
              <a:t>Submits end of the year data</a:t>
            </a:r>
          </a:p>
          <a:p>
            <a:r>
              <a:rPr lang="en-US" dirty="0"/>
              <a:t>Keeps the team on track/vision/goals</a:t>
            </a:r>
          </a:p>
          <a:p>
            <a:r>
              <a:rPr lang="en-US" dirty="0"/>
              <a:t>Helps lead the training of faculty</a:t>
            </a:r>
          </a:p>
          <a:p>
            <a:r>
              <a:rPr lang="en-US" dirty="0"/>
              <a:t>Lead contact for your regions Behavior Support Specialist </a:t>
            </a:r>
          </a:p>
          <a:p>
            <a:endParaRPr lang="en-US" sz="3200"/>
          </a:p>
          <a:p>
            <a:endParaRPr lang="en-US">
              <a:cs typeface="Calibri"/>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41323" y="2192836"/>
            <a:ext cx="4741077" cy="35321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a:extLst>
              <a:ext uri="{FF2B5EF4-FFF2-40B4-BE49-F238E27FC236}">
                <a16:creationId xmlns:a16="http://schemas.microsoft.com/office/drawing/2014/main" id="{2EBCE484-DD63-4F39-BD3B-47009E173F6C}"/>
              </a:ext>
            </a:extLst>
          </p:cNvPr>
          <p:cNvSpPr txBox="1"/>
          <p:nvPr/>
        </p:nvSpPr>
        <p:spPr>
          <a:xfrm>
            <a:off x="88186" y="6253847"/>
            <a:ext cx="2599362" cy="646331"/>
          </a:xfrm>
          <a:prstGeom prst="rect">
            <a:avLst/>
          </a:prstGeom>
          <a:noFill/>
        </p:spPr>
        <p:txBody>
          <a:bodyPr wrap="square" rtlCol="0">
            <a:spAutoFit/>
          </a:bodyPr>
          <a:lstStyle/>
          <a:p>
            <a:r>
              <a:rPr lang="en-US" sz="1800" dirty="0"/>
              <a:t>TFI 1.2 Team Operating Procedures</a:t>
            </a:r>
          </a:p>
        </p:txBody>
      </p:sp>
    </p:spTree>
    <p:extLst>
      <p:ext uri="{BB962C8B-B14F-4D97-AF65-F5344CB8AC3E}">
        <p14:creationId xmlns:p14="http://schemas.microsoft.com/office/powerpoint/2010/main" val="17118800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a:t>If You Have a Coach </a:t>
            </a:r>
            <a:endParaRPr lang="en-US" b="1">
              <a:cs typeface="Calibri Light"/>
            </a:endParaRPr>
          </a:p>
        </p:txBody>
      </p:sp>
      <p:sp>
        <p:nvSpPr>
          <p:cNvPr id="3" name="Content Placeholder 2"/>
          <p:cNvSpPr>
            <a:spLocks noGrp="1"/>
          </p:cNvSpPr>
          <p:nvPr>
            <p:ph idx="1"/>
          </p:nvPr>
        </p:nvSpPr>
        <p:spPr>
          <a:xfrm>
            <a:off x="947451" y="1608463"/>
            <a:ext cx="10739724" cy="4444553"/>
          </a:xfrm>
        </p:spPr>
        <p:txBody>
          <a:bodyPr vert="horz" lIns="91440" tIns="45720" rIns="91440" bIns="45720" rtlCol="0" anchor="t">
            <a:noAutofit/>
          </a:bodyPr>
          <a:lstStyle/>
          <a:p>
            <a:pPr lvl="0">
              <a:spcBef>
                <a:spcPts val="1200"/>
              </a:spcBef>
              <a:buSzPct val="85000"/>
            </a:pPr>
            <a:r>
              <a:rPr lang="en-US" sz="2400" dirty="0"/>
              <a:t>Attend all team meetings</a:t>
            </a:r>
            <a:endParaRPr lang="en-US" sz="2400" dirty="0">
              <a:cs typeface="Calibri"/>
            </a:endParaRPr>
          </a:p>
          <a:p>
            <a:pPr lvl="0">
              <a:spcBef>
                <a:spcPts val="1200"/>
              </a:spcBef>
              <a:buSzPct val="85000"/>
            </a:pPr>
            <a:r>
              <a:rPr lang="en-US" sz="2400" dirty="0"/>
              <a:t>Supports teams as the are implementing all PBIS features with fidelity</a:t>
            </a:r>
            <a:endParaRPr lang="en-US" sz="2400" dirty="0">
              <a:cs typeface="Calibri"/>
            </a:endParaRPr>
          </a:p>
          <a:p>
            <a:pPr lvl="0">
              <a:spcBef>
                <a:spcPts val="1200"/>
              </a:spcBef>
              <a:buSzPct val="85000"/>
            </a:pPr>
            <a:r>
              <a:rPr lang="en-US" sz="2400" dirty="0"/>
              <a:t>Help team analyze discipline data</a:t>
            </a:r>
            <a:endParaRPr lang="en-US" sz="2400" dirty="0">
              <a:cs typeface="Calibri"/>
            </a:endParaRPr>
          </a:p>
          <a:p>
            <a:pPr lvl="0">
              <a:spcBef>
                <a:spcPts val="1200"/>
              </a:spcBef>
              <a:buSzPct val="85000"/>
            </a:pPr>
            <a:r>
              <a:rPr lang="en-US" sz="2400" dirty="0"/>
              <a:t>Support teams in addressing challenges and/or barriers to the process</a:t>
            </a:r>
            <a:endParaRPr lang="en-US" sz="2400" dirty="0">
              <a:cs typeface="Calibri"/>
            </a:endParaRPr>
          </a:p>
          <a:p>
            <a:pPr lvl="0">
              <a:spcBef>
                <a:spcPts val="1200"/>
              </a:spcBef>
              <a:buSzPct val="85000"/>
            </a:pPr>
            <a:r>
              <a:rPr lang="en-US" sz="2400" dirty="0"/>
              <a:t>Support teams to stay on track and remain positive</a:t>
            </a:r>
            <a:endParaRPr lang="en-US" sz="2400" dirty="0">
              <a:cs typeface="Calibri"/>
            </a:endParaRPr>
          </a:p>
          <a:p>
            <a:pPr lvl="0">
              <a:spcBef>
                <a:spcPts val="1200"/>
              </a:spcBef>
              <a:buSzPct val="85000"/>
            </a:pPr>
            <a:r>
              <a:rPr lang="en-US" sz="2400" dirty="0"/>
              <a:t>Support staff in sharing responsibilities for teaching, acknowledging, and promoting PBIS efforts</a:t>
            </a:r>
            <a:endParaRPr lang="en-US" sz="2400" dirty="0">
              <a:cs typeface="Calibri"/>
            </a:endParaRPr>
          </a:p>
          <a:p>
            <a:pPr lvl="0">
              <a:spcBef>
                <a:spcPts val="1200"/>
              </a:spcBef>
              <a:buSzPct val="85000"/>
            </a:pPr>
            <a:r>
              <a:rPr lang="en-US" sz="2400" dirty="0"/>
              <a:t>Complete Baseline and End-of-Year Evaluations</a:t>
            </a:r>
            <a:endParaRPr lang="en-US" sz="2400" dirty="0">
              <a:cs typeface="Calibri"/>
            </a:endParaRPr>
          </a:p>
          <a:p>
            <a:endParaRPr lang="en-US" sz="2400" dirty="0">
              <a:cs typeface="Calibri"/>
            </a:endParaRPr>
          </a:p>
        </p:txBody>
      </p:sp>
    </p:spTree>
    <p:extLst>
      <p:ext uri="{BB962C8B-B14F-4D97-AF65-F5344CB8AC3E}">
        <p14:creationId xmlns:p14="http://schemas.microsoft.com/office/powerpoint/2010/main" val="19018877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1982" y="2323900"/>
            <a:ext cx="10454148" cy="4820111"/>
          </a:xfrm>
        </p:spPr>
        <p:txBody>
          <a:bodyPr/>
          <a:lstStyle/>
          <a:p>
            <a:r>
              <a:rPr lang="en-US"/>
              <a:t>Invite faculty to PBIS meetings</a:t>
            </a:r>
          </a:p>
          <a:p>
            <a:r>
              <a:rPr lang="en-US"/>
              <a:t>Tap into faculty and family talents</a:t>
            </a:r>
          </a:p>
          <a:p>
            <a:pPr lvl="1">
              <a:buFont typeface="Wingdings" panose="05000000000000000000" pitchFamily="2" charset="2"/>
              <a:buChar char="Ø"/>
            </a:pPr>
            <a:r>
              <a:rPr lang="en-US"/>
              <a:t>Art Teacher </a:t>
            </a:r>
          </a:p>
          <a:p>
            <a:pPr lvl="1">
              <a:buFont typeface="Wingdings" panose="05000000000000000000" pitchFamily="2" charset="2"/>
              <a:buChar char="Ø"/>
            </a:pPr>
            <a:r>
              <a:rPr lang="en-US"/>
              <a:t>Music Teacher</a:t>
            </a:r>
          </a:p>
          <a:p>
            <a:pPr lvl="1">
              <a:buFont typeface="Wingdings" panose="05000000000000000000" pitchFamily="2" charset="2"/>
              <a:buChar char="Ø"/>
            </a:pPr>
            <a:r>
              <a:rPr lang="en-US"/>
              <a:t> Computer/Technology Teacher</a:t>
            </a:r>
          </a:p>
          <a:p>
            <a:r>
              <a:rPr lang="en-US"/>
              <a:t>Remain focused on the skills the individual brings to the table. </a:t>
            </a:r>
            <a:r>
              <a:rPr lang="en-US">
                <a:solidFill>
                  <a:srgbClr val="FF0000"/>
                </a:solidFill>
              </a:rPr>
              <a:t>Caution</a:t>
            </a:r>
            <a:r>
              <a:rPr lang="en-US"/>
              <a:t>: If teams get too big they can become ineffective</a:t>
            </a:r>
          </a:p>
          <a:p>
            <a:r>
              <a:rPr lang="en-US"/>
              <a:t>Consider student voice </a:t>
            </a:r>
          </a:p>
          <a:p>
            <a:r>
              <a:rPr lang="en-US"/>
              <a:t>Family &amp; community participation</a:t>
            </a:r>
          </a:p>
          <a:p>
            <a:pPr lvl="1">
              <a:buFont typeface="Wingdings" panose="05000000000000000000" pitchFamily="2" charset="2"/>
              <a:buChar char="Ø"/>
            </a:pPr>
            <a:endParaRPr lang="en-US"/>
          </a:p>
        </p:txBody>
      </p:sp>
      <p:pic>
        <p:nvPicPr>
          <p:cNvPr id="5" name="Picture 2" descr="http://www.cdc.gov/parents/essentials/images/hands-holding-letters-tips-500p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6394" y="239091"/>
            <a:ext cx="3664462" cy="191729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8924009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a:t>Let’s Talk About Your BSS</a:t>
            </a:r>
            <a:endParaRPr lang="en-US" b="1">
              <a:cs typeface="Calibri Light"/>
            </a:endParaRPr>
          </a:p>
        </p:txBody>
      </p:sp>
      <p:sp>
        <p:nvSpPr>
          <p:cNvPr id="3" name="Content Placeholder 2"/>
          <p:cNvSpPr>
            <a:spLocks noGrp="1"/>
          </p:cNvSpPr>
          <p:nvPr>
            <p:ph idx="1"/>
          </p:nvPr>
        </p:nvSpPr>
        <p:spPr/>
        <p:txBody>
          <a:bodyPr/>
          <a:lstStyle/>
          <a:p>
            <a:r>
              <a:rPr lang="en-US"/>
              <a:t>Occasionally attend team meetings</a:t>
            </a:r>
          </a:p>
          <a:p>
            <a:r>
              <a:rPr lang="en-US"/>
              <a:t>Offer support through roadblocks</a:t>
            </a:r>
          </a:p>
          <a:p>
            <a:r>
              <a:rPr lang="en-US"/>
              <a:t>Provide resources</a:t>
            </a:r>
          </a:p>
          <a:p>
            <a:r>
              <a:rPr lang="en-US"/>
              <a:t>Be the external voice</a:t>
            </a:r>
          </a:p>
          <a:p>
            <a:r>
              <a:rPr lang="en-US"/>
              <a:t>Answer questions about implementation</a:t>
            </a:r>
          </a:p>
          <a:p>
            <a:r>
              <a:rPr lang="en-US"/>
              <a:t>Provide overviews for staff or take part in staff development trainings</a:t>
            </a:r>
          </a:p>
          <a:p>
            <a:r>
              <a:rPr lang="en-US"/>
              <a:t>Cannot be your coach </a:t>
            </a:r>
          </a:p>
        </p:txBody>
      </p:sp>
    </p:spTree>
    <p:extLst>
      <p:ext uri="{BB962C8B-B14F-4D97-AF65-F5344CB8AC3E}">
        <p14:creationId xmlns:p14="http://schemas.microsoft.com/office/powerpoint/2010/main" val="5124625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p&#10;&#10;Description automatically generated">
            <a:extLst>
              <a:ext uri="{FF2B5EF4-FFF2-40B4-BE49-F238E27FC236}">
                <a16:creationId xmlns:a16="http://schemas.microsoft.com/office/drawing/2014/main" id="{43DDD2FE-41B8-4A27-BC0E-22426FB307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9236" y="0"/>
            <a:ext cx="8873528" cy="6858000"/>
          </a:xfrm>
          <a:prstGeom prst="rect">
            <a:avLst/>
          </a:prstGeom>
        </p:spPr>
      </p:pic>
      <p:sp>
        <p:nvSpPr>
          <p:cNvPr id="2" name="Star: 5 Points 1">
            <a:extLst>
              <a:ext uri="{FF2B5EF4-FFF2-40B4-BE49-F238E27FC236}">
                <a16:creationId xmlns:a16="http://schemas.microsoft.com/office/drawing/2014/main" id="{6159259B-829A-4747-BD34-146832A8AD95}"/>
              </a:ext>
            </a:extLst>
          </p:cNvPr>
          <p:cNvSpPr/>
          <p:nvPr/>
        </p:nvSpPr>
        <p:spPr>
          <a:xfrm>
            <a:off x="5691883" y="2476072"/>
            <a:ext cx="277402" cy="369870"/>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60BF06A-FDD8-48EF-8502-6E1D46DC3273}"/>
              </a:ext>
            </a:extLst>
          </p:cNvPr>
          <p:cNvPicPr>
            <a:picLocks noChangeAspect="1"/>
          </p:cNvPicPr>
          <p:nvPr/>
        </p:nvPicPr>
        <p:blipFill>
          <a:blip r:embed="rId3"/>
          <a:stretch>
            <a:fillRect/>
          </a:stretch>
        </p:blipFill>
        <p:spPr>
          <a:xfrm>
            <a:off x="4769284" y="3893716"/>
            <a:ext cx="310923" cy="426757"/>
          </a:xfrm>
          <a:prstGeom prst="rect">
            <a:avLst/>
          </a:prstGeom>
        </p:spPr>
      </p:pic>
      <p:pic>
        <p:nvPicPr>
          <p:cNvPr id="5" name="Picture 4">
            <a:extLst>
              <a:ext uri="{FF2B5EF4-FFF2-40B4-BE49-F238E27FC236}">
                <a16:creationId xmlns:a16="http://schemas.microsoft.com/office/drawing/2014/main" id="{56BC5A22-0B22-48FF-A3EE-F495B8C9C0F7}"/>
              </a:ext>
            </a:extLst>
          </p:cNvPr>
          <p:cNvPicPr>
            <a:picLocks noChangeAspect="1"/>
          </p:cNvPicPr>
          <p:nvPr/>
        </p:nvPicPr>
        <p:blipFill>
          <a:blip r:embed="rId3"/>
          <a:stretch>
            <a:fillRect/>
          </a:stretch>
        </p:blipFill>
        <p:spPr>
          <a:xfrm>
            <a:off x="3289806" y="3911696"/>
            <a:ext cx="310923" cy="426757"/>
          </a:xfrm>
          <a:prstGeom prst="rect">
            <a:avLst/>
          </a:prstGeom>
        </p:spPr>
      </p:pic>
      <p:sp>
        <p:nvSpPr>
          <p:cNvPr id="6" name="TextBox 5">
            <a:extLst>
              <a:ext uri="{FF2B5EF4-FFF2-40B4-BE49-F238E27FC236}">
                <a16:creationId xmlns:a16="http://schemas.microsoft.com/office/drawing/2014/main" id="{B75F9CDA-45F5-47ED-93F4-820CED51D1AB}"/>
              </a:ext>
            </a:extLst>
          </p:cNvPr>
          <p:cNvSpPr txBox="1"/>
          <p:nvPr/>
        </p:nvSpPr>
        <p:spPr>
          <a:xfrm>
            <a:off x="215757" y="5095982"/>
            <a:ext cx="2763749" cy="923330"/>
          </a:xfrm>
          <a:prstGeom prst="rect">
            <a:avLst/>
          </a:prstGeom>
          <a:noFill/>
        </p:spPr>
        <p:txBody>
          <a:bodyPr wrap="square" rtlCol="0">
            <a:spAutoFit/>
          </a:bodyPr>
          <a:lstStyle/>
          <a:p>
            <a:r>
              <a:rPr lang="en-US"/>
              <a:t>AWARE BSS</a:t>
            </a:r>
          </a:p>
          <a:p>
            <a:r>
              <a:rPr lang="en-US"/>
              <a:t>Christy Fubio</a:t>
            </a:r>
          </a:p>
          <a:p>
            <a:r>
              <a:rPr lang="en-US"/>
              <a:t>kroll3@marshall.edu</a:t>
            </a:r>
          </a:p>
        </p:txBody>
      </p:sp>
    </p:spTree>
    <p:extLst>
      <p:ext uri="{BB962C8B-B14F-4D97-AF65-F5344CB8AC3E}">
        <p14:creationId xmlns:p14="http://schemas.microsoft.com/office/powerpoint/2010/main" val="2672279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255"/>
            <a:ext cx="10515600" cy="1325563"/>
          </a:xfrm>
        </p:spPr>
        <p:txBody>
          <a:bodyPr/>
          <a:lstStyle/>
          <a:p>
            <a:pPr algn="ctr"/>
            <a:r>
              <a:rPr lang="en-US" b="1" dirty="0"/>
              <a:t>To Be Completed </a:t>
            </a:r>
            <a:r>
              <a:rPr lang="en-US" b="1" dirty="0">
                <a:sym typeface="Wingdings" panose="05000000000000000000" pitchFamily="2" charset="2"/>
              </a:rPr>
              <a:t></a:t>
            </a:r>
            <a:endParaRPr lang="en-US" b="1" dirty="0"/>
          </a:p>
        </p:txBody>
      </p:sp>
      <p:sp>
        <p:nvSpPr>
          <p:cNvPr id="3" name="Content Placeholder 2"/>
          <p:cNvSpPr>
            <a:spLocks noGrp="1"/>
          </p:cNvSpPr>
          <p:nvPr>
            <p:ph idx="1"/>
          </p:nvPr>
        </p:nvSpPr>
        <p:spPr>
          <a:xfrm>
            <a:off x="838200" y="1343818"/>
            <a:ext cx="10515600" cy="4678669"/>
          </a:xfrm>
        </p:spPr>
        <p:txBody>
          <a:bodyPr>
            <a:noAutofit/>
          </a:bodyPr>
          <a:lstStyle/>
          <a:p>
            <a:r>
              <a:rPr lang="en-US" sz="2000" dirty="0">
                <a:latin typeface="Calibri" panose="020F0502020204030204" pitchFamily="34" charset="0"/>
                <a:cs typeface="Arial" pitchFamily="34" charset="0"/>
              </a:rPr>
              <a:t>Complete PBIS Team Roster</a:t>
            </a:r>
          </a:p>
          <a:p>
            <a:pPr marL="914400" lvl="1" indent="-457200">
              <a:buFont typeface="+mj-lt"/>
              <a:buAutoNum type="arabicPeriod"/>
            </a:pPr>
            <a:r>
              <a:rPr lang="en-US" sz="2000" dirty="0">
                <a:latin typeface="Calibri" panose="020F0502020204030204" pitchFamily="34" charset="0"/>
                <a:cs typeface="Arial" pitchFamily="34" charset="0"/>
              </a:rPr>
              <a:t>Discuss current team members and potential members</a:t>
            </a:r>
          </a:p>
          <a:p>
            <a:pPr marL="914400" lvl="1" indent="-457200">
              <a:buFont typeface="Century Gothic" pitchFamily="34" charset="0"/>
              <a:buAutoNum type="arabicPeriod"/>
            </a:pPr>
            <a:r>
              <a:rPr lang="en-US" sz="2000" dirty="0">
                <a:latin typeface="Calibri" panose="020F0502020204030204" pitchFamily="34" charset="0"/>
                <a:cs typeface="Arial" pitchFamily="34" charset="0"/>
              </a:rPr>
              <a:t>Team Member Contact Information</a:t>
            </a:r>
          </a:p>
          <a:p>
            <a:pPr marL="1828800" lvl="3" indent="-457200">
              <a:buFont typeface="Century Gothic" pitchFamily="34" charset="0"/>
              <a:buAutoNum type="alphaLcPeriod"/>
            </a:pPr>
            <a:r>
              <a:rPr lang="en-US" sz="2000" dirty="0">
                <a:latin typeface="Calibri" panose="020F0502020204030204" pitchFamily="34" charset="0"/>
                <a:cs typeface="Arial" pitchFamily="34" charset="0"/>
              </a:rPr>
              <a:t>Try out different roles during training </a:t>
            </a:r>
          </a:p>
          <a:p>
            <a:pPr marL="1828800" lvl="3" indent="-457200">
              <a:buFont typeface="Century Gothic" pitchFamily="34" charset="0"/>
              <a:buAutoNum type="alphaLcPeriod"/>
            </a:pPr>
            <a:r>
              <a:rPr lang="en-US" sz="2000" dirty="0">
                <a:latin typeface="Calibri" panose="020F0502020204030204" pitchFamily="34" charset="0"/>
                <a:cs typeface="Arial" pitchFamily="34" charset="0"/>
              </a:rPr>
              <a:t>Finalize roles by the end of the academy</a:t>
            </a:r>
          </a:p>
          <a:p>
            <a:pPr marL="914400" lvl="1" indent="-457200">
              <a:buFont typeface="Century Gothic" pitchFamily="34" charset="0"/>
              <a:buAutoNum type="arabicPeriod"/>
            </a:pPr>
            <a:r>
              <a:rPr lang="en-US" sz="2000" dirty="0">
                <a:latin typeface="Calibri" panose="020F0502020204030204" pitchFamily="34" charset="0"/>
                <a:cs typeface="Arial" pitchFamily="34" charset="0"/>
              </a:rPr>
              <a:t>Team Meetings</a:t>
            </a:r>
          </a:p>
          <a:p>
            <a:pPr marL="1828800" lvl="3" indent="-457200">
              <a:buFont typeface="+mj-lt"/>
              <a:buAutoNum type="alphaLcPeriod"/>
            </a:pPr>
            <a:r>
              <a:rPr lang="en-US" sz="2000" dirty="0">
                <a:latin typeface="Calibri" panose="020F0502020204030204" pitchFamily="34" charset="0"/>
                <a:cs typeface="Arial" pitchFamily="34" charset="0"/>
              </a:rPr>
              <a:t>Establish meeting dates and time </a:t>
            </a:r>
          </a:p>
          <a:p>
            <a:pPr marL="1828800" lvl="3" indent="-457200">
              <a:buFont typeface="+mj-lt"/>
              <a:buAutoNum type="alphaLcPeriod"/>
            </a:pPr>
            <a:r>
              <a:rPr lang="en-US" sz="2000" dirty="0">
                <a:latin typeface="Calibri" panose="020F0502020204030204" pitchFamily="34" charset="0"/>
                <a:cs typeface="Arial" pitchFamily="34" charset="0"/>
              </a:rPr>
              <a:t>Consider availability of team members </a:t>
            </a:r>
          </a:p>
          <a:p>
            <a:pPr marL="2228850" lvl="4" indent="-400050">
              <a:buFont typeface="+mj-lt"/>
              <a:buAutoNum type="arabicPeriod"/>
            </a:pPr>
            <a:r>
              <a:rPr lang="en-US" sz="2000" dirty="0">
                <a:latin typeface="Calibri" panose="020F0502020204030204" pitchFamily="34" charset="0"/>
                <a:cs typeface="Arial" pitchFamily="34" charset="0"/>
              </a:rPr>
              <a:t>Family/community representation</a:t>
            </a:r>
          </a:p>
          <a:p>
            <a:pPr marL="2228850" lvl="4" indent="-400050">
              <a:buFont typeface="+mj-lt"/>
              <a:buAutoNum type="arabicPeriod"/>
            </a:pPr>
            <a:r>
              <a:rPr lang="en-US" sz="2000" dirty="0">
                <a:latin typeface="Calibri" panose="020F0502020204030204" pitchFamily="34" charset="0"/>
                <a:cs typeface="Arial" pitchFamily="34" charset="0"/>
              </a:rPr>
              <a:t>School psychologist, behavior specialist</a:t>
            </a:r>
          </a:p>
          <a:p>
            <a:pPr marL="1828800" lvl="3" indent="-457200">
              <a:buFont typeface="Century Gothic" pitchFamily="34" charset="0"/>
              <a:buAutoNum type="alphaLcPeriod"/>
            </a:pPr>
            <a:r>
              <a:rPr lang="en-US" sz="2000" dirty="0">
                <a:latin typeface="Calibri" panose="020F0502020204030204" pitchFamily="34" charset="0"/>
                <a:cs typeface="Arial" pitchFamily="34" charset="0"/>
              </a:rPr>
              <a:t>Discuss possible ground rules</a:t>
            </a:r>
          </a:p>
          <a:p>
            <a:r>
              <a:rPr lang="en-US" sz="2000" dirty="0">
                <a:latin typeface="Calibri" panose="020F0502020204030204" pitchFamily="34" charset="0"/>
                <a:cs typeface="Arial" pitchFamily="34" charset="0"/>
              </a:rPr>
              <a:t>Create/finalize your team vision with your school staff</a:t>
            </a:r>
          </a:p>
          <a:p>
            <a:r>
              <a:rPr lang="en-US" sz="2000" dirty="0">
                <a:latin typeface="Calibri" panose="020F0502020204030204" pitchFamily="34" charset="0"/>
                <a:cs typeface="Arial" pitchFamily="34" charset="0"/>
              </a:rPr>
              <a:t>Now that you know look back at your scores for:</a:t>
            </a:r>
          </a:p>
          <a:p>
            <a:pPr lvl="1">
              <a:buFont typeface="Wingdings" panose="05000000000000000000" pitchFamily="2" charset="2"/>
              <a:buChar char="Ø"/>
            </a:pPr>
            <a:r>
              <a:rPr lang="en-US" sz="2000" dirty="0">
                <a:latin typeface="Calibri" panose="020F0502020204030204" pitchFamily="34" charset="0"/>
                <a:cs typeface="Arial" pitchFamily="34" charset="0"/>
              </a:rPr>
              <a:t>1.1-Team Composition</a:t>
            </a:r>
          </a:p>
          <a:p>
            <a:pPr lvl="1">
              <a:buFont typeface="Wingdings" panose="05000000000000000000" pitchFamily="2" charset="2"/>
              <a:buChar char="Ø"/>
            </a:pPr>
            <a:r>
              <a:rPr lang="en-US" sz="2000" dirty="0">
                <a:latin typeface="Calibri" panose="020F0502020204030204" pitchFamily="34" charset="0"/>
                <a:cs typeface="Arial" pitchFamily="34" charset="0"/>
              </a:rPr>
              <a:t>1.2-Team Operating Procedures</a:t>
            </a:r>
          </a:p>
        </p:txBody>
      </p:sp>
    </p:spTree>
    <p:extLst>
      <p:ext uri="{BB962C8B-B14F-4D97-AF65-F5344CB8AC3E}">
        <p14:creationId xmlns:p14="http://schemas.microsoft.com/office/powerpoint/2010/main" val="33603637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Graphical user interface, text, application&#10;&#10;Description automatically generated">
            <a:extLst>
              <a:ext uri="{FF2B5EF4-FFF2-40B4-BE49-F238E27FC236}">
                <a16:creationId xmlns:a16="http://schemas.microsoft.com/office/drawing/2014/main" id="{F14E5C1D-D681-45BA-81A2-077C6AE35B77}"/>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63962" y="265717"/>
            <a:ext cx="4808188" cy="6326565"/>
          </a:xfrm>
        </p:spPr>
      </p:pic>
      <p:pic>
        <p:nvPicPr>
          <p:cNvPr id="8" name="Content Placeholder 7" descr="Table&#10;&#10;Description automatically generated">
            <a:extLst>
              <a:ext uri="{FF2B5EF4-FFF2-40B4-BE49-F238E27FC236}">
                <a16:creationId xmlns:a16="http://schemas.microsoft.com/office/drawing/2014/main" id="{4D8AE6AF-C64E-40B5-9064-18A7A979DFFD}"/>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521360" y="370491"/>
            <a:ext cx="4988650" cy="6034065"/>
          </a:xfrm>
        </p:spPr>
      </p:pic>
      <p:sp>
        <p:nvSpPr>
          <p:cNvPr id="2" name="TextBox 1">
            <a:extLst>
              <a:ext uri="{FF2B5EF4-FFF2-40B4-BE49-F238E27FC236}">
                <a16:creationId xmlns:a16="http://schemas.microsoft.com/office/drawing/2014/main" id="{828FA32E-08D3-4D67-9868-B234A112D020}"/>
              </a:ext>
            </a:extLst>
          </p:cNvPr>
          <p:cNvSpPr txBox="1"/>
          <p:nvPr/>
        </p:nvSpPr>
        <p:spPr>
          <a:xfrm rot="20687542">
            <a:off x="652179" y="2310305"/>
            <a:ext cx="5582850" cy="2154436"/>
          </a:xfrm>
          <a:prstGeom prst="rect">
            <a:avLst/>
          </a:prstGeom>
          <a:solidFill>
            <a:srgbClr val="C00000"/>
          </a:solidFill>
        </p:spPr>
        <p:txBody>
          <a:bodyPr wrap="square" rtlCol="0">
            <a:spAutoFit/>
          </a:bodyPr>
          <a:lstStyle/>
          <a:p>
            <a:pPr algn="ctr"/>
            <a:r>
              <a:rPr lang="en-US" sz="3200" b="1">
                <a:solidFill>
                  <a:schemeClr val="bg1"/>
                </a:solidFill>
                <a:effectLst>
                  <a:outerShdw blurRad="38100" dist="38100" dir="2700000" algn="tl">
                    <a:srgbClr val="000000">
                      <a:alpha val="43137"/>
                    </a:srgbClr>
                  </a:outerShdw>
                </a:effectLst>
              </a:rPr>
              <a:t>Find the TFI online!</a:t>
            </a:r>
          </a:p>
          <a:p>
            <a:pPr marL="457200" indent="-457200">
              <a:buFont typeface="Wingdings" panose="05000000000000000000" pitchFamily="2" charset="2"/>
              <a:buChar char="q"/>
            </a:pPr>
            <a:r>
              <a:rPr lang="en-US" sz="2800">
                <a:solidFill>
                  <a:schemeClr val="bg1"/>
                </a:solidFill>
              </a:rPr>
              <a:t>Visit www.wvpbis.org </a:t>
            </a:r>
          </a:p>
          <a:p>
            <a:pPr marL="457200" indent="-457200">
              <a:buFont typeface="Wingdings" panose="05000000000000000000" pitchFamily="2" charset="2"/>
              <a:buChar char="q"/>
            </a:pPr>
            <a:r>
              <a:rPr lang="en-US" sz="2800">
                <a:solidFill>
                  <a:schemeClr val="bg1"/>
                </a:solidFill>
              </a:rPr>
              <a:t>Click on “Evaluation/Data”</a:t>
            </a:r>
          </a:p>
          <a:p>
            <a:pPr marL="457200" indent="-457200">
              <a:buFont typeface="Wingdings" panose="05000000000000000000" pitchFamily="2" charset="2"/>
              <a:buChar char="q"/>
            </a:pPr>
            <a:r>
              <a:rPr lang="en-US" sz="2800">
                <a:solidFill>
                  <a:schemeClr val="bg1"/>
                </a:solidFill>
              </a:rPr>
              <a:t>Click “TFI Tool V2.1”</a:t>
            </a:r>
          </a:p>
          <a:p>
            <a:endParaRPr lang="en-US"/>
          </a:p>
        </p:txBody>
      </p:sp>
    </p:spTree>
    <p:extLst>
      <p:ext uri="{BB962C8B-B14F-4D97-AF65-F5344CB8AC3E}">
        <p14:creationId xmlns:p14="http://schemas.microsoft.com/office/powerpoint/2010/main" val="29397819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64DF9EB9-732C-4537-912A-9FB34D5F11C7}"/>
              </a:ext>
            </a:extLst>
          </p:cNvPr>
          <p:cNvGraphicFramePr>
            <a:graphicFrameLocks noGrp="1"/>
          </p:cNvGraphicFramePr>
          <p:nvPr/>
        </p:nvGraphicFramePr>
        <p:xfrm>
          <a:off x="613317" y="331469"/>
          <a:ext cx="11056710" cy="3872541"/>
        </p:xfrm>
        <a:graphic>
          <a:graphicData uri="http://schemas.openxmlformats.org/drawingml/2006/table">
            <a:tbl>
              <a:tblPr/>
              <a:tblGrid>
                <a:gridCol w="1554639">
                  <a:extLst>
                    <a:ext uri="{9D8B030D-6E8A-4147-A177-3AD203B41FA5}">
                      <a16:colId xmlns:a16="http://schemas.microsoft.com/office/drawing/2014/main" val="2700111994"/>
                    </a:ext>
                  </a:extLst>
                </a:gridCol>
                <a:gridCol w="1514434">
                  <a:extLst>
                    <a:ext uri="{9D8B030D-6E8A-4147-A177-3AD203B41FA5}">
                      <a16:colId xmlns:a16="http://schemas.microsoft.com/office/drawing/2014/main" val="876807097"/>
                    </a:ext>
                  </a:extLst>
                </a:gridCol>
                <a:gridCol w="3564953">
                  <a:extLst>
                    <a:ext uri="{9D8B030D-6E8A-4147-A177-3AD203B41FA5}">
                      <a16:colId xmlns:a16="http://schemas.microsoft.com/office/drawing/2014/main" val="446799258"/>
                    </a:ext>
                  </a:extLst>
                </a:gridCol>
                <a:gridCol w="2211342">
                  <a:extLst>
                    <a:ext uri="{9D8B030D-6E8A-4147-A177-3AD203B41FA5}">
                      <a16:colId xmlns:a16="http://schemas.microsoft.com/office/drawing/2014/main" val="2187340545"/>
                    </a:ext>
                  </a:extLst>
                </a:gridCol>
                <a:gridCol w="2211342">
                  <a:extLst>
                    <a:ext uri="{9D8B030D-6E8A-4147-A177-3AD203B41FA5}">
                      <a16:colId xmlns:a16="http://schemas.microsoft.com/office/drawing/2014/main" val="793881728"/>
                    </a:ext>
                  </a:extLst>
                </a:gridCol>
              </a:tblGrid>
              <a:tr h="736743">
                <a:tc>
                  <a:txBody>
                    <a:bodyPr/>
                    <a:lstStyle/>
                    <a:p>
                      <a:pPr algn="l" fontAlgn="base"/>
                      <a:r>
                        <a:rPr lang="en-US" sz="2000" b="1" i="0">
                          <a:solidFill>
                            <a:srgbClr val="FFFFFF"/>
                          </a:solidFill>
                          <a:effectLst/>
                          <a:latin typeface="Calibri" panose="020F0502020204030204" pitchFamily="34" charset="0"/>
                        </a:rPr>
                        <a:t>Item​</a:t>
                      </a:r>
                      <a:endParaRPr lang="en-US" sz="2800" b="1" i="0">
                        <a:solidFill>
                          <a:srgbClr val="FFFFFF"/>
                        </a:solidFill>
                        <a:effectLst/>
                      </a:endParaRPr>
                    </a:p>
                  </a:txBody>
                  <a:tcPr>
                    <a:lnL w="8236" cap="flat" cmpd="sng" algn="ctr">
                      <a:solidFill>
                        <a:srgbClr val="FFFFFF"/>
                      </a:solidFill>
                      <a:prstDash val="solid"/>
                      <a:round/>
                      <a:headEnd type="none" w="med" len="med"/>
                      <a:tailEnd type="none" w="med" len="med"/>
                    </a:lnL>
                    <a:lnR w="8236" cap="flat" cmpd="sng" algn="ctr">
                      <a:solidFill>
                        <a:srgbClr val="FFFFFF"/>
                      </a:solidFill>
                      <a:prstDash val="solid"/>
                      <a:round/>
                      <a:headEnd type="none" w="med" len="med"/>
                      <a:tailEnd type="none" w="med" len="med"/>
                    </a:lnR>
                    <a:lnT w="8236" cap="flat" cmpd="sng" algn="ctr">
                      <a:solidFill>
                        <a:srgbClr val="FFFFFF"/>
                      </a:solidFill>
                      <a:prstDash val="solid"/>
                      <a:round/>
                      <a:headEnd type="none" w="med" len="med"/>
                      <a:tailEnd type="none" w="med" len="med"/>
                    </a:lnT>
                    <a:lnB w="24721" cap="flat" cmpd="sng" algn="ctr">
                      <a:solidFill>
                        <a:srgbClr val="FFFFFF"/>
                      </a:solidFill>
                      <a:prstDash val="solid"/>
                      <a:round/>
                      <a:headEnd type="none" w="med" len="med"/>
                      <a:tailEnd type="none" w="med" len="med"/>
                    </a:lnB>
                    <a:solidFill>
                      <a:srgbClr val="808080"/>
                    </a:solidFill>
                  </a:tcPr>
                </a:tc>
                <a:tc>
                  <a:txBody>
                    <a:bodyPr/>
                    <a:lstStyle/>
                    <a:p>
                      <a:pPr algn="l" fontAlgn="base"/>
                      <a:r>
                        <a:rPr lang="en-US" sz="2000" b="1" i="0">
                          <a:solidFill>
                            <a:srgbClr val="FFFFFF"/>
                          </a:solidFill>
                          <a:effectLst/>
                          <a:latin typeface="Calibri" panose="020F0502020204030204" pitchFamily="34" charset="0"/>
                        </a:rPr>
                        <a:t>Current​</a:t>
                      </a:r>
                    </a:p>
                    <a:p>
                      <a:pPr algn="l" fontAlgn="base"/>
                      <a:r>
                        <a:rPr lang="en-US" sz="2000" b="1" i="0">
                          <a:solidFill>
                            <a:srgbClr val="FFFFFF"/>
                          </a:solidFill>
                          <a:effectLst/>
                          <a:latin typeface="Calibri" panose="020F0502020204030204" pitchFamily="34" charset="0"/>
                        </a:rPr>
                        <a:t>TFI Score ​</a:t>
                      </a:r>
                      <a:endParaRPr lang="en-US" sz="2800" b="1" i="0">
                        <a:solidFill>
                          <a:srgbClr val="FFFFFF"/>
                        </a:solidFill>
                        <a:effectLst/>
                      </a:endParaRPr>
                    </a:p>
                  </a:txBody>
                  <a:tcPr>
                    <a:lnL w="8236" cap="flat" cmpd="sng" algn="ctr">
                      <a:solidFill>
                        <a:srgbClr val="FFFFFF"/>
                      </a:solidFill>
                      <a:prstDash val="solid"/>
                      <a:round/>
                      <a:headEnd type="none" w="med" len="med"/>
                      <a:tailEnd type="none" w="med" len="med"/>
                    </a:lnL>
                    <a:lnR w="8236" cap="flat" cmpd="sng" algn="ctr">
                      <a:solidFill>
                        <a:srgbClr val="FFFFFF"/>
                      </a:solidFill>
                      <a:prstDash val="solid"/>
                      <a:round/>
                      <a:headEnd type="none" w="med" len="med"/>
                      <a:tailEnd type="none" w="med" len="med"/>
                    </a:lnR>
                    <a:lnT w="8236" cap="flat" cmpd="sng" algn="ctr">
                      <a:solidFill>
                        <a:srgbClr val="FFFFFF"/>
                      </a:solidFill>
                      <a:prstDash val="solid"/>
                      <a:round/>
                      <a:headEnd type="none" w="med" len="med"/>
                      <a:tailEnd type="none" w="med" len="med"/>
                    </a:lnT>
                    <a:lnB w="24721" cap="flat" cmpd="sng" algn="ctr">
                      <a:solidFill>
                        <a:srgbClr val="FFFFFF"/>
                      </a:solidFill>
                      <a:prstDash val="solid"/>
                      <a:round/>
                      <a:headEnd type="none" w="med" len="med"/>
                      <a:tailEnd type="none" w="med" len="med"/>
                    </a:lnB>
                    <a:solidFill>
                      <a:srgbClr val="808080"/>
                    </a:solidFill>
                  </a:tcPr>
                </a:tc>
                <a:tc>
                  <a:txBody>
                    <a:bodyPr/>
                    <a:lstStyle/>
                    <a:p>
                      <a:pPr algn="l" fontAlgn="base"/>
                      <a:r>
                        <a:rPr lang="en-US" sz="2400" b="1" i="0">
                          <a:solidFill>
                            <a:srgbClr val="FFFFFF"/>
                          </a:solidFill>
                          <a:effectLst/>
                          <a:latin typeface="Calibri" panose="020F0502020204030204" pitchFamily="34" charset="0"/>
                        </a:rPr>
                        <a:t>Actions​</a:t>
                      </a:r>
                      <a:endParaRPr lang="en-US" sz="3200" b="1" i="0">
                        <a:solidFill>
                          <a:srgbClr val="FFFFFF"/>
                        </a:solidFill>
                        <a:effectLst/>
                      </a:endParaRPr>
                    </a:p>
                  </a:txBody>
                  <a:tcPr>
                    <a:lnL w="8236" cap="flat" cmpd="sng" algn="ctr">
                      <a:solidFill>
                        <a:srgbClr val="FFFFFF"/>
                      </a:solidFill>
                      <a:prstDash val="solid"/>
                      <a:round/>
                      <a:headEnd type="none" w="med" len="med"/>
                      <a:tailEnd type="none" w="med" len="med"/>
                    </a:lnL>
                    <a:lnR w="8236" cap="flat" cmpd="sng" algn="ctr">
                      <a:solidFill>
                        <a:srgbClr val="FFFFFF"/>
                      </a:solidFill>
                      <a:prstDash val="solid"/>
                      <a:round/>
                      <a:headEnd type="none" w="med" len="med"/>
                      <a:tailEnd type="none" w="med" len="med"/>
                    </a:lnR>
                    <a:lnT w="8236" cap="flat" cmpd="sng" algn="ctr">
                      <a:solidFill>
                        <a:srgbClr val="FFFFFF"/>
                      </a:solidFill>
                      <a:prstDash val="solid"/>
                      <a:round/>
                      <a:headEnd type="none" w="med" len="med"/>
                      <a:tailEnd type="none" w="med" len="med"/>
                    </a:lnT>
                    <a:lnB w="24721" cap="flat" cmpd="sng" algn="ctr">
                      <a:solidFill>
                        <a:srgbClr val="FFFFFF"/>
                      </a:solidFill>
                      <a:prstDash val="solid"/>
                      <a:round/>
                      <a:headEnd type="none" w="med" len="med"/>
                      <a:tailEnd type="none" w="med" len="med"/>
                    </a:lnB>
                    <a:solidFill>
                      <a:srgbClr val="808080"/>
                    </a:solidFill>
                  </a:tcPr>
                </a:tc>
                <a:tc>
                  <a:txBody>
                    <a:bodyPr/>
                    <a:lstStyle/>
                    <a:p>
                      <a:pPr algn="l" fontAlgn="base"/>
                      <a:r>
                        <a:rPr lang="en-US" sz="2000" b="1" i="0">
                          <a:solidFill>
                            <a:srgbClr val="FFFFFF"/>
                          </a:solidFill>
                          <a:effectLst/>
                          <a:latin typeface="Calibri" panose="020F0502020204030204" pitchFamily="34" charset="0"/>
                        </a:rPr>
                        <a:t>Person (s) </a:t>
                      </a:r>
                    </a:p>
                    <a:p>
                      <a:pPr algn="l" fontAlgn="base"/>
                      <a:r>
                        <a:rPr lang="en-US" sz="2000" b="1" i="0">
                          <a:solidFill>
                            <a:srgbClr val="FFFFFF"/>
                          </a:solidFill>
                          <a:effectLst/>
                          <a:latin typeface="Calibri" panose="020F0502020204030204" pitchFamily="34" charset="0"/>
                        </a:rPr>
                        <a:t>Responsible​</a:t>
                      </a:r>
                      <a:endParaRPr lang="en-US" sz="2800" b="1" i="0">
                        <a:solidFill>
                          <a:srgbClr val="FFFFFF"/>
                        </a:solidFill>
                        <a:effectLst/>
                      </a:endParaRPr>
                    </a:p>
                  </a:txBody>
                  <a:tcPr>
                    <a:lnL w="8236" cap="flat" cmpd="sng" algn="ctr">
                      <a:solidFill>
                        <a:srgbClr val="FFFFFF"/>
                      </a:solidFill>
                      <a:prstDash val="solid"/>
                      <a:round/>
                      <a:headEnd type="none" w="med" len="med"/>
                      <a:tailEnd type="none" w="med" len="med"/>
                    </a:lnL>
                    <a:lnR w="8236" cap="flat" cmpd="sng" algn="ctr">
                      <a:solidFill>
                        <a:srgbClr val="FFFFFF"/>
                      </a:solidFill>
                      <a:prstDash val="solid"/>
                      <a:round/>
                      <a:headEnd type="none" w="med" len="med"/>
                      <a:tailEnd type="none" w="med" len="med"/>
                    </a:lnR>
                    <a:lnT w="8236" cap="flat" cmpd="sng" algn="ctr">
                      <a:solidFill>
                        <a:srgbClr val="FFFFFF"/>
                      </a:solidFill>
                      <a:prstDash val="solid"/>
                      <a:round/>
                      <a:headEnd type="none" w="med" len="med"/>
                      <a:tailEnd type="none" w="med" len="med"/>
                    </a:lnT>
                    <a:lnB w="24721" cap="flat" cmpd="sng" algn="ctr">
                      <a:solidFill>
                        <a:srgbClr val="FFFFFF"/>
                      </a:solidFill>
                      <a:prstDash val="solid"/>
                      <a:round/>
                      <a:headEnd type="none" w="med" len="med"/>
                      <a:tailEnd type="none" w="med" len="med"/>
                    </a:lnB>
                    <a:solidFill>
                      <a:srgbClr val="808080"/>
                    </a:solidFill>
                  </a:tcPr>
                </a:tc>
                <a:tc>
                  <a:txBody>
                    <a:bodyPr/>
                    <a:lstStyle/>
                    <a:p>
                      <a:pPr algn="l" fontAlgn="base"/>
                      <a:r>
                        <a:rPr lang="en-US" sz="2400" b="1" i="0">
                          <a:solidFill>
                            <a:srgbClr val="FFFFFF"/>
                          </a:solidFill>
                          <a:effectLst/>
                          <a:latin typeface="Calibri" panose="020F0502020204030204" pitchFamily="34" charset="0"/>
                        </a:rPr>
                        <a:t>Timeline​</a:t>
                      </a:r>
                      <a:endParaRPr lang="en-US" sz="3200" b="1" i="0">
                        <a:solidFill>
                          <a:srgbClr val="FFFFFF"/>
                        </a:solidFill>
                        <a:effectLst/>
                      </a:endParaRPr>
                    </a:p>
                  </a:txBody>
                  <a:tcPr>
                    <a:lnL w="8236" cap="flat" cmpd="sng" algn="ctr">
                      <a:solidFill>
                        <a:srgbClr val="FFFFFF"/>
                      </a:solidFill>
                      <a:prstDash val="solid"/>
                      <a:round/>
                      <a:headEnd type="none" w="med" len="med"/>
                      <a:tailEnd type="none" w="med" len="med"/>
                    </a:lnL>
                    <a:lnR w="8236" cap="flat" cmpd="sng" algn="ctr">
                      <a:solidFill>
                        <a:srgbClr val="FFFFFF"/>
                      </a:solidFill>
                      <a:prstDash val="solid"/>
                      <a:round/>
                      <a:headEnd type="none" w="med" len="med"/>
                      <a:tailEnd type="none" w="med" len="med"/>
                    </a:lnR>
                    <a:lnT w="8236" cap="flat" cmpd="sng" algn="ctr">
                      <a:solidFill>
                        <a:srgbClr val="FFFFFF"/>
                      </a:solidFill>
                      <a:prstDash val="solid"/>
                      <a:round/>
                      <a:headEnd type="none" w="med" len="med"/>
                      <a:tailEnd type="none" w="med" len="med"/>
                    </a:lnT>
                    <a:lnB w="24721" cap="flat" cmpd="sng" algn="ctr">
                      <a:solidFill>
                        <a:srgbClr val="FFFFFF"/>
                      </a:solidFill>
                      <a:prstDash val="solid"/>
                      <a:round/>
                      <a:headEnd type="none" w="med" len="med"/>
                      <a:tailEnd type="none" w="med" len="med"/>
                    </a:lnB>
                    <a:solidFill>
                      <a:srgbClr val="808080"/>
                    </a:solidFill>
                  </a:tcPr>
                </a:tc>
                <a:extLst>
                  <a:ext uri="{0D108BD9-81ED-4DB2-BD59-A6C34878D82A}">
                    <a16:rowId xmlns:a16="http://schemas.microsoft.com/office/drawing/2014/main" val="1120406309"/>
                  </a:ext>
                </a:extLst>
              </a:tr>
              <a:tr h="3135798">
                <a:tc>
                  <a:txBody>
                    <a:bodyPr/>
                    <a:lstStyle/>
                    <a:p>
                      <a:pPr algn="l" fontAlgn="base"/>
                      <a:r>
                        <a:rPr lang="en-US" sz="2000" b="1" i="0">
                          <a:solidFill>
                            <a:srgbClr val="000000"/>
                          </a:solidFill>
                          <a:effectLst/>
                          <a:latin typeface="Calibri" panose="020F0502020204030204" pitchFamily="34" charset="0"/>
                        </a:rPr>
                        <a:t>1.1</a:t>
                      </a:r>
                      <a:r>
                        <a:rPr lang="en-US" sz="2000" b="0" i="0">
                          <a:solidFill>
                            <a:srgbClr val="000000"/>
                          </a:solidFill>
                          <a:effectLst/>
                          <a:latin typeface="Calibri" panose="020F0502020204030204" pitchFamily="34" charset="0"/>
                        </a:rPr>
                        <a:t> </a:t>
                      </a:r>
                    </a:p>
                    <a:p>
                      <a:pPr algn="l" fontAlgn="base"/>
                      <a:r>
                        <a:rPr lang="en-US" sz="2000" b="0" i="0">
                          <a:solidFill>
                            <a:srgbClr val="000000"/>
                          </a:solidFill>
                          <a:effectLst/>
                          <a:latin typeface="Calibri" panose="020F0502020204030204" pitchFamily="34" charset="0"/>
                        </a:rPr>
                        <a:t>Team Composition</a:t>
                      </a:r>
                    </a:p>
                    <a:p>
                      <a:pPr algn="l" fontAlgn="base"/>
                      <a:endParaRPr lang="en-US" sz="2000" b="0" i="0">
                        <a:solidFill>
                          <a:srgbClr val="000000"/>
                        </a:solidFill>
                        <a:effectLst/>
                        <a:latin typeface="Calibri" panose="020F0502020204030204" pitchFamily="34" charset="0"/>
                      </a:endParaRPr>
                    </a:p>
                    <a:p>
                      <a:pPr algn="l" fontAlgn="base"/>
                      <a:r>
                        <a:rPr lang="en-US" sz="2000" b="1" i="0">
                          <a:solidFill>
                            <a:srgbClr val="000000"/>
                          </a:solidFill>
                          <a:effectLst/>
                          <a:latin typeface="Calibri" panose="020F0502020204030204" pitchFamily="34" charset="0"/>
                        </a:rPr>
                        <a:t>1.2</a:t>
                      </a:r>
                      <a:r>
                        <a:rPr lang="en-US" sz="2000" b="0" i="0">
                          <a:solidFill>
                            <a:srgbClr val="000000"/>
                          </a:solidFill>
                          <a:effectLst/>
                          <a:latin typeface="Calibri" panose="020F0502020204030204" pitchFamily="34" charset="0"/>
                        </a:rPr>
                        <a:t> </a:t>
                      </a:r>
                    </a:p>
                    <a:p>
                      <a:pPr algn="l" fontAlgn="base"/>
                      <a:r>
                        <a:rPr lang="en-US" sz="2000" b="0" i="0">
                          <a:solidFill>
                            <a:srgbClr val="000000"/>
                          </a:solidFill>
                          <a:effectLst/>
                          <a:latin typeface="Calibri" panose="020F0502020204030204" pitchFamily="34" charset="0"/>
                        </a:rPr>
                        <a:t>Team Operating Procedures</a:t>
                      </a:r>
                      <a:endParaRPr lang="en-US" sz="2800" b="0" i="0">
                        <a:solidFill>
                          <a:srgbClr val="000000"/>
                        </a:solidFill>
                        <a:effectLst/>
                      </a:endParaRPr>
                    </a:p>
                  </a:txBody>
                  <a:tcPr>
                    <a:lnL w="8236" cap="flat" cmpd="sng" algn="ctr">
                      <a:solidFill>
                        <a:srgbClr val="FFFFFF"/>
                      </a:solidFill>
                      <a:prstDash val="solid"/>
                      <a:round/>
                      <a:headEnd type="none" w="med" len="med"/>
                      <a:tailEnd type="none" w="med" len="med"/>
                    </a:lnL>
                    <a:lnR w="8236" cap="flat" cmpd="sng" algn="ctr">
                      <a:solidFill>
                        <a:srgbClr val="FFFFFF"/>
                      </a:solidFill>
                      <a:prstDash val="solid"/>
                      <a:round/>
                      <a:headEnd type="none" w="med" len="med"/>
                      <a:tailEnd type="none" w="med" len="med"/>
                    </a:lnR>
                    <a:lnT w="24721" cap="flat" cmpd="sng" algn="ctr">
                      <a:solidFill>
                        <a:srgbClr val="FFFFFF"/>
                      </a:solidFill>
                      <a:prstDash val="solid"/>
                      <a:round/>
                      <a:headEnd type="none" w="med" len="med"/>
                      <a:tailEnd type="none" w="med" len="med"/>
                    </a:lnT>
                    <a:lnB w="8236" cap="flat" cmpd="sng" algn="ctr">
                      <a:solidFill>
                        <a:srgbClr val="FFFFFF"/>
                      </a:solidFill>
                      <a:prstDash val="solid"/>
                      <a:round/>
                      <a:headEnd type="none" w="med" len="med"/>
                      <a:tailEnd type="none" w="med" len="med"/>
                    </a:lnB>
                    <a:solidFill>
                      <a:srgbClr val="D9D9D9"/>
                    </a:solidFill>
                  </a:tcPr>
                </a:tc>
                <a:tc>
                  <a:txBody>
                    <a:bodyPr/>
                    <a:lstStyle/>
                    <a:p>
                      <a:pPr algn="l" fontAlgn="base"/>
                      <a:r>
                        <a:rPr lang="en-US" sz="2400" b="0" i="1">
                          <a:solidFill>
                            <a:srgbClr val="000000"/>
                          </a:solidFill>
                          <a:effectLst/>
                          <a:latin typeface="Calibri" panose="020F0502020204030204" pitchFamily="34" charset="0"/>
                        </a:rPr>
                        <a:t>Where are you now on the TFI? </a:t>
                      </a:r>
                      <a:r>
                        <a:rPr lang="en-US" sz="2400" b="0" i="0">
                          <a:solidFill>
                            <a:srgbClr val="000000"/>
                          </a:solidFill>
                          <a:effectLst/>
                          <a:latin typeface="Calibri" panose="020F0502020204030204" pitchFamily="34" charset="0"/>
                        </a:rPr>
                        <a:t>​</a:t>
                      </a:r>
                      <a:endParaRPr lang="en-US" sz="3200" b="0" i="0">
                        <a:solidFill>
                          <a:srgbClr val="000000"/>
                        </a:solidFill>
                        <a:effectLst/>
                      </a:endParaRPr>
                    </a:p>
                  </a:txBody>
                  <a:tcPr>
                    <a:lnL w="8236" cap="flat" cmpd="sng" algn="ctr">
                      <a:solidFill>
                        <a:srgbClr val="FFFFFF"/>
                      </a:solidFill>
                      <a:prstDash val="solid"/>
                      <a:round/>
                      <a:headEnd type="none" w="med" len="med"/>
                      <a:tailEnd type="none" w="med" len="med"/>
                    </a:lnL>
                    <a:lnR w="8236" cap="flat" cmpd="sng" algn="ctr">
                      <a:solidFill>
                        <a:srgbClr val="FFFFFF"/>
                      </a:solidFill>
                      <a:prstDash val="solid"/>
                      <a:round/>
                      <a:headEnd type="none" w="med" len="med"/>
                      <a:tailEnd type="none" w="med" len="med"/>
                    </a:lnR>
                    <a:lnT w="24721" cap="flat" cmpd="sng" algn="ctr">
                      <a:solidFill>
                        <a:srgbClr val="FFFFFF"/>
                      </a:solidFill>
                      <a:prstDash val="solid"/>
                      <a:round/>
                      <a:headEnd type="none" w="med" len="med"/>
                      <a:tailEnd type="none" w="med" len="med"/>
                    </a:lnT>
                    <a:lnB w="8236" cap="flat" cmpd="sng" algn="ctr">
                      <a:solidFill>
                        <a:srgbClr val="FFFFFF"/>
                      </a:solidFill>
                      <a:prstDash val="solid"/>
                      <a:round/>
                      <a:headEnd type="none" w="med" len="med"/>
                      <a:tailEnd type="none" w="med" len="med"/>
                    </a:lnB>
                    <a:solidFill>
                      <a:srgbClr val="D9D9D9"/>
                    </a:solidFill>
                  </a:tcPr>
                </a:tc>
                <a:tc>
                  <a:txBody>
                    <a:bodyPr/>
                    <a:lstStyle/>
                    <a:p>
                      <a:pPr algn="l" fontAlgn="base"/>
                      <a:r>
                        <a:rPr lang="en-US" sz="2400" b="0" i="1">
                          <a:solidFill>
                            <a:srgbClr val="C00000"/>
                          </a:solidFill>
                          <a:effectLst/>
                          <a:latin typeface="Calibri" panose="020F0502020204030204" pitchFamily="34" charset="0"/>
                        </a:rPr>
                        <a:t>What areas of focus do we have for these features?</a:t>
                      </a:r>
                    </a:p>
                  </a:txBody>
                  <a:tcPr>
                    <a:lnL w="8236" cap="flat" cmpd="sng" algn="ctr">
                      <a:solidFill>
                        <a:srgbClr val="FFFFFF"/>
                      </a:solidFill>
                      <a:prstDash val="solid"/>
                      <a:round/>
                      <a:headEnd type="none" w="med" len="med"/>
                      <a:tailEnd type="none" w="med" len="med"/>
                    </a:lnL>
                    <a:lnR w="8236" cap="flat" cmpd="sng" algn="ctr">
                      <a:solidFill>
                        <a:srgbClr val="FFFFFF"/>
                      </a:solidFill>
                      <a:prstDash val="solid"/>
                      <a:round/>
                      <a:headEnd type="none" w="med" len="med"/>
                      <a:tailEnd type="none" w="med" len="med"/>
                    </a:lnR>
                    <a:lnT w="24721" cap="flat" cmpd="sng" algn="ctr">
                      <a:solidFill>
                        <a:srgbClr val="FFFFFF"/>
                      </a:solidFill>
                      <a:prstDash val="solid"/>
                      <a:round/>
                      <a:headEnd type="none" w="med" len="med"/>
                      <a:tailEnd type="none" w="med" len="med"/>
                    </a:lnT>
                    <a:lnB w="8236" cap="flat" cmpd="sng" algn="ctr">
                      <a:solidFill>
                        <a:srgbClr val="FFFFFF"/>
                      </a:solidFill>
                      <a:prstDash val="solid"/>
                      <a:round/>
                      <a:headEnd type="none" w="med" len="med"/>
                      <a:tailEnd type="none" w="med" len="med"/>
                    </a:lnB>
                    <a:solidFill>
                      <a:srgbClr val="D9D9D9"/>
                    </a:solidFill>
                  </a:tcPr>
                </a:tc>
                <a:tc>
                  <a:txBody>
                    <a:bodyPr/>
                    <a:lstStyle/>
                    <a:p>
                      <a:pPr algn="l" fontAlgn="base"/>
                      <a:r>
                        <a:rPr lang="en-US" sz="2400" b="0" i="1">
                          <a:solidFill>
                            <a:srgbClr val="000000"/>
                          </a:solidFill>
                          <a:effectLst/>
                          <a:latin typeface="Calibri" panose="020F0502020204030204" pitchFamily="34" charset="0"/>
                        </a:rPr>
                        <a:t>Who should do it? </a:t>
                      </a:r>
                      <a:r>
                        <a:rPr lang="en-US" sz="2400" b="0" i="0">
                          <a:solidFill>
                            <a:srgbClr val="000000"/>
                          </a:solidFill>
                          <a:effectLst/>
                          <a:latin typeface="Calibri" panose="020F0502020204030204" pitchFamily="34" charset="0"/>
                        </a:rPr>
                        <a:t>​</a:t>
                      </a:r>
                      <a:endParaRPr lang="en-US" sz="3200" b="0" i="0">
                        <a:solidFill>
                          <a:srgbClr val="000000"/>
                        </a:solidFill>
                        <a:effectLst/>
                      </a:endParaRPr>
                    </a:p>
                  </a:txBody>
                  <a:tcPr>
                    <a:lnL w="8236" cap="flat" cmpd="sng" algn="ctr">
                      <a:solidFill>
                        <a:srgbClr val="FFFFFF"/>
                      </a:solidFill>
                      <a:prstDash val="solid"/>
                      <a:round/>
                      <a:headEnd type="none" w="med" len="med"/>
                      <a:tailEnd type="none" w="med" len="med"/>
                    </a:lnL>
                    <a:lnR w="8236" cap="flat" cmpd="sng" algn="ctr">
                      <a:solidFill>
                        <a:srgbClr val="FFFFFF"/>
                      </a:solidFill>
                      <a:prstDash val="solid"/>
                      <a:round/>
                      <a:headEnd type="none" w="med" len="med"/>
                      <a:tailEnd type="none" w="med" len="med"/>
                    </a:lnR>
                    <a:lnT w="24721" cap="flat" cmpd="sng" algn="ctr">
                      <a:solidFill>
                        <a:srgbClr val="FFFFFF"/>
                      </a:solidFill>
                      <a:prstDash val="solid"/>
                      <a:round/>
                      <a:headEnd type="none" w="med" len="med"/>
                      <a:tailEnd type="none" w="med" len="med"/>
                    </a:lnT>
                    <a:lnB w="8236" cap="flat" cmpd="sng" algn="ctr">
                      <a:solidFill>
                        <a:srgbClr val="FFFFFF"/>
                      </a:solidFill>
                      <a:prstDash val="solid"/>
                      <a:round/>
                      <a:headEnd type="none" w="med" len="med"/>
                      <a:tailEnd type="none" w="med" len="med"/>
                    </a:lnB>
                    <a:solidFill>
                      <a:srgbClr val="D9D9D9"/>
                    </a:solidFill>
                  </a:tcPr>
                </a:tc>
                <a:tc>
                  <a:txBody>
                    <a:bodyPr/>
                    <a:lstStyle/>
                    <a:p>
                      <a:pPr algn="l" fontAlgn="base"/>
                      <a:r>
                        <a:rPr lang="en-US" sz="2400" b="0" i="1">
                          <a:solidFill>
                            <a:srgbClr val="000000"/>
                          </a:solidFill>
                          <a:effectLst/>
                          <a:latin typeface="Calibri" panose="020F0502020204030204" pitchFamily="34" charset="0"/>
                        </a:rPr>
                        <a:t>When do you want it done by? </a:t>
                      </a:r>
                      <a:r>
                        <a:rPr lang="en-US" sz="2400" b="0" i="0">
                          <a:solidFill>
                            <a:srgbClr val="000000"/>
                          </a:solidFill>
                          <a:effectLst/>
                          <a:latin typeface="Calibri" panose="020F0502020204030204" pitchFamily="34" charset="0"/>
                        </a:rPr>
                        <a:t>​</a:t>
                      </a:r>
                      <a:endParaRPr lang="en-US" sz="3200" b="0" i="0">
                        <a:solidFill>
                          <a:srgbClr val="000000"/>
                        </a:solidFill>
                        <a:effectLst/>
                      </a:endParaRPr>
                    </a:p>
                  </a:txBody>
                  <a:tcPr>
                    <a:lnL w="8236" cap="flat" cmpd="sng" algn="ctr">
                      <a:solidFill>
                        <a:srgbClr val="FFFFFF"/>
                      </a:solidFill>
                      <a:prstDash val="solid"/>
                      <a:round/>
                      <a:headEnd type="none" w="med" len="med"/>
                      <a:tailEnd type="none" w="med" len="med"/>
                    </a:lnL>
                    <a:lnR w="8236" cap="flat" cmpd="sng" algn="ctr">
                      <a:solidFill>
                        <a:srgbClr val="FFFFFF"/>
                      </a:solidFill>
                      <a:prstDash val="solid"/>
                      <a:round/>
                      <a:headEnd type="none" w="med" len="med"/>
                      <a:tailEnd type="none" w="med" len="med"/>
                    </a:lnR>
                    <a:lnT w="24721" cap="flat" cmpd="sng" algn="ctr">
                      <a:solidFill>
                        <a:srgbClr val="FFFFFF"/>
                      </a:solidFill>
                      <a:prstDash val="solid"/>
                      <a:round/>
                      <a:headEnd type="none" w="med" len="med"/>
                      <a:tailEnd type="none" w="med" len="med"/>
                    </a:lnT>
                    <a:lnB w="8236"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2129708390"/>
                  </a:ext>
                </a:extLst>
              </a:tr>
            </a:tbl>
          </a:graphicData>
        </a:graphic>
      </p:graphicFrame>
      <p:sp>
        <p:nvSpPr>
          <p:cNvPr id="5" name="Rectangle 1">
            <a:extLst>
              <a:ext uri="{FF2B5EF4-FFF2-40B4-BE49-F238E27FC236}">
                <a16:creationId xmlns:a16="http://schemas.microsoft.com/office/drawing/2014/main" id="{2E591406-356C-44EA-8340-51C396B71BD9}"/>
              </a:ext>
            </a:extLst>
          </p:cNvPr>
          <p:cNvSpPr>
            <a:spLocks noChangeArrowheads="1"/>
          </p:cNvSpPr>
          <p:nvPr/>
        </p:nvSpPr>
        <p:spPr bwMode="auto">
          <a:xfrm>
            <a:off x="3476625" y="29495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TextBox 10">
            <a:extLst>
              <a:ext uri="{FF2B5EF4-FFF2-40B4-BE49-F238E27FC236}">
                <a16:creationId xmlns:a16="http://schemas.microsoft.com/office/drawing/2014/main" id="{9DE31458-41D3-4C1C-B8AB-51372A1474DC}"/>
              </a:ext>
            </a:extLst>
          </p:cNvPr>
          <p:cNvSpPr txBox="1"/>
          <p:nvPr/>
        </p:nvSpPr>
        <p:spPr>
          <a:xfrm rot="21211031">
            <a:off x="478823" y="4063817"/>
            <a:ext cx="5582850" cy="2154436"/>
          </a:xfrm>
          <a:prstGeom prst="rect">
            <a:avLst/>
          </a:prstGeom>
          <a:solidFill>
            <a:srgbClr val="C00000"/>
          </a:solidFill>
        </p:spPr>
        <p:txBody>
          <a:bodyPr wrap="square" rtlCol="0">
            <a:spAutoFit/>
          </a:bodyPr>
          <a:lstStyle/>
          <a:p>
            <a:pPr algn="ctr"/>
            <a:r>
              <a:rPr lang="en-US" sz="3200" b="1">
                <a:solidFill>
                  <a:schemeClr val="bg1"/>
                </a:solidFill>
                <a:effectLst>
                  <a:outerShdw blurRad="38100" dist="38100" dir="2700000" algn="tl">
                    <a:srgbClr val="000000">
                      <a:alpha val="43137"/>
                    </a:srgbClr>
                  </a:outerShdw>
                </a:effectLst>
              </a:rPr>
              <a:t>Find the TFI online!</a:t>
            </a:r>
          </a:p>
          <a:p>
            <a:pPr marL="457200" indent="-457200">
              <a:buFont typeface="Wingdings" panose="05000000000000000000" pitchFamily="2" charset="2"/>
              <a:buChar char="q"/>
            </a:pPr>
            <a:r>
              <a:rPr lang="en-US" sz="2800">
                <a:solidFill>
                  <a:schemeClr val="bg1"/>
                </a:solidFill>
              </a:rPr>
              <a:t>Visit www.wvpbis.org </a:t>
            </a:r>
          </a:p>
          <a:p>
            <a:pPr marL="457200" indent="-457200">
              <a:buFont typeface="Wingdings" panose="05000000000000000000" pitchFamily="2" charset="2"/>
              <a:buChar char="q"/>
            </a:pPr>
            <a:r>
              <a:rPr lang="en-US" sz="2800">
                <a:solidFill>
                  <a:schemeClr val="bg1"/>
                </a:solidFill>
              </a:rPr>
              <a:t>Click on “Evaluation/Data”</a:t>
            </a:r>
          </a:p>
          <a:p>
            <a:pPr marL="457200" indent="-457200">
              <a:buFont typeface="Wingdings" panose="05000000000000000000" pitchFamily="2" charset="2"/>
              <a:buChar char="q"/>
            </a:pPr>
            <a:r>
              <a:rPr lang="en-US" sz="2800">
                <a:solidFill>
                  <a:schemeClr val="bg1"/>
                </a:solidFill>
              </a:rPr>
              <a:t>Click “TFI Tool V2.1”</a:t>
            </a:r>
          </a:p>
          <a:p>
            <a:endParaRPr lang="en-US"/>
          </a:p>
        </p:txBody>
      </p:sp>
      <p:pic>
        <p:nvPicPr>
          <p:cNvPr id="7" name="Picture 6" descr="Table&#10;&#10;Description automatically generated">
            <a:extLst>
              <a:ext uri="{FF2B5EF4-FFF2-40B4-BE49-F238E27FC236}">
                <a16:creationId xmlns:a16="http://schemas.microsoft.com/office/drawing/2014/main" id="{ADA89318-848E-4053-BB94-6A3B562BA3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681584">
            <a:off x="5514691" y="2653634"/>
            <a:ext cx="5990874" cy="3757634"/>
          </a:xfrm>
          <a:prstGeom prst="rect">
            <a:avLst/>
          </a:prstGeom>
        </p:spPr>
      </p:pic>
    </p:spTree>
    <p:extLst>
      <p:ext uri="{BB962C8B-B14F-4D97-AF65-F5344CB8AC3E}">
        <p14:creationId xmlns:p14="http://schemas.microsoft.com/office/powerpoint/2010/main" val="3611826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3001C-66A0-4238-B79E-4ED4E1B62591}"/>
              </a:ext>
            </a:extLst>
          </p:cNvPr>
          <p:cNvSpPr>
            <a:spLocks noGrp="1"/>
          </p:cNvSpPr>
          <p:nvPr>
            <p:ph type="title"/>
          </p:nvPr>
        </p:nvSpPr>
        <p:spPr/>
        <p:txBody>
          <a:bodyPr/>
          <a:lstStyle/>
          <a:p>
            <a:r>
              <a:rPr lang="en-US"/>
              <a:t>Grad Credits Available! </a:t>
            </a:r>
          </a:p>
        </p:txBody>
      </p:sp>
      <p:sp>
        <p:nvSpPr>
          <p:cNvPr id="6" name="Text Placeholder 5">
            <a:extLst>
              <a:ext uri="{FF2B5EF4-FFF2-40B4-BE49-F238E27FC236}">
                <a16:creationId xmlns:a16="http://schemas.microsoft.com/office/drawing/2014/main" id="{7BF9D2F9-2EC3-4066-98BF-B13CD3DC065D}"/>
              </a:ext>
            </a:extLst>
          </p:cNvPr>
          <p:cNvSpPr>
            <a:spLocks noGrp="1"/>
          </p:cNvSpPr>
          <p:nvPr>
            <p:ph type="body" idx="1"/>
          </p:nvPr>
        </p:nvSpPr>
        <p:spPr/>
        <p:txBody>
          <a:bodyPr/>
          <a:lstStyle/>
          <a:p>
            <a:r>
              <a:rPr lang="en-US"/>
              <a:t>Information </a:t>
            </a:r>
          </a:p>
        </p:txBody>
      </p:sp>
      <p:sp>
        <p:nvSpPr>
          <p:cNvPr id="5" name="Content Placeholder 4">
            <a:extLst>
              <a:ext uri="{FF2B5EF4-FFF2-40B4-BE49-F238E27FC236}">
                <a16:creationId xmlns:a16="http://schemas.microsoft.com/office/drawing/2014/main" id="{C357872B-98DF-4212-8DDD-1B05F54B8EDF}"/>
              </a:ext>
            </a:extLst>
          </p:cNvPr>
          <p:cNvSpPr>
            <a:spLocks noGrp="1"/>
          </p:cNvSpPr>
          <p:nvPr>
            <p:ph sz="half" idx="2"/>
          </p:nvPr>
        </p:nvSpPr>
        <p:spPr/>
        <p:txBody>
          <a:bodyPr/>
          <a:lstStyle/>
          <a:p>
            <a:r>
              <a:rPr lang="en-US" dirty="0"/>
              <a:t>Marshall University</a:t>
            </a:r>
          </a:p>
          <a:p>
            <a:r>
              <a:rPr lang="en-US" dirty="0"/>
              <a:t>220.00</a:t>
            </a:r>
          </a:p>
          <a:p>
            <a:r>
              <a:rPr lang="en-US" dirty="0"/>
              <a:t>Syllabus on Registration Site</a:t>
            </a:r>
          </a:p>
          <a:p>
            <a:r>
              <a:rPr lang="en-US" dirty="0"/>
              <a:t>Register by: November 1, 2021</a:t>
            </a:r>
          </a:p>
          <a:p>
            <a:r>
              <a:rPr lang="en-US" dirty="0"/>
              <a:t>Assignments due: December 3, 2021</a:t>
            </a:r>
          </a:p>
          <a:p>
            <a:endParaRPr lang="en-US" dirty="0"/>
          </a:p>
        </p:txBody>
      </p:sp>
      <p:sp>
        <p:nvSpPr>
          <p:cNvPr id="7" name="Text Placeholder 6">
            <a:extLst>
              <a:ext uri="{FF2B5EF4-FFF2-40B4-BE49-F238E27FC236}">
                <a16:creationId xmlns:a16="http://schemas.microsoft.com/office/drawing/2014/main" id="{ED2F1747-49C8-4332-BB02-C1A7E2C8E2E7}"/>
              </a:ext>
            </a:extLst>
          </p:cNvPr>
          <p:cNvSpPr>
            <a:spLocks noGrp="1"/>
          </p:cNvSpPr>
          <p:nvPr>
            <p:ph type="body" sz="quarter" idx="3"/>
          </p:nvPr>
        </p:nvSpPr>
        <p:spPr/>
        <p:txBody>
          <a:bodyPr/>
          <a:lstStyle/>
          <a:p>
            <a:r>
              <a:rPr lang="en-US"/>
              <a:t>REGISTER HERE:</a:t>
            </a:r>
          </a:p>
        </p:txBody>
      </p:sp>
      <p:pic>
        <p:nvPicPr>
          <p:cNvPr id="3" name="Content Placeholder 2">
            <a:extLst>
              <a:ext uri="{FF2B5EF4-FFF2-40B4-BE49-F238E27FC236}">
                <a16:creationId xmlns:a16="http://schemas.microsoft.com/office/drawing/2014/main" id="{05F55DC9-4DF5-4E76-8461-4B4D2B4E7148}"/>
              </a:ext>
            </a:extLst>
          </p:cNvPr>
          <p:cNvPicPr>
            <a:picLocks noGrp="1" noChangeAspect="1"/>
          </p:cNvPicPr>
          <p:nvPr>
            <p:ph sz="quarter" idx="4"/>
          </p:nvPr>
        </p:nvPicPr>
        <p:blipFill>
          <a:blip r:embed="rId2"/>
          <a:stretch>
            <a:fillRect/>
          </a:stretch>
        </p:blipFill>
        <p:spPr>
          <a:xfrm>
            <a:off x="7244733" y="2505075"/>
            <a:ext cx="2857500" cy="2857500"/>
          </a:xfrm>
          <a:prstGeom prst="rect">
            <a:avLst/>
          </a:prstGeom>
        </p:spPr>
      </p:pic>
    </p:spTree>
    <p:extLst>
      <p:ext uri="{BB962C8B-B14F-4D97-AF65-F5344CB8AC3E}">
        <p14:creationId xmlns:p14="http://schemas.microsoft.com/office/powerpoint/2010/main" val="28346426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ext&#10;&#10;Description automatically generated with medium confidence">
            <a:extLst>
              <a:ext uri="{FF2B5EF4-FFF2-40B4-BE49-F238E27FC236}">
                <a16:creationId xmlns:a16="http://schemas.microsoft.com/office/drawing/2014/main" id="{7A206A94-6F18-4B69-B202-EFD5A55FA17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3467" y="1582864"/>
            <a:ext cx="10905066" cy="4252975"/>
          </a:xfrm>
          <a:prstGeom prst="rect">
            <a:avLst/>
          </a:prstGeom>
          <a:ln>
            <a:noFill/>
          </a:ln>
        </p:spPr>
      </p:pic>
    </p:spTree>
    <p:extLst>
      <p:ext uri="{BB962C8B-B14F-4D97-AF65-F5344CB8AC3E}">
        <p14:creationId xmlns:p14="http://schemas.microsoft.com/office/powerpoint/2010/main" val="19841376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C0985A8-E138-4430-9965-C97E3EC2326A}"/>
              </a:ext>
            </a:extLst>
          </p:cNvPr>
          <p:cNvSpPr>
            <a:spLocks noGrp="1"/>
          </p:cNvSpPr>
          <p:nvPr>
            <p:ph type="title"/>
          </p:nvPr>
        </p:nvSpPr>
        <p:spPr>
          <a:xfrm>
            <a:off x="836612" y="485775"/>
            <a:ext cx="3932237" cy="1219200"/>
          </a:xfrm>
        </p:spPr>
        <p:txBody>
          <a:bodyPr>
            <a:normAutofit/>
          </a:bodyPr>
          <a:lstStyle/>
          <a:p>
            <a:r>
              <a:rPr lang="en-US" sz="4000" b="1" u="sng" dirty="0"/>
              <a:t>Expectations</a:t>
            </a:r>
          </a:p>
        </p:txBody>
      </p:sp>
      <p:pic>
        <p:nvPicPr>
          <p:cNvPr id="6" name="Picture Placeholder 5">
            <a:extLst>
              <a:ext uri="{FF2B5EF4-FFF2-40B4-BE49-F238E27FC236}">
                <a16:creationId xmlns:a16="http://schemas.microsoft.com/office/drawing/2014/main" id="{8DCD3B29-2946-4CCC-A698-ECED3B91FFB3}"/>
              </a:ext>
            </a:extLst>
          </p:cNvPr>
          <p:cNvPicPr>
            <a:picLocks noGrp="1" noChangeAspect="1"/>
          </p:cNvPicPr>
          <p:nvPr>
            <p:ph type="pic" idx="1"/>
          </p:nvPr>
        </p:nvPicPr>
        <p:blipFill>
          <a:blip r:embed="rId2"/>
          <a:srcRect l="2508" r="2508"/>
          <a:stretch>
            <a:fillRect/>
          </a:stretch>
        </p:blipFill>
        <p:spPr>
          <a:prstGeom prst="rect">
            <a:avLst/>
          </a:prstGeom>
        </p:spPr>
      </p:pic>
      <p:sp>
        <p:nvSpPr>
          <p:cNvPr id="5" name="Text Placeholder 4">
            <a:extLst>
              <a:ext uri="{FF2B5EF4-FFF2-40B4-BE49-F238E27FC236}">
                <a16:creationId xmlns:a16="http://schemas.microsoft.com/office/drawing/2014/main" id="{82713D00-6E08-44A4-83DD-9BCE848684A0}"/>
              </a:ext>
            </a:extLst>
          </p:cNvPr>
          <p:cNvSpPr>
            <a:spLocks noGrp="1"/>
          </p:cNvSpPr>
          <p:nvPr>
            <p:ph type="body" sz="half" idx="2"/>
          </p:nvPr>
        </p:nvSpPr>
        <p:spPr/>
        <p:txBody>
          <a:bodyPr>
            <a:normAutofit/>
          </a:bodyPr>
          <a:lstStyle/>
          <a:p>
            <a:pPr marL="285750" indent="-285750">
              <a:buFont typeface="Arial" panose="020B0604020202020204" pitchFamily="34" charset="0"/>
              <a:buChar char="•"/>
            </a:pPr>
            <a:r>
              <a:rPr lang="en-US" sz="3600" dirty="0"/>
              <a:t>Thursday</a:t>
            </a:r>
          </a:p>
          <a:p>
            <a:pPr marL="285750" indent="-285750">
              <a:buFont typeface="Arial" panose="020B0604020202020204" pitchFamily="34" charset="0"/>
              <a:buChar char="•"/>
            </a:pPr>
            <a:r>
              <a:rPr lang="en-US" sz="3600" dirty="0"/>
              <a:t>3:30 – 5:00</a:t>
            </a:r>
          </a:p>
          <a:p>
            <a:pPr marL="285750" indent="-285750">
              <a:buFont typeface="Arial" panose="020B0604020202020204" pitchFamily="34" charset="0"/>
              <a:buChar char="•"/>
            </a:pPr>
            <a:r>
              <a:rPr lang="en-US" sz="3600" dirty="0"/>
              <a:t>Teryl Jones</a:t>
            </a:r>
          </a:p>
        </p:txBody>
      </p:sp>
    </p:spTree>
    <p:extLst>
      <p:ext uri="{BB962C8B-B14F-4D97-AF65-F5344CB8AC3E}">
        <p14:creationId xmlns:p14="http://schemas.microsoft.com/office/powerpoint/2010/main" val="449067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84E0E-2606-4874-AF04-FB24A539E387}"/>
              </a:ext>
            </a:extLst>
          </p:cNvPr>
          <p:cNvSpPr>
            <a:spLocks noGrp="1"/>
          </p:cNvSpPr>
          <p:nvPr>
            <p:ph type="title"/>
          </p:nvPr>
        </p:nvSpPr>
        <p:spPr>
          <a:xfrm>
            <a:off x="589560" y="856180"/>
            <a:ext cx="4560584" cy="1128068"/>
          </a:xfrm>
        </p:spPr>
        <p:txBody>
          <a:bodyPr vert="horz" lIns="91440" tIns="45720" rIns="91440" bIns="45720" rtlCol="0" anchor="ctr">
            <a:normAutofit/>
          </a:bodyPr>
          <a:lstStyle/>
          <a:p>
            <a:r>
              <a:rPr lang="en-US" sz="4000"/>
              <a:t>Our Guidebook</a:t>
            </a:r>
          </a:p>
        </p:txBody>
      </p:sp>
      <p:sp>
        <p:nvSpPr>
          <p:cNvPr id="4" name="Text Placeholder 3">
            <a:extLst>
              <a:ext uri="{FF2B5EF4-FFF2-40B4-BE49-F238E27FC236}">
                <a16:creationId xmlns:a16="http://schemas.microsoft.com/office/drawing/2014/main" id="{2BBCAFDB-A5A9-4C52-AB41-72837B5B13CD}"/>
              </a:ext>
            </a:extLst>
          </p:cNvPr>
          <p:cNvSpPr>
            <a:spLocks noGrp="1"/>
          </p:cNvSpPr>
          <p:nvPr>
            <p:ph type="body" sz="half" idx="2"/>
          </p:nvPr>
        </p:nvSpPr>
        <p:spPr>
          <a:xfrm>
            <a:off x="590719" y="2330505"/>
            <a:ext cx="4559425" cy="3979585"/>
          </a:xfrm>
        </p:spPr>
        <p:txBody>
          <a:bodyPr vert="horz" lIns="91440" tIns="45720" rIns="91440" bIns="45720" rtlCol="0" anchor="ctr">
            <a:normAutofit/>
          </a:bodyPr>
          <a:lstStyle/>
          <a:p>
            <a:pPr indent="-228600">
              <a:buFont typeface="Arial" panose="020B0604020202020204" pitchFamily="34" charset="0"/>
              <a:buChar char="•"/>
            </a:pPr>
            <a:r>
              <a:rPr lang="en-US" sz="2000"/>
              <a:t>Tier 1 has 15 essential features. </a:t>
            </a:r>
          </a:p>
          <a:p>
            <a:pPr indent="-228600">
              <a:buFont typeface="Arial" panose="020B0604020202020204" pitchFamily="34" charset="0"/>
              <a:buChar char="•"/>
            </a:pPr>
            <a:r>
              <a:rPr lang="en-US" sz="2000"/>
              <a:t>Self – assessment for your team. </a:t>
            </a:r>
          </a:p>
          <a:p>
            <a:pPr indent="-228600">
              <a:buFont typeface="Arial" panose="020B0604020202020204" pitchFamily="34" charset="0"/>
              <a:buChar char="•"/>
            </a:pPr>
            <a:r>
              <a:rPr lang="en-US" sz="2000"/>
              <a:t>Score yourself 0, 1, 2</a:t>
            </a:r>
          </a:p>
          <a:p>
            <a:pPr indent="-228600">
              <a:buFont typeface="Arial" panose="020B0604020202020204" pitchFamily="34" charset="0"/>
              <a:buChar char="•"/>
            </a:pPr>
            <a:r>
              <a:rPr lang="en-US" sz="2000"/>
              <a:t>Guides your Action Plan</a:t>
            </a:r>
          </a:p>
          <a:p>
            <a:pPr lvl="1" indent="-228600">
              <a:buFont typeface="Arial" panose="020B0604020202020204" pitchFamily="34" charset="0"/>
              <a:buChar char="•"/>
            </a:pPr>
            <a:r>
              <a:rPr lang="en-US" sz="1800"/>
              <a:t>Action Plan – Living, Guiding Document for your team. </a:t>
            </a:r>
          </a:p>
          <a:p>
            <a:pPr indent="-228600">
              <a:buFont typeface="Arial" panose="020B0604020202020204" pitchFamily="34" charset="0"/>
              <a:buChar char="•"/>
            </a:pPr>
            <a:r>
              <a:rPr lang="en-US" sz="2000"/>
              <a:t>We need your data! We will request it in April of each year. </a:t>
            </a:r>
          </a:p>
          <a:p>
            <a:pPr indent="-228600">
              <a:buFont typeface="Arial" panose="020B0604020202020204" pitchFamily="34" charset="0"/>
              <a:buChar char="•"/>
            </a:pPr>
            <a:endParaRPr lang="en-US" sz="2000"/>
          </a:p>
        </p:txBody>
      </p:sp>
      <p:pic>
        <p:nvPicPr>
          <p:cNvPr id="5" name="Picture Placeholder 4">
            <a:extLst>
              <a:ext uri="{FF2B5EF4-FFF2-40B4-BE49-F238E27FC236}">
                <a16:creationId xmlns:a16="http://schemas.microsoft.com/office/drawing/2014/main" id="{4B202210-9061-4762-8AF6-F08F26FE13D9}"/>
              </a:ext>
            </a:extLst>
          </p:cNvPr>
          <p:cNvPicPr>
            <a:picLocks noGrp="1" noChangeAspect="1"/>
          </p:cNvPicPr>
          <p:nvPr>
            <p:ph type="pic" idx="1"/>
          </p:nvPr>
        </p:nvPicPr>
        <p:blipFill rotWithShape="1">
          <a:blip r:embed="rId2"/>
          <a:srcRect t="13303" r="-1" b="11789"/>
          <a:stretch/>
        </p:blipFill>
        <p:spPr>
          <a:xfrm>
            <a:off x="5977788" y="799352"/>
            <a:ext cx="5425410" cy="5259296"/>
          </a:xfrm>
          <a:prstGeom prst="rect">
            <a:avLst/>
          </a:prstGeom>
        </p:spPr>
      </p:pic>
    </p:spTree>
    <p:extLst>
      <p:ext uri="{BB962C8B-B14F-4D97-AF65-F5344CB8AC3E}">
        <p14:creationId xmlns:p14="http://schemas.microsoft.com/office/powerpoint/2010/main" val="2537398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0D517-3131-4A72-8FE9-476A1495477D}"/>
              </a:ext>
            </a:extLst>
          </p:cNvPr>
          <p:cNvSpPr>
            <a:spLocks noGrp="1"/>
          </p:cNvSpPr>
          <p:nvPr>
            <p:ph type="title"/>
          </p:nvPr>
        </p:nvSpPr>
        <p:spPr>
          <a:xfrm>
            <a:off x="686834" y="1153572"/>
            <a:ext cx="3200400" cy="4461163"/>
          </a:xfrm>
        </p:spPr>
        <p:txBody>
          <a:bodyPr vert="horz" lIns="91440" tIns="45720" rIns="91440" bIns="45720" rtlCol="0" anchor="ctr">
            <a:normAutofit/>
          </a:bodyPr>
          <a:lstStyle/>
          <a:p>
            <a:r>
              <a:rPr lang="en-US" kern="1200">
                <a:solidFill>
                  <a:srgbClr val="FFFFFF"/>
                </a:solidFill>
                <a:latin typeface="+mj-lt"/>
                <a:ea typeface="+mj-ea"/>
                <a:cs typeface="+mj-cs"/>
              </a:rPr>
              <a:t>Activity for TFI 1.1</a:t>
            </a:r>
          </a:p>
        </p:txBody>
      </p:sp>
      <p:sp>
        <p:nvSpPr>
          <p:cNvPr id="10" name="TextBox 9">
            <a:extLst>
              <a:ext uri="{FF2B5EF4-FFF2-40B4-BE49-F238E27FC236}">
                <a16:creationId xmlns:a16="http://schemas.microsoft.com/office/drawing/2014/main" id="{EA94967B-2DB1-4CDB-BE50-E42118459AF3}"/>
              </a:ext>
            </a:extLst>
          </p:cNvPr>
          <p:cNvSpPr txBox="1"/>
          <p:nvPr/>
        </p:nvSpPr>
        <p:spPr>
          <a:xfrm>
            <a:off x="686834" y="0"/>
            <a:ext cx="10743166" cy="6935056"/>
          </a:xfrm>
          <a:prstGeom prst="rect">
            <a:avLst/>
          </a:prstGeom>
        </p:spPr>
        <p:txBody>
          <a:bodyPr vert="horz" lIns="91440" tIns="45720" rIns="91440" bIns="45720" rtlCol="0" anchor="ctr">
            <a:normAutofit/>
          </a:bodyPr>
          <a:lstStyle/>
          <a:p>
            <a:pPr marR="0">
              <a:lnSpc>
                <a:spcPct val="90000"/>
              </a:lnSpc>
              <a:spcBef>
                <a:spcPts val="0"/>
              </a:spcBef>
              <a:spcAft>
                <a:spcPts val="800"/>
              </a:spcAft>
            </a:pPr>
            <a:r>
              <a:rPr lang="en-US" sz="1600" b="1" dirty="0">
                <a:effectLst/>
              </a:rPr>
              <a:t>Step </a:t>
            </a:r>
            <a:r>
              <a:rPr lang="en-US" sz="1600" b="1" dirty="0"/>
              <a:t>1</a:t>
            </a:r>
            <a:r>
              <a:rPr lang="en-US" sz="1600" b="1" dirty="0">
                <a:effectLst/>
              </a:rPr>
              <a:t>: </a:t>
            </a:r>
            <a:endParaRPr lang="en-US" sz="1600" dirty="0">
              <a:effectLst/>
            </a:endParaRPr>
          </a:p>
          <a:p>
            <a:pPr marL="0" marR="0" indent="-228600">
              <a:lnSpc>
                <a:spcPct val="90000"/>
              </a:lnSpc>
              <a:spcBef>
                <a:spcPts val="0"/>
              </a:spcBef>
              <a:spcAft>
                <a:spcPts val="800"/>
              </a:spcAft>
              <a:buFont typeface="Arial" panose="020B0604020202020204" pitchFamily="34" charset="0"/>
              <a:buChar char="•"/>
            </a:pPr>
            <a:r>
              <a:rPr lang="en-US" sz="1600" dirty="0">
                <a:effectLst/>
              </a:rPr>
              <a:t>Gather your materials:</a:t>
            </a:r>
          </a:p>
          <a:p>
            <a:pPr marL="342900" marR="0" lvl="0" indent="-228600">
              <a:lnSpc>
                <a:spcPct val="90000"/>
              </a:lnSpc>
              <a:spcBef>
                <a:spcPts val="0"/>
              </a:spcBef>
              <a:spcAft>
                <a:spcPts val="0"/>
              </a:spcAft>
              <a:buFont typeface="Arial" panose="020B0604020202020204" pitchFamily="34" charset="0"/>
              <a:buChar char="•"/>
            </a:pPr>
            <a:r>
              <a:rPr lang="en-US" sz="1600" dirty="0">
                <a:effectLst/>
              </a:rPr>
              <a:t>3 different colored post-its/post-it flags OR 3 different colored highlighters</a:t>
            </a:r>
          </a:p>
          <a:p>
            <a:pPr marL="342900" marR="0" lvl="0" indent="-228600">
              <a:lnSpc>
                <a:spcPct val="90000"/>
              </a:lnSpc>
              <a:spcBef>
                <a:spcPts val="0"/>
              </a:spcBef>
              <a:spcAft>
                <a:spcPts val="800"/>
              </a:spcAft>
              <a:buFont typeface="Arial" panose="020B0604020202020204" pitchFamily="34" charset="0"/>
              <a:buChar char="•"/>
            </a:pPr>
            <a:r>
              <a:rPr lang="en-US" sz="1600" dirty="0">
                <a:effectLst/>
              </a:rPr>
              <a:t>Tiered Fidelity Inventory – Book version or printed from here – </a:t>
            </a:r>
            <a:r>
              <a:rPr lang="en-US" sz="1600" u="sng" dirty="0">
                <a:effectLst/>
                <a:hlinkClick r:id="rId2"/>
              </a:rPr>
              <a:t>https://www.pbis.org/resource/tfi</a:t>
            </a:r>
            <a:endParaRPr lang="en-US" sz="1600" dirty="0">
              <a:effectLst/>
            </a:endParaRPr>
          </a:p>
          <a:p>
            <a:pPr marR="0">
              <a:lnSpc>
                <a:spcPct val="90000"/>
              </a:lnSpc>
              <a:spcBef>
                <a:spcPts val="0"/>
              </a:spcBef>
              <a:spcAft>
                <a:spcPts val="800"/>
              </a:spcAft>
            </a:pPr>
            <a:r>
              <a:rPr lang="en-US" sz="1600" b="1" dirty="0">
                <a:effectLst/>
              </a:rPr>
              <a:t>Step 2: </a:t>
            </a:r>
            <a:endParaRPr lang="en-US" sz="1600" dirty="0">
              <a:effectLst/>
            </a:endParaRPr>
          </a:p>
          <a:p>
            <a:pPr marL="342900" marR="0" lvl="0" indent="-228600">
              <a:lnSpc>
                <a:spcPct val="90000"/>
              </a:lnSpc>
              <a:spcBef>
                <a:spcPts val="0"/>
              </a:spcBef>
              <a:spcAft>
                <a:spcPts val="0"/>
              </a:spcAft>
              <a:buFont typeface="Arial" panose="020B0604020202020204" pitchFamily="34" charset="0"/>
              <a:buChar char="•"/>
            </a:pPr>
            <a:r>
              <a:rPr lang="en-US" sz="1600" dirty="0">
                <a:effectLst/>
              </a:rPr>
              <a:t>Find the Universal – Tier 1 Section. On the downloadable document this starts on page 6. </a:t>
            </a:r>
          </a:p>
          <a:p>
            <a:pPr marL="342900" marR="0" lvl="0" indent="-228600">
              <a:lnSpc>
                <a:spcPct val="90000"/>
              </a:lnSpc>
              <a:spcBef>
                <a:spcPts val="0"/>
              </a:spcBef>
              <a:spcAft>
                <a:spcPts val="0"/>
              </a:spcAft>
              <a:buFont typeface="Arial" panose="020B0604020202020204" pitchFamily="34" charset="0"/>
              <a:buChar char="•"/>
            </a:pPr>
            <a:r>
              <a:rPr lang="en-US" sz="1600" dirty="0">
                <a:effectLst/>
              </a:rPr>
              <a:t>With your team, read and review each of the essential features of Tier 1. </a:t>
            </a:r>
          </a:p>
          <a:p>
            <a:pPr marL="342900" marR="0" lvl="0" indent="-228600">
              <a:lnSpc>
                <a:spcPct val="90000"/>
              </a:lnSpc>
              <a:spcBef>
                <a:spcPts val="0"/>
              </a:spcBef>
              <a:spcAft>
                <a:spcPts val="0"/>
              </a:spcAft>
              <a:buFont typeface="Arial" panose="020B0604020202020204" pitchFamily="34" charset="0"/>
              <a:buChar char="•"/>
            </a:pPr>
            <a:r>
              <a:rPr lang="en-US" sz="1600" dirty="0">
                <a:effectLst/>
              </a:rPr>
              <a:t>Choose a post-it/highlighter colors that will represents strengths, weaknesses, and inconsistencies.  </a:t>
            </a:r>
          </a:p>
          <a:p>
            <a:pPr marL="342900" marR="0" lvl="0" indent="-228600">
              <a:lnSpc>
                <a:spcPct val="90000"/>
              </a:lnSpc>
              <a:spcBef>
                <a:spcPts val="0"/>
              </a:spcBef>
              <a:spcAft>
                <a:spcPts val="0"/>
              </a:spcAft>
              <a:buFont typeface="Arial" panose="020B0604020202020204" pitchFamily="34" charset="0"/>
              <a:buChar char="•"/>
            </a:pPr>
            <a:r>
              <a:rPr lang="en-US" sz="1600" dirty="0">
                <a:effectLst/>
              </a:rPr>
              <a:t>Review the essential features again. Mark each essential feature for how your team views your initial standing in regard to what you already have in place at school. Mark each section as either:</a:t>
            </a:r>
          </a:p>
          <a:p>
            <a:pPr marL="742950" marR="0" lvl="1" indent="-228600">
              <a:lnSpc>
                <a:spcPct val="90000"/>
              </a:lnSpc>
              <a:spcBef>
                <a:spcPts val="0"/>
              </a:spcBef>
              <a:spcAft>
                <a:spcPts val="0"/>
              </a:spcAft>
              <a:buFont typeface="Arial" panose="020B0604020202020204" pitchFamily="34" charset="0"/>
              <a:buChar char="•"/>
            </a:pPr>
            <a:r>
              <a:rPr lang="en-US" sz="1600" dirty="0">
                <a:effectLst/>
              </a:rPr>
              <a:t>Strength – You already have this in place at your school and it works!</a:t>
            </a:r>
          </a:p>
          <a:p>
            <a:pPr marL="742950" marR="0" lvl="1" indent="-228600">
              <a:lnSpc>
                <a:spcPct val="90000"/>
              </a:lnSpc>
              <a:spcBef>
                <a:spcPts val="0"/>
              </a:spcBef>
              <a:spcAft>
                <a:spcPts val="0"/>
              </a:spcAft>
              <a:buFont typeface="Arial" panose="020B0604020202020204" pitchFamily="34" charset="0"/>
              <a:buChar char="•"/>
            </a:pPr>
            <a:r>
              <a:rPr lang="en-US" sz="1600" dirty="0">
                <a:effectLst/>
              </a:rPr>
              <a:t>Weakness – This doesn’t exist in your school…yet. </a:t>
            </a:r>
          </a:p>
          <a:p>
            <a:pPr marL="742950" marR="0" lvl="1" indent="-228600">
              <a:lnSpc>
                <a:spcPct val="90000"/>
              </a:lnSpc>
              <a:spcBef>
                <a:spcPts val="0"/>
              </a:spcBef>
              <a:spcAft>
                <a:spcPts val="800"/>
              </a:spcAft>
              <a:buFont typeface="Arial" panose="020B0604020202020204" pitchFamily="34" charset="0"/>
              <a:buChar char="•"/>
            </a:pPr>
            <a:r>
              <a:rPr lang="en-US" sz="1600" dirty="0">
                <a:effectLst/>
              </a:rPr>
              <a:t>Inconsistencies – Your team can identify that this exists in your school, but it needs work. </a:t>
            </a:r>
          </a:p>
          <a:p>
            <a:pPr marL="0" marR="0" indent="-228600">
              <a:lnSpc>
                <a:spcPct val="90000"/>
              </a:lnSpc>
              <a:spcBef>
                <a:spcPts val="0"/>
              </a:spcBef>
              <a:spcAft>
                <a:spcPts val="800"/>
              </a:spcAft>
              <a:buFont typeface="Arial" panose="020B0604020202020204" pitchFamily="34" charset="0"/>
              <a:buChar char="•"/>
            </a:pPr>
            <a:r>
              <a:rPr lang="en-US" sz="1600" dirty="0">
                <a:effectLst/>
              </a:rPr>
              <a:t> This will help you begin to identify “wins” that you already have at a school and where your team might need to concentrate during our time together. </a:t>
            </a:r>
          </a:p>
          <a:p>
            <a:pPr marR="0">
              <a:lnSpc>
                <a:spcPct val="90000"/>
              </a:lnSpc>
              <a:spcBef>
                <a:spcPts val="0"/>
              </a:spcBef>
              <a:spcAft>
                <a:spcPts val="800"/>
              </a:spcAft>
            </a:pPr>
            <a:r>
              <a:rPr lang="en-US" sz="1600" dirty="0">
                <a:effectLst/>
              </a:rPr>
              <a:t> </a:t>
            </a:r>
          </a:p>
          <a:p>
            <a:pPr marL="0" marR="0" indent="-228600">
              <a:lnSpc>
                <a:spcPct val="90000"/>
              </a:lnSpc>
              <a:spcBef>
                <a:spcPts val="0"/>
              </a:spcBef>
              <a:spcAft>
                <a:spcPts val="800"/>
              </a:spcAft>
              <a:buFont typeface="Arial" panose="020B0604020202020204" pitchFamily="34" charset="0"/>
              <a:buChar char="•"/>
            </a:pPr>
            <a:r>
              <a:rPr lang="en-US" sz="1600" b="1" dirty="0">
                <a:effectLst/>
              </a:rPr>
              <a:t>Be prepared to talk with your BSS about what you identified as strengths, weaknesses, and inconsistencies.</a:t>
            </a:r>
            <a:endParaRPr lang="en-US" sz="1600" dirty="0">
              <a:effectLst/>
            </a:endParaRPr>
          </a:p>
        </p:txBody>
      </p:sp>
    </p:spTree>
    <p:extLst>
      <p:ext uri="{BB962C8B-B14F-4D97-AF65-F5344CB8AC3E}">
        <p14:creationId xmlns:p14="http://schemas.microsoft.com/office/powerpoint/2010/main" val="3890976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64347" y="388620"/>
            <a:ext cx="10321734" cy="4684544"/>
          </a:xfrm>
        </p:spPr>
        <p:txBody>
          <a:bodyPr>
            <a:normAutofit fontScale="90000"/>
          </a:bodyPr>
          <a:lstStyle/>
          <a:p>
            <a:pPr algn="l"/>
            <a:br>
              <a:rPr lang="en-US"/>
            </a:br>
            <a:br>
              <a:rPr lang="en-US"/>
            </a:br>
            <a:br>
              <a:rPr lang="en-US"/>
            </a:br>
            <a:r>
              <a:rPr lang="en-US"/>
              <a:t> </a:t>
            </a:r>
            <a:br>
              <a:rPr lang="en-US"/>
            </a:br>
            <a:br>
              <a:rPr lang="en-US"/>
            </a:br>
            <a:r>
              <a:rPr lang="en-US"/>
              <a:t>WVPBIS Virtual Academy</a:t>
            </a:r>
            <a:br>
              <a:rPr lang="en-US"/>
            </a:br>
            <a:r>
              <a:rPr lang="en-US"/>
              <a:t>Day 1:Session 2</a:t>
            </a:r>
            <a:br>
              <a:rPr lang="en-US"/>
            </a:br>
            <a:r>
              <a:rPr lang="en-US" u="sng"/>
              <a:t>Teaming</a:t>
            </a:r>
            <a:br>
              <a:rPr lang="en-US"/>
            </a:br>
            <a:r>
              <a:rPr lang="en-US"/>
              <a:t>TFI 1.1 and 1.2</a:t>
            </a:r>
            <a:br>
              <a:rPr lang="en-US"/>
            </a:br>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96276" y="202134"/>
            <a:ext cx="2404106" cy="2278176"/>
          </a:xfrm>
          <a:prstGeom prst="rect">
            <a:avLst/>
          </a:prstGeom>
        </p:spPr>
      </p:pic>
      <p:sp>
        <p:nvSpPr>
          <p:cNvPr id="4" name="TextBox 3"/>
          <p:cNvSpPr txBox="1"/>
          <p:nvPr/>
        </p:nvSpPr>
        <p:spPr>
          <a:xfrm>
            <a:off x="4419600" y="5073164"/>
            <a:ext cx="3321698" cy="369332"/>
          </a:xfrm>
          <a:prstGeom prst="rect">
            <a:avLst/>
          </a:prstGeom>
          <a:noFill/>
        </p:spPr>
        <p:txBody>
          <a:bodyPr wrap="square" rtlCol="0">
            <a:spAutoFit/>
          </a:bodyPr>
          <a:lstStyle/>
          <a:p>
            <a:r>
              <a:rPr lang="en-US"/>
              <a:t>                   </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36775" y="5796597"/>
            <a:ext cx="3209925" cy="762000"/>
          </a:xfrm>
          <a:prstGeom prst="rect">
            <a:avLst/>
          </a:prstGeom>
        </p:spPr>
      </p:pic>
      <p:sp>
        <p:nvSpPr>
          <p:cNvPr id="5" name="Slide Number Placeholder 4"/>
          <p:cNvSpPr>
            <a:spLocks noGrp="1"/>
          </p:cNvSpPr>
          <p:nvPr>
            <p:ph type="sldNum" sz="quarter" idx="12"/>
          </p:nvPr>
        </p:nvSpPr>
        <p:spPr/>
        <p:txBody>
          <a:bodyPr/>
          <a:lstStyle/>
          <a:p>
            <a:fld id="{59182378-FAE4-4B0A-B3C7-D4B8F7A7731C}" type="slidenum">
              <a:rPr lang="en-US" smtClean="0"/>
              <a:t>6</a:t>
            </a:fld>
            <a:endParaRPr lang="en-US"/>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68196" y="4768470"/>
            <a:ext cx="1491773" cy="1790127"/>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8143" y="4752496"/>
            <a:ext cx="2853535" cy="1949916"/>
          </a:xfrm>
          <a:prstGeom prst="rect">
            <a:avLst/>
          </a:prstGeom>
        </p:spPr>
      </p:pic>
    </p:spTree>
    <p:extLst>
      <p:ext uri="{BB962C8B-B14F-4D97-AF65-F5344CB8AC3E}">
        <p14:creationId xmlns:p14="http://schemas.microsoft.com/office/powerpoint/2010/main" val="35406159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44A1F2ED-13AB-4BA6-8CC9-C9B752044E7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9"/>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64563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65430" y="629268"/>
            <a:ext cx="6586491" cy="1286160"/>
          </a:xfrm>
        </p:spPr>
        <p:txBody>
          <a:bodyPr anchor="b">
            <a:normAutofit/>
          </a:bodyPr>
          <a:lstStyle/>
          <a:p>
            <a:r>
              <a:rPr lang="en-US"/>
              <a:t>Today’s Objectives</a:t>
            </a:r>
          </a:p>
        </p:txBody>
      </p:sp>
      <p:sp>
        <p:nvSpPr>
          <p:cNvPr id="3" name="Content Placeholder 2"/>
          <p:cNvSpPr>
            <a:spLocks noGrp="1"/>
          </p:cNvSpPr>
          <p:nvPr>
            <p:ph idx="1"/>
          </p:nvPr>
        </p:nvSpPr>
        <p:spPr>
          <a:xfrm>
            <a:off x="4965431" y="2438400"/>
            <a:ext cx="6586489" cy="3785419"/>
          </a:xfrm>
        </p:spPr>
        <p:txBody>
          <a:bodyPr>
            <a:normAutofit lnSpcReduction="10000"/>
          </a:bodyPr>
          <a:lstStyle/>
          <a:p>
            <a:r>
              <a:rPr lang="en-US" sz="2000"/>
              <a:t>TFI 1.1 Team Composition</a:t>
            </a:r>
          </a:p>
          <a:p>
            <a:pPr lvl="1"/>
            <a:r>
              <a:rPr lang="en-US" sz="2000"/>
              <a:t>Tier 1 team includes a Tier 1 systems coordinator, a school administrator, a family member, and individuals able to provide (a) applied behavioral expertise, (b) coaching expertise, (c) knowledge of student academic and behavior patterns, (d) knowledge about the operations of the school across grade levels and programs, and for high schools, (e) student representation.</a:t>
            </a:r>
          </a:p>
          <a:p>
            <a:r>
              <a:rPr lang="en-US" sz="2000"/>
              <a:t>TFI 1.2 Team Operating Procedures  </a:t>
            </a:r>
          </a:p>
          <a:p>
            <a:pPr lvl="1"/>
            <a:r>
              <a:rPr lang="en-US" sz="2000"/>
              <a:t>Tier 1 team meets at least monthly and has (a) regular meeting format/agenda, (b) minutes, (c) defined meeting roles, and (d) a current action plan.</a:t>
            </a:r>
          </a:p>
          <a:p>
            <a:endParaRPr lang="en-US" sz="2000"/>
          </a:p>
          <a:p>
            <a:endParaRPr lang="en-US" sz="2000"/>
          </a:p>
          <a:p>
            <a:endParaRPr lang="en-US" sz="2000"/>
          </a:p>
          <a:p>
            <a:endParaRPr lang="en-US" sz="2000"/>
          </a:p>
          <a:p>
            <a:endParaRPr lang="en-US" sz="2000"/>
          </a:p>
          <a:p>
            <a:endParaRPr lang="en-US" sz="2000"/>
          </a:p>
          <a:p>
            <a:endParaRPr lang="en-US" sz="2000"/>
          </a:p>
        </p:txBody>
      </p:sp>
      <p:pic>
        <p:nvPicPr>
          <p:cNvPr id="5"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32406"/>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a:xfrm>
            <a:off x="10167042" y="6356350"/>
            <a:ext cx="1186758" cy="365125"/>
          </a:xfrm>
        </p:spPr>
        <p:txBody>
          <a:bodyPr>
            <a:normAutofit/>
          </a:bodyPr>
          <a:lstStyle/>
          <a:p>
            <a:pPr>
              <a:spcAft>
                <a:spcPts val="600"/>
              </a:spcAft>
            </a:pPr>
            <a:fld id="{59182378-FAE4-4B0A-B3C7-D4B8F7A7731C}" type="slidenum">
              <a:rPr lang="en-US" smtClean="0"/>
              <a:pPr>
                <a:spcAft>
                  <a:spcPts val="600"/>
                </a:spcAft>
              </a:pPr>
              <a:t>8</a:t>
            </a:fld>
            <a:endParaRPr lang="en-US"/>
          </a:p>
        </p:txBody>
      </p:sp>
    </p:spTree>
    <p:extLst>
      <p:ext uri="{BB962C8B-B14F-4D97-AF65-F5344CB8AC3E}">
        <p14:creationId xmlns:p14="http://schemas.microsoft.com/office/powerpoint/2010/main" val="998132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5031B-7F99-4A25-A54B-923DAEE924F9}"/>
              </a:ext>
            </a:extLst>
          </p:cNvPr>
          <p:cNvSpPr>
            <a:spLocks noGrp="1"/>
          </p:cNvSpPr>
          <p:nvPr>
            <p:ph type="title"/>
          </p:nvPr>
        </p:nvSpPr>
        <p:spPr>
          <a:xfrm>
            <a:off x="7041856" y="3113415"/>
            <a:ext cx="4036334" cy="2387600"/>
          </a:xfrm>
        </p:spPr>
        <p:txBody>
          <a:bodyPr vert="horz" lIns="91440" tIns="45720" rIns="91440" bIns="45720" rtlCol="0" anchor="t">
            <a:normAutofit/>
          </a:bodyPr>
          <a:lstStyle/>
          <a:p>
            <a:r>
              <a:rPr lang="en-US" sz="5400"/>
              <a:t>Teaming</a:t>
            </a:r>
          </a:p>
        </p:txBody>
      </p:sp>
      <p:pic>
        <p:nvPicPr>
          <p:cNvPr id="5" name="Content Placeholder 4" descr="A picture containing drawing&#10;&#10;Description automatically generated">
            <a:extLst>
              <a:ext uri="{FF2B5EF4-FFF2-40B4-BE49-F238E27FC236}">
                <a16:creationId xmlns:a16="http://schemas.microsoft.com/office/drawing/2014/main" id="{7CAAD3A0-7976-439F-96CA-0746EE8C6F0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4392" r="19691" b="-1"/>
          <a:stretch/>
        </p:blipFill>
        <p:spPr>
          <a:xfrm>
            <a:off x="733507" y="666728"/>
            <a:ext cx="5536001" cy="5465791"/>
          </a:xfrm>
          <a:prstGeom prst="rect">
            <a:avLst/>
          </a:prstGeom>
        </p:spPr>
      </p:pic>
    </p:spTree>
    <p:extLst>
      <p:ext uri="{BB962C8B-B14F-4D97-AF65-F5344CB8AC3E}">
        <p14:creationId xmlns:p14="http://schemas.microsoft.com/office/powerpoint/2010/main" val="19143753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TotalTime>
  <Words>2084</Words>
  <Application>Microsoft Office PowerPoint</Application>
  <PresentationFormat>Widescreen</PresentationFormat>
  <Paragraphs>284</Paragraphs>
  <Slides>31</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&amp;quot</vt:lpstr>
      <vt:lpstr>Arial</vt:lpstr>
      <vt:lpstr>Calibri</vt:lpstr>
      <vt:lpstr>Calibri Light</vt:lpstr>
      <vt:lpstr>Century Gothic</vt:lpstr>
      <vt:lpstr>Times New Roman</vt:lpstr>
      <vt:lpstr>Wingdings</vt:lpstr>
      <vt:lpstr>Office Theme</vt:lpstr>
      <vt:lpstr>PowerPoint Presentation</vt:lpstr>
      <vt:lpstr>PowerPoint Presentation</vt:lpstr>
      <vt:lpstr>Grad Credits Available! </vt:lpstr>
      <vt:lpstr>Our Guidebook</vt:lpstr>
      <vt:lpstr>Activity for TFI 1.1</vt:lpstr>
      <vt:lpstr>      WVPBIS Virtual Academy Day 1:Session 2 Teaming TFI 1.1 and 1.2 </vt:lpstr>
      <vt:lpstr>PowerPoint Presentation</vt:lpstr>
      <vt:lpstr>Today’s Objectives</vt:lpstr>
      <vt:lpstr>Teaming</vt:lpstr>
      <vt:lpstr>PBIS Team Members</vt:lpstr>
      <vt:lpstr>Team Membership</vt:lpstr>
      <vt:lpstr>Guidelines for Effective Teaming</vt:lpstr>
      <vt:lpstr>PowerPoint Presentation</vt:lpstr>
      <vt:lpstr>Team Vision</vt:lpstr>
      <vt:lpstr>Vision Activity</vt:lpstr>
      <vt:lpstr>Team Operating Procedures (Responsibilities)</vt:lpstr>
      <vt:lpstr>Team Leadership, Roles, and Groups</vt:lpstr>
      <vt:lpstr>Running Effective Meetings (Setting Ground Rules)</vt:lpstr>
      <vt:lpstr>What teams/initiatives can you combine?</vt:lpstr>
      <vt:lpstr>Administrator Responsibilities</vt:lpstr>
      <vt:lpstr>Administrator Responsibilities</vt:lpstr>
      <vt:lpstr>Team Leader  Responsibilities</vt:lpstr>
      <vt:lpstr>If You Have a Coach </vt:lpstr>
      <vt:lpstr>PowerPoint Presentation</vt:lpstr>
      <vt:lpstr>Let’s Talk About Your BSS</vt:lpstr>
      <vt:lpstr>PowerPoint Presentation</vt:lpstr>
      <vt:lpstr>To Be Completed </vt:lpstr>
      <vt:lpstr>PowerPoint Presentation</vt:lpstr>
      <vt:lpstr>PowerPoint Presentation</vt:lpstr>
      <vt:lpstr>PowerPoint Presentation</vt:lpstr>
      <vt:lpstr>Expectations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Ziman, Alicia</dc:creator>
  <cp:lastModifiedBy>Jimmy Jarrell</cp:lastModifiedBy>
  <cp:revision>4</cp:revision>
  <dcterms:created xsi:type="dcterms:W3CDTF">2021-09-13T15:49:17Z</dcterms:created>
  <dcterms:modified xsi:type="dcterms:W3CDTF">2021-09-14T15:03:19Z</dcterms:modified>
</cp:coreProperties>
</file>