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7.xml" ContentType="application/vnd.openxmlformats-officedocument.presentationml.notesSlide+xml"/>
  <Override PartName="/ppt/tags/tag4.xml" ContentType="application/vnd.openxmlformats-officedocument.presentationml.tags+xml"/>
  <Override PartName="/ppt/notesSlides/notesSlide28.xml" ContentType="application/vnd.openxmlformats-officedocument.presentationml.notesSlide+xml"/>
  <Override PartName="/ppt/tags/tag5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65"/>
  </p:notesMasterIdLst>
  <p:handoutMasterIdLst>
    <p:handoutMasterId r:id="rId66"/>
  </p:handoutMasterIdLst>
  <p:sldIdLst>
    <p:sldId id="498" r:id="rId6"/>
    <p:sldId id="535" r:id="rId7"/>
    <p:sldId id="499" r:id="rId8"/>
    <p:sldId id="500" r:id="rId9"/>
    <p:sldId id="389" r:id="rId10"/>
    <p:sldId id="488" r:id="rId11"/>
    <p:sldId id="507" r:id="rId12"/>
    <p:sldId id="3708" r:id="rId13"/>
    <p:sldId id="412" r:id="rId14"/>
    <p:sldId id="484" r:id="rId15"/>
    <p:sldId id="486" r:id="rId16"/>
    <p:sldId id="3741" r:id="rId17"/>
    <p:sldId id="485" r:id="rId18"/>
    <p:sldId id="529" r:id="rId19"/>
    <p:sldId id="3715" r:id="rId20"/>
    <p:sldId id="3709" r:id="rId21"/>
    <p:sldId id="3710" r:id="rId22"/>
    <p:sldId id="456" r:id="rId23"/>
    <p:sldId id="3716" r:id="rId24"/>
    <p:sldId id="458" r:id="rId25"/>
    <p:sldId id="3717" r:id="rId26"/>
    <p:sldId id="334" r:id="rId27"/>
    <p:sldId id="337" r:id="rId28"/>
    <p:sldId id="410" r:id="rId29"/>
    <p:sldId id="3740" r:id="rId30"/>
    <p:sldId id="328" r:id="rId31"/>
    <p:sldId id="512" r:id="rId32"/>
    <p:sldId id="502" r:id="rId33"/>
    <p:sldId id="503" r:id="rId34"/>
    <p:sldId id="504" r:id="rId35"/>
    <p:sldId id="505" r:id="rId36"/>
    <p:sldId id="506" r:id="rId37"/>
    <p:sldId id="3743" r:id="rId38"/>
    <p:sldId id="3720" r:id="rId39"/>
    <p:sldId id="510" r:id="rId40"/>
    <p:sldId id="3721" r:id="rId41"/>
    <p:sldId id="3712" r:id="rId42"/>
    <p:sldId id="3686" r:id="rId43"/>
    <p:sldId id="625" r:id="rId44"/>
    <p:sldId id="3718" r:id="rId45"/>
    <p:sldId id="3719" r:id="rId46"/>
    <p:sldId id="523" r:id="rId47"/>
    <p:sldId id="514" r:id="rId48"/>
    <p:sldId id="3440" r:id="rId49"/>
    <p:sldId id="3722" r:id="rId50"/>
    <p:sldId id="495" r:id="rId51"/>
    <p:sldId id="496" r:id="rId52"/>
    <p:sldId id="518" r:id="rId53"/>
    <p:sldId id="520" r:id="rId54"/>
    <p:sldId id="519" r:id="rId55"/>
    <p:sldId id="515" r:id="rId56"/>
    <p:sldId id="3723" r:id="rId57"/>
    <p:sldId id="3711" r:id="rId58"/>
    <p:sldId id="3714" r:id="rId59"/>
    <p:sldId id="3727" r:id="rId60"/>
    <p:sldId id="3724" r:id="rId61"/>
    <p:sldId id="493" r:id="rId62"/>
    <p:sldId id="494" r:id="rId63"/>
    <p:sldId id="3725" r:id="rId64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3C0B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4910"/>
          </a:xfrm>
          <a:prstGeom prst="rect">
            <a:avLst/>
          </a:prstGeom>
        </p:spPr>
        <p:txBody>
          <a:bodyPr vert="horz" lIns="176874" tIns="88437" rIns="176874" bIns="88437" rtlCol="0"/>
          <a:lstStyle>
            <a:lvl1pPr algn="l">
              <a:defRPr sz="2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4910"/>
          </a:xfrm>
          <a:prstGeom prst="rect">
            <a:avLst/>
          </a:prstGeom>
        </p:spPr>
        <p:txBody>
          <a:bodyPr vert="horz" lIns="176874" tIns="88437" rIns="176874" bIns="88437" rtlCol="0"/>
          <a:lstStyle>
            <a:lvl1pPr algn="r">
              <a:defRPr sz="2300"/>
            </a:lvl1pPr>
          </a:lstStyle>
          <a:p>
            <a:fld id="{F64A4440-1856-40F9-AE84-0A2159384BA3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6291"/>
            <a:ext cx="3169920" cy="484910"/>
          </a:xfrm>
          <a:prstGeom prst="rect">
            <a:avLst/>
          </a:prstGeom>
        </p:spPr>
        <p:txBody>
          <a:bodyPr vert="horz" lIns="176874" tIns="88437" rIns="176874" bIns="88437" rtlCol="0" anchor="b"/>
          <a:lstStyle>
            <a:lvl1pPr algn="l">
              <a:defRPr sz="2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6291"/>
            <a:ext cx="3169920" cy="484910"/>
          </a:xfrm>
          <a:prstGeom prst="rect">
            <a:avLst/>
          </a:prstGeom>
        </p:spPr>
        <p:txBody>
          <a:bodyPr vert="horz" lIns="176874" tIns="88437" rIns="176874" bIns="88437" rtlCol="0" anchor="b"/>
          <a:lstStyle>
            <a:lvl1pPr algn="r">
              <a:defRPr sz="2300"/>
            </a:lvl1pPr>
          </a:lstStyle>
          <a:p>
            <a:fld id="{DBCF80B6-2DC8-44A4-8F10-B738172FD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51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2335648"/>
          </a:xfrm>
          <a:prstGeom prst="rect">
            <a:avLst/>
          </a:prstGeom>
        </p:spPr>
        <p:txBody>
          <a:bodyPr vert="horz" lIns="176874" tIns="88437" rIns="176874" bIns="88437" rtlCol="0"/>
          <a:lstStyle>
            <a:lvl1pPr algn="l">
              <a:defRPr sz="2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2335648"/>
          </a:xfrm>
          <a:prstGeom prst="rect">
            <a:avLst/>
          </a:prstGeom>
        </p:spPr>
        <p:txBody>
          <a:bodyPr vert="horz" lIns="176874" tIns="88437" rIns="176874" bIns="88437" rtlCol="0"/>
          <a:lstStyle>
            <a:lvl1pPr algn="r">
              <a:defRPr sz="2300"/>
            </a:lvl1pPr>
          </a:lstStyle>
          <a:p>
            <a:fld id="{4A012EAA-C263-4B95-843D-87F4149A713A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10306050" y="5819775"/>
            <a:ext cx="27927300" cy="15709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76874" tIns="88437" rIns="176874" bIns="8843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22402800"/>
            <a:ext cx="5852160" cy="18329564"/>
          </a:xfrm>
          <a:prstGeom prst="rect">
            <a:avLst/>
          </a:prstGeom>
        </p:spPr>
        <p:txBody>
          <a:bodyPr vert="horz" lIns="176874" tIns="88437" rIns="176874" bIns="8843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4215634"/>
            <a:ext cx="3169920" cy="2335642"/>
          </a:xfrm>
          <a:prstGeom prst="rect">
            <a:avLst/>
          </a:prstGeom>
        </p:spPr>
        <p:txBody>
          <a:bodyPr vert="horz" lIns="176874" tIns="88437" rIns="176874" bIns="88437" rtlCol="0" anchor="b"/>
          <a:lstStyle>
            <a:lvl1pPr algn="l">
              <a:defRPr sz="2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44215634"/>
            <a:ext cx="3169920" cy="2335642"/>
          </a:xfrm>
          <a:prstGeom prst="rect">
            <a:avLst/>
          </a:prstGeom>
        </p:spPr>
        <p:txBody>
          <a:bodyPr vert="horz" lIns="176874" tIns="88437" rIns="176874" bIns="88437" rtlCol="0" anchor="b"/>
          <a:lstStyle>
            <a:lvl1pPr algn="r">
              <a:defRPr sz="2300"/>
            </a:lvl1pPr>
          </a:lstStyle>
          <a:p>
            <a:fld id="{5D440D26-162D-4E3C-9556-1A2F4BC363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49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5F9EE-45D2-4E31-A9C7-D6A969AE57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477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737" indent="-28566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673" indent="-228534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743" indent="-228534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6813" indent="-228534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3882" indent="-228534" defTabSz="91255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0951" indent="-228534" defTabSz="91255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021" indent="-228534" defTabSz="91255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090" indent="-228534" defTabSz="912552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F9546957-B1E6-4D56-88D2-92AF3B1F9190}" type="slidenum">
              <a:rPr lang="en-US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pPr>
                <a:defRPr/>
              </a:pPr>
              <a:t>11</a:t>
            </a:fld>
            <a:endParaRPr lang="en-US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53955" name="Rectangle 7"/>
          <p:cNvSpPr txBox="1">
            <a:spLocks noGrp="1" noChangeArrowheads="1"/>
          </p:cNvSpPr>
          <p:nvPr/>
        </p:nvSpPr>
        <p:spPr bwMode="auto">
          <a:xfrm>
            <a:off x="5181601" y="6515102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7" tIns="45698" rIns="91397" bIns="45698" anchor="b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defTabSz="912552" eaLnBrk="1" fontAlgn="base" hangingPunct="1">
              <a:spcBef>
                <a:spcPct val="0"/>
              </a:spcBef>
              <a:spcAft>
                <a:spcPct val="0"/>
              </a:spcAft>
            </a:pPr>
            <a:fld id="{1FF69972-3C00-4CBF-AAFE-2B4CD91A1D04}" type="slidenum">
              <a:rPr lang="en-US" sz="1200">
                <a:solidFill>
                  <a:srgbClr val="000000"/>
                </a:solidFill>
                <a:latin typeface="Times New Roman" pitchFamily="18" charset="0"/>
                <a:ea typeface="MS PGothic" pitchFamily="34" charset="-128"/>
              </a:rPr>
              <a:pPr algn="r" defTabSz="912552"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00"/>
              </a:solidFill>
              <a:latin typeface="Times New Roman" pitchFamily="18" charset="0"/>
              <a:ea typeface="MS PGothic" pitchFamily="34" charset="-128"/>
            </a:endParaRPr>
          </a:p>
        </p:txBody>
      </p:sp>
      <p:sp>
        <p:nvSpPr>
          <p:cNvPr id="25395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0" y="3257551"/>
            <a:ext cx="6705600" cy="3086100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24" indent="-171424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71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4" indent="-171424">
              <a:buFont typeface="Arial" panose="020B0604020202020204" pitchFamily="34" charset="0"/>
              <a:buChar char="•"/>
            </a:pPr>
            <a:endParaRPr lang="en-US" b="1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97CD9-E82C-694D-AC14-5F98FA1737D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787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b="1"/>
              <a:t>Other Schools might Connect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endParaRPr lang="en-US" b="1" baseline="0"/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b="1" baseline="0"/>
              <a:t>Their Expectations with their Mascot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endParaRPr lang="en-US" b="1" baseline="0"/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b="1" baseline="0"/>
              <a:t>Such as THE BULLDOGS at Glad Elementary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endParaRPr lang="en-US" b="1" baseline="0"/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b="1" baseline="0"/>
              <a:t>Because it “Ties-In” 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endParaRPr lang="en-US" b="1" baseline="0"/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b="1" baseline="0"/>
              <a:t>Such as BARK  ….</a:t>
            </a:r>
            <a:r>
              <a:rPr lang="en-US" b="1" u="sng" baseline="0"/>
              <a:t>Read Slide 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endParaRPr lang="en-US" b="1" baseline="0"/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b="1" baseline="0"/>
              <a:t>This Makes it Easier for 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endParaRPr lang="en-US" b="1" baseline="0"/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b="1" baseline="0"/>
              <a:t>Staff and Students to Remember.  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endParaRPr lang="en-US" b="1" baseline="0"/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b="1" baseline="0"/>
              <a:t>Note: It “</a:t>
            </a:r>
            <a:r>
              <a:rPr lang="en-US" b="1" u="sng" baseline="0"/>
              <a:t>fits-in</a:t>
            </a:r>
            <a:r>
              <a:rPr lang="en-US" b="1" baseline="0"/>
              <a:t>” with the Mascot</a:t>
            </a:r>
          </a:p>
          <a:p>
            <a:pPr marL="171424" indent="-171424">
              <a:buFont typeface="Arial" panose="020B0604020202020204" pitchFamily="34" charset="0"/>
              <a:buChar char="•"/>
            </a:pPr>
            <a:endParaRPr lang="en-US" b="1" baseline="0"/>
          </a:p>
          <a:p>
            <a:pPr marL="171424" indent="-171424">
              <a:buFont typeface="Arial" panose="020B0604020202020204" pitchFamily="34" charset="0"/>
              <a:buChar char="•"/>
            </a:pPr>
            <a:r>
              <a:rPr lang="en-US" b="1" baseline="0"/>
              <a:t>They did </a:t>
            </a:r>
            <a:r>
              <a:rPr lang="en-US" b="1" u="sng" baseline="0"/>
              <a:t>not</a:t>
            </a:r>
            <a:r>
              <a:rPr lang="en-US" b="1" baseline="0"/>
              <a:t> Have to Force it to Fit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912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90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867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4" indent="-171424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200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557" lvl="1" indent="-171424">
              <a:buFont typeface="Arial" panose="020B0604020202020204" pitchFamily="34" charset="0"/>
              <a:buChar char="•"/>
            </a:pP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094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096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277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753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731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85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9898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4" indent="-171424">
              <a:buFont typeface="Arial" panose="020B0604020202020204" pitchFamily="34" charset="0"/>
              <a:buChar char="•"/>
            </a:pPr>
            <a:endParaRPr lang="en-US" b="1"/>
          </a:p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04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988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7974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964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88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841" indent="-285708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831" indent="-228566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599964" indent="-228566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097" indent="-228566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229" indent="-228566" defTabSz="91267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362" indent="-228566" defTabSz="91267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494" indent="-228566" defTabSz="91267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5626" indent="-228566" defTabSz="91267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12678" fontAlgn="base">
              <a:spcBef>
                <a:spcPct val="0"/>
              </a:spcBef>
              <a:spcAft>
                <a:spcPct val="0"/>
              </a:spcAft>
              <a:defRPr/>
            </a:pPr>
            <a:fld id="{D40090EB-3B4B-449F-BA57-23B8D67831C5}" type="slidenum">
              <a:rPr lang="en-US" smtClean="0">
                <a:solidFill>
                  <a:srgbClr val="000000"/>
                </a:solidFill>
                <a:latin typeface="Arial" pitchFamily="34" charset="0"/>
                <a:ea typeface="MS PGothic" pitchFamily="34" charset="-128"/>
              </a:rPr>
              <a:pPr defTabSz="912678"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>
              <a:solidFill>
                <a:srgbClr val="000000"/>
              </a:solidFill>
              <a:latin typeface="Arial" pitchFamily="34" charset="0"/>
              <a:ea typeface="MS PGothic" pitchFamily="34" charset="-128"/>
            </a:endParaRPr>
          </a:p>
        </p:txBody>
      </p:sp>
      <p:sp>
        <p:nvSpPr>
          <p:cNvPr id="287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14220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2091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C04D7D-6BCF-BF47-8CAA-5C91DED0285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756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87D99A-AEDC-467C-88D7-EF60B5520E0D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8657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25F9EE-45D2-4E31-A9C7-D6A969AE57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0577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7669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9695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56962" indent="-291139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64556" indent="-232911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30379" indent="-232911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96202" indent="-232911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62024" indent="-2329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3027846" indent="-2329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93669" indent="-2329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959491" indent="-232911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fld id="{82F44A44-B90A-4F07-90E3-B1BD3F3B1C3E}" type="slidenum">
              <a:rPr lang="en-US" smtClean="0">
                <a:solidFill>
                  <a:srgbClr val="000000"/>
                </a:solidFill>
                <a:latin typeface="Arial" charset="0"/>
              </a:rPr>
              <a:pPr>
                <a:defRPr/>
              </a:pPr>
              <a:t>51</a:t>
            </a:fld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b="1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69298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538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99342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School-wide PBIS Resources</a:t>
            </a:r>
          </a:p>
          <a:p>
            <a:pPr marL="176653" indent="-176653">
              <a:buFont typeface="Arial" panose="020B0604020202020204" pitchFamily="34" charset="0"/>
              <a:buChar char="•"/>
            </a:pPr>
            <a:r>
              <a:rPr lang="en-US"/>
              <a:t>Website</a:t>
            </a:r>
          </a:p>
          <a:p>
            <a:pPr marL="176653" indent="-176653">
              <a:buFont typeface="Arial" panose="020B0604020202020204" pitchFamily="34" charset="0"/>
              <a:buChar char="•"/>
            </a:pPr>
            <a:r>
              <a:rPr lang="en-US"/>
              <a:t>Facebook</a:t>
            </a:r>
          </a:p>
          <a:p>
            <a:pPr marL="176653" indent="-176653">
              <a:buFont typeface="Arial" panose="020B0604020202020204" pitchFamily="34" charset="0"/>
              <a:buChar char="•"/>
            </a:pPr>
            <a:r>
              <a:rPr lang="en-US"/>
              <a:t>Online TFI</a:t>
            </a:r>
          </a:p>
          <a:p>
            <a:pPr marL="176653" indent="-176653">
              <a:buFont typeface="Arial" panose="020B0604020202020204" pitchFamily="34" charset="0"/>
              <a:buChar char="•"/>
            </a:pPr>
            <a:r>
              <a:rPr lang="en-US"/>
              <a:t>Implementation Stories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FE8E-24DA-45BF-80B8-6192F07A610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677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School-wide PBIS Resources</a:t>
            </a:r>
          </a:p>
          <a:p>
            <a:pPr marL="176653" indent="-176653">
              <a:buFont typeface="Arial" panose="020B0604020202020204" pitchFamily="34" charset="0"/>
              <a:buChar char="•"/>
            </a:pPr>
            <a:r>
              <a:rPr lang="en-US"/>
              <a:t>Behavior Support Specialists</a:t>
            </a:r>
          </a:p>
          <a:p>
            <a:pPr marL="176653" indent="-176653">
              <a:buFont typeface="Arial" panose="020B0604020202020204" pitchFamily="34" charset="0"/>
              <a:buChar char="•"/>
            </a:pPr>
            <a:r>
              <a:rPr lang="en-US"/>
              <a:t>EC Behavior Support Specialists</a:t>
            </a:r>
          </a:p>
          <a:p>
            <a:pPr marL="176653" indent="-176653">
              <a:buFont typeface="Arial" panose="020B0604020202020204" pitchFamily="34" charset="0"/>
              <a:buChar char="•"/>
            </a:pPr>
            <a:r>
              <a:rPr lang="en-US"/>
              <a:t>Request for Assistance – QR Code</a:t>
            </a:r>
          </a:p>
          <a:p>
            <a:pPr marL="176653" indent="-176653">
              <a:buFont typeface="Arial" panose="020B0604020202020204" pitchFamily="34" charset="0"/>
              <a:buChar char="•"/>
            </a:pPr>
            <a:r>
              <a:rPr lang="en-US"/>
              <a:t>Coordinator Contact Info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0FE8E-24DA-45BF-80B8-6192F07A610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6634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FA9D1-C5AC-40B4-B761-5BB8F5AE6739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44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4" indent="-171424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548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4" indent="-171424"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50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4" indent="-171424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15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24" indent="-171424"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2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40D26-162D-4E3C-9556-1A2F4BC3632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073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97CD9-E82C-694D-AC14-5F98FA1737D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695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7E0-C152-4D82-9369-DBFACCDCA545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71E9B-1F7F-4146-821D-DDB38E05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306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7E0-C152-4D82-9369-DBFACCDCA545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71E9B-1F7F-4146-821D-DDB38E05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41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7E0-C152-4D82-9369-DBFACCDCA545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71E9B-1F7F-4146-821D-DDB38E05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35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609600" y="571500"/>
            <a:ext cx="4011085" cy="119538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/>
            </a:pPr>
            <a:r>
              <a:rPr sz="2400" b="1"/>
              <a:t>Title Text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4766733" y="990600"/>
            <a:ext cx="6815667" cy="5295900"/>
          </a:xfrm>
          <a:prstGeom prst="rect">
            <a:avLst/>
          </a:prstGeom>
        </p:spPr>
        <p:txBody>
          <a:bodyPr>
            <a:normAutofit/>
          </a:bodyPr>
          <a:lstStyle>
            <a:lvl1pPr marL="407193" indent="-407193">
              <a:buSzPct val="100000"/>
              <a:buFont typeface="Arial"/>
              <a:buChar char="•"/>
              <a:defRPr sz="38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845003" indent="-387803">
              <a:buFont typeface="Arial"/>
              <a:defRPr sz="38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76350" indent="-361950">
              <a:buFont typeface="Arial"/>
              <a:defRPr sz="38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05939" indent="-434339">
              <a:buFont typeface="Arial"/>
              <a:defRPr sz="38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263139" indent="-434339">
              <a:buFont typeface="Arial"/>
              <a:defRPr sz="380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pPr lvl="0">
              <a:defRPr sz="1800"/>
            </a:pPr>
            <a:r>
              <a:rPr sz="3800"/>
              <a:t>Body Level One</a:t>
            </a:r>
          </a:p>
          <a:p>
            <a:pPr lvl="1">
              <a:defRPr sz="1800"/>
            </a:pPr>
            <a:r>
              <a:rPr sz="3800"/>
              <a:t>Body Level Two</a:t>
            </a:r>
          </a:p>
          <a:p>
            <a:pPr lvl="2">
              <a:defRPr sz="1800"/>
            </a:pPr>
            <a:r>
              <a:rPr sz="3800"/>
              <a:t>Body Level Three</a:t>
            </a:r>
          </a:p>
          <a:p>
            <a:pPr lvl="3">
              <a:defRPr sz="1800"/>
            </a:pPr>
            <a:r>
              <a:rPr sz="3800"/>
              <a:t>Body Level Four</a:t>
            </a:r>
          </a:p>
          <a:p>
            <a:pPr lvl="4">
              <a:defRPr sz="1800"/>
            </a:pPr>
            <a:r>
              <a:rPr sz="38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34203638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215948" y="6215383"/>
            <a:ext cx="366457" cy="281938"/>
          </a:xfrm>
          <a:prstGeom prst="rect">
            <a:avLst/>
          </a:prstGeom>
        </p:spPr>
        <p:txBody>
          <a:bodyPr/>
          <a:lstStyle>
            <a:lvl1pPr defTabSz="822960">
              <a:spcBef>
                <a:spcPts val="180"/>
              </a:spcBef>
              <a:defRPr b="1">
                <a:solidFill>
                  <a:srgbClr val="8CC6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772266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416176"/>
            <a:ext cx="10363200" cy="1470025"/>
          </a:xfrm>
        </p:spPr>
        <p:txBody>
          <a:bodyPr/>
          <a:lstStyle>
            <a:lvl1pPr>
              <a:defRPr>
                <a:solidFill>
                  <a:srgbClr val="0096D7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52672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82974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0" descr="foo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2614"/>
            <a:ext cx="12192000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footer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2614"/>
            <a:ext cx="12192000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967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3848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384800" cy="4038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0246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92520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3923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7E0-C152-4D82-9369-DBFACCDCA545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71E9B-1F7F-4146-821D-DDB38E05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70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871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0825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2305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61845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52400"/>
            <a:ext cx="27432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52400"/>
            <a:ext cx="80264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9802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ffice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4400">
                <a:uFill>
                  <a:solidFill/>
                </a:uFill>
              </a:rPr>
              <a:t>Title Text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783590" indent="-285750">
              <a:buChar char="–"/>
              <a:defRPr sz="2800"/>
            </a:lvl2pPr>
            <a:lvl3pPr marL="1183639" indent="-228600">
              <a:spcBef>
                <a:spcPts val="500"/>
              </a:spcBef>
              <a:defRPr sz="2400"/>
            </a:lvl3pPr>
            <a:lvl4pPr marL="1640839" indent="-228600">
              <a:spcBef>
                <a:spcPts val="400"/>
              </a:spcBef>
              <a:buChar char="–"/>
              <a:defRPr sz="2000"/>
            </a:lvl4pPr>
            <a:lvl5pPr marL="2098039" indent="-228600">
              <a:spcBef>
                <a:spcPts val="400"/>
              </a:spcBef>
              <a:buChar char="»"/>
              <a:defRPr sz="2000"/>
            </a:lvl5pPr>
          </a:lstStyle>
          <a:p>
            <a:pPr lvl="0">
              <a:defRPr sz="1800">
                <a:uFillTx/>
              </a:defRPr>
            </a:pPr>
            <a:r>
              <a:rPr sz="32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8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0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</a:pPr>
            <a:fld id="{86CB4B4D-7CA3-9044-876B-883B54F8677D}" type="slidenum">
              <a:rPr sz="2800" b="1">
                <a:solidFill>
                  <a:srgbClr val="8CC63F"/>
                </a:solidFill>
              </a:rPr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t>‹#›</a:t>
            </a:fld>
            <a:endParaRPr sz="2800" b="1">
              <a:solidFill>
                <a:srgbClr val="8CC6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993001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8CC63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8CC63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fld id="{CCAE7ED5-1A5C-F14A-89E5-A82C89B54EFB}" type="slidenum">
              <a:rPr lang="en-US" sz="2800" b="1">
                <a:solidFill>
                  <a:srgbClr val="8CC63F"/>
                </a:solidFill>
              </a:rPr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t>‹#›</a:t>
            </a:fld>
            <a:endParaRPr lang="en-US" sz="2800" b="1">
              <a:solidFill>
                <a:srgbClr val="8CC6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95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8CC63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8CC63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fld id="{5CCF4227-DF32-9444-A463-3A2F9B40DB23}" type="slidenum">
              <a:rPr lang="en-US" sz="2800" b="1">
                <a:solidFill>
                  <a:srgbClr val="8CC63F"/>
                </a:solidFill>
              </a:rPr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t>‹#›</a:t>
            </a:fld>
            <a:endParaRPr lang="en-US" sz="2800" b="1">
              <a:solidFill>
                <a:srgbClr val="8CC6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3412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"/>
            <a:ext cx="9160933" cy="1600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828800"/>
            <a:ext cx="50292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46800" y="1828800"/>
            <a:ext cx="5029200" cy="36576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8CC63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2800" b="1">
              <a:solidFill>
                <a:srgbClr val="8CC63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84864" y="6305550"/>
            <a:ext cx="609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fld id="{C3FD0A62-5B69-1045-B7FA-9E51E39C6142}" type="slidenum">
              <a:rPr lang="en-US" sz="2800" b="1">
                <a:solidFill>
                  <a:srgbClr val="8CC63F"/>
                </a:solidFill>
              </a:rPr>
              <a:pPr algn="ctr" fontAlgn="base">
                <a:spcBef>
                  <a:spcPct val="20000"/>
                </a:spcBef>
                <a:spcAft>
                  <a:spcPct val="0"/>
                </a:spcAft>
              </a:pPr>
              <a:t>‹#›</a:t>
            </a:fld>
            <a:endParaRPr lang="en-US" sz="2800" b="1">
              <a:solidFill>
                <a:srgbClr val="8CC6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696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7E0-C152-4D82-9369-DBFACCDCA545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71E9B-1F7F-4146-821D-DDB38E05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49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7E0-C152-4D82-9369-DBFACCDCA545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71E9B-1F7F-4146-821D-DDB38E05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74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7E0-C152-4D82-9369-DBFACCDCA545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71E9B-1F7F-4146-821D-DDB38E05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99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7E0-C152-4D82-9369-DBFACCDCA545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71E9B-1F7F-4146-821D-DDB38E05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7E0-C152-4D82-9369-DBFACCDCA545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71E9B-1F7F-4146-821D-DDB38E05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61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7E0-C152-4D82-9369-DBFACCDCA545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71E9B-1F7F-4146-821D-DDB38E05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05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47B7E0-C152-4D82-9369-DBFACCDCA545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71E9B-1F7F-4146-821D-DDB38E05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90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7B7E0-C152-4D82-9369-DBFACCDCA545}" type="datetimeFigureOut">
              <a:rPr lang="en-US" smtClean="0"/>
              <a:t>9/13/2021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71E9B-1F7F-4146-821D-DDB38E05D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2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7" r:id="rId12"/>
    <p:sldLayoutId id="214748367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 descr="header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52400"/>
            <a:ext cx="10972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1097280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19" descr="header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2"/>
          <p:cNvSpPr txBox="1">
            <a:spLocks noChangeArrowheads="1"/>
          </p:cNvSpPr>
          <p:nvPr userDrawn="1"/>
        </p:nvSpPr>
        <p:spPr bwMode="auto">
          <a:xfrm>
            <a:off x="10464800" y="6324600"/>
            <a:ext cx="1422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8CC63F"/>
                </a:solidFill>
                <a:latin typeface="Century Gothic" pitchFamily="34" charset="0"/>
              </a:defRPr>
            </a:lvl1pPr>
            <a:lvl2pPr marL="742950" indent="-285750" eaLnBrk="0" hangingPunct="0">
              <a:defRPr sz="2800" b="1">
                <a:solidFill>
                  <a:srgbClr val="8CC63F"/>
                </a:solidFill>
                <a:latin typeface="Century Gothic" pitchFamily="34" charset="0"/>
              </a:defRPr>
            </a:lvl2pPr>
            <a:lvl3pPr marL="1143000" indent="-228600" eaLnBrk="0" hangingPunct="0">
              <a:defRPr sz="2800" b="1">
                <a:solidFill>
                  <a:srgbClr val="8CC63F"/>
                </a:solidFill>
                <a:latin typeface="Century Gothic" pitchFamily="34" charset="0"/>
              </a:defRPr>
            </a:lvl3pPr>
            <a:lvl4pPr marL="1600200" indent="-228600" eaLnBrk="0" hangingPunct="0">
              <a:defRPr sz="2800" b="1">
                <a:solidFill>
                  <a:srgbClr val="8CC63F"/>
                </a:solidFill>
                <a:latin typeface="Century Gothic" pitchFamily="34" charset="0"/>
              </a:defRPr>
            </a:lvl4pPr>
            <a:lvl5pPr marL="2057400" indent="-228600" eaLnBrk="0" hangingPunct="0">
              <a:defRPr sz="2800" b="1">
                <a:solidFill>
                  <a:srgbClr val="8CC63F"/>
                </a:solidFill>
                <a:latin typeface="Century Gothic" pitchFamily="34" charset="0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8CC63F"/>
                </a:solidFill>
                <a:latin typeface="Century Gothic" pitchFamily="34" charset="0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8CC63F"/>
                </a:solidFill>
                <a:latin typeface="Century Gothic" pitchFamily="34" charset="0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8CC63F"/>
                </a:solidFill>
                <a:latin typeface="Century Gothic" pitchFamily="34" charset="0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defRPr sz="2800" b="1">
                <a:solidFill>
                  <a:srgbClr val="8CC63F"/>
                </a:solidFill>
                <a:latin typeface="Century Gothic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fld id="{F1156549-60E4-462A-A041-1AAE090E809B}" type="slidenum">
              <a:rPr lang="en-US" sz="2000" smtClean="0">
                <a:solidFill>
                  <a:srgbClr val="004C8A"/>
                </a:solidFill>
              </a:rPr>
              <a:pPr algn="ctr" eaLnBrk="1" fontAlgn="base" hangingPunct="1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endParaRPr lang="en-US" sz="2000">
              <a:solidFill>
                <a:srgbClr val="004C8A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04801" y="6172201"/>
            <a:ext cx="2641601" cy="576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3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 sz="2800">
          <a:solidFill>
            <a:srgbClr val="004C8A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bis.org/Common/Cms/files/pbisresources/TeachingSocialEmotionalCompetenciesWithinAPBISFramework.pdf" TargetMode="External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4.png"/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4347" y="388620"/>
            <a:ext cx="10321734" cy="4684544"/>
          </a:xfrm>
        </p:spPr>
        <p:txBody>
          <a:bodyPr>
            <a:normAutofit fontScale="90000"/>
          </a:bodyPr>
          <a:lstStyle/>
          <a:p>
            <a:pPr algn="l"/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b="1" dirty="0">
                <a:latin typeface="+mn-lt"/>
              </a:rPr>
              <a:t>WVPBIS Virtual Academy</a:t>
            </a:r>
            <a:br>
              <a:rPr lang="en-US" b="1" dirty="0">
                <a:latin typeface="+mn-lt"/>
              </a:rPr>
            </a:br>
            <a:r>
              <a:rPr lang="en-US" b="1" dirty="0">
                <a:latin typeface="+mn-lt"/>
              </a:rPr>
              <a:t>Part 3: Day 1</a:t>
            </a:r>
            <a:br>
              <a:rPr lang="en-US" b="1" dirty="0">
                <a:latin typeface="+mn-lt"/>
              </a:rPr>
            </a:br>
            <a:br>
              <a:rPr lang="en-US" b="1" dirty="0"/>
            </a:br>
            <a:r>
              <a:rPr lang="en-US" b="1" dirty="0">
                <a:latin typeface="+mn-lt"/>
              </a:rPr>
              <a:t>TFI 1.3 and 1.4 </a:t>
            </a:r>
            <a:br>
              <a:rPr lang="en-US" dirty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245" y="1207108"/>
            <a:ext cx="2404106" cy="2278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19600" y="5073164"/>
            <a:ext cx="3321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             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775" y="5796597"/>
            <a:ext cx="3209925" cy="76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82378-FAE4-4B0A-B3C7-D4B8F7A7731C}" type="slidenum">
              <a:rPr lang="en-US" smtClean="0"/>
              <a:t>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196" y="4768470"/>
            <a:ext cx="1491773" cy="17901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43" y="4752496"/>
            <a:ext cx="2853535" cy="1949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5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1827" b="41331"/>
          <a:stretch/>
        </p:blipFill>
        <p:spPr bwMode="auto">
          <a:xfrm>
            <a:off x="3995456" y="759323"/>
            <a:ext cx="6913110" cy="5063066"/>
          </a:xfrm>
          <a:prstGeom prst="rect">
            <a:avLst/>
          </a:prstGeom>
          <a:noFill/>
          <a:ln w="28575" cmpd="sng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733816" y="2413432"/>
            <a:ext cx="6908800" cy="1077210"/>
          </a:xfrm>
          <a:prstGeom prst="rect">
            <a:avLst/>
          </a:prstGeom>
          <a:solidFill>
            <a:srgbClr val="FFFFFF">
              <a:alpha val="80000"/>
            </a:srgbClr>
          </a:solidFill>
          <a:ln w="28575" cmpd="sng">
            <a:noFill/>
            <a:miter lim="800000"/>
            <a:headEnd/>
            <a:tailEnd/>
          </a:ln>
        </p:spPr>
        <p:txBody>
          <a:bodyPr wrap="square" lIns="91436" tIns="45716" rIns="91436" bIns="45716"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1D2A52"/>
                </a:solidFill>
                <a:latin typeface="Tw Cen MT"/>
                <a:ea typeface="MS PGothic" pitchFamily="34" charset="-128"/>
                <a:cs typeface="Tw Cen MT"/>
              </a:rPr>
              <a:t>T H E    DO   NOTs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1D2A52"/>
                </a:solidFill>
                <a:latin typeface="Tw Cen MT"/>
                <a:ea typeface="MS PGothic" pitchFamily="34" charset="-128"/>
                <a:cs typeface="Tw Cen MT"/>
              </a:rPr>
              <a:t>        (A Non-Example)</a:t>
            </a:r>
            <a:endParaRPr lang="en-US" sz="2000" b="1" u="sng">
              <a:solidFill>
                <a:srgbClr val="1D2A52"/>
              </a:solidFill>
              <a:latin typeface="Tw Cen MT"/>
              <a:ea typeface="MS PGothic" pitchFamily="34" charset="-128"/>
              <a:cs typeface="Tw Cen M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FE6693-6608-4D51-9AFF-74CAF7FBA3BD}"/>
              </a:ext>
            </a:extLst>
          </p:cNvPr>
          <p:cNvSpPr txBox="1"/>
          <p:nvPr/>
        </p:nvSpPr>
        <p:spPr>
          <a:xfrm>
            <a:off x="486136" y="1296365"/>
            <a:ext cx="28589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What’s Wrong With Ms. </a:t>
            </a:r>
            <a:r>
              <a:rPr lang="en-US" sz="2400" b="1" err="1"/>
              <a:t>Mutner’s</a:t>
            </a:r>
            <a:r>
              <a:rPr lang="en-US" sz="2400" b="1"/>
              <a:t> Expectations?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AE5DB1-BFC2-49B0-92D5-31BC85EAA7C4}"/>
              </a:ext>
            </a:extLst>
          </p:cNvPr>
          <p:cNvSpPr txBox="1"/>
          <p:nvPr/>
        </p:nvSpPr>
        <p:spPr>
          <a:xfrm>
            <a:off x="486136" y="3490642"/>
            <a:ext cx="2668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She’s not telling her students what she’s looking for… </a:t>
            </a:r>
          </a:p>
        </p:txBody>
      </p:sp>
    </p:spTree>
    <p:extLst>
      <p:ext uri="{BB962C8B-B14F-4D97-AF65-F5344CB8AC3E}">
        <p14:creationId xmlns:p14="http://schemas.microsoft.com/office/powerpoint/2010/main" val="1655204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974134" y="1336807"/>
            <a:ext cx="8230727" cy="5115780"/>
            <a:chOff x="1124663" y="1266172"/>
            <a:chExt cx="6726420" cy="4844769"/>
          </a:xfrm>
        </p:grpSpPr>
        <p:pic>
          <p:nvPicPr>
            <p:cNvPr id="151554" name="Picture 2" descr="100-0331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4663" y="1266172"/>
              <a:ext cx="6726420" cy="4844769"/>
            </a:xfrm>
            <a:prstGeom prst="rect">
              <a:avLst/>
            </a:prstGeom>
            <a:noFill/>
            <a:ln w="28575" cmpd="sng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 rot="21480000">
              <a:off x="3352801" y="2754085"/>
              <a:ext cx="2438400" cy="523220"/>
            </a:xfrm>
            <a:prstGeom prst="rect">
              <a:avLst/>
            </a:prstGeom>
            <a:solidFill>
              <a:srgbClr val="ADB1C9"/>
            </a:solidFill>
          </p:spPr>
          <p:txBody>
            <a:bodyPr wrap="square" rtlCol="0">
              <a:spAutoFit/>
            </a:bodyPr>
            <a:lstStyle/>
            <a:p>
              <a:pPr marL="4763"/>
              <a:r>
                <a:rPr lang="en-US" sz="2800" b="1" u="sng" spc="-300">
                  <a:solidFill>
                    <a:srgbClr val="3C666A"/>
                  </a:solidFill>
                </a:rPr>
                <a:t>School Expectations</a:t>
              </a:r>
            </a:p>
          </p:txBody>
        </p:sp>
      </p:grpSp>
      <p:sp>
        <p:nvSpPr>
          <p:cNvPr id="2170883" name="Rectangle 3"/>
          <p:cNvSpPr>
            <a:spLocks noChangeArrowheads="1"/>
          </p:cNvSpPr>
          <p:nvPr/>
        </p:nvSpPr>
        <p:spPr bwMode="auto">
          <a:xfrm rot="-60000">
            <a:off x="4789920" y="2622332"/>
            <a:ext cx="3010122" cy="2121605"/>
          </a:xfrm>
          <a:prstGeom prst="rect">
            <a:avLst/>
          </a:prstGeom>
          <a:solidFill>
            <a:srgbClr val="6699FF"/>
          </a:solidFill>
          <a:ln w="28575" cmpd="sng">
            <a:solidFill>
              <a:srgbClr val="1D2A53"/>
            </a:solidFill>
            <a:miter lim="800000"/>
            <a:headEnd/>
            <a:tailEnd/>
          </a:ln>
        </p:spPr>
        <p:txBody>
          <a:bodyPr wrap="none" lIns="91436" tIns="45716" rIns="91436" bIns="45716" anchor="ctr"/>
          <a:lstStyle/>
          <a:p>
            <a:pPr algn="ctr" defTabSz="822308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u="sng">
                <a:solidFill>
                  <a:srgbClr val="1D2A53"/>
                </a:solidFill>
                <a:latin typeface="Tw Cen MT"/>
                <a:cs typeface="Tw Cen MT"/>
              </a:rPr>
              <a:t>School Rules</a:t>
            </a:r>
          </a:p>
          <a:p>
            <a:pPr algn="ctr" defTabSz="822308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3300"/>
                </a:solidFill>
                <a:latin typeface="Tw Cen MT"/>
                <a:cs typeface="Tw Cen MT"/>
              </a:rPr>
              <a:t>NO</a:t>
            </a:r>
            <a:r>
              <a:rPr lang="en-US" sz="2000" b="1">
                <a:solidFill>
                  <a:srgbClr val="3333CC"/>
                </a:solidFill>
                <a:latin typeface="Tw Cen MT"/>
                <a:cs typeface="Tw Cen MT"/>
              </a:rPr>
              <a:t> </a:t>
            </a:r>
            <a:r>
              <a:rPr lang="en-US" sz="2000" b="1">
                <a:solidFill>
                  <a:srgbClr val="1D2A53"/>
                </a:solidFill>
                <a:latin typeface="Tw Cen MT"/>
                <a:cs typeface="Tw Cen MT"/>
              </a:rPr>
              <a:t>Food</a:t>
            </a:r>
          </a:p>
          <a:p>
            <a:pPr algn="ctr" defTabSz="822308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3300"/>
                </a:solidFill>
                <a:latin typeface="Tw Cen MT"/>
                <a:cs typeface="Tw Cen MT"/>
              </a:rPr>
              <a:t>NO</a:t>
            </a:r>
            <a:r>
              <a:rPr lang="en-US" sz="2000" b="1">
                <a:solidFill>
                  <a:srgbClr val="3333CC"/>
                </a:solidFill>
                <a:latin typeface="Tw Cen MT"/>
                <a:cs typeface="Tw Cen MT"/>
              </a:rPr>
              <a:t> </a:t>
            </a:r>
            <a:r>
              <a:rPr lang="en-US" sz="2000" b="1">
                <a:solidFill>
                  <a:srgbClr val="1D2A53"/>
                </a:solidFill>
                <a:latin typeface="Tw Cen MT"/>
                <a:cs typeface="Tw Cen MT"/>
              </a:rPr>
              <a:t>Weapons</a:t>
            </a:r>
          </a:p>
          <a:p>
            <a:pPr algn="ctr" defTabSz="822308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3300"/>
                </a:solidFill>
                <a:latin typeface="Tw Cen MT"/>
                <a:cs typeface="Tw Cen MT"/>
              </a:rPr>
              <a:t>NO</a:t>
            </a:r>
            <a:r>
              <a:rPr lang="en-US" sz="2000" b="1">
                <a:solidFill>
                  <a:srgbClr val="1D2A53"/>
                </a:solidFill>
                <a:latin typeface="Tw Cen MT"/>
                <a:cs typeface="Tw Cen MT"/>
              </a:rPr>
              <a:t> Backpacks</a:t>
            </a:r>
          </a:p>
          <a:p>
            <a:pPr algn="ctr" defTabSz="822308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3300"/>
                </a:solidFill>
                <a:latin typeface="Tw Cen MT"/>
                <a:cs typeface="Tw Cen MT"/>
              </a:rPr>
              <a:t>NO</a:t>
            </a:r>
            <a:r>
              <a:rPr lang="en-US" sz="2000" b="1">
                <a:solidFill>
                  <a:srgbClr val="3333CC"/>
                </a:solidFill>
                <a:latin typeface="Tw Cen MT"/>
                <a:cs typeface="Tw Cen MT"/>
              </a:rPr>
              <a:t> </a:t>
            </a:r>
            <a:r>
              <a:rPr lang="en-US" sz="2000" b="1">
                <a:solidFill>
                  <a:srgbClr val="1D2A53"/>
                </a:solidFill>
                <a:latin typeface="Tw Cen MT"/>
                <a:cs typeface="Tw Cen MT"/>
              </a:rPr>
              <a:t>Drugs/Smoking</a:t>
            </a:r>
          </a:p>
          <a:p>
            <a:pPr algn="ctr" defTabSz="822308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>
                <a:solidFill>
                  <a:srgbClr val="FF3300"/>
                </a:solidFill>
                <a:latin typeface="Tw Cen MT"/>
                <a:cs typeface="Tw Cen MT"/>
              </a:rPr>
              <a:t>NO</a:t>
            </a:r>
            <a:r>
              <a:rPr lang="en-US" sz="2000" b="1">
                <a:solidFill>
                  <a:srgbClr val="3333CC"/>
                </a:solidFill>
                <a:latin typeface="Tw Cen MT"/>
                <a:cs typeface="Tw Cen MT"/>
              </a:rPr>
              <a:t> </a:t>
            </a:r>
            <a:r>
              <a:rPr lang="en-US" sz="2000" b="1">
                <a:solidFill>
                  <a:schemeClr val="tx2"/>
                </a:solidFill>
                <a:latin typeface="Tw Cen MT"/>
                <a:cs typeface="Tw Cen MT"/>
              </a:rPr>
              <a:t>Bullying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880" y="6124104"/>
            <a:ext cx="704208" cy="469472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C5652744-99D4-400B-9F76-E566BE59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549" y="1620277"/>
            <a:ext cx="1087134" cy="975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1FBA57-4E2E-4CF7-AD06-B7FFC304720B}"/>
              </a:ext>
            </a:extLst>
          </p:cNvPr>
          <p:cNvSpPr txBox="1"/>
          <p:nvPr/>
        </p:nvSpPr>
        <p:spPr>
          <a:xfrm>
            <a:off x="1" y="470463"/>
            <a:ext cx="1219199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What Type Of “School Climate” Are These Expectations Creating?</a:t>
            </a:r>
          </a:p>
        </p:txBody>
      </p:sp>
    </p:spTree>
    <p:extLst>
      <p:ext uri="{BB962C8B-B14F-4D97-AF65-F5344CB8AC3E}">
        <p14:creationId xmlns:p14="http://schemas.microsoft.com/office/powerpoint/2010/main" val="25582451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170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70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7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88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288142-490A-4DC5-976A-918BE1A795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291" y="447869"/>
            <a:ext cx="4821732" cy="3620277"/>
          </a:xfrm>
        </p:spPr>
      </p:pic>
      <p:pic>
        <p:nvPicPr>
          <p:cNvPr id="1026" name="Picture 2" descr="Be Aware! Illegal Parking In Mumbai Can Attract Fines Of Up To Rs 23,000 -  Culture">
            <a:extLst>
              <a:ext uri="{FF2B5EF4-FFF2-40B4-BE49-F238E27FC236}">
                <a16:creationId xmlns:a16="http://schemas.microsoft.com/office/drawing/2014/main" id="{B0BBDCD4-258D-464C-A8EC-51E16030B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460" y="3335694"/>
            <a:ext cx="5215662" cy="3149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5D5BC6-6444-4BA4-B3CF-8920B8D056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5948" y="158623"/>
            <a:ext cx="4171950" cy="2981325"/>
          </a:xfrm>
          <a:prstGeom prst="rect">
            <a:avLst/>
          </a:prstGeom>
        </p:spPr>
      </p:pic>
      <p:pic>
        <p:nvPicPr>
          <p:cNvPr id="1028" name="Picture 4" descr="man ignoring no fishing sign: InsiderMemeTrading">
            <a:extLst>
              <a:ext uri="{FF2B5EF4-FFF2-40B4-BE49-F238E27FC236}">
                <a16:creationId xmlns:a16="http://schemas.microsoft.com/office/drawing/2014/main" id="{DC0EE7AD-A2C5-4D2C-B958-97AC6AB5E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216" y="2851092"/>
            <a:ext cx="3720857" cy="372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63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790842"/>
            <a:ext cx="5302330" cy="646323"/>
          </a:xfrm>
          <a:prstGeom prst="rect">
            <a:avLst/>
          </a:prstGeom>
          <a:solidFill>
            <a:srgbClr val="FFFFFF">
              <a:alpha val="80000"/>
            </a:srgbClr>
          </a:solidFill>
          <a:ln w="28575" cmpd="sng">
            <a:noFill/>
            <a:miter lim="800000"/>
            <a:headEnd/>
            <a:tailEnd/>
          </a:ln>
        </p:spPr>
        <p:txBody>
          <a:bodyPr wrap="square" lIns="91436" tIns="45716" rIns="91436" bIns="45716"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+mn-lt"/>
                <a:ea typeface="MS PGothic" pitchFamily="34" charset="-128"/>
                <a:cs typeface="Tw Cen MT"/>
              </a:rPr>
              <a:t>Expectations vs Rules</a:t>
            </a:r>
            <a:endParaRPr lang="en-US" sz="3600" b="1" u="sng">
              <a:latin typeface="+mn-lt"/>
              <a:ea typeface="MS PGothic" pitchFamily="34" charset="-128"/>
              <a:cs typeface="Tw Cen M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9217" y="629772"/>
            <a:ext cx="4756524" cy="5983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995" y="6275763"/>
            <a:ext cx="736059" cy="49070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9A76CB-1D6A-4571-9DCA-7279159591F5}"/>
              </a:ext>
            </a:extLst>
          </p:cNvPr>
          <p:cNvSpPr txBox="1"/>
          <p:nvPr/>
        </p:nvSpPr>
        <p:spPr>
          <a:xfrm>
            <a:off x="475124" y="2096840"/>
            <a:ext cx="43520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/>
              <a:t>“</a:t>
            </a: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</a:t>
            </a:r>
            <a:r>
              <a:rPr lang="en-US" sz="2800" b="1"/>
              <a:t>” are simply a list of things that we </a:t>
            </a:r>
            <a:r>
              <a:rPr lang="en-US" sz="2800" b="1" u="sng"/>
              <a:t>should</a:t>
            </a:r>
            <a:r>
              <a:rPr lang="en-US" sz="2800" b="1"/>
              <a:t> </a:t>
            </a:r>
            <a:r>
              <a:rPr lang="en-US" sz="2800" b="1" u="sng"/>
              <a:t>not do</a:t>
            </a:r>
            <a:r>
              <a:rPr lang="en-US" sz="2800" b="1"/>
              <a:t>.</a:t>
            </a:r>
            <a:endParaRPr lang="en-US" sz="2800" b="1" u="sng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b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/>
              <a:t>“</a:t>
            </a:r>
            <a:r>
              <a:rPr lang="en-US" sz="28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Expectations</a:t>
            </a:r>
            <a:r>
              <a:rPr lang="en-US" sz="2800" b="1"/>
              <a:t>” </a:t>
            </a:r>
            <a:r>
              <a:rPr lang="en-US" sz="2800" b="1" u="sng"/>
              <a:t>communicate</a:t>
            </a:r>
            <a:r>
              <a:rPr lang="en-US" sz="2800" b="1"/>
              <a:t> the desired behavior, </a:t>
            </a:r>
            <a:r>
              <a:rPr lang="en-US" sz="2800" b="1" u="sng"/>
              <a:t>teaches a skill </a:t>
            </a:r>
            <a:r>
              <a:rPr lang="en-US" sz="2800" b="1"/>
              <a:t>and </a:t>
            </a:r>
            <a:r>
              <a:rPr lang="en-US" sz="2800" b="1" u="sng"/>
              <a:t>sets the tone</a:t>
            </a:r>
            <a:r>
              <a:rPr lang="en-US" sz="2800" b="1"/>
              <a:t> for the environment.</a:t>
            </a:r>
          </a:p>
        </p:txBody>
      </p:sp>
    </p:spTree>
    <p:extLst>
      <p:ext uri="{BB962C8B-B14F-4D97-AF65-F5344CB8AC3E}">
        <p14:creationId xmlns:p14="http://schemas.microsoft.com/office/powerpoint/2010/main" val="35268146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>
                <a:latin typeface="+mn-lt"/>
              </a:rPr>
              <a:t>Behavioral Expectation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01900" y="1937544"/>
            <a:ext cx="4076700" cy="4641056"/>
          </a:xfrm>
        </p:spPr>
        <p:txBody>
          <a:bodyPr>
            <a:normAutofit/>
          </a:bodyPr>
          <a:lstStyle/>
          <a:p>
            <a:r>
              <a:rPr lang="en-US" sz="3000" dirty="0"/>
              <a:t>Be Respectful </a:t>
            </a:r>
          </a:p>
          <a:p>
            <a:r>
              <a:rPr lang="en-US" sz="3000" dirty="0"/>
              <a:t>Be Responsible  </a:t>
            </a:r>
          </a:p>
          <a:p>
            <a:r>
              <a:rPr lang="en-US" sz="3000" dirty="0"/>
              <a:t>Be Safe </a:t>
            </a:r>
          </a:p>
          <a:p>
            <a:r>
              <a:rPr lang="en-US" sz="3000" dirty="0"/>
              <a:t>Be Ready to Learn</a:t>
            </a:r>
          </a:p>
          <a:p>
            <a:r>
              <a:rPr lang="en-US" sz="3000" dirty="0"/>
              <a:t>Be Kind </a:t>
            </a:r>
          </a:p>
          <a:p>
            <a:r>
              <a:rPr lang="en-US" sz="3000" dirty="0"/>
              <a:t>Be Organized </a:t>
            </a:r>
          </a:p>
          <a:p>
            <a:r>
              <a:rPr lang="en-US" sz="3000" dirty="0"/>
              <a:t>Be On Time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9200" y="1937544"/>
            <a:ext cx="5181600" cy="4752975"/>
          </a:xfrm>
        </p:spPr>
        <p:txBody>
          <a:bodyPr>
            <a:normAutofit/>
          </a:bodyPr>
          <a:lstStyle/>
          <a:p>
            <a:r>
              <a:rPr lang="en-US" sz="3000" dirty="0"/>
              <a:t>Accountability </a:t>
            </a:r>
          </a:p>
          <a:p>
            <a:pPr marL="0" indent="0">
              <a:buNone/>
            </a:pPr>
            <a:r>
              <a:rPr lang="en-US" sz="2400" dirty="0"/>
              <a:t>•</a:t>
            </a:r>
            <a:r>
              <a:rPr lang="en-US" sz="3000" dirty="0"/>
              <a:t> Dedication </a:t>
            </a:r>
          </a:p>
          <a:p>
            <a:pPr marL="0" indent="0">
              <a:buNone/>
            </a:pPr>
            <a:r>
              <a:rPr lang="en-US" sz="2400" dirty="0"/>
              <a:t>•</a:t>
            </a:r>
            <a:r>
              <a:rPr lang="en-US" sz="3000" dirty="0"/>
              <a:t> Honesty </a:t>
            </a:r>
          </a:p>
          <a:p>
            <a:pPr marL="0" indent="0">
              <a:buNone/>
            </a:pPr>
            <a:r>
              <a:rPr lang="en-US" sz="2400" dirty="0"/>
              <a:t>•</a:t>
            </a:r>
            <a:r>
              <a:rPr lang="en-US" sz="3000" dirty="0"/>
              <a:t> Optimism </a:t>
            </a:r>
          </a:p>
          <a:p>
            <a:pPr marL="0" indent="0">
              <a:buNone/>
            </a:pPr>
            <a:r>
              <a:rPr lang="en-US" sz="2400" dirty="0"/>
              <a:t>•</a:t>
            </a:r>
            <a:r>
              <a:rPr lang="en-US" sz="3000" dirty="0"/>
              <a:t> Determination </a:t>
            </a:r>
          </a:p>
          <a:p>
            <a:pPr marL="0" indent="0">
              <a:buNone/>
            </a:pPr>
            <a:r>
              <a:rPr lang="en-US" sz="2400" dirty="0"/>
              <a:t>•</a:t>
            </a:r>
            <a:r>
              <a:rPr lang="en-US" sz="3000" dirty="0"/>
              <a:t> Excellence </a:t>
            </a:r>
          </a:p>
          <a:p>
            <a:r>
              <a:rPr lang="en-US" sz="3000" dirty="0"/>
              <a:t>High Expectations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2465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BAED667-7A4B-4C7C-B382-39EC681F8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6919" y="382465"/>
            <a:ext cx="6924675" cy="609307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739301-0003-4320-B83D-9DAFE158B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PBIS </a:t>
            </a:r>
            <a:br>
              <a:rPr lang="en-US" b="1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en-US" b="1" kern="12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West Virginia Schools </a:t>
            </a:r>
            <a:endParaRPr lang="en-US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7A4FBAF-5605-4922-B1D3-07BA8386B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325" y="6104060"/>
            <a:ext cx="3179901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82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D18A7-78E7-4280-8A53-812F03313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353" y="1358458"/>
            <a:ext cx="3856927" cy="1325432"/>
          </a:xfrm>
        </p:spPr>
        <p:txBody>
          <a:bodyPr>
            <a:noAutofit/>
          </a:bodyPr>
          <a:lstStyle/>
          <a:p>
            <a:pPr algn="ctr"/>
            <a:r>
              <a:rPr lang="en-US" b="1" dirty="0">
                <a:solidFill>
                  <a:srgbClr val="00B050"/>
                </a:solidFill>
                <a:latin typeface="+mn-lt"/>
              </a:rPr>
              <a:t>P</a:t>
            </a:r>
            <a:r>
              <a:rPr lang="en-US" b="1" dirty="0">
                <a:solidFill>
                  <a:srgbClr val="FFC000"/>
                </a:solidFill>
                <a:latin typeface="+mn-lt"/>
              </a:rPr>
              <a:t>B</a:t>
            </a:r>
            <a:r>
              <a:rPr lang="en-US" b="1" dirty="0">
                <a:solidFill>
                  <a:srgbClr val="C00000"/>
                </a:solidFill>
                <a:latin typeface="+mn-lt"/>
              </a:rPr>
              <a:t>I</a:t>
            </a:r>
            <a:r>
              <a:rPr lang="en-US" b="1" dirty="0">
                <a:solidFill>
                  <a:srgbClr val="00B050"/>
                </a:solidFill>
                <a:latin typeface="+mn-lt"/>
              </a:rPr>
              <a:t>S</a:t>
            </a:r>
            <a:r>
              <a:rPr lang="en-US" b="1" dirty="0">
                <a:latin typeface="+mn-lt"/>
              </a:rPr>
              <a:t> Tier 1 Spotlight School</a:t>
            </a:r>
          </a:p>
        </p:txBody>
      </p:sp>
      <p:pic>
        <p:nvPicPr>
          <p:cNvPr id="5" name="Content Placeholder 4" descr="A group of wom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E899FD4C-15D1-4717-A810-937CACA80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64597" y="1051388"/>
            <a:ext cx="7240595" cy="4755224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5E8568-D2BA-45A1-98E4-D5C09C88D9DD}"/>
              </a:ext>
            </a:extLst>
          </p:cNvPr>
          <p:cNvSpPr txBox="1"/>
          <p:nvPr/>
        </p:nvSpPr>
        <p:spPr>
          <a:xfrm>
            <a:off x="229957" y="3212252"/>
            <a:ext cx="41797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err="1"/>
              <a:t>Matewan</a:t>
            </a:r>
            <a:r>
              <a:rPr lang="en-US" sz="3200" b="1"/>
              <a:t> PK-8 Elementary</a:t>
            </a:r>
          </a:p>
          <a:p>
            <a:pPr algn="ctr"/>
            <a:r>
              <a:rPr lang="en-US" sz="3200" b="1" i="1"/>
              <a:t>Mingo County</a:t>
            </a:r>
          </a:p>
        </p:txBody>
      </p:sp>
    </p:spTree>
    <p:extLst>
      <p:ext uri="{BB962C8B-B14F-4D97-AF65-F5344CB8AC3E}">
        <p14:creationId xmlns:p14="http://schemas.microsoft.com/office/powerpoint/2010/main" val="2998773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1D0566-94D2-4355-A9A6-795C4D2FAE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36685" y="1145612"/>
            <a:ext cx="4601901" cy="2283388"/>
          </a:xfrm>
        </p:spPr>
        <p:txBody>
          <a:bodyPr>
            <a:normAutofit fontScale="97500"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00B050"/>
                </a:solidFill>
              </a:rPr>
              <a:t>P</a:t>
            </a:r>
            <a:r>
              <a:rPr lang="en-US" sz="4400" b="1" dirty="0">
                <a:solidFill>
                  <a:srgbClr val="FFC000"/>
                </a:solidFill>
              </a:rPr>
              <a:t>B</a:t>
            </a:r>
            <a:r>
              <a:rPr lang="en-US" sz="4400" b="1" dirty="0">
                <a:solidFill>
                  <a:srgbClr val="C00000"/>
                </a:solidFill>
              </a:rPr>
              <a:t>I</a:t>
            </a:r>
            <a:r>
              <a:rPr lang="en-US" sz="4400" b="1" dirty="0">
                <a:solidFill>
                  <a:srgbClr val="00B050"/>
                </a:solidFill>
              </a:rPr>
              <a:t>S</a:t>
            </a:r>
            <a:r>
              <a:rPr lang="en-US" sz="4400" b="1" dirty="0"/>
              <a:t> Tier 1 </a:t>
            </a:r>
          </a:p>
          <a:p>
            <a:pPr marL="0" indent="0" algn="ctr">
              <a:buNone/>
            </a:pPr>
            <a:r>
              <a:rPr lang="en-US" sz="4400" b="1" dirty="0"/>
              <a:t>Model School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721A8874-896C-429B-8157-CEF88FD47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5216" y="1319514"/>
            <a:ext cx="7474244" cy="479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87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8844" y="1851819"/>
            <a:ext cx="6055105" cy="1325563"/>
          </a:xfrm>
        </p:spPr>
        <p:txBody>
          <a:bodyPr>
            <a:noAutofit/>
          </a:bodyPr>
          <a:lstStyle/>
          <a:p>
            <a:pPr algn="ctr"/>
            <a:r>
              <a:rPr lang="en-US" b="1">
                <a:solidFill>
                  <a:srgbClr val="00B050"/>
                </a:solidFill>
                <a:latin typeface="+mn-lt"/>
              </a:rPr>
              <a:t>P</a:t>
            </a:r>
            <a:r>
              <a:rPr lang="en-US" b="1">
                <a:solidFill>
                  <a:srgbClr val="FFC000"/>
                </a:solidFill>
                <a:latin typeface="+mn-lt"/>
              </a:rPr>
              <a:t>B</a:t>
            </a:r>
            <a:r>
              <a:rPr lang="en-US" b="1">
                <a:solidFill>
                  <a:srgbClr val="C00000"/>
                </a:solidFill>
                <a:latin typeface="+mn-lt"/>
              </a:rPr>
              <a:t>I</a:t>
            </a:r>
            <a:r>
              <a:rPr lang="en-US" b="1">
                <a:solidFill>
                  <a:srgbClr val="00B050"/>
                </a:solidFill>
                <a:latin typeface="+mn-lt"/>
              </a:rPr>
              <a:t>S</a:t>
            </a:r>
            <a:r>
              <a:rPr lang="en-US" b="1">
                <a:latin typeface="+mn-lt"/>
              </a:rPr>
              <a:t> Spotlight School </a:t>
            </a:r>
            <a:br>
              <a:rPr lang="en-US" b="1">
                <a:latin typeface="+mn-lt"/>
              </a:rPr>
            </a:br>
            <a:r>
              <a:rPr lang="en-US" b="1" i="1">
                <a:latin typeface="+mn-lt"/>
              </a:rPr>
              <a:t>Kanawha County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7D811E6-8A7E-4EA4-89D9-31377B777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8943" y="64195"/>
            <a:ext cx="3351341" cy="679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87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F8E2E-B109-4295-83E4-2E38808A2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174" y="2441865"/>
            <a:ext cx="5689922" cy="103619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Wheeling Park High School</a:t>
            </a:r>
            <a:br>
              <a:rPr lang="en-US" sz="3600" b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 b="1" i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Ohio County</a:t>
            </a:r>
            <a:endParaRPr lang="en-US" sz="7200" b="1" i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4BF3E9F6-F2DD-436C-96DA-A6C35ACB28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7082" y="98123"/>
            <a:ext cx="5248751" cy="6759877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023F4E3-F7C8-4C00-97C7-E5D634540B87}"/>
              </a:ext>
            </a:extLst>
          </p:cNvPr>
          <p:cNvSpPr txBox="1">
            <a:spLocks/>
          </p:cNvSpPr>
          <p:nvPr/>
        </p:nvSpPr>
        <p:spPr>
          <a:xfrm>
            <a:off x="496167" y="997056"/>
            <a:ext cx="494393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>
                <a:solidFill>
                  <a:srgbClr val="00B050"/>
                </a:solidFill>
                <a:latin typeface="+mn-lt"/>
              </a:rPr>
              <a:t>P</a:t>
            </a:r>
            <a:r>
              <a:rPr lang="en-US" sz="4000" b="1">
                <a:solidFill>
                  <a:srgbClr val="FFC000"/>
                </a:solidFill>
                <a:latin typeface="+mn-lt"/>
              </a:rPr>
              <a:t>B</a:t>
            </a:r>
            <a:r>
              <a:rPr lang="en-US" sz="4000" b="1">
                <a:solidFill>
                  <a:srgbClr val="C00000"/>
                </a:solidFill>
                <a:latin typeface="+mn-lt"/>
              </a:rPr>
              <a:t>I</a:t>
            </a:r>
            <a:r>
              <a:rPr lang="en-US" sz="4000" b="1">
                <a:solidFill>
                  <a:srgbClr val="00B050"/>
                </a:solidFill>
                <a:latin typeface="+mn-lt"/>
              </a:rPr>
              <a:t>S</a:t>
            </a:r>
            <a:r>
              <a:rPr lang="en-US" sz="4000" b="1">
                <a:latin typeface="+mn-lt"/>
              </a:rPr>
              <a:t> Spotlight School </a:t>
            </a:r>
            <a:br>
              <a:rPr lang="en-US" sz="4000" b="1">
                <a:latin typeface="+mn-lt"/>
              </a:rPr>
            </a:br>
            <a:endParaRPr lang="en-US" sz="4000" b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9160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389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latin typeface="+mn-lt"/>
              </a:rPr>
              <a:t>Attendance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784015"/>
            <a:ext cx="12192000" cy="7852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Check the Chat Box for a Link</a:t>
            </a:r>
          </a:p>
        </p:txBody>
      </p:sp>
      <p:pic>
        <p:nvPicPr>
          <p:cNvPr id="1026" name="Picture 3">
            <a:extLst>
              <a:ext uri="{FF2B5EF4-FFF2-40B4-BE49-F238E27FC236}">
                <a16:creationId xmlns:a16="http://schemas.microsoft.com/office/drawing/2014/main" id="{0ADBAF34-1CE3-44E0-AE97-B61555273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19" y="1487150"/>
            <a:ext cx="3883700" cy="388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9909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69" y="1935508"/>
            <a:ext cx="3803374" cy="2278683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+mn-lt"/>
              </a:rPr>
              <a:t>Triadelphia Middle School</a:t>
            </a:r>
            <a:br>
              <a:rPr lang="en-US" sz="4000" b="1">
                <a:latin typeface="+mn-lt"/>
              </a:rPr>
            </a:br>
            <a:r>
              <a:rPr lang="en-US" sz="4000" b="1" i="1">
                <a:latin typeface="+mn-lt"/>
              </a:rPr>
              <a:t>Ohio County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72" y="365125"/>
            <a:ext cx="4573656" cy="6098209"/>
          </a:xfrm>
        </p:spPr>
      </p:pic>
    </p:spTree>
    <p:extLst>
      <p:ext uri="{BB962C8B-B14F-4D97-AF65-F5344CB8AC3E}">
        <p14:creationId xmlns:p14="http://schemas.microsoft.com/office/powerpoint/2010/main" val="2050049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4E8C7DCB-D35C-44F2-B47C-482902BEA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6351" y="578423"/>
            <a:ext cx="5307910" cy="6279577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60ACAFCA-9F32-45A0-A993-37971023EC3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8578" y="2330237"/>
            <a:ext cx="5565614" cy="219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  <a:p>
            <a:pPr algn="ctr"/>
            <a:r>
              <a:rPr lang="en-US" sz="3600" b="1">
                <a:latin typeface="+mn-lt"/>
              </a:rPr>
              <a:t>Mount View </a:t>
            </a:r>
            <a:br>
              <a:rPr lang="en-US" sz="3600" b="1">
                <a:latin typeface="+mn-lt"/>
              </a:rPr>
            </a:br>
            <a:r>
              <a:rPr lang="en-US" sz="3600" b="1">
                <a:latin typeface="+mn-lt"/>
              </a:rPr>
              <a:t>High School 6-12</a:t>
            </a:r>
            <a:endParaRPr lang="en-US" sz="3600" b="1">
              <a:latin typeface="+mn-lt"/>
              <a:cs typeface="Calibri"/>
            </a:endParaRPr>
          </a:p>
          <a:p>
            <a:pPr algn="ctr"/>
            <a:r>
              <a:rPr lang="en-US" sz="3600" b="1" i="1">
                <a:latin typeface="+mn-lt"/>
              </a:rPr>
              <a:t>McDowell County</a:t>
            </a:r>
          </a:p>
        </p:txBody>
      </p:sp>
    </p:spTree>
    <p:extLst>
      <p:ext uri="{BB962C8B-B14F-4D97-AF65-F5344CB8AC3E}">
        <p14:creationId xmlns:p14="http://schemas.microsoft.com/office/powerpoint/2010/main" val="313385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1976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Moundsville Middle School</a:t>
            </a:r>
            <a:br>
              <a:rPr lang="en-US" b="1" dirty="0">
                <a:latin typeface="+mn-lt"/>
              </a:rPr>
            </a:br>
            <a:r>
              <a:rPr lang="en-US" b="1" i="1" dirty="0">
                <a:latin typeface="+mn-lt"/>
              </a:rPr>
              <a:t>Marshall County</a:t>
            </a:r>
            <a:br>
              <a:rPr lang="en-US" dirty="0">
                <a:latin typeface="+mn-lt"/>
              </a:rPr>
            </a:br>
            <a:endParaRPr lang="en-US" dirty="0">
              <a:latin typeface="+mn-lt"/>
            </a:endParaRPr>
          </a:p>
        </p:txBody>
      </p:sp>
      <p:pic>
        <p:nvPicPr>
          <p:cNvPr id="4" name="Picture 3" descr="Wall Mur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213" y="1770728"/>
            <a:ext cx="6060293" cy="462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882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ning Gato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782" y="1150939"/>
            <a:ext cx="7040464" cy="45561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581454" y="1868824"/>
            <a:ext cx="600726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200" b="1"/>
              <a:t>Mannington </a:t>
            </a:r>
          </a:p>
          <a:p>
            <a:pPr algn="ctr"/>
            <a:r>
              <a:rPr lang="en-US" sz="3200" b="1"/>
              <a:t>Middle School</a:t>
            </a:r>
            <a:endParaRPr lang="en-US" sz="3200" b="1">
              <a:cs typeface="Calibri"/>
            </a:endParaRPr>
          </a:p>
          <a:p>
            <a:pPr algn="ctr"/>
            <a:r>
              <a:rPr lang="en-US" sz="3200" b="1" i="1"/>
              <a:t>Marion County</a:t>
            </a:r>
            <a:endParaRPr lang="en-US" sz="3200" b="1" i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8124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latin typeface="+mn-lt"/>
              </a:rPr>
              <a:t>Common Mistakes</a:t>
            </a:r>
            <a:endParaRPr lang="en-US" b="1">
              <a:latin typeface="+mn-lt"/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90586"/>
          </a:xfrm>
        </p:spPr>
        <p:txBody>
          <a:bodyPr>
            <a:noAutofit/>
          </a:bodyPr>
          <a:lstStyle/>
          <a:p>
            <a:r>
              <a:rPr lang="en-US" sz="3000" dirty="0"/>
              <a:t>Making it cute</a:t>
            </a:r>
          </a:p>
          <a:p>
            <a:r>
              <a:rPr lang="en-US" sz="3000" dirty="0"/>
              <a:t>Negatively stated…..</a:t>
            </a:r>
            <a:r>
              <a:rPr lang="en-US" sz="3000" dirty="0">
                <a:sym typeface="Wingdings" panose="05000000000000000000" pitchFamily="2" charset="2"/>
              </a:rPr>
              <a:t></a:t>
            </a:r>
            <a:endParaRPr lang="en-US" sz="3000" dirty="0"/>
          </a:p>
          <a:p>
            <a:r>
              <a:rPr lang="en-US" sz="3000" dirty="0"/>
              <a:t>Connecting with school mascot if it doesn’t connect</a:t>
            </a:r>
          </a:p>
          <a:p>
            <a:r>
              <a:rPr lang="en-US" sz="3000" dirty="0"/>
              <a:t>Making it too difficult</a:t>
            </a:r>
          </a:p>
          <a:p>
            <a:r>
              <a:rPr lang="en-US" sz="3000" dirty="0"/>
              <a:t>Combining with other initiatives  </a:t>
            </a:r>
          </a:p>
          <a:p>
            <a:r>
              <a:rPr lang="en-US" sz="3000" dirty="0"/>
              <a:t>Not able to compromise or come to a consensus (too many cooks in the kitchen)</a:t>
            </a:r>
          </a:p>
          <a:p>
            <a:r>
              <a:rPr lang="en-US" sz="3000" dirty="0">
                <a:solidFill>
                  <a:srgbClr val="FF0000"/>
                </a:solidFill>
              </a:rPr>
              <a:t>Not looking at your data</a:t>
            </a:r>
          </a:p>
          <a:p>
            <a:r>
              <a:rPr lang="en-US" sz="3000" dirty="0">
                <a:solidFill>
                  <a:srgbClr val="FF0000"/>
                </a:solidFill>
              </a:rPr>
              <a:t>Not getting staff and student input</a:t>
            </a:r>
          </a:p>
          <a:p>
            <a:pPr marL="0" indent="0">
              <a:buNone/>
            </a:pPr>
            <a:endParaRPr lang="en-US" sz="3000" dirty="0">
              <a:solidFill>
                <a:srgbClr val="C00000"/>
              </a:solidFill>
            </a:endParaRPr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1E06E76E-281F-469E-A51F-FD32A28A59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4558" y="1690688"/>
            <a:ext cx="2285320" cy="2223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9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BCF3F-F143-46EF-86CF-F23F00AC8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5206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Where Are You At Establishing Your School-wide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DD09D-5C39-4D70-8D82-E07A847C38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102" y="1360159"/>
            <a:ext cx="6185468" cy="536221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 </a:t>
            </a:r>
            <a:r>
              <a:rPr lang="en-US" sz="2600" b="1" dirty="0"/>
              <a:t>Has your school established </a:t>
            </a:r>
          </a:p>
          <a:p>
            <a:pPr marL="0" indent="0">
              <a:buNone/>
            </a:pPr>
            <a:r>
              <a:rPr lang="en-US" sz="2600" b="1" dirty="0"/>
              <a:t>      SW behavioral expectations?</a:t>
            </a:r>
          </a:p>
          <a:p>
            <a:pPr lvl="1"/>
            <a:endParaRPr lang="en-US" sz="1000" dirty="0"/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DON’T BE SHY!  </a:t>
            </a:r>
            <a:r>
              <a:rPr lang="en-US" b="1" dirty="0"/>
              <a:t>Please Share in the Chat Box… </a:t>
            </a:r>
            <a:r>
              <a:rPr lang="en-US" b="1" dirty="0">
                <a:sym typeface="Wingdings" panose="05000000000000000000" pitchFamily="2" charset="2"/>
              </a:rPr>
              <a:t>  </a:t>
            </a:r>
            <a:endParaRPr lang="en-US" b="1" dirty="0"/>
          </a:p>
          <a:p>
            <a:pPr lvl="1"/>
            <a:endParaRPr lang="en-US" sz="1000" b="1" dirty="0"/>
          </a:p>
          <a:p>
            <a:pPr lvl="1"/>
            <a:r>
              <a:rPr lang="en-US" b="1" dirty="0"/>
              <a:t>Will your expectations pass the fidelity test?</a:t>
            </a:r>
          </a:p>
          <a:p>
            <a:pPr lvl="1"/>
            <a:endParaRPr lang="en-US" sz="1000" dirty="0"/>
          </a:p>
          <a:p>
            <a:pPr lvl="2"/>
            <a:r>
              <a:rPr lang="en-US" dirty="0"/>
              <a:t>Are they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positively states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easy to remember</a:t>
            </a:r>
            <a:r>
              <a:rPr lang="en-US" dirty="0"/>
              <a:t>?</a:t>
            </a:r>
          </a:p>
          <a:p>
            <a:pPr lvl="2"/>
            <a:endParaRPr lang="en-US" sz="600" dirty="0"/>
          </a:p>
          <a:p>
            <a:pPr lvl="2"/>
            <a:r>
              <a:rPr lang="en-US" dirty="0"/>
              <a:t>Do they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 with </a:t>
            </a:r>
            <a:r>
              <a:rPr lang="en-US" dirty="0"/>
              <a:t>what your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suggests</a:t>
            </a:r>
            <a:r>
              <a:rPr lang="en-US" dirty="0"/>
              <a:t>?</a:t>
            </a:r>
          </a:p>
          <a:p>
            <a:pPr lvl="2"/>
            <a:endParaRPr lang="en-US" sz="600" dirty="0"/>
          </a:p>
          <a:p>
            <a:pPr lvl="2"/>
            <a:r>
              <a:rPr lang="en-US" dirty="0"/>
              <a:t>Did you get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faculty, student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 input</a:t>
            </a:r>
            <a:r>
              <a:rPr lang="en-US" dirty="0"/>
              <a:t>?</a:t>
            </a:r>
          </a:p>
          <a:p>
            <a:pPr lvl="2"/>
            <a:endParaRPr lang="en-US" sz="1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  </a:t>
            </a:r>
            <a:r>
              <a:rPr lang="en-US" sz="2600" b="1" dirty="0"/>
              <a:t>For best practices, lets review the</a:t>
            </a:r>
          </a:p>
          <a:p>
            <a:pPr marL="0" indent="0">
              <a:buNone/>
            </a:pPr>
            <a:r>
              <a:rPr lang="en-US" sz="2600" b="1" dirty="0"/>
              <a:t>    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Ideal Student Activity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HMS Exp.jpg">
            <a:extLst>
              <a:ext uri="{FF2B5EF4-FFF2-40B4-BE49-F238E27FC236}">
                <a16:creationId xmlns:a16="http://schemas.microsoft.com/office/drawing/2014/main" id="{B875C7FF-641E-46C3-B37E-822F76EFD5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293" y="1631404"/>
            <a:ext cx="4329413" cy="509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5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6372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The Ideal Student Activity</a:t>
            </a:r>
            <a:br>
              <a:rPr lang="en-US" b="1" dirty="0">
                <a:latin typeface="+mn-lt"/>
              </a:rPr>
            </a:br>
            <a:r>
              <a:rPr lang="en-US" sz="4000" b="1" i="1" dirty="0">
                <a:latin typeface="+mn-lt"/>
              </a:rPr>
              <a:t>Building Core Values and Expectations</a:t>
            </a:r>
            <a:br>
              <a:rPr lang="en-US" b="1" dirty="0"/>
            </a:br>
            <a:endParaRPr lang="en-US" sz="3900" b="1" dirty="0">
              <a:solidFill>
                <a:schemeClr val="accent6">
                  <a:lumMod val="75000"/>
                </a:schemeClr>
              </a:solidFill>
              <a:latin typeface="+mn-lt"/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50823"/>
            <a:ext cx="10515600" cy="484767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800" b="1" dirty="0"/>
              <a:t>Helps build consensus among staff, students and families</a:t>
            </a:r>
          </a:p>
          <a:p>
            <a:pPr marL="457200" lvl="1" indent="0">
              <a:buNone/>
            </a:pPr>
            <a:endParaRPr lang="en-US" sz="1000" dirty="0"/>
          </a:p>
          <a:p>
            <a:pPr lvl="2"/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Shared vision</a:t>
            </a:r>
          </a:p>
          <a:p>
            <a:pPr lvl="2"/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Shared Language</a:t>
            </a:r>
          </a:p>
          <a:p>
            <a:pPr lvl="2"/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Shared Expectations</a:t>
            </a:r>
          </a:p>
          <a:p>
            <a:pPr lvl="2"/>
            <a:r>
              <a:rPr lang="en-US" sz="2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Organization</a:t>
            </a:r>
          </a:p>
          <a:p>
            <a:pPr lvl="1"/>
            <a:endParaRPr lang="en-US" sz="28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sz="2800" dirty="0"/>
              <a:t>“People are happier, more cooperative and productive, and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likely to make positive changes in behavior</a:t>
            </a:r>
            <a:r>
              <a:rPr lang="en-US" sz="2800" dirty="0"/>
              <a:t> when </a:t>
            </a:r>
            <a:r>
              <a:rPr lang="en-US" sz="2800" u="sng" dirty="0"/>
              <a:t>those in authority </a:t>
            </a:r>
            <a:r>
              <a:rPr lang="en-US" sz="2800" dirty="0"/>
              <a:t>do things </a:t>
            </a:r>
            <a:r>
              <a:rPr lang="en-US" sz="2800" b="1" dirty="0"/>
              <a:t>with</a:t>
            </a:r>
            <a:r>
              <a:rPr lang="en-US" sz="2800" dirty="0"/>
              <a:t> 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n-US" sz="2800" dirty="0"/>
              <a:t>, rather than 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 them </a:t>
            </a:r>
            <a:r>
              <a:rPr lang="en-US" sz="2800" dirty="0"/>
              <a:t>or 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 them</a:t>
            </a:r>
            <a:r>
              <a:rPr lang="en-US" sz="2800" dirty="0"/>
              <a:t>." 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800" dirty="0"/>
          </a:p>
          <a:p>
            <a:pPr marL="457200" lvl="1" indent="0">
              <a:buNone/>
            </a:pPr>
            <a:endParaRPr lang="en-US" sz="300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5362" name="Picture 2" descr="http://www.drseanwheeler.com/images/Appleco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227" y="225816"/>
            <a:ext cx="1818518" cy="1325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72CDDA-6A78-4A50-A906-09328391A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4720" y="6120428"/>
            <a:ext cx="1301860" cy="4528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868D12-F976-4A78-876E-A00C1C714A38}"/>
              </a:ext>
            </a:extLst>
          </p:cNvPr>
          <p:cNvSpPr txBox="1"/>
          <p:nvPr/>
        </p:nvSpPr>
        <p:spPr>
          <a:xfrm rot="19907989">
            <a:off x="2914180" y="1775311"/>
            <a:ext cx="637399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>
                <a:solidFill>
                  <a:srgbClr val="C00000"/>
                </a:solidFill>
              </a:rPr>
              <a:t>Buy-In</a:t>
            </a:r>
            <a:endParaRPr lang="en-US" sz="115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3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204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latin typeface="+mn-lt"/>
              </a:rPr>
              <a:t>Four Steps in Creating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Effective</a:t>
            </a:r>
            <a:r>
              <a:rPr lang="en-US" sz="3600" b="1" dirty="0">
                <a:latin typeface="+mn-lt"/>
              </a:rPr>
              <a:t> </a:t>
            </a:r>
            <a:br>
              <a:rPr lang="en-US" sz="3600" b="1" dirty="0">
                <a:latin typeface="+mn-lt"/>
              </a:rPr>
            </a:br>
            <a:r>
              <a:rPr lang="en-US" sz="3600" b="1" dirty="0">
                <a:latin typeface="+mn-lt"/>
              </a:rPr>
              <a:t>School-wide Expectations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E19B7E-26E3-4E60-895B-62CABCED8CDB}"/>
              </a:ext>
            </a:extLst>
          </p:cNvPr>
          <p:cNvSpPr txBox="1"/>
          <p:nvPr/>
        </p:nvSpPr>
        <p:spPr>
          <a:xfrm>
            <a:off x="-393539" y="1915967"/>
            <a:ext cx="7014258" cy="6093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371600" lvl="2" indent="-457200">
              <a:buFont typeface="Wingdings" panose="05000000000000000000" pitchFamily="2" charset="2"/>
              <a:buChar char="Ø"/>
            </a:pPr>
            <a:r>
              <a:rPr lang="en-US" sz="3200" b="1" dirty="0"/>
              <a:t>Quick Overview</a:t>
            </a:r>
          </a:p>
          <a:p>
            <a:pPr lvl="2"/>
            <a:endParaRPr lang="en-US" sz="2000" b="1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b="1" dirty="0"/>
              <a:t>Step 1:</a:t>
            </a:r>
            <a:r>
              <a:rPr lang="en-US" sz="2800" dirty="0"/>
              <a:t>     Identify Important</a:t>
            </a:r>
          </a:p>
          <a:p>
            <a:pPr lvl="3"/>
            <a:r>
              <a:rPr lang="en-US" sz="2800" dirty="0"/>
              <a:t>                      Behaviors and Themes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b="1" dirty="0"/>
              <a:t>Step 2:</a:t>
            </a:r>
            <a:r>
              <a:rPr lang="en-US" sz="2800" dirty="0"/>
              <a:t>     Check Your Data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b="1" dirty="0"/>
              <a:t>Step 3:</a:t>
            </a:r>
            <a:r>
              <a:rPr lang="en-US" sz="2800" dirty="0"/>
              <a:t>     Check Guidelines</a:t>
            </a:r>
          </a:p>
          <a:p>
            <a:pPr marL="1657350" lvl="3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2800" b="1" dirty="0"/>
              <a:t>Step 4:</a:t>
            </a:r>
            <a:r>
              <a:rPr lang="en-US" sz="2800" dirty="0"/>
              <a:t>     Collaborate to</a:t>
            </a:r>
          </a:p>
          <a:p>
            <a:pPr lvl="3"/>
            <a:r>
              <a:rPr lang="en-US" sz="2800" dirty="0"/>
              <a:t>                      Finalize Expectations</a:t>
            </a:r>
          </a:p>
          <a:p>
            <a:pPr lvl="3"/>
            <a:endParaRPr lang="en-US" dirty="0"/>
          </a:p>
          <a:p>
            <a:pPr lvl="2"/>
            <a:endParaRPr lang="en-US" sz="2400" b="1" dirty="0"/>
          </a:p>
          <a:p>
            <a:pPr lvl="2"/>
            <a:endParaRPr lang="en-US" sz="1600" b="1" dirty="0"/>
          </a:p>
          <a:p>
            <a:pPr lvl="2"/>
            <a:endParaRPr lang="en-US" sz="2600" dirty="0"/>
          </a:p>
          <a:p>
            <a:pPr lvl="2">
              <a:buFont typeface="Wingdings" panose="05000000000000000000" pitchFamily="2" charset="2"/>
              <a:buChar char="Ø"/>
            </a:pPr>
            <a:endParaRPr lang="en-US" sz="2600" dirty="0"/>
          </a:p>
        </p:txBody>
      </p:sp>
      <p:pic>
        <p:nvPicPr>
          <p:cNvPr id="3076" name="Picture 4" descr="Organizing the Marketing Department: Four Steps for Success">
            <a:extLst>
              <a:ext uri="{FF2B5EF4-FFF2-40B4-BE49-F238E27FC236}">
                <a16:creationId xmlns:a16="http://schemas.microsoft.com/office/drawing/2014/main" id="{8744EB53-1C69-4FA3-A619-FE2C717E9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788" y="2316772"/>
            <a:ext cx="4796133" cy="319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6020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FFCEC5-DFA2-465E-92F5-CBE222BF7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59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70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911D7E-7959-40DC-9304-512FF93BD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" y="2161286"/>
            <a:ext cx="11443758" cy="266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76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4" descr="Welcome Back sign - Back to School - Chevron Owl - Parent Night - Open  House | Counseling teacher, Welcome home signs, Welcome home quotes">
            <a:extLst>
              <a:ext uri="{FF2B5EF4-FFF2-40B4-BE49-F238E27FC236}">
                <a16:creationId xmlns:a16="http://schemas.microsoft.com/office/drawing/2014/main" id="{77CDDAA2-FD76-4FB8-BF18-3FA1246082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"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Image result for welcome ba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161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2EAD37-5E54-4F94-895C-494148E694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165" y="2476500"/>
            <a:ext cx="11415670" cy="19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46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E145B7-DD80-438B-AA18-EBFAED065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467" y="1561508"/>
            <a:ext cx="10905066" cy="37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83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6E406B-A832-4984-8FCF-15F4F72D90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5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EF632-4C4C-40FC-BAD8-A03902699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1865" y="2496957"/>
            <a:ext cx="5430724" cy="367234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b="1" dirty="0"/>
              <a:t>Your School-wide Expectations should </a:t>
            </a:r>
            <a:r>
              <a:rPr lang="en-US" b="1" u="sng" dirty="0"/>
              <a:t>not</a:t>
            </a:r>
            <a:r>
              <a:rPr lang="en-US" b="1" dirty="0"/>
              <a:t> be final unless you:</a:t>
            </a:r>
          </a:p>
          <a:p>
            <a:pPr lvl="1"/>
            <a:endParaRPr lang="en-US" sz="2200" b="1" dirty="0"/>
          </a:p>
          <a:p>
            <a:pPr lvl="1"/>
            <a:r>
              <a:rPr lang="en-US" sz="2600" b="1" dirty="0"/>
              <a:t>Used Your Data</a:t>
            </a:r>
          </a:p>
          <a:p>
            <a:pPr lvl="1"/>
            <a:endParaRPr lang="en-US" sz="2200" b="1" dirty="0"/>
          </a:p>
          <a:p>
            <a:pPr lvl="1"/>
            <a:r>
              <a:rPr lang="en-US" sz="2600" b="1" dirty="0"/>
              <a:t>Collected Input From Your Stakeholders </a:t>
            </a:r>
          </a:p>
          <a:p>
            <a:endParaRPr lang="en-US" dirty="0"/>
          </a:p>
        </p:txBody>
      </p:sp>
      <p:pic>
        <p:nvPicPr>
          <p:cNvPr id="4" name="Picture 2" descr="Before we proceed A word">
            <a:extLst>
              <a:ext uri="{FF2B5EF4-FFF2-40B4-BE49-F238E27FC236}">
                <a16:creationId xmlns:a16="http://schemas.microsoft.com/office/drawing/2014/main" id="{5CAF87B2-A185-4928-B2FA-36BFE310E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216" y="936935"/>
            <a:ext cx="5801784" cy="498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7094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879059"/>
          </a:xfrm>
        </p:spPr>
        <p:txBody>
          <a:bodyPr/>
          <a:lstStyle/>
          <a:p>
            <a:pPr algn="ctr"/>
            <a:r>
              <a:rPr lang="en-US" b="1">
                <a:latin typeface="+mn-lt"/>
              </a:rPr>
              <a:t>Teaching Expectations</a:t>
            </a:r>
            <a:endParaRPr lang="en-US" b="1">
              <a:latin typeface="+mn-lt"/>
              <a:cs typeface="Calibri Ligh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85" y="1894180"/>
            <a:ext cx="4351338" cy="4351338"/>
          </a:xfrm>
        </p:spPr>
      </p:pic>
      <p:sp>
        <p:nvSpPr>
          <p:cNvPr id="8" name="Rectangle 7"/>
          <p:cNvSpPr/>
          <p:nvPr/>
        </p:nvSpPr>
        <p:spPr>
          <a:xfrm>
            <a:off x="3396962" y="4862695"/>
            <a:ext cx="5099675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 b="1"/>
              <a:t>1.4 Teaching  Expectations</a:t>
            </a:r>
            <a:endParaRPr lang="en-US" sz="2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8454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95109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latin typeface="+mn-lt"/>
              </a:rPr>
              <a:t>“Why” Create a School-wide </a:t>
            </a:r>
            <a:br>
              <a:rPr lang="en-US" b="1">
                <a:latin typeface="+mn-lt"/>
              </a:rPr>
            </a:br>
            <a:r>
              <a:rPr lang="en-US" b="1">
                <a:latin typeface="+mn-lt"/>
              </a:rPr>
              <a:t>Behavioral Expectation Matrix</a:t>
            </a:r>
          </a:p>
        </p:txBody>
      </p:sp>
      <p:pic>
        <p:nvPicPr>
          <p:cNvPr id="4" name="Picture 3" descr="Table, calendar&#10;&#10;Description automatically generated">
            <a:extLst>
              <a:ext uri="{FF2B5EF4-FFF2-40B4-BE49-F238E27FC236}">
                <a16:creationId xmlns:a16="http://schemas.microsoft.com/office/drawing/2014/main" id="{18FC4DFB-89A5-4C59-933A-D4217E4B2D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931029">
            <a:off x="2628934" y="2842423"/>
            <a:ext cx="3589103" cy="2741453"/>
          </a:xfrm>
          <a:prstGeom prst="rect">
            <a:avLst/>
          </a:prstGeom>
        </p:spPr>
      </p:pic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5AF2F4E7-B15D-492A-AECB-3DF3BFB87D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90203">
            <a:off x="4867443" y="3503626"/>
            <a:ext cx="3905779" cy="296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60914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0F7E08-8F1D-471F-8BE5-F04B63AA10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314516"/>
            <a:ext cx="5930096" cy="540672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chemeClr val="tx1"/>
                </a:solidFill>
                <a:latin typeface="+mn-lt"/>
              </a:rPr>
              <a:t>Creates Environments that are Supportive </a:t>
            </a:r>
          </a:p>
          <a:p>
            <a:pPr marL="0" indent="0">
              <a:buNone/>
            </a:pPr>
            <a:r>
              <a:rPr lang="en-US" sz="2800" dirty="0">
                <a:latin typeface="+mn-lt"/>
              </a:rPr>
              <a:t>When students are 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taught the 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“</a:t>
            </a:r>
            <a:r>
              <a:rPr lang="en-US" sz="28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 to</a:t>
            </a:r>
            <a:r>
              <a:rPr lang="en-US" sz="2800" dirty="0">
                <a:solidFill>
                  <a:schemeClr val="accent2"/>
                </a:solidFill>
                <a:latin typeface="+mn-lt"/>
              </a:rPr>
              <a:t>”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, they are provided with </a:t>
            </a:r>
            <a:r>
              <a:rPr lang="en-US" sz="2800" u="sng" dirty="0">
                <a:solidFill>
                  <a:schemeClr val="tx1"/>
                </a:solidFill>
                <a:latin typeface="+mn-lt"/>
              </a:rPr>
              <a:t>skills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 on how to </a:t>
            </a:r>
            <a:r>
              <a:rPr lang="en-US" sz="2800" u="sng" dirty="0">
                <a:solidFill>
                  <a:schemeClr val="tx1"/>
                </a:solidFill>
                <a:latin typeface="+mn-lt"/>
              </a:rPr>
              <a:t>be successful</a:t>
            </a:r>
            <a:r>
              <a:rPr lang="en-US" sz="34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endParaRPr lang="en-US" sz="15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chemeClr val="tx1"/>
                </a:solidFill>
              </a:rPr>
              <a:t>Provides the </a:t>
            </a:r>
            <a:r>
              <a:rPr lang="en-US" sz="30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conditions</a:t>
            </a:r>
            <a:r>
              <a:rPr lang="en-US" sz="3000" b="1" dirty="0">
                <a:solidFill>
                  <a:schemeClr val="tx1"/>
                </a:solidFill>
              </a:rPr>
              <a:t> and </a:t>
            </a:r>
            <a:r>
              <a:rPr lang="en-US" sz="3000" b="1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state</a:t>
            </a:r>
            <a:r>
              <a:rPr lang="en-US" sz="3000" b="1" dirty="0">
                <a:solidFill>
                  <a:schemeClr val="accent2"/>
                </a:solidFill>
              </a:rPr>
              <a:t> </a:t>
            </a:r>
            <a:r>
              <a:rPr lang="en-US" sz="30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learning</a:t>
            </a:r>
            <a:r>
              <a:rPr lang="en-US" sz="3000" b="1" dirty="0">
                <a:solidFill>
                  <a:schemeClr val="tx1"/>
                </a:solidFill>
              </a:rPr>
              <a:t>…</a:t>
            </a:r>
          </a:p>
          <a:p>
            <a:pPr marL="0" indent="0">
              <a:buNone/>
            </a:pPr>
            <a:endParaRPr lang="en-US" sz="15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000" b="1" dirty="0">
                <a:solidFill>
                  <a:schemeClr val="tx1"/>
                </a:solidFill>
              </a:rPr>
              <a:t>Common Mistake: Students “should” know how to behave…</a:t>
            </a:r>
          </a:p>
          <a:p>
            <a:pPr marL="457200" lvl="1" indent="0">
              <a:buNone/>
            </a:pPr>
            <a:endParaRPr lang="en-US" sz="1260" dirty="0"/>
          </a:p>
          <a:p>
            <a:pPr marL="457200" lvl="1" indent="0">
              <a:buNone/>
            </a:pPr>
            <a:endParaRPr lang="en-US" sz="3120" dirty="0"/>
          </a:p>
          <a:p>
            <a:pPr marL="457200" lvl="1" indent="0">
              <a:buNone/>
            </a:pPr>
            <a:endParaRPr lang="en-US" sz="1800" dirty="0"/>
          </a:p>
          <a:p>
            <a:pPr marL="457200" lvl="1" indent="0">
              <a:buNone/>
            </a:pPr>
            <a:r>
              <a:rPr lang="en-US" sz="2880" dirty="0"/>
              <a:t> </a:t>
            </a:r>
          </a:p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8461869-51F3-485E-92CB-FAEA31666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980" y="274785"/>
            <a:ext cx="10226040" cy="763904"/>
          </a:xfrm>
        </p:spPr>
        <p:txBody>
          <a:bodyPr>
            <a:normAutofit fontScale="90000"/>
          </a:bodyPr>
          <a:lstStyle/>
          <a:p>
            <a:br>
              <a:rPr lang="en-US" sz="4320" b="1"/>
            </a:br>
            <a:endParaRPr lang="en-US" sz="4050" b="1">
              <a:latin typeface="+mn-lt"/>
            </a:endParaRPr>
          </a:p>
        </p:txBody>
      </p:sp>
      <p:sp>
        <p:nvSpPr>
          <p:cNvPr id="2" name="Cross 1">
            <a:extLst>
              <a:ext uri="{FF2B5EF4-FFF2-40B4-BE49-F238E27FC236}">
                <a16:creationId xmlns:a16="http://schemas.microsoft.com/office/drawing/2014/main" id="{002DCAB2-B8A4-4585-A561-7B7E8416595A}"/>
              </a:ext>
            </a:extLst>
          </p:cNvPr>
          <p:cNvSpPr/>
          <p:nvPr/>
        </p:nvSpPr>
        <p:spPr>
          <a:xfrm rot="2690220">
            <a:off x="2666654" y="5217356"/>
            <a:ext cx="1029966" cy="1057441"/>
          </a:xfrm>
          <a:prstGeom prst="plus">
            <a:avLst>
              <a:gd name="adj" fmla="val 41162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6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4F426-6299-4B97-AE49-02945021604F}"/>
              </a:ext>
            </a:extLst>
          </p:cNvPr>
          <p:cNvSpPr txBox="1"/>
          <p:nvPr/>
        </p:nvSpPr>
        <p:spPr>
          <a:xfrm>
            <a:off x="609600" y="373888"/>
            <a:ext cx="1097280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40" b="1"/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88355D-0734-4636-9501-D32397C21437}"/>
              </a:ext>
            </a:extLst>
          </p:cNvPr>
          <p:cNvSpPr txBox="1"/>
          <p:nvPr/>
        </p:nvSpPr>
        <p:spPr>
          <a:xfrm>
            <a:off x="609600" y="274785"/>
            <a:ext cx="10972800" cy="68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4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Answer: A School-wide Expectation Matrix</a:t>
            </a:r>
            <a:endParaRPr lang="en-US" sz="3360" b="1" i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 descr="A picture containing person, outdoor, people, sport&#10;&#10;Description automatically generated">
            <a:extLst>
              <a:ext uri="{FF2B5EF4-FFF2-40B4-BE49-F238E27FC236}">
                <a16:creationId xmlns:a16="http://schemas.microsoft.com/office/drawing/2014/main" id="{3FEDA79F-CD89-4AC4-B4A3-6658BBA28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0096" y="1999291"/>
            <a:ext cx="4838760" cy="3340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330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What do you want from me?"/>
          <p:cNvSpPr txBox="1">
            <a:spLocks noGrp="1"/>
          </p:cNvSpPr>
          <p:nvPr>
            <p:ph type="title" idx="4294967295"/>
          </p:nvPr>
        </p:nvSpPr>
        <p:spPr>
          <a:xfrm>
            <a:off x="2057294" y="33746"/>
            <a:ext cx="7406640" cy="13573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u="sng"/>
            </a:lvl1pPr>
          </a:lstStyle>
          <a:p>
            <a:r>
              <a:rPr b="1">
                <a:latin typeface="+mn-lt"/>
              </a:rPr>
              <a:t>What do you want from me?</a:t>
            </a:r>
          </a:p>
        </p:txBody>
      </p:sp>
      <p:pic>
        <p:nvPicPr>
          <p:cNvPr id="1046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502" y="1526804"/>
            <a:ext cx="5502995" cy="289351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EBE404-9D42-4C31-9613-C00E223FCBF3}"/>
              </a:ext>
            </a:extLst>
          </p:cNvPr>
          <p:cNvSpPr txBox="1"/>
          <p:nvPr/>
        </p:nvSpPr>
        <p:spPr>
          <a:xfrm>
            <a:off x="593005" y="5587609"/>
            <a:ext cx="10972800" cy="76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80" b="1" dirty="0">
                <a:solidFill>
                  <a:srgbClr val="C00000"/>
                </a:solidFill>
              </a:rPr>
              <a:t>Build </a:t>
            </a:r>
            <a:r>
              <a:rPr lang="en-US" sz="288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r>
              <a:rPr lang="en-US" sz="2880" b="1" dirty="0">
                <a:solidFill>
                  <a:srgbClr val="C00000"/>
                </a:solidFill>
              </a:rPr>
              <a:t> Before You </a:t>
            </a:r>
            <a:r>
              <a:rPr lang="en-US" sz="288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Push Motivation</a:t>
            </a:r>
          </a:p>
          <a:p>
            <a:pPr algn="ctr"/>
            <a:endParaRPr lang="en-US" sz="15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EA0A00C-74BD-4FE9-989A-DDCD9610DC85}"/>
              </a:ext>
            </a:extLst>
          </p:cNvPr>
          <p:cNvSpPr txBox="1"/>
          <p:nvPr/>
        </p:nvSpPr>
        <p:spPr>
          <a:xfrm>
            <a:off x="593006" y="4975755"/>
            <a:ext cx="10972799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880" b="1" dirty="0"/>
              <a:t>Not that He “</a:t>
            </a:r>
            <a:r>
              <a:rPr lang="en-US" sz="288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Won’t</a:t>
            </a:r>
            <a:r>
              <a:rPr lang="en-US" sz="2880" b="1" dirty="0"/>
              <a:t>” but “</a:t>
            </a:r>
            <a:r>
              <a:rPr lang="en-US" sz="288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Can’t</a:t>
            </a:r>
            <a:r>
              <a:rPr lang="en-US" sz="2880" b="1" dirty="0"/>
              <a:t>”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DDCE5B-64FE-4A8E-9873-F1F14F0657D0}"/>
              </a:ext>
            </a:extLst>
          </p:cNvPr>
          <p:cNvSpPr txBox="1"/>
          <p:nvPr/>
        </p:nvSpPr>
        <p:spPr>
          <a:xfrm>
            <a:off x="443728" y="1675528"/>
            <a:ext cx="37354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Dysregulated Student</a:t>
            </a:r>
          </a:p>
          <a:p>
            <a:endParaRPr lang="en-US" sz="2400" b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7F50C5-D0A6-491C-87A5-852833D40C28}"/>
              </a:ext>
            </a:extLst>
          </p:cNvPr>
          <p:cNvSpPr txBox="1"/>
          <p:nvPr/>
        </p:nvSpPr>
        <p:spPr>
          <a:xfrm>
            <a:off x="8373659" y="1715149"/>
            <a:ext cx="3818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Dysregulated Adult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9convert.com - Schitts Creek  Fold In the Cheese_480p">
            <a:hlinkClick r:id="" action="ppaction://media"/>
            <a:extLst>
              <a:ext uri="{FF2B5EF4-FFF2-40B4-BE49-F238E27FC236}">
                <a16:creationId xmlns:a16="http://schemas.microsoft.com/office/drawing/2014/main" id="{EB15D8A9-38DB-422B-BEE5-F1B979A650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2606" y="983637"/>
            <a:ext cx="9443085" cy="530758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EEDB41-3064-4729-8459-15FF3A22C983}"/>
              </a:ext>
            </a:extLst>
          </p:cNvPr>
          <p:cNvSpPr txBox="1"/>
          <p:nvPr/>
        </p:nvSpPr>
        <p:spPr>
          <a:xfrm>
            <a:off x="2019300" y="200025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/>
              <a:t>Modeling and Teaching the “</a:t>
            </a:r>
            <a:r>
              <a:rPr lang="en-US" sz="2800" b="1">
                <a:solidFill>
                  <a:srgbClr val="008000"/>
                </a:solidFill>
              </a:rPr>
              <a:t>How To</a:t>
            </a:r>
            <a:r>
              <a:rPr lang="en-US" sz="2800" b="1"/>
              <a:t>” </a:t>
            </a:r>
            <a:r>
              <a:rPr lang="en-US" sz="2800" b="1" u="sng"/>
              <a:t>Prevents</a:t>
            </a:r>
            <a:r>
              <a:rPr lang="en-US" sz="2800" b="1"/>
              <a:t> Dysregulation</a:t>
            </a:r>
          </a:p>
        </p:txBody>
      </p:sp>
    </p:spTree>
    <p:extLst>
      <p:ext uri="{BB962C8B-B14F-4D97-AF65-F5344CB8AC3E}">
        <p14:creationId xmlns:p14="http://schemas.microsoft.com/office/powerpoint/2010/main" val="21308808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F5A1AE-6A03-4C75-BA58-B04C51F51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318" y="1431404"/>
            <a:ext cx="4135363" cy="5310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01AFA8-C33A-46F6-A41A-093B9C678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002" y="1431405"/>
            <a:ext cx="4135363" cy="5292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8EC25D-82B3-4CF8-B796-E53203DD2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858" y="1699373"/>
            <a:ext cx="3792698" cy="4980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266741-3FE1-40A6-B1DA-9224AB2DFC45}"/>
              </a:ext>
            </a:extLst>
          </p:cNvPr>
          <p:cNvSpPr txBox="1"/>
          <p:nvPr/>
        </p:nvSpPr>
        <p:spPr>
          <a:xfrm>
            <a:off x="609602" y="178061"/>
            <a:ext cx="10972799" cy="116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B050"/>
                </a:solidFill>
              </a:rPr>
              <a:t>P</a:t>
            </a:r>
            <a:r>
              <a:rPr lang="en-US" sz="3600" b="1" dirty="0">
                <a:solidFill>
                  <a:srgbClr val="FFC000"/>
                </a:solidFill>
              </a:rPr>
              <a:t>B</a:t>
            </a:r>
            <a:r>
              <a:rPr lang="en-US" sz="3600" b="1" dirty="0">
                <a:solidFill>
                  <a:srgbClr val="C00000"/>
                </a:solidFill>
              </a:rPr>
              <a:t>I</a:t>
            </a:r>
            <a:r>
              <a:rPr lang="en-US" sz="3600" b="1" dirty="0">
                <a:solidFill>
                  <a:srgbClr val="00B050"/>
                </a:solidFill>
              </a:rPr>
              <a:t>S</a:t>
            </a:r>
            <a:r>
              <a:rPr lang="en-US" sz="3600" b="1" dirty="0"/>
              <a:t> Model School, Lost Creek Elementary</a:t>
            </a:r>
          </a:p>
          <a:p>
            <a:pPr algn="ctr"/>
            <a:r>
              <a:rPr lang="en-US" sz="3360" b="1" dirty="0"/>
              <a:t>The</a:t>
            </a:r>
            <a:r>
              <a:rPr lang="en-US" sz="336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360" b="1" dirty="0">
                <a:solidFill>
                  <a:srgbClr val="00B050"/>
                </a:solidFill>
              </a:rPr>
              <a:t>“</a:t>
            </a:r>
            <a:r>
              <a:rPr lang="en-US" sz="336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</a:t>
            </a:r>
            <a:r>
              <a:rPr lang="en-US" sz="3360" b="1" dirty="0">
                <a:solidFill>
                  <a:srgbClr val="00B050"/>
                </a:solidFill>
              </a:rPr>
              <a:t>” </a:t>
            </a:r>
            <a:r>
              <a:rPr lang="en-US" sz="3360" b="1" dirty="0"/>
              <a:t>Be Successful</a:t>
            </a:r>
          </a:p>
        </p:txBody>
      </p:sp>
    </p:spTree>
    <p:extLst>
      <p:ext uri="{BB962C8B-B14F-4D97-AF65-F5344CB8AC3E}">
        <p14:creationId xmlns:p14="http://schemas.microsoft.com/office/powerpoint/2010/main" val="98202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>
                <a:latin typeface="+mn-lt"/>
              </a:rPr>
              <a:t>Today’s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350" y="2005012"/>
            <a:ext cx="7520247" cy="4351338"/>
          </a:xfrm>
        </p:spPr>
        <p:txBody>
          <a:bodyPr/>
          <a:lstStyle/>
          <a:p>
            <a:r>
              <a:rPr lang="en-US" b="1"/>
              <a:t>TFI 1.3 Behavioral Expectations</a:t>
            </a:r>
          </a:p>
          <a:p>
            <a:pPr lvl="1"/>
            <a:r>
              <a:rPr lang="en-US"/>
              <a:t>School has five or fewer positively stated behavioral expectations and examples by setting/location for students and staff behaviors (</a:t>
            </a:r>
            <a:r>
              <a:rPr lang="en-US" err="1"/>
              <a:t>ie</a:t>
            </a:r>
            <a:r>
              <a:rPr lang="en-US"/>
              <a:t>., school teaching matrix) defined and in place.</a:t>
            </a:r>
          </a:p>
          <a:p>
            <a:pPr lvl="1"/>
            <a:endParaRPr lang="en-US"/>
          </a:p>
          <a:p>
            <a:r>
              <a:rPr lang="en-US" b="1"/>
              <a:t>TFI 1.4 Teaching Expectations</a:t>
            </a:r>
          </a:p>
          <a:p>
            <a:pPr lvl="1"/>
            <a:r>
              <a:rPr lang="en-US"/>
              <a:t>Expected academic an d social behaviors are taught directly to all students in classrooms and across other campus settings/locations.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1062" y="1690688"/>
            <a:ext cx="3176257" cy="414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385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Table&#10;&#10;Description automatically generated">
            <a:extLst>
              <a:ext uri="{FF2B5EF4-FFF2-40B4-BE49-F238E27FC236}">
                <a16:creationId xmlns:a16="http://schemas.microsoft.com/office/drawing/2014/main" id="{3C739111-3CE9-4A86-9773-F4D0111DE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0802" y="1119567"/>
            <a:ext cx="9610394" cy="5551782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9FB666-8738-43FA-84E0-2121E1CF2F3D}"/>
              </a:ext>
            </a:extLst>
          </p:cNvPr>
          <p:cNvSpPr txBox="1"/>
          <p:nvPr/>
        </p:nvSpPr>
        <p:spPr>
          <a:xfrm>
            <a:off x="1" y="375092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Weimer Elementary, </a:t>
            </a:r>
            <a:r>
              <a:rPr lang="en-US" sz="3200" b="1" i="1" dirty="0"/>
              <a:t>Kanawha County</a:t>
            </a:r>
          </a:p>
        </p:txBody>
      </p:sp>
    </p:spTree>
    <p:extLst>
      <p:ext uri="{BB962C8B-B14F-4D97-AF65-F5344CB8AC3E}">
        <p14:creationId xmlns:p14="http://schemas.microsoft.com/office/powerpoint/2010/main" val="5780147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390D8-ACF3-4B76-A22B-327796CEB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2864"/>
            <a:ext cx="12192000" cy="1325563"/>
          </a:xfrm>
        </p:spPr>
        <p:txBody>
          <a:bodyPr/>
          <a:lstStyle/>
          <a:p>
            <a:pPr algn="ctr"/>
            <a:r>
              <a:rPr lang="en-US" b="1">
                <a:latin typeface="+mn-lt"/>
              </a:rPr>
              <a:t>Wheeling Park High School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780863C-8E8A-47A2-ADD4-455415567C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286" y="1252699"/>
            <a:ext cx="4301380" cy="5526980"/>
          </a:xfr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492CC7F-7156-4522-B568-08BEDD5B0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4336" y="1227711"/>
            <a:ext cx="4241438" cy="5541989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596A235-1B38-4B89-80EC-C77DE576A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311" y="1033085"/>
            <a:ext cx="4301380" cy="5598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6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050" y="123825"/>
            <a:ext cx="986790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3406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9C89DE-087D-AA49-81D1-68B9762B7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8081"/>
            <a:ext cx="12192000" cy="915357"/>
          </a:xfrm>
        </p:spPr>
        <p:txBody>
          <a:bodyPr>
            <a:noAutofit/>
          </a:bodyPr>
          <a:lstStyle/>
          <a:p>
            <a:pPr algn="ctr"/>
            <a:r>
              <a:rPr lang="en-US" sz="3200" b="1">
                <a:latin typeface="+mn-lt"/>
              </a:rPr>
              <a:t>Integrating Social-Emotional Competencies in your Teaching Matrix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3E399B3-C21A-C240-A089-7C45E2100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rot="20758151">
            <a:off x="1260954" y="1821275"/>
            <a:ext cx="4592183" cy="35189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2A8133-0BE7-E948-8241-F089A059B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403" y="1115800"/>
            <a:ext cx="6770208" cy="5294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C411D0-F11C-ED46-853B-64B3C25DEC37}"/>
              </a:ext>
            </a:extLst>
          </p:cNvPr>
          <p:cNvSpPr txBox="1"/>
          <p:nvPr/>
        </p:nvSpPr>
        <p:spPr>
          <a:xfrm>
            <a:off x="1524001" y="6581002"/>
            <a:ext cx="79510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schemeClr val="accent6"/>
                </a:solidFill>
                <a:hlinkClick r:id="rId5"/>
              </a:rPr>
              <a:t>https://www.pbis.org/Common/Cms/files/pbisresources/TeachingSocialEmotionalCompetenciesWithinAPBISFramework.pdf</a:t>
            </a:r>
            <a:r>
              <a:rPr lang="en-US" sz="1200">
                <a:solidFill>
                  <a:schemeClr val="accent6"/>
                </a:solidFill>
              </a:rPr>
              <a:t> 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61B4E6A-A2E8-C947-B6B0-0057BDF9D9A9}"/>
              </a:ext>
            </a:extLst>
          </p:cNvPr>
          <p:cNvSpPr/>
          <p:nvPr/>
        </p:nvSpPr>
        <p:spPr>
          <a:xfrm>
            <a:off x="7008221" y="2304790"/>
            <a:ext cx="1492777" cy="3774570"/>
          </a:xfrm>
          <a:prstGeom prst="ellips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3241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L Matters">
            <a:extLst>
              <a:ext uri="{FF2B5EF4-FFF2-40B4-BE49-F238E27FC236}">
                <a16:creationId xmlns:a16="http://schemas.microsoft.com/office/drawing/2014/main" id="{EE26FDBB-A259-4177-A373-0118731A1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995" y="474028"/>
            <a:ext cx="8954460" cy="590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113EEE-00CD-4E32-9DA6-0662A19F5971}"/>
              </a:ext>
            </a:extLst>
          </p:cNvPr>
          <p:cNvSpPr txBox="1"/>
          <p:nvPr/>
        </p:nvSpPr>
        <p:spPr>
          <a:xfrm>
            <a:off x="265317" y="1056388"/>
            <a:ext cx="22232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Why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2ACC5B-0C99-4EDD-829C-0FB0B185150E}"/>
              </a:ext>
            </a:extLst>
          </p:cNvPr>
          <p:cNvSpPr txBox="1"/>
          <p:nvPr/>
        </p:nvSpPr>
        <p:spPr>
          <a:xfrm>
            <a:off x="265317" y="3429000"/>
            <a:ext cx="23237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WV Standards for Student Success </a:t>
            </a:r>
          </a:p>
          <a:p>
            <a:pPr algn="ctr"/>
            <a:r>
              <a:rPr lang="en-US" b="1"/>
              <a:t>WV Policy 2520.19</a:t>
            </a:r>
          </a:p>
        </p:txBody>
      </p:sp>
    </p:spTree>
    <p:extLst>
      <p:ext uri="{BB962C8B-B14F-4D97-AF65-F5344CB8AC3E}">
        <p14:creationId xmlns:p14="http://schemas.microsoft.com/office/powerpoint/2010/main" val="219996263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1170382" y="2398898"/>
            <a:ext cx="10224784" cy="5753512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endParaRPr lang="en-US" sz="2000"/>
          </a:p>
          <a:p>
            <a:pPr marL="411162" lvl="1" indent="0">
              <a:lnSpc>
                <a:spcPct val="90000"/>
              </a:lnSpc>
              <a:buNone/>
            </a:pPr>
            <a:r>
              <a:rPr lang="en-US" sz="2800"/>
              <a:t>For a child to </a:t>
            </a:r>
            <a:r>
              <a:rPr lang="en-US" sz="2800" b="1" i="1"/>
              <a:t>learn something new</a:t>
            </a:r>
            <a:r>
              <a:rPr lang="en-US" sz="2800"/>
              <a:t>, it needs to be repeated on average      </a:t>
            </a:r>
            <a:r>
              <a:rPr lang="en-US" sz="2800" b="1"/>
              <a:t>?</a:t>
            </a:r>
            <a:r>
              <a:rPr lang="en-US" sz="2800"/>
              <a:t>       times</a:t>
            </a:r>
            <a:r>
              <a:rPr lang="en-US" sz="2400"/>
              <a:t>  </a:t>
            </a:r>
            <a:r>
              <a:rPr lang="en-US" sz="1800"/>
              <a:t>(Joyce and Showers, 2006)</a:t>
            </a:r>
          </a:p>
          <a:p>
            <a:pPr marL="411162" lvl="1" indent="0">
              <a:lnSpc>
                <a:spcPct val="90000"/>
              </a:lnSpc>
              <a:buNone/>
            </a:pPr>
            <a:endParaRPr lang="en-US" sz="3200"/>
          </a:p>
          <a:p>
            <a:pPr marL="411162" lvl="1" indent="0">
              <a:lnSpc>
                <a:spcPct val="90000"/>
              </a:lnSpc>
              <a:buNone/>
            </a:pPr>
            <a:r>
              <a:rPr lang="en-US" sz="2800"/>
              <a:t>Adults average </a:t>
            </a:r>
            <a:r>
              <a:rPr lang="en-US" sz="2400"/>
              <a:t>   </a:t>
            </a:r>
            <a:r>
              <a:rPr lang="en-US" sz="1800"/>
              <a:t>     </a:t>
            </a:r>
            <a:r>
              <a:rPr lang="en-US" sz="2800" b="1"/>
              <a:t>?</a:t>
            </a:r>
            <a:r>
              <a:rPr lang="en-US" sz="1800" b="1"/>
              <a:t> </a:t>
            </a:r>
            <a:r>
              <a:rPr lang="en-US" sz="1800"/>
              <a:t>             (Joyce and Showers, 2006)</a:t>
            </a:r>
          </a:p>
          <a:p>
            <a:pPr marL="411162" lvl="1" indent="0">
              <a:lnSpc>
                <a:spcPct val="90000"/>
              </a:lnSpc>
              <a:buNone/>
            </a:pPr>
            <a:endParaRPr lang="en-US" sz="2000"/>
          </a:p>
          <a:p>
            <a:pPr marL="411162" lvl="1" indent="0">
              <a:lnSpc>
                <a:spcPct val="90000"/>
              </a:lnSpc>
              <a:buNone/>
            </a:pPr>
            <a:r>
              <a:rPr lang="en-US" sz="2800"/>
              <a:t>For a child to </a:t>
            </a:r>
            <a:r>
              <a:rPr lang="en-US" sz="2800" b="1" i="1" u="sng"/>
              <a:t>unlearn</a:t>
            </a:r>
            <a:r>
              <a:rPr lang="en-US" sz="2800"/>
              <a:t> an old behavior and replace with a new behavior, the new behavior must be repeated on average</a:t>
            </a:r>
          </a:p>
          <a:p>
            <a:pPr marL="411162" lvl="1" indent="0">
              <a:lnSpc>
                <a:spcPct val="90000"/>
              </a:lnSpc>
              <a:buNone/>
            </a:pPr>
            <a:r>
              <a:rPr lang="en-US" sz="2800"/>
              <a:t>   </a:t>
            </a:r>
            <a:r>
              <a:rPr lang="en-US" sz="2800" b="1"/>
              <a:t>?</a:t>
            </a:r>
            <a:r>
              <a:rPr lang="en-US" sz="2800"/>
              <a:t>       times   </a:t>
            </a:r>
            <a:r>
              <a:rPr lang="en-US" sz="1800" i="1"/>
              <a:t>(Harry Wong)</a:t>
            </a:r>
          </a:p>
          <a:p>
            <a:pPr marL="411162" lvl="1" indent="0">
              <a:lnSpc>
                <a:spcPct val="90000"/>
              </a:lnSpc>
              <a:buNone/>
            </a:pPr>
            <a:endParaRPr lang="en-US" i="1"/>
          </a:p>
          <a:p>
            <a:pPr eaLnBrk="1" hangingPunct="1">
              <a:lnSpc>
                <a:spcPct val="90000"/>
              </a:lnSpc>
            </a:pPr>
            <a:endParaRPr lang="en-US" i="1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>
          <a:xfrm>
            <a:off x="0" y="767933"/>
            <a:ext cx="12192000" cy="721147"/>
          </a:xfrm>
        </p:spPr>
        <p:txBody>
          <a:bodyPr rtlCol="0">
            <a:noAutofit/>
          </a:bodyPr>
          <a:lstStyle/>
          <a:p>
            <a:pPr algn="ctr">
              <a:defRPr/>
            </a:pPr>
            <a:r>
              <a:rPr lang="en-US" sz="3200" b="1" dirty="0">
                <a:latin typeface="+mn-lt"/>
              </a:rPr>
              <a:t>“Why” Develop a </a:t>
            </a:r>
            <a:r>
              <a:rPr lang="en-US" sz="3200" b="1" dirty="0">
                <a:solidFill>
                  <a:srgbClr val="00B050"/>
                </a:solidFill>
                <a:latin typeface="+mn-lt"/>
              </a:rPr>
              <a:t>System for Teaching </a:t>
            </a:r>
            <a:br>
              <a:rPr lang="en-US" sz="3200" b="1" dirty="0">
                <a:latin typeface="+mn-lt"/>
              </a:rPr>
            </a:br>
            <a:r>
              <a:rPr lang="en-US" sz="3200" b="1" dirty="0">
                <a:latin typeface="+mn-lt"/>
              </a:rPr>
              <a:t>Social Emotional and Behavioral Skills</a:t>
            </a:r>
            <a:r>
              <a:rPr lang="en-US" sz="3200" b="1" i="1" dirty="0">
                <a:latin typeface="+mn-lt"/>
              </a:rPr>
              <a:t>….</a:t>
            </a:r>
            <a:br>
              <a:rPr lang="en-US" sz="3200" b="1" i="1" dirty="0">
                <a:latin typeface="+mn-lt"/>
              </a:rPr>
            </a:br>
            <a:endParaRPr lang="en-US" sz="3200" b="1" i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2908708" y="3106530"/>
            <a:ext cx="879521" cy="699337"/>
          </a:xfrm>
          <a:prstGeom prst="star5">
            <a:avLst>
              <a:gd name="adj" fmla="val 23859"/>
              <a:gd name="hf" fmla="val 105146"/>
              <a:gd name="vf" fmla="val 110557"/>
            </a:avLst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defTabSz="822952">
              <a:defRPr/>
            </a:pPr>
            <a:r>
              <a:rPr lang="en-US" b="1">
                <a:solidFill>
                  <a:srgbClr val="FFFFFF"/>
                </a:solidFill>
                <a:latin typeface="Tw Cen MT"/>
              </a:rPr>
              <a:t>8</a:t>
            </a:r>
          </a:p>
        </p:txBody>
      </p:sp>
      <p:sp>
        <p:nvSpPr>
          <p:cNvPr id="5" name="5-Point Star 4"/>
          <p:cNvSpPr/>
          <p:nvPr/>
        </p:nvSpPr>
        <p:spPr>
          <a:xfrm>
            <a:off x="3952323" y="3912397"/>
            <a:ext cx="1022816" cy="721668"/>
          </a:xfrm>
          <a:prstGeom prst="star5">
            <a:avLst>
              <a:gd name="adj" fmla="val 23859"/>
              <a:gd name="hf" fmla="val 105146"/>
              <a:gd name="vf" fmla="val 110557"/>
            </a:avLst>
          </a:prstGeom>
          <a:solidFill>
            <a:srgbClr val="00B05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defTabSz="822952">
              <a:defRPr/>
            </a:pPr>
            <a:r>
              <a:rPr lang="en-US" sz="16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</a:rPr>
              <a:t>25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1527101" y="5633797"/>
            <a:ext cx="965200" cy="694266"/>
          </a:xfrm>
          <a:prstGeom prst="star5">
            <a:avLst>
              <a:gd name="adj" fmla="val 23859"/>
              <a:gd name="hf" fmla="val 105146"/>
              <a:gd name="vf" fmla="val 110557"/>
            </a:avLst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6" rIns="91436" bIns="45716" anchor="ctr"/>
          <a:lstStyle/>
          <a:p>
            <a:pPr algn="ctr" defTabSz="822952"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/>
              </a:rPr>
              <a:t>28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6304DC-28F1-43A3-810A-49B6CE314687}"/>
              </a:ext>
            </a:extLst>
          </p:cNvPr>
          <p:cNvSpPr txBox="1"/>
          <p:nvPr/>
        </p:nvSpPr>
        <p:spPr>
          <a:xfrm>
            <a:off x="2908708" y="1403377"/>
            <a:ext cx="6970815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2400" b="1" i="1" dirty="0"/>
              <a:t>Behaviors are </a:t>
            </a:r>
            <a:r>
              <a:rPr lang="en-US" sz="2400" b="1" i="1" u="sng" dirty="0"/>
              <a:t>prerequisites for academics</a:t>
            </a:r>
            <a:r>
              <a:rPr lang="en-US" sz="2400" b="1" i="1" dirty="0"/>
              <a:t>.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400" b="1" i="1" dirty="0"/>
              <a:t>Procedures and routines </a:t>
            </a:r>
            <a:r>
              <a:rPr lang="en-US" sz="2400" b="1" i="1" u="sng" dirty="0"/>
              <a:t>create structure</a:t>
            </a:r>
            <a:r>
              <a:rPr lang="en-US" sz="2400" b="1" i="1" dirty="0"/>
              <a:t>.</a:t>
            </a:r>
          </a:p>
          <a:p>
            <a:pPr marL="0" indent="0" algn="ctr">
              <a:lnSpc>
                <a:spcPct val="90000"/>
              </a:lnSpc>
              <a:buNone/>
            </a:pPr>
            <a:r>
              <a:rPr lang="en-US" sz="2400" b="1" i="1" dirty="0">
                <a:solidFill>
                  <a:srgbClr val="C00000"/>
                </a:solidFill>
              </a:rPr>
              <a:t>Repetition is </a:t>
            </a:r>
            <a:r>
              <a:rPr lang="en-US" sz="2400" b="1" i="1" u="sng" dirty="0">
                <a:solidFill>
                  <a:srgbClr val="C00000"/>
                </a:solidFill>
              </a:rPr>
              <a:t>key to learning new skills</a:t>
            </a:r>
            <a:r>
              <a:rPr lang="en-US" sz="2400" b="1" i="1" dirty="0">
                <a:solidFill>
                  <a:srgbClr val="C00000"/>
                </a:solidFill>
              </a:rPr>
              <a:t>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7C2321-B4E8-42AF-B66F-6C8B70747C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86729" y="5980930"/>
            <a:ext cx="666750" cy="666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E51603-FAC1-4B63-AEF2-CA2D80B8D35E}"/>
              </a:ext>
            </a:extLst>
          </p:cNvPr>
          <p:cNvSpPr txBox="1"/>
          <p:nvPr/>
        </p:nvSpPr>
        <p:spPr>
          <a:xfrm>
            <a:off x="5724699" y="6093158"/>
            <a:ext cx="50286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8000"/>
                </a:solidFill>
              </a:rPr>
              <a:t>What About A Child Who Is Dysregulated???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589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944"/>
            <a:ext cx="12192000" cy="915357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+mn-lt"/>
              </a:rPr>
              <a:t>When</a:t>
            </a:r>
            <a:r>
              <a:rPr lang="en-US" sz="4000" b="1" dirty="0">
                <a:solidFill>
                  <a:schemeClr val="accent6"/>
                </a:solidFill>
                <a:latin typeface="+mn-lt"/>
              </a:rPr>
              <a:t> </a:t>
            </a:r>
            <a:r>
              <a:rPr lang="en-US" sz="4000" b="1" dirty="0">
                <a:latin typeface="+mn-lt"/>
              </a:rPr>
              <a:t>and</a:t>
            </a:r>
            <a:r>
              <a:rPr lang="en-US" sz="4000" b="1" dirty="0">
                <a:solidFill>
                  <a:srgbClr val="1D2A53"/>
                </a:solidFill>
                <a:latin typeface="+mn-lt"/>
              </a:rPr>
              <a:t> </a:t>
            </a:r>
            <a:r>
              <a:rPr lang="en-US" sz="4000" b="1" dirty="0">
                <a:solidFill>
                  <a:srgbClr val="00B050"/>
                </a:solidFill>
                <a:latin typeface="+mn-lt"/>
              </a:rPr>
              <a:t>How</a:t>
            </a:r>
            <a:r>
              <a:rPr lang="en-US" sz="4000" b="1" dirty="0">
                <a:solidFill>
                  <a:srgbClr val="1D2A53"/>
                </a:solidFill>
                <a:latin typeface="+mn-lt"/>
              </a:rPr>
              <a:t> </a:t>
            </a:r>
            <a:r>
              <a:rPr lang="en-US" sz="4000" b="1" dirty="0">
                <a:latin typeface="+mn-lt"/>
              </a:rPr>
              <a:t>to Teach Behavioral Expectations?  </a:t>
            </a:r>
          </a:p>
        </p:txBody>
      </p:sp>
      <p:sp>
        <p:nvSpPr>
          <p:cNvPr id="5" name="Rectangle 3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995570" y="1092201"/>
            <a:ext cx="8397906" cy="6045200"/>
          </a:xfrm>
          <a:prstGeom prst="rect">
            <a:avLst/>
          </a:prstGeom>
        </p:spPr>
        <p:txBody>
          <a:bodyPr vert="horz" lIns="91436" tIns="45716" rIns="91436" bIns="45716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tx1">
                  <a:lumMod val="75000"/>
                </a:schemeClr>
              </a:buClr>
              <a:buFont typeface="Wingdings" charset="2"/>
              <a:buChar char="§"/>
              <a:defRPr sz="3200" kern="1200">
                <a:solidFill>
                  <a:schemeClr val="tx2"/>
                </a:solidFill>
                <a:latin typeface="Tw Cen MT"/>
                <a:ea typeface="+mn-ea"/>
                <a:cs typeface="Tw Cen MT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tx2"/>
                </a:solidFill>
                <a:latin typeface="Tw Cen MT"/>
                <a:ea typeface="+mn-ea"/>
                <a:cs typeface="Tw Cen MT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1">
                  <a:lumMod val="60000"/>
                  <a:lumOff val="40000"/>
                </a:schemeClr>
              </a:buClr>
              <a:buFont typeface="Wingdings" charset="2"/>
              <a:buChar char="§"/>
              <a:defRPr sz="2400" kern="1200">
                <a:solidFill>
                  <a:schemeClr val="tx2"/>
                </a:solidFill>
                <a:latin typeface="Tw Cen MT"/>
                <a:ea typeface="+mn-ea"/>
                <a:cs typeface="Tw Cen MT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Tx/>
              <a:buFont typeface="Arial"/>
              <a:buChar char="•"/>
              <a:defRPr sz="2000" kern="1200">
                <a:solidFill>
                  <a:schemeClr val="tx2"/>
                </a:solidFill>
                <a:latin typeface="Tw Cen MT"/>
                <a:ea typeface="+mn-ea"/>
                <a:cs typeface="Tw Cen MT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2"/>
                </a:solidFill>
                <a:latin typeface="Tw Cen MT"/>
                <a:ea typeface="+mn-ea"/>
                <a:cs typeface="Tw Cen MT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80000"/>
              </a:lnSpc>
              <a:buNone/>
              <a:defRPr/>
            </a:pPr>
            <a:r>
              <a:rPr lang="en-US" sz="3600" b="1" dirty="0">
                <a:solidFill>
                  <a:schemeClr val="tx1"/>
                </a:solidFill>
                <a:latin typeface="+mn-lt"/>
              </a:rPr>
              <a:t>Kick-off Events</a:t>
            </a:r>
          </a:p>
          <a:p>
            <a:pPr lvl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Beginning, mid-year and after holiday breaks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2900" dirty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3600" b="1" dirty="0">
                <a:solidFill>
                  <a:schemeClr val="tx1"/>
                </a:solidFill>
                <a:latin typeface="+mn-lt"/>
              </a:rPr>
              <a:t>On-going Direct Instruction</a:t>
            </a:r>
          </a:p>
          <a:p>
            <a:pPr marL="754155" lvl="1" indent="-342900">
              <a:lnSpc>
                <a:spcPct val="80000"/>
              </a:lnSpc>
              <a:buFont typeface="Arial"/>
              <a:buChar char="•"/>
              <a:defRPr/>
            </a:pPr>
            <a:r>
              <a:rPr lang="en-US" sz="3200" u="sng" dirty="0">
                <a:solidFill>
                  <a:schemeClr val="tx1"/>
                </a:solidFill>
                <a:latin typeface="+mn-lt"/>
              </a:rPr>
              <a:t>Classroom Lesson Plans</a:t>
            </a:r>
            <a:r>
              <a:rPr lang="en-US" sz="3200" dirty="0">
                <a:solidFill>
                  <a:schemeClr val="tx1"/>
                </a:solidFill>
                <a:latin typeface="+mn-lt"/>
              </a:rPr>
              <a:t> </a:t>
            </a:r>
          </a:p>
          <a:p>
            <a:pPr marL="754155" lvl="1" indent="-342900">
              <a:lnSpc>
                <a:spcPct val="80000"/>
              </a:lnSpc>
              <a:buFont typeface="Arial"/>
              <a:buChar char="•"/>
              <a:defRPr/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Pre-correction or Re-teaching “</a:t>
            </a:r>
            <a:r>
              <a:rPr lang="en-US" sz="3200" u="sng" dirty="0">
                <a:solidFill>
                  <a:schemeClr val="tx1"/>
                </a:solidFill>
                <a:latin typeface="+mn-lt"/>
              </a:rPr>
              <a:t>immediately” after behavioral errors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2900" dirty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3600" b="1" dirty="0">
                <a:solidFill>
                  <a:schemeClr val="tx1"/>
                </a:solidFill>
                <a:latin typeface="+mn-lt"/>
              </a:rPr>
              <a:t>Videos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Making sure they are </a:t>
            </a:r>
            <a:r>
              <a:rPr lang="en-US" sz="3200" u="sng" dirty="0">
                <a:solidFill>
                  <a:schemeClr val="tx1"/>
                </a:solidFill>
                <a:latin typeface="+mn-lt"/>
              </a:rPr>
              <a:t>data driven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Students should demonstrate the </a:t>
            </a:r>
            <a:r>
              <a:rPr lang="en-US" sz="3200" u="sng" dirty="0">
                <a:solidFill>
                  <a:schemeClr val="tx1"/>
                </a:solidFill>
                <a:latin typeface="+mn-lt"/>
              </a:rPr>
              <a:t>positive examples only </a:t>
            </a:r>
          </a:p>
          <a:p>
            <a:pPr lvl="1">
              <a:buFont typeface="Arial" panose="020B0604020202020204" pitchFamily="34" charset="0"/>
              <a:buChar char="•"/>
              <a:defRPr/>
            </a:pPr>
            <a:r>
              <a:rPr lang="en-US" sz="3200" dirty="0">
                <a:solidFill>
                  <a:schemeClr val="tx1"/>
                </a:solidFill>
                <a:latin typeface="+mn-lt"/>
              </a:rPr>
              <a:t>Ensure students involved are </a:t>
            </a:r>
            <a:r>
              <a:rPr lang="en-US" sz="3200" u="sng" dirty="0">
                <a:solidFill>
                  <a:schemeClr val="tx1"/>
                </a:solidFill>
                <a:latin typeface="+mn-lt"/>
              </a:rPr>
              <a:t>representative of your student body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2900" u="sng" dirty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3600" b="1" dirty="0">
                <a:solidFill>
                  <a:schemeClr val="tx1"/>
                </a:solidFill>
                <a:latin typeface="+mn-lt"/>
              </a:rPr>
              <a:t>Booster Trainings</a:t>
            </a:r>
          </a:p>
          <a:p>
            <a:pPr marL="868455" lvl="1" indent="-457200">
              <a:lnSpc>
                <a:spcPct val="80000"/>
              </a:lnSpc>
              <a:buFont typeface="Arial"/>
              <a:buChar char="•"/>
              <a:defRPr/>
            </a:pPr>
            <a:r>
              <a:rPr lang="en-US" sz="3100" dirty="0">
                <a:solidFill>
                  <a:schemeClr val="tx1"/>
                </a:solidFill>
                <a:latin typeface="+mn-lt"/>
              </a:rPr>
              <a:t>Scheduled and </a:t>
            </a:r>
            <a:r>
              <a:rPr lang="en-US" sz="3100" u="sng" dirty="0">
                <a:solidFill>
                  <a:schemeClr val="tx1"/>
                </a:solidFill>
                <a:latin typeface="+mn-lt"/>
              </a:rPr>
              <a:t>data-driven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2900" dirty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3600" b="1" dirty="0">
                <a:solidFill>
                  <a:schemeClr val="tx1"/>
                </a:solidFill>
                <a:latin typeface="+mn-lt"/>
              </a:rPr>
              <a:t>Continued Visibility</a:t>
            </a:r>
          </a:p>
          <a:p>
            <a:pPr marL="754155" lvl="1" indent="-342900">
              <a:lnSpc>
                <a:spcPct val="80000"/>
              </a:lnSpc>
              <a:buFont typeface="Arial"/>
              <a:buChar char="•"/>
              <a:defRPr/>
            </a:pPr>
            <a:r>
              <a:rPr lang="en-US" sz="3100" b="1" u="sng" dirty="0">
                <a:solidFill>
                  <a:srgbClr val="FFC000"/>
                </a:solidFill>
                <a:latin typeface="+mn-lt"/>
              </a:rPr>
              <a:t>Visual Displays</a:t>
            </a:r>
            <a:r>
              <a:rPr lang="en-US" sz="3100" b="1" dirty="0">
                <a:solidFill>
                  <a:srgbClr val="FFC000"/>
                </a:solidFill>
                <a:latin typeface="+mn-lt"/>
              </a:rPr>
              <a:t> </a:t>
            </a:r>
            <a:r>
              <a:rPr lang="en-US" sz="3100" dirty="0">
                <a:solidFill>
                  <a:schemeClr val="tx1"/>
                </a:solidFill>
                <a:latin typeface="+mn-lt"/>
              </a:rPr>
              <a:t>– posters, agenda covers, t-shirts</a:t>
            </a:r>
          </a:p>
          <a:p>
            <a:pPr marL="754155" lvl="1" indent="-342900">
              <a:lnSpc>
                <a:spcPct val="80000"/>
              </a:lnSpc>
              <a:buFont typeface="Arial"/>
              <a:buChar char="•"/>
              <a:defRPr/>
            </a:pPr>
            <a:r>
              <a:rPr lang="en-US" sz="3100" dirty="0">
                <a:solidFill>
                  <a:schemeClr val="tx1"/>
                </a:solidFill>
                <a:latin typeface="+mn-lt"/>
              </a:rPr>
              <a:t>Daily announcements</a:t>
            </a:r>
          </a:p>
          <a:p>
            <a:pPr marL="754155" lvl="1" indent="-342900">
              <a:lnSpc>
                <a:spcPct val="80000"/>
              </a:lnSpc>
              <a:buFont typeface="Arial"/>
              <a:buChar char="•"/>
              <a:defRPr/>
            </a:pPr>
            <a:r>
              <a:rPr lang="en-US" sz="3100" dirty="0">
                <a:solidFill>
                  <a:schemeClr val="tx1"/>
                </a:solidFill>
                <a:latin typeface="+mn-lt"/>
              </a:rPr>
              <a:t>Newsletters</a:t>
            </a:r>
          </a:p>
        </p:txBody>
      </p:sp>
      <p:pic>
        <p:nvPicPr>
          <p:cNvPr id="9" name="Picture 8" descr="IMG_6571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6685" y="1259306"/>
            <a:ext cx="1687048" cy="1208994"/>
          </a:xfrm>
          <a:prstGeom prst="rect">
            <a:avLst/>
          </a:prstGeom>
          <a:ln w="28575" cmpd="sng">
            <a:solidFill>
              <a:srgbClr val="1D2A53"/>
            </a:solidFill>
          </a:ln>
        </p:spPr>
      </p:pic>
      <p:pic>
        <p:nvPicPr>
          <p:cNvPr id="10" name="Picture 9" descr="ur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7841" y="5027364"/>
            <a:ext cx="1804736" cy="1423163"/>
          </a:xfrm>
          <a:prstGeom prst="rect">
            <a:avLst/>
          </a:prstGeom>
          <a:ln w="28575" cmpd="sng">
            <a:solidFill>
              <a:srgbClr val="1D2A53"/>
            </a:solidFill>
          </a:ln>
        </p:spPr>
      </p:pic>
      <p:pic>
        <p:nvPicPr>
          <p:cNvPr id="6" name="Picture 5" descr="imgre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775" y="2921759"/>
            <a:ext cx="1549494" cy="1584710"/>
          </a:xfrm>
          <a:prstGeom prst="rect">
            <a:avLst/>
          </a:prstGeom>
          <a:ln w="28575" cmpd="sng">
            <a:solidFill>
              <a:srgbClr val="1D2A53"/>
            </a:solidFill>
          </a:ln>
        </p:spPr>
      </p:pic>
    </p:spTree>
    <p:extLst>
      <p:ext uri="{BB962C8B-B14F-4D97-AF65-F5344CB8AC3E}">
        <p14:creationId xmlns:p14="http://schemas.microsoft.com/office/powerpoint/2010/main" val="1033582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Shwaery\Desktop\Cathy\DSC02421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0" y="1779585"/>
            <a:ext cx="5146675" cy="3724275"/>
          </a:xfrm>
          <a:prstGeom prst="rect">
            <a:avLst/>
          </a:prstGeom>
          <a:ln w="28575" cmpd="sng">
            <a:solidFill>
              <a:schemeClr val="tx2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C:\Users\Shwaery\Desktop\Cathy\DSC02413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56476" y="1793874"/>
            <a:ext cx="4187824" cy="4294409"/>
          </a:xfrm>
          <a:prstGeom prst="rect">
            <a:avLst/>
          </a:prstGeom>
          <a:ln w="28575" cmpd="sng">
            <a:solidFill>
              <a:srgbClr val="1D2A53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9684" name="TextBox 2"/>
          <p:cNvSpPr txBox="1">
            <a:spLocks noChangeArrowheads="1"/>
          </p:cNvSpPr>
          <p:nvPr/>
        </p:nvSpPr>
        <p:spPr bwMode="auto">
          <a:xfrm>
            <a:off x="1897855" y="5726875"/>
            <a:ext cx="340836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900" b="1">
                <a:solidFill>
                  <a:srgbClr val="000000"/>
                </a:solidFill>
                <a:latin typeface="Tw Cen MT"/>
                <a:ea typeface="MS PGothic" pitchFamily="34" charset="-128"/>
              </a:rPr>
              <a:t>…in the restrooms</a:t>
            </a:r>
          </a:p>
        </p:txBody>
      </p:sp>
      <p:sp>
        <p:nvSpPr>
          <p:cNvPr id="199685" name="TextBox 6"/>
          <p:cNvSpPr txBox="1">
            <a:spLocks noChangeArrowheads="1"/>
          </p:cNvSpPr>
          <p:nvPr/>
        </p:nvSpPr>
        <p:spPr bwMode="auto">
          <a:xfrm>
            <a:off x="7553788" y="594518"/>
            <a:ext cx="3408362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6" rIns="91436" bIns="45716">
            <a:spAutoFit/>
          </a:bodyPr>
          <a:lstStyle>
            <a:lvl1pPr defTabSz="822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822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822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822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822325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8223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800" b="1">
                <a:solidFill>
                  <a:srgbClr val="000000"/>
                </a:solidFill>
                <a:latin typeface="Tw Cen MT"/>
                <a:ea typeface="MS PGothic" pitchFamily="34" charset="-128"/>
              </a:rPr>
              <a:t>…</a:t>
            </a:r>
            <a:r>
              <a:rPr lang="en-US" sz="2900" b="1">
                <a:solidFill>
                  <a:srgbClr val="000000"/>
                </a:solidFill>
                <a:latin typeface="Tw Cen MT"/>
                <a:ea typeface="MS PGothic" pitchFamily="34" charset="-128"/>
              </a:rPr>
              <a:t>in the cafeteria</a:t>
            </a:r>
          </a:p>
        </p:txBody>
      </p:sp>
      <p:sp>
        <p:nvSpPr>
          <p:cNvPr id="19968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028700" y="466724"/>
            <a:ext cx="10515600" cy="1325563"/>
          </a:xfrm>
        </p:spPr>
        <p:txBody>
          <a:bodyPr vert="horz" lIns="91436" tIns="45716" rIns="91436" bIns="45716" rtlCol="0" anchor="t">
            <a:normAutofit/>
          </a:bodyPr>
          <a:lstStyle/>
          <a:p>
            <a:r>
              <a:rPr lang="en-US" b="1">
                <a:latin typeface="+mn-lt"/>
              </a:rPr>
              <a:t>Teach in Context</a:t>
            </a:r>
          </a:p>
        </p:txBody>
      </p:sp>
    </p:spTree>
    <p:extLst>
      <p:ext uri="{BB962C8B-B14F-4D97-AF65-F5344CB8AC3E}">
        <p14:creationId xmlns:p14="http://schemas.microsoft.com/office/powerpoint/2010/main" val="10238019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3F732-4D8A-4A5F-82F5-24BEA5659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37" y="2290178"/>
            <a:ext cx="4696326" cy="1325563"/>
          </a:xfrm>
        </p:spPr>
        <p:txBody>
          <a:bodyPr/>
          <a:lstStyle/>
          <a:p>
            <a:r>
              <a:rPr lang="en-US" b="1">
                <a:latin typeface="+mn-lt"/>
                <a:cs typeface="Calibri"/>
              </a:rPr>
              <a:t>Resource Manual</a:t>
            </a:r>
            <a:br>
              <a:rPr lang="en-US" b="1">
                <a:latin typeface="+mn-lt"/>
                <a:cs typeface="Calibri"/>
              </a:rPr>
            </a:br>
            <a:r>
              <a:rPr lang="en-US" b="1">
                <a:latin typeface="+mn-lt"/>
                <a:cs typeface="Calibri"/>
              </a:rPr>
              <a:t>PBIS.org</a:t>
            </a:r>
            <a:endParaRPr lang="en-US" b="1">
              <a:latin typeface="+mn-lt"/>
            </a:endParaRPr>
          </a:p>
        </p:txBody>
      </p:sp>
      <p:pic>
        <p:nvPicPr>
          <p:cNvPr id="5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A6159A79-B7A0-4871-AD1A-AB14CDEE0E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365125"/>
            <a:ext cx="4645424" cy="6048037"/>
          </a:xfrm>
        </p:spPr>
      </p:pic>
    </p:spTree>
    <p:extLst>
      <p:ext uri="{BB962C8B-B14F-4D97-AF65-F5344CB8AC3E}">
        <p14:creationId xmlns:p14="http://schemas.microsoft.com/office/powerpoint/2010/main" val="17606560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DF561-A6B1-40F6-A6F9-41A1F5BCE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13" y="2694161"/>
            <a:ext cx="2177716" cy="1143000"/>
          </a:xfrm>
        </p:spPr>
        <p:txBody>
          <a:bodyPr>
            <a:noAutofit/>
          </a:bodyPr>
          <a:lstStyle/>
          <a:p>
            <a:pPr algn="ctr"/>
            <a:r>
              <a:rPr lang="en-US" sz="2800" b="1">
                <a:latin typeface="+mn-lt"/>
              </a:rPr>
              <a:t>Remote Learning Matrix Example </a:t>
            </a:r>
          </a:p>
        </p:txBody>
      </p:sp>
      <p:pic>
        <p:nvPicPr>
          <p:cNvPr id="6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9F2CF77C-66DF-4B22-902C-CE3C654F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147" y="6186911"/>
            <a:ext cx="1944246" cy="462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3143" y="0"/>
            <a:ext cx="9768857" cy="6761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5170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879059"/>
          </a:xfrm>
        </p:spPr>
        <p:txBody>
          <a:bodyPr/>
          <a:lstStyle/>
          <a:p>
            <a:pPr algn="ctr"/>
            <a:r>
              <a:rPr lang="en-US" b="1">
                <a:latin typeface="+mn-lt"/>
              </a:rPr>
              <a:t>Behavioral Expectations</a:t>
            </a:r>
            <a:endParaRPr lang="en-US" b="1">
              <a:latin typeface="+mn-lt"/>
              <a:cs typeface="Calibri Ligh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885" y="1894180"/>
            <a:ext cx="4351338" cy="4351338"/>
          </a:xfrm>
        </p:spPr>
      </p:pic>
      <p:sp>
        <p:nvSpPr>
          <p:cNvPr id="8" name="Rectangle 7"/>
          <p:cNvSpPr/>
          <p:nvPr/>
        </p:nvSpPr>
        <p:spPr>
          <a:xfrm>
            <a:off x="1721911" y="4280069"/>
            <a:ext cx="4479643" cy="46166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 b="1"/>
              <a:t>1.3 Behavioral Expectations</a:t>
            </a:r>
            <a:endParaRPr lang="en-US" sz="2400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81348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7A872-025D-43B9-AE4A-291D612C3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10054"/>
            <a:ext cx="12192000" cy="1143000"/>
          </a:xfrm>
        </p:spPr>
        <p:txBody>
          <a:bodyPr>
            <a:normAutofit/>
          </a:bodyPr>
          <a:lstStyle/>
          <a:p>
            <a:pPr algn="ctr"/>
            <a:r>
              <a:rPr lang="en-US" sz="4000" b="1">
                <a:latin typeface="+mn-lt"/>
              </a:rPr>
              <a:t>Hybrid Learning Behavioral Matrix </a:t>
            </a:r>
          </a:p>
        </p:txBody>
      </p:sp>
      <p:pic>
        <p:nvPicPr>
          <p:cNvPr id="4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0BB507C-3B4B-474D-B8B9-00FF0AF7F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876" y="1227221"/>
            <a:ext cx="11320248" cy="5521842"/>
          </a:xfrm>
        </p:spPr>
      </p:pic>
    </p:spTree>
    <p:extLst>
      <p:ext uri="{BB962C8B-B14F-4D97-AF65-F5344CB8AC3E}">
        <p14:creationId xmlns:p14="http://schemas.microsoft.com/office/powerpoint/2010/main" val="23269851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51104" name="Group 64"/>
          <p:cNvGraphicFramePr>
            <a:graphicFrameLocks noGrp="1"/>
          </p:cNvGraphicFramePr>
          <p:nvPr/>
        </p:nvGraphicFramePr>
        <p:xfrm>
          <a:off x="1576138" y="1"/>
          <a:ext cx="9091862" cy="6857998"/>
        </p:xfrm>
        <a:graphic>
          <a:graphicData uri="http://schemas.openxmlformats.org/drawingml/2006/table">
            <a:tbl>
              <a:tblPr/>
              <a:tblGrid>
                <a:gridCol w="7473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92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32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920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39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514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44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26086">
                <a:tc rowSpan="2"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20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Arial" pitchFamily="31" charset="0"/>
                          <a:cs typeface="Arial" pitchFamily="31" charset="0"/>
                        </a:rPr>
                        <a:t>Teaching Matrix</a:t>
                      </a:r>
                    </a:p>
                  </a:txBody>
                  <a:tcPr marL="91445" marR="91445" marT="45721" marB="45721" anchor="ctr" horzOverflow="overflow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Arial" pitchFamily="31" charset="0"/>
                          <a:cs typeface="Arial" pitchFamily="31" charset="0"/>
                        </a:rPr>
                        <a:t>SETTING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31" charset="0"/>
                        <a:ea typeface="Times New Roman" pitchFamily="31" charset="0"/>
                        <a:cs typeface="Times New Roman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31" charset="0"/>
                        <a:ea typeface="Times New Roman" pitchFamily="31" charset="0"/>
                        <a:cs typeface="Times New Roman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1723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Hallways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Cafeteria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Library/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31" charset="0"/>
                        <a:ea typeface="Times New Roman" pitchFamily="31" charset="0"/>
                        <a:cs typeface="Times New Roman" pitchFamily="3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Computer Lab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Bus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Arial" pitchFamily="31" charset="0"/>
                          <a:cs typeface="Arial" pitchFamily="31" charset="0"/>
                        </a:rPr>
                        <a:t>Classroom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34479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Be Respectful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Keep hands feet and other objects to self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Eat only your food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31" charset="0"/>
                        <a:ea typeface="Times New Roman" pitchFamily="31" charset="0"/>
                        <a:cs typeface="Times New Roman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Study, read, compute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Watch for your stop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1240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Be Responsible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Use quiet voice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31" charset="0"/>
                        <a:ea typeface="Times New Roman" pitchFamily="31" charset="0"/>
                        <a:cs typeface="Times New Roman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Replace trays &amp; utensils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31" charset="0"/>
                        <a:ea typeface="Times New Roman" pitchFamily="31" charset="0"/>
                        <a:cs typeface="Times New Roman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Push in chairs.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31" charset="0"/>
                        <a:ea typeface="Times New Roman" pitchFamily="31" charset="0"/>
                        <a:cs typeface="Times New Roman" pitchFamily="3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Treat books carefully.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Wipe your feet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31" charset="0"/>
                        <a:ea typeface="Times New Roman" pitchFamily="31" charset="0"/>
                        <a:cs typeface="Times New Roman" pitchFamily="3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Sit appropriately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40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Be Safe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Maintain your own physical space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Stay to the right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Times New Roman" pitchFamily="31" charset="0"/>
                        <a:cs typeface="Times New Roman" pitchFamily="3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Clean up your eating area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Arial" pitchFamily="31" charset="0"/>
                          <a:cs typeface="Arial" pitchFamily="31" charset="0"/>
                        </a:rPr>
                        <a:t>Whisper.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31" charset="0"/>
                        <a:ea typeface="Times New Roman" pitchFamily="31" charset="0"/>
                        <a:cs typeface="Times New Roman" pitchFamily="3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Return books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Use a quiet voice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31" charset="0"/>
                        <a:ea typeface="Times New Roman" pitchFamily="31" charset="0"/>
                        <a:cs typeface="Times New Roman" pitchFamily="31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Stay in your seat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9923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kern="1200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Times New Roman" pitchFamily="31" charset="0"/>
                          <a:cs typeface="Times New Roman" pitchFamily="31" charset="0"/>
                        </a:rPr>
                        <a:t>Conditions for Learning</a:t>
                      </a:r>
                      <a:endParaRPr kumimoji="0" lang="en-US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Times New Roman" pitchFamily="31" charset="0"/>
                        <a:cs typeface="Times New Roman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Arial" pitchFamily="31" charset="0"/>
                          <a:cs typeface="Arial" pitchFamily="31" charset="0"/>
                        </a:rPr>
                        <a:t>Stand in hall during passing periods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Arial" pitchFamily="31" charset="0"/>
                          <a:cs typeface="Arial" pitchFamily="31" charset="0"/>
                        </a:rPr>
                        <a:t>Supervise students until all enter cafeteria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Arial" pitchFamily="31" charset="0"/>
                          <a:cs typeface="Arial" pitchFamily="31" charset="0"/>
                        </a:rPr>
                        <a:t>Instruct from back to keep eyes on all screens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1" charset="0"/>
                          <a:ea typeface="Arial" pitchFamily="31" charset="0"/>
                          <a:cs typeface="Arial" pitchFamily="31" charset="0"/>
                        </a:rPr>
                        <a:t>Ensure students enter bus calmly</a:t>
                      </a: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1" charset="0"/>
                        <a:ea typeface="Arial" pitchFamily="31" charset="0"/>
                        <a:cs typeface="Arial" pitchFamily="31" charset="0"/>
                      </a:endParaRPr>
                    </a:p>
                  </a:txBody>
                  <a:tcPr marL="91445" marR="91445" marT="45721" marB="4572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2453" name="Rectangle 59"/>
          <p:cNvSpPr>
            <a:spLocks noChangeArrowheads="1"/>
          </p:cNvSpPr>
          <p:nvPr/>
        </p:nvSpPr>
        <p:spPr bwMode="auto">
          <a:xfrm>
            <a:off x="1735455" y="8043863"/>
            <a:ext cx="185738" cy="645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8" tIns="45718" rIns="91438" bIns="45718" anchor="ctr">
            <a:spAutoFit/>
          </a:bodyPr>
          <a:lstStyle/>
          <a:p>
            <a:br>
              <a:rPr lang="en-US" sz="12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</a:br>
            <a:endParaRPr lang="en-US" sz="24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2454" name="Text Box 60"/>
          <p:cNvSpPr txBox="1">
            <a:spLocks noChangeArrowheads="1"/>
          </p:cNvSpPr>
          <p:nvPr/>
        </p:nvSpPr>
        <p:spPr bwMode="auto">
          <a:xfrm rot="-5400000">
            <a:off x="627460" y="3595451"/>
            <a:ext cx="2590324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8" rIns="91438" bIns="45718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  <a:spcAft>
                <a:spcPct val="25000"/>
              </a:spcAft>
              <a:buClr>
                <a:srgbClr val="000000"/>
              </a:buClr>
            </a:pPr>
            <a:r>
              <a:rPr lang="en-US">
                <a:solidFill>
                  <a:srgbClr val="000000"/>
                </a:solidFill>
                <a:latin typeface="Calibri" pitchFamily="34" charset="0"/>
              </a:rPr>
              <a:t>Expectations</a:t>
            </a:r>
          </a:p>
        </p:txBody>
      </p:sp>
      <p:pic>
        <p:nvPicPr>
          <p:cNvPr id="102458" name="Rectangle 8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2053" y="0"/>
            <a:ext cx="0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245591" y="1387712"/>
            <a:ext cx="4267676" cy="2253778"/>
            <a:chOff x="3378390" y="1097944"/>
            <a:chExt cx="4267676" cy="1981676"/>
          </a:xfrm>
        </p:grpSpPr>
        <p:sp>
          <p:nvSpPr>
            <p:cNvPr id="6" name="Left Arrow 5"/>
            <p:cNvSpPr>
              <a:spLocks noChangeArrowheads="1"/>
            </p:cNvSpPr>
            <p:nvPr/>
          </p:nvSpPr>
          <p:spPr bwMode="auto">
            <a:xfrm rot="9710362">
              <a:off x="3378390" y="1097944"/>
              <a:ext cx="4267676" cy="1981676"/>
            </a:xfrm>
            <a:prstGeom prst="leftArrow">
              <a:avLst>
                <a:gd name="adj1" fmla="val 50000"/>
                <a:gd name="adj2" fmla="val 49991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vert="vert270" lIns="91438" tIns="45718" rIns="91438" bIns="45718" anchor="ctr"/>
            <a:lstStyle/>
            <a:p>
              <a:pPr algn="ctr"/>
              <a:endParaRPr lang="en-US" sz="3200" dirty="0">
                <a:solidFill>
                  <a:srgbClr val="000000"/>
                </a:solidFill>
                <a:latin typeface="Calibri" pitchFamily="34" charset="0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 rot="20416471">
              <a:off x="3965268" y="1552783"/>
              <a:ext cx="3501081" cy="947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What about the classroom?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4490" y="5940739"/>
            <a:ext cx="1087134" cy="72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989546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10" y="270919"/>
            <a:ext cx="12149890" cy="982412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+mn-lt"/>
              </a:rPr>
              <a:t>Homework Assignment</a:t>
            </a:r>
            <a:br>
              <a:rPr lang="en-US" sz="5600" b="1" dirty="0">
                <a:latin typeface="+mn-lt"/>
              </a:rPr>
            </a:br>
            <a:endParaRPr lang="en-US" sz="39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0" y="800114"/>
            <a:ext cx="121920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b="1" dirty="0">
                <a:solidFill>
                  <a:srgbClr val="00B050"/>
                </a:solidFill>
              </a:rPr>
              <a:t>Features 1.3 and 1.4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63" y="1942420"/>
            <a:ext cx="3638007" cy="36653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178FCD-B208-4671-AC04-D5DA784BC3F2}"/>
              </a:ext>
            </a:extLst>
          </p:cNvPr>
          <p:cNvSpPr txBox="1"/>
          <p:nvPr/>
        </p:nvSpPr>
        <p:spPr>
          <a:xfrm>
            <a:off x="4636081" y="1492942"/>
            <a:ext cx="7513809" cy="52799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Ideal Student Activity: Develop or Enhance SW Expectations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Develop SW Behavioral Expectation Matrix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 Video: </a:t>
            </a:r>
            <a:r>
              <a:rPr lang="en-US" sz="2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Develop your SW Expectation Matrix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PowerPoint Slides</a:t>
            </a: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sz="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Get Feedback from Stakeholders</a:t>
            </a:r>
          </a:p>
          <a:p>
            <a:pPr lvl="1">
              <a:lnSpc>
                <a:spcPct val="107000"/>
              </a:lnSpc>
            </a:pPr>
            <a:endParaRPr lang="en-US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2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Teach SW Expectations and Matrix to Faculty, Students &amp; Families</a:t>
            </a:r>
          </a:p>
          <a:p>
            <a:pPr>
              <a:lnSpc>
                <a:spcPct val="107000"/>
              </a:lnSpc>
            </a:pPr>
            <a:endParaRPr lang="en-US" sz="1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Sure to 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Update Your TFI and Action Plan </a:t>
            </a:r>
            <a:r>
              <a:rPr lang="en-US" sz="22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Features 1.3 &amp; 1.4.  </a:t>
            </a: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(Behavior Support Specialists Will Be Following-Up With PBIS Teams)</a:t>
            </a:r>
          </a:p>
          <a:p>
            <a:pPr marL="342900" indent="-342900">
              <a:lnSpc>
                <a:spcPct val="107000"/>
              </a:lnSpc>
              <a:buFont typeface="Wingdings" panose="05000000000000000000" pitchFamily="2" charset="2"/>
              <a:buChar char="Ø"/>
            </a:pP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99121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14E5C1D-D681-45BA-81A2-077C6AE35B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962" y="265717"/>
            <a:ext cx="4808188" cy="6326565"/>
          </a:xfrm>
        </p:spPr>
      </p:pic>
      <p:pic>
        <p:nvPicPr>
          <p:cNvPr id="8" name="Content Placeholder 7" descr="Table&#10;&#10;Description automatically generated">
            <a:extLst>
              <a:ext uri="{FF2B5EF4-FFF2-40B4-BE49-F238E27FC236}">
                <a16:creationId xmlns:a16="http://schemas.microsoft.com/office/drawing/2014/main" id="{4D8AE6AF-C64E-40B5-9064-18A7A979DFF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360" y="370491"/>
            <a:ext cx="4988650" cy="603406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8FA32E-08D3-4D67-9868-B234A112D020}"/>
              </a:ext>
            </a:extLst>
          </p:cNvPr>
          <p:cNvSpPr txBox="1"/>
          <p:nvPr/>
        </p:nvSpPr>
        <p:spPr>
          <a:xfrm rot="20687542">
            <a:off x="652179" y="2310305"/>
            <a:ext cx="5582850" cy="215443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 the TFI online!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>
                <a:solidFill>
                  <a:schemeClr val="bg1"/>
                </a:solidFill>
              </a:rPr>
              <a:t>Visit www.wvpbis.org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>
                <a:solidFill>
                  <a:schemeClr val="bg1"/>
                </a:solidFill>
              </a:rPr>
              <a:t>Click on “Evaluation/Data”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>
                <a:solidFill>
                  <a:schemeClr val="bg1"/>
                </a:solidFill>
              </a:rPr>
              <a:t>Click “TFI Tool V2.1”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977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4DF9EB9-732C-4537-912A-9FB34D5F11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912490"/>
              </p:ext>
            </p:extLst>
          </p:nvPr>
        </p:nvGraphicFramePr>
        <p:xfrm>
          <a:off x="613317" y="331469"/>
          <a:ext cx="11056710" cy="3872541"/>
        </p:xfrm>
        <a:graphic>
          <a:graphicData uri="http://schemas.openxmlformats.org/drawingml/2006/table">
            <a:tbl>
              <a:tblPr/>
              <a:tblGrid>
                <a:gridCol w="1554639">
                  <a:extLst>
                    <a:ext uri="{9D8B030D-6E8A-4147-A177-3AD203B41FA5}">
                      <a16:colId xmlns:a16="http://schemas.microsoft.com/office/drawing/2014/main" val="2700111994"/>
                    </a:ext>
                  </a:extLst>
                </a:gridCol>
                <a:gridCol w="1514434">
                  <a:extLst>
                    <a:ext uri="{9D8B030D-6E8A-4147-A177-3AD203B41FA5}">
                      <a16:colId xmlns:a16="http://schemas.microsoft.com/office/drawing/2014/main" val="876807097"/>
                    </a:ext>
                  </a:extLst>
                </a:gridCol>
                <a:gridCol w="3564953">
                  <a:extLst>
                    <a:ext uri="{9D8B030D-6E8A-4147-A177-3AD203B41FA5}">
                      <a16:colId xmlns:a16="http://schemas.microsoft.com/office/drawing/2014/main" val="446799258"/>
                    </a:ext>
                  </a:extLst>
                </a:gridCol>
                <a:gridCol w="2211342">
                  <a:extLst>
                    <a:ext uri="{9D8B030D-6E8A-4147-A177-3AD203B41FA5}">
                      <a16:colId xmlns:a16="http://schemas.microsoft.com/office/drawing/2014/main" val="2187340545"/>
                    </a:ext>
                  </a:extLst>
                </a:gridCol>
                <a:gridCol w="2211342">
                  <a:extLst>
                    <a:ext uri="{9D8B030D-6E8A-4147-A177-3AD203B41FA5}">
                      <a16:colId xmlns:a16="http://schemas.microsoft.com/office/drawing/2014/main" val="793881728"/>
                    </a:ext>
                  </a:extLst>
                </a:gridCol>
              </a:tblGrid>
              <a:tr h="736743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Item​</a:t>
                      </a:r>
                      <a:endParaRPr lang="en-US" sz="2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7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Current​</a:t>
                      </a:r>
                    </a:p>
                    <a:p>
                      <a:pPr algn="l" fontAlgn="base"/>
                      <a:r>
                        <a:rPr lang="en-US" sz="20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TFI Score ​</a:t>
                      </a:r>
                      <a:endParaRPr lang="en-US" sz="2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7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Actions​</a:t>
                      </a:r>
                      <a:endParaRPr lang="en-US" sz="32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7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Person (s) </a:t>
                      </a:r>
                    </a:p>
                    <a:p>
                      <a:pPr algn="l" fontAlgn="base"/>
                      <a:r>
                        <a:rPr lang="en-US" sz="20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Responsible​</a:t>
                      </a:r>
                      <a:endParaRPr lang="en-US" sz="28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7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1" i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Timeline​</a:t>
                      </a:r>
                      <a:endParaRPr lang="en-US" sz="3200" b="1" i="0">
                        <a:solidFill>
                          <a:srgbClr val="FFFFFF"/>
                        </a:solidFill>
                        <a:effectLst/>
                      </a:endParaRPr>
                    </a:p>
                  </a:txBody>
                  <a:tcPr>
                    <a:lnL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47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0406309"/>
                  </a:ext>
                </a:extLst>
              </a:tr>
              <a:tr h="3135798">
                <a:tc>
                  <a:txBody>
                    <a:bodyPr/>
                    <a:lstStyle/>
                    <a:p>
                      <a:pPr algn="l" fontAlgn="base"/>
                      <a:r>
                        <a:rPr lang="en-US" sz="20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</a:t>
                      </a:r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  <a:p>
                      <a:pPr algn="l" fontAlgn="base"/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Behavior Expectations</a:t>
                      </a:r>
                    </a:p>
                    <a:p>
                      <a:pPr algn="l" fontAlgn="base"/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ase"/>
                      <a:r>
                        <a:rPr lang="en-US" sz="2000" b="1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</a:t>
                      </a:r>
                      <a:endParaRPr lang="en-US" sz="2000" b="0" i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l" fontAlgn="base"/>
                      <a:r>
                        <a:rPr lang="en-US" sz="20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Teaching Expectations</a:t>
                      </a:r>
                      <a:endParaRPr lang="en-US" sz="28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7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Where are you now on the TFI? </a:t>
                      </a: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3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7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i="1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What areas of focus do we have for these features?</a:t>
                      </a:r>
                    </a:p>
                  </a:txBody>
                  <a:tcPr>
                    <a:lnL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7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Who should do it? </a:t>
                      </a: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3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7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ase"/>
                      <a:r>
                        <a:rPr lang="en-US" sz="2400" b="0" i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When do you want it done by? </a:t>
                      </a:r>
                      <a:r>
                        <a:rPr lang="en-US" sz="2400" b="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​</a:t>
                      </a:r>
                      <a:endParaRPr lang="en-US" sz="3200" b="0" i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>
                    <a:lnL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4721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8236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9708390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2E591406-356C-44EA-8340-51C396B71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2949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E31458-41D3-4C1C-B8AB-51372A1474DC}"/>
              </a:ext>
            </a:extLst>
          </p:cNvPr>
          <p:cNvSpPr txBox="1"/>
          <p:nvPr/>
        </p:nvSpPr>
        <p:spPr>
          <a:xfrm rot="21174683">
            <a:off x="295340" y="4035855"/>
            <a:ext cx="5582850" cy="2154436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Find the TFI online!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>
                <a:solidFill>
                  <a:schemeClr val="bg1"/>
                </a:solidFill>
              </a:rPr>
              <a:t>Visit www.wvpbis.org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>
                <a:solidFill>
                  <a:schemeClr val="bg1"/>
                </a:solidFill>
              </a:rPr>
              <a:t>Click on “Evaluation/Data”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>
                <a:solidFill>
                  <a:schemeClr val="bg1"/>
                </a:solidFill>
              </a:rPr>
              <a:t>Click “TFI Tool V2.1”</a:t>
            </a:r>
          </a:p>
          <a:p>
            <a:endParaRPr lang="en-US"/>
          </a:p>
        </p:txBody>
      </p:sp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ADA89318-848E-4053-BB94-6A3B562BA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1584">
            <a:off x="5514691" y="2653634"/>
            <a:ext cx="5990874" cy="375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0886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206A94-6F18-4B69-B202-EFD5A55FA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3467" y="1639178"/>
            <a:ext cx="10905066" cy="4307502"/>
          </a:xfrm>
          <a:prstGeom prst="rect">
            <a:avLst/>
          </a:prstGeom>
          <a:ln>
            <a:noFill/>
          </a:ln>
        </p:spPr>
      </p:pic>
      <p:sp>
        <p:nvSpPr>
          <p:cNvPr id="17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8692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232" y="214479"/>
            <a:ext cx="10515600" cy="1325563"/>
          </a:xfrm>
        </p:spPr>
        <p:txBody>
          <a:bodyPr/>
          <a:lstStyle/>
          <a:p>
            <a:pPr algn="ctr"/>
            <a:r>
              <a:rPr lang="en-US" b="1">
                <a:latin typeface="+mn-lt"/>
              </a:rPr>
              <a:t>Questions??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124" y="2018734"/>
            <a:ext cx="6799413" cy="26920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b="1"/>
              <a:t>Next time…..</a:t>
            </a:r>
          </a:p>
          <a:p>
            <a:pPr marL="0" indent="0">
              <a:buNone/>
            </a:pPr>
            <a:endParaRPr lang="en-US" sz="1500" b="1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200"/>
              <a:t>Feedback/Acknowledgement (1.9)</a:t>
            </a:r>
          </a:p>
          <a:p>
            <a:pPr marL="457200" lvl="1" indent="0">
              <a:buNone/>
            </a:pPr>
            <a:endParaRPr lang="en-US" sz="80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200"/>
              <a:t>Discipline Systems (1.5 and 1.6)</a:t>
            </a:r>
          </a:p>
          <a:p>
            <a:pPr marL="457200" lvl="1" indent="0">
              <a:buNone/>
            </a:pPr>
            <a:endParaRPr lang="en-US" sz="900"/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3200"/>
              <a:t>Data (1.12 and 1.13)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204" y="1540042"/>
            <a:ext cx="4957796" cy="34704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28727" y="5639129"/>
            <a:ext cx="6734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Day 2</a:t>
            </a:r>
            <a:r>
              <a:rPr lang="en-US" sz="3200" dirty="0">
                <a:solidFill>
                  <a:srgbClr val="C00000"/>
                </a:solidFill>
              </a:rPr>
              <a:t> – October 5</a:t>
            </a:r>
            <a:r>
              <a:rPr lang="en-US" sz="3200" baseline="30000" dirty="0">
                <a:solidFill>
                  <a:srgbClr val="C00000"/>
                </a:solidFill>
              </a:rPr>
              <a:t>th</a:t>
            </a:r>
            <a:r>
              <a:rPr lang="en-US" sz="3200" dirty="0">
                <a:solidFill>
                  <a:srgbClr val="C00000"/>
                </a:solidFill>
              </a:rPr>
              <a:t> , 6</a:t>
            </a:r>
            <a:r>
              <a:rPr lang="en-US" sz="3200" baseline="30000" dirty="0">
                <a:solidFill>
                  <a:srgbClr val="C00000"/>
                </a:solidFill>
              </a:rPr>
              <a:t>th</a:t>
            </a:r>
            <a:r>
              <a:rPr lang="en-US" sz="3200" dirty="0">
                <a:solidFill>
                  <a:srgbClr val="C00000"/>
                </a:solidFill>
              </a:rPr>
              <a:t>  and 7</a:t>
            </a:r>
            <a:r>
              <a:rPr lang="en-US" sz="3200" baseline="30000" dirty="0">
                <a:solidFill>
                  <a:srgbClr val="C00000"/>
                </a:solidFill>
              </a:rPr>
              <a:t>th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8219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FF502C-4C1D-4F2A-AAFD-B96C2281C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8048" y="202264"/>
            <a:ext cx="9654152" cy="6438683"/>
          </a:xfrm>
        </p:spPr>
      </p:pic>
    </p:spTree>
    <p:extLst>
      <p:ext uri="{BB962C8B-B14F-4D97-AF65-F5344CB8AC3E}">
        <p14:creationId xmlns:p14="http://schemas.microsoft.com/office/powerpoint/2010/main" val="31218222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FF502C-4C1D-4F2A-AAFD-B96C2281C9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046"/>
          <a:stretch/>
        </p:blipFill>
        <p:spPr>
          <a:xfrm>
            <a:off x="1388048" y="191951"/>
            <a:ext cx="9654152" cy="6391730"/>
          </a:xfrm>
        </p:spPr>
      </p:pic>
    </p:spTree>
    <p:extLst>
      <p:ext uri="{BB962C8B-B14F-4D97-AF65-F5344CB8AC3E}">
        <p14:creationId xmlns:p14="http://schemas.microsoft.com/office/powerpoint/2010/main" val="36314551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ave a great day | Great day quotes, Good morning texts, Good morning  greet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7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9"/>
    </mc:Choice>
    <mc:Fallback xmlns="">
      <p:transition spd="slow" advTm="7939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46125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b="1">
                <a:latin typeface="+mn-lt"/>
              </a:rPr>
              <a:t>The Ideal Student</a:t>
            </a:r>
            <a:br>
              <a:rPr lang="en-US" b="1">
                <a:latin typeface="+mn-lt"/>
              </a:rPr>
            </a:br>
            <a:endParaRPr lang="en-US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071688"/>
            <a:ext cx="62738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000" b="1"/>
              <a:t>What does an </a:t>
            </a:r>
            <a:r>
              <a:rPr lang="en-US" sz="3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Ideal Student </a:t>
            </a:r>
            <a:r>
              <a:rPr lang="en-US" sz="3000" b="1"/>
              <a:t>look like in your school?</a:t>
            </a:r>
          </a:p>
          <a:p>
            <a:pPr marL="0" indent="0">
              <a:buNone/>
            </a:pPr>
            <a:endParaRPr lang="en-US" b="1"/>
          </a:p>
          <a:p>
            <a:pPr lvl="1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800" b="1">
                <a:ea typeface="MS PGothic"/>
                <a:cs typeface="Arial"/>
              </a:rPr>
              <a:t>Examples:  A Student</a:t>
            </a:r>
          </a:p>
          <a:p>
            <a:pPr marL="1828800" lvl="3" indent="-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sz="2800">
                <a:ea typeface="MS PGothic"/>
                <a:cs typeface="Arial"/>
              </a:rPr>
              <a:t>Who comes to class prepared</a:t>
            </a:r>
          </a:p>
          <a:p>
            <a:pPr marL="1828800" lvl="3" indent="-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lphaLcPeriod"/>
            </a:pPr>
            <a:endParaRPr lang="en-US" sz="1500">
              <a:ea typeface="MS PGothic"/>
              <a:cs typeface="Arial"/>
            </a:endParaRPr>
          </a:p>
          <a:p>
            <a:pPr marL="1828800" lvl="3" indent="-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Font typeface="+mj-lt"/>
              <a:buAutoNum type="alphaLcPeriod"/>
            </a:pPr>
            <a:r>
              <a:rPr lang="en-US" sz="2800">
                <a:ea typeface="MS PGothic"/>
                <a:cs typeface="Arial"/>
              </a:rPr>
              <a:t>Who does not run in the hallway</a:t>
            </a:r>
          </a:p>
          <a:p>
            <a:endParaRPr lang="en-US"/>
          </a:p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9366">
            <a:off x="7593842" y="2272251"/>
            <a:ext cx="4116315" cy="329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7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317" y="2092897"/>
            <a:ext cx="5946579" cy="15141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 b="1">
                <a:latin typeface="+mn-lt"/>
              </a:rPr>
              <a:t>“Why Should We” Establish School-wide Behavioral Expectations?</a:t>
            </a:r>
          </a:p>
        </p:txBody>
      </p:sp>
      <p:pic>
        <p:nvPicPr>
          <p:cNvPr id="5" name="Picture 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34F47E4F-DDFE-4005-BF50-7844AA037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305" y="580316"/>
            <a:ext cx="2378315" cy="738529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2A20811E-2B37-482D-B617-5DA7E4BA0D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4" b="-1"/>
          <a:stretch/>
        </p:blipFill>
        <p:spPr>
          <a:xfrm>
            <a:off x="7853620" y="2439494"/>
            <a:ext cx="3318253" cy="262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2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070BA-2448-41B1-9510-2F8C9BB6C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452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>
                <a:latin typeface="+mn-lt"/>
              </a:rPr>
              <a:t>Why School-wide Expectations are Important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A4FD-57E3-4D41-B093-E3967F02D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119" y="1365812"/>
            <a:ext cx="7347154" cy="6110121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They c</a:t>
            </a:r>
            <a:r>
              <a:rPr lang="en-US" sz="2800" b="1" dirty="0"/>
              <a:t>reate </a:t>
            </a:r>
            <a:r>
              <a:rPr lang="en-US" b="1" dirty="0"/>
              <a:t>e</a:t>
            </a:r>
            <a:r>
              <a:rPr lang="en-US" sz="2800" b="1" dirty="0"/>
              <a:t>nvironments that </a:t>
            </a:r>
            <a:r>
              <a:rPr lang="en-US" b="1" u="sng" dirty="0"/>
              <a:t>p</a:t>
            </a:r>
            <a:r>
              <a:rPr lang="en-US" sz="2800" b="1" u="sng" dirty="0"/>
              <a:t>romote</a:t>
            </a:r>
            <a:r>
              <a:rPr lang="en-US" sz="2800" b="1" dirty="0"/>
              <a:t> </a:t>
            </a:r>
          </a:p>
          <a:p>
            <a:pPr marL="0" indent="0">
              <a:buNone/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Student Success </a:t>
            </a:r>
          </a:p>
          <a:p>
            <a:endParaRPr lang="en-US" sz="1500" b="1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7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</a:t>
            </a:r>
          </a:p>
          <a:p>
            <a:endParaRPr lang="en-US" sz="13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/>
              <a:t>Students know </a:t>
            </a:r>
            <a:r>
              <a:rPr lang="en-US" u="sng" dirty="0"/>
              <a:t>what is expected</a:t>
            </a:r>
            <a:r>
              <a:rPr lang="en-US" dirty="0"/>
              <a:t> of them</a:t>
            </a:r>
          </a:p>
          <a:p>
            <a:pPr lvl="1"/>
            <a:endParaRPr lang="en-US" sz="1300" i="1" dirty="0"/>
          </a:p>
          <a:p>
            <a:pPr lvl="1"/>
            <a:r>
              <a:rPr lang="en-US" dirty="0"/>
              <a:t>Feel more </a:t>
            </a:r>
            <a:r>
              <a:rPr lang="en-US" u="sng" dirty="0"/>
              <a:t>confident</a:t>
            </a:r>
            <a:r>
              <a:rPr lang="en-US" dirty="0"/>
              <a:t>, </a:t>
            </a:r>
            <a:r>
              <a:rPr lang="en-US" u="sng" dirty="0"/>
              <a:t>engaged</a:t>
            </a:r>
            <a:r>
              <a:rPr lang="en-US" dirty="0"/>
              <a:t> and </a:t>
            </a:r>
            <a:r>
              <a:rPr lang="en-US" u="sng" dirty="0"/>
              <a:t>connected</a:t>
            </a:r>
            <a:r>
              <a:rPr lang="en-US" dirty="0"/>
              <a:t> to the school community</a:t>
            </a:r>
          </a:p>
          <a:p>
            <a:pPr marL="457200" lvl="1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r>
              <a:rPr lang="en-US" b="1" dirty="0"/>
              <a:t>They create environments that are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consistent</a:t>
            </a:r>
            <a:r>
              <a:rPr lang="en-US" b="1" dirty="0"/>
              <a:t> and </a:t>
            </a:r>
            <a:r>
              <a:rPr lang="en-US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predictable</a:t>
            </a:r>
          </a:p>
          <a:p>
            <a:endParaRPr lang="en-US" sz="600" b="1" i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dirty="0"/>
              <a:t>What is Anxiety =</a:t>
            </a:r>
          </a:p>
          <a:p>
            <a:pPr lvl="1"/>
            <a:endParaRPr lang="en-US" sz="1200" dirty="0"/>
          </a:p>
          <a:p>
            <a:pPr lvl="1"/>
            <a:r>
              <a:rPr lang="en-US" dirty="0"/>
              <a:t>When you have a Anxious Student 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</a:p>
          <a:p>
            <a:pPr lvl="1"/>
            <a:endParaRPr lang="en-US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FAF15-88A9-42F7-AA02-C0106D4985C4}"/>
              </a:ext>
            </a:extLst>
          </p:cNvPr>
          <p:cNvSpPr txBox="1"/>
          <p:nvPr/>
        </p:nvSpPr>
        <p:spPr>
          <a:xfrm>
            <a:off x="3140094" y="5610737"/>
            <a:ext cx="39567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Fear of the Unknown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9D27399-D47B-4F16-AC59-7E504FBEFA8B}"/>
              </a:ext>
            </a:extLst>
          </p:cNvPr>
          <p:cNvSpPr txBox="1"/>
          <p:nvPr/>
        </p:nvSpPr>
        <p:spPr>
          <a:xfrm>
            <a:off x="5220239" y="6092320"/>
            <a:ext cx="37531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Dysregulated Student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A90502E-698B-432F-A41A-50764FE883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9022" y="2620511"/>
            <a:ext cx="3620315" cy="28194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576E4E-F1E2-47C4-9752-02E45AAEAD2A}"/>
              </a:ext>
            </a:extLst>
          </p:cNvPr>
          <p:cNvSpPr txBox="1"/>
          <p:nvPr/>
        </p:nvSpPr>
        <p:spPr>
          <a:xfrm>
            <a:off x="9833423" y="2967335"/>
            <a:ext cx="14308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What am I supposed </a:t>
            </a:r>
          </a:p>
          <a:p>
            <a:r>
              <a:rPr lang="en-US" b="1"/>
              <a:t>  to do?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576B2F-D05D-4A93-AFEA-3AF7B0B4E125}"/>
              </a:ext>
            </a:extLst>
          </p:cNvPr>
          <p:cNvSpPr txBox="1"/>
          <p:nvPr/>
        </p:nvSpPr>
        <p:spPr>
          <a:xfrm>
            <a:off x="7849023" y="1794076"/>
            <a:ext cx="3620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Give a Kid a “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chance”</a:t>
            </a:r>
            <a:r>
              <a:rPr lang="en-US" sz="2000" b="1" dirty="0">
                <a:solidFill>
                  <a:srgbClr val="FF0000"/>
                </a:solidFill>
              </a:rPr>
              <a:t> to feel Successful</a:t>
            </a:r>
          </a:p>
        </p:txBody>
      </p:sp>
    </p:spTree>
    <p:extLst>
      <p:ext uri="{BB962C8B-B14F-4D97-AF65-F5344CB8AC3E}">
        <p14:creationId xmlns:p14="http://schemas.microsoft.com/office/powerpoint/2010/main" val="598214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/>
          <a:lstStyle/>
          <a:p>
            <a:pPr algn="ctr"/>
            <a:r>
              <a:rPr lang="en-US" b="1">
                <a:latin typeface="+mn-lt"/>
              </a:rPr>
              <a:t>Tier 1 Expectations Should Be</a:t>
            </a:r>
            <a:endParaRPr lang="en-US" b="1">
              <a:latin typeface="+mn-lt"/>
              <a:cs typeface="Calibri Ligh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1353800" cy="4920863"/>
          </a:xfrm>
        </p:spPr>
        <p:txBody>
          <a:bodyPr>
            <a:normAutofit fontScale="92500"/>
          </a:bodyPr>
          <a:lstStyle/>
          <a:p>
            <a:r>
              <a:rPr lang="en-US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Broad</a:t>
            </a:r>
            <a:r>
              <a:rPr lang="en-US" b="1"/>
              <a:t> and </a:t>
            </a:r>
            <a:r>
              <a:rPr lang="en-US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Positively</a:t>
            </a:r>
            <a:r>
              <a:rPr lang="en-US" b="1"/>
              <a:t> stated behaviors that are easy to remember (select 3-5)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Be Safe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Be Respectful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Be Responsible</a:t>
            </a:r>
          </a:p>
          <a:p>
            <a:r>
              <a:rPr lang="en-US" b="1"/>
              <a:t>Demonstrated by all staff, students, and family in all settings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Cafeteria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Hallway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Bathroom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/>
              <a:t>Office etc.</a:t>
            </a:r>
          </a:p>
          <a:p>
            <a:r>
              <a:rPr lang="en-US" b="1">
                <a:cs typeface="Arial" pitchFamily="34" charset="0"/>
              </a:rPr>
              <a:t>Posted throughout campus </a:t>
            </a:r>
            <a:r>
              <a:rPr lang="en-US">
                <a:cs typeface="Arial" pitchFamily="34" charset="0"/>
              </a:rPr>
              <a:t>(parking lot)</a:t>
            </a:r>
          </a:p>
          <a:p>
            <a:r>
              <a:rPr lang="en-US" b="1">
                <a:latin typeface="Calibri" panose="020F0502020204030204" pitchFamily="34" charset="0"/>
                <a:cs typeface="Arial" pitchFamily="34" charset="0"/>
              </a:rPr>
              <a:t>Consistent with school</a:t>
            </a:r>
            <a:r>
              <a:rPr lang="en-US" altLang="en-US" b="1">
                <a:latin typeface="Calibri" panose="020F0502020204030204" pitchFamily="34" charset="0"/>
                <a:cs typeface="Arial" pitchFamily="34" charset="0"/>
              </a:rPr>
              <a:t>’</a:t>
            </a:r>
            <a:r>
              <a:rPr lang="en-US" b="1">
                <a:latin typeface="Calibri" panose="020F0502020204030204" pitchFamily="34" charset="0"/>
                <a:cs typeface="Arial" pitchFamily="34" charset="0"/>
              </a:rPr>
              <a:t>s mission statement </a:t>
            </a:r>
            <a:r>
              <a:rPr lang="en-US">
                <a:latin typeface="Calibri" panose="020F0502020204030204" pitchFamily="34" charset="0"/>
                <a:cs typeface="Arial" pitchFamily="34" charset="0"/>
              </a:rPr>
              <a:t>(you may need to change your mission statement)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:a16="http://schemas.microsoft.com/office/drawing/2014/main" id="{9EA828BF-EE79-4196-A280-63DF7ACFF55B}"/>
              </a:ext>
            </a:extLst>
          </p:cNvPr>
          <p:cNvSpPr/>
          <p:nvPr/>
        </p:nvSpPr>
        <p:spPr>
          <a:xfrm>
            <a:off x="4038600" y="3095625"/>
            <a:ext cx="523875" cy="333375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89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xoDrwZpCKCxS0nl4Slfet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iAcBQFyQR6HBQ6S8Q8fo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6KqF5rMN7jSJMFsRJTJkU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jAfRjJilGez7KxZUkJpw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54q0KAQji2MT6zBJAqtz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vpbis (6-13-14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Design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8CC63F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rgbClr val="8CC63F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8F72BB7A2FBE44AB1FD709D204378C9" ma:contentTypeVersion="5" ma:contentTypeDescription="Create a new document." ma:contentTypeScope="" ma:versionID="6c22adc0b0385697ce77c78fc3ef9ded">
  <xsd:schema xmlns:xsd="http://www.w3.org/2001/XMLSchema" xmlns:xs="http://www.w3.org/2001/XMLSchema" xmlns:p="http://schemas.microsoft.com/office/2006/metadata/properties" xmlns:ns2="f7bbb843-ddfb-429a-a285-e528493143e5" targetNamespace="http://schemas.microsoft.com/office/2006/metadata/properties" ma:root="true" ma:fieldsID="90b4cdaa55d5b6698eb7df5ebb3ad860" ns2:_="">
    <xsd:import namespace="f7bbb843-ddfb-429a-a285-e528493143e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bbb843-ddfb-429a-a285-e528493143e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3C81B28-1765-4959-8E1C-9D743B97DA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AD62E1D-E58C-436C-950A-10BE767F47B8}">
  <ds:schemaRefs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  <ds:schemaRef ds:uri="http://purl.org/dc/elements/1.1/"/>
    <ds:schemaRef ds:uri="http://schemas.microsoft.com/office/2006/documentManagement/types"/>
    <ds:schemaRef ds:uri="f7bbb843-ddfb-429a-a285-e528493143e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533F5D3-D129-4C8A-9427-49433D41F7A3}">
  <ds:schemaRefs>
    <ds:schemaRef ds:uri="f7bbb843-ddfb-429a-a285-e528493143e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1558</Words>
  <Application>Microsoft Office PowerPoint</Application>
  <PresentationFormat>Widescreen</PresentationFormat>
  <Paragraphs>389</Paragraphs>
  <Slides>59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59</vt:i4>
      </vt:variant>
    </vt:vector>
  </HeadingPairs>
  <TitlesOfParts>
    <vt:vector size="69" baseType="lpstr">
      <vt:lpstr>Arial</vt:lpstr>
      <vt:lpstr>Calibri</vt:lpstr>
      <vt:lpstr>Calibri Light</vt:lpstr>
      <vt:lpstr>Century Gothic</vt:lpstr>
      <vt:lpstr>Symbol</vt:lpstr>
      <vt:lpstr>Times New Roman</vt:lpstr>
      <vt:lpstr>Tw Cen MT</vt:lpstr>
      <vt:lpstr>Wingdings</vt:lpstr>
      <vt:lpstr>Office Theme</vt:lpstr>
      <vt:lpstr>wvpbis (6-13-14)</vt:lpstr>
      <vt:lpstr>      WVPBIS Virtual Academy Part 3: Day 1  TFI 1.3 and 1.4  </vt:lpstr>
      <vt:lpstr>Attendance</vt:lpstr>
      <vt:lpstr>PowerPoint Presentation</vt:lpstr>
      <vt:lpstr>Today’s Objectives</vt:lpstr>
      <vt:lpstr>Behavioral Expectations</vt:lpstr>
      <vt:lpstr>The Ideal Student </vt:lpstr>
      <vt:lpstr>“Why Should We” Establish School-wide Behavioral Expectations?</vt:lpstr>
      <vt:lpstr>Why School-wide Expectations are Important</vt:lpstr>
      <vt:lpstr>Tier 1 Expectations Should Be</vt:lpstr>
      <vt:lpstr>PowerPoint Presentation</vt:lpstr>
      <vt:lpstr>PowerPoint Presentation</vt:lpstr>
      <vt:lpstr>PowerPoint Presentation</vt:lpstr>
      <vt:lpstr>PowerPoint Presentation</vt:lpstr>
      <vt:lpstr>Behavioral Expectation Examples</vt:lpstr>
      <vt:lpstr>PBIS  West Virginia Schools </vt:lpstr>
      <vt:lpstr>PBIS Tier 1 Spotlight School</vt:lpstr>
      <vt:lpstr>PowerPoint Presentation</vt:lpstr>
      <vt:lpstr>PBIS Spotlight School  Kanawha County</vt:lpstr>
      <vt:lpstr>Wheeling Park High School Ohio County</vt:lpstr>
      <vt:lpstr>Triadelphia Middle School Ohio County</vt:lpstr>
      <vt:lpstr> Mount View  High School 6-12 McDowell County</vt:lpstr>
      <vt:lpstr>Moundsville Middle School Marshall County </vt:lpstr>
      <vt:lpstr>PowerPoint Presentation</vt:lpstr>
      <vt:lpstr>Common Mistakes</vt:lpstr>
      <vt:lpstr>Where Are You At Establishing Your School-wide Expectations</vt:lpstr>
      <vt:lpstr>The Ideal Student Activity Building Core Values and Expectations </vt:lpstr>
      <vt:lpstr>Four Steps in Creating Effective  School-wide Expectations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Teaching Expectations</vt:lpstr>
      <vt:lpstr>“Why” Create a School-wide  Behavioral Expectation Matrix</vt:lpstr>
      <vt:lpstr> </vt:lpstr>
      <vt:lpstr>What do you want from me?</vt:lpstr>
      <vt:lpstr>PowerPoint Presentation</vt:lpstr>
      <vt:lpstr>PowerPoint Presentation</vt:lpstr>
      <vt:lpstr>PowerPoint Presentation</vt:lpstr>
      <vt:lpstr>Wheeling Park High School</vt:lpstr>
      <vt:lpstr>PowerPoint Presentation</vt:lpstr>
      <vt:lpstr>Integrating Social-Emotional Competencies in your Teaching Matrix</vt:lpstr>
      <vt:lpstr>PowerPoint Presentation</vt:lpstr>
      <vt:lpstr>“Why” Develop a System for Teaching  Social Emotional and Behavioral Skills…. </vt:lpstr>
      <vt:lpstr>When and How to Teach Behavioral Expectations?  </vt:lpstr>
      <vt:lpstr>Teach in Context</vt:lpstr>
      <vt:lpstr>Resource Manual PBIS.org</vt:lpstr>
      <vt:lpstr>Remote Learning Matrix Example </vt:lpstr>
      <vt:lpstr>Hybrid Learning Behavioral Matrix </vt:lpstr>
      <vt:lpstr>PowerPoint Presentation</vt:lpstr>
      <vt:lpstr>Homework Assignment </vt:lpstr>
      <vt:lpstr>PowerPoint Presentation</vt:lpstr>
      <vt:lpstr>PowerPoint Presentation</vt:lpstr>
      <vt:lpstr>PowerPoint Presentation</vt:lpstr>
      <vt:lpstr>Questions??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WV Positive Behavioral Interventions and Supports Project: A Multi-tiered Approach</dc:title>
  <dc:creator>Kelly, Amy D.</dc:creator>
  <cp:lastModifiedBy>Ziman, Alicia</cp:lastModifiedBy>
  <cp:revision>27</cp:revision>
  <cp:lastPrinted>2021-09-02T12:57:49Z</cp:lastPrinted>
  <dcterms:created xsi:type="dcterms:W3CDTF">2016-05-18T16:09:17Z</dcterms:created>
  <dcterms:modified xsi:type="dcterms:W3CDTF">2021-09-13T17:05:24Z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0x01010028F72BB7A2FBE44AB1FD709D204378C9</vt:lpwstr>
  </property>
</Properties>
</file>