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9" r:id="rId2"/>
  </p:sldMasterIdLst>
  <p:notesMasterIdLst>
    <p:notesMasterId r:id="rId58"/>
  </p:notesMasterIdLst>
  <p:sldIdLst>
    <p:sldId id="3994" r:id="rId3"/>
    <p:sldId id="480" r:id="rId4"/>
    <p:sldId id="483" r:id="rId5"/>
    <p:sldId id="482" r:id="rId6"/>
    <p:sldId id="3969" r:id="rId7"/>
    <p:sldId id="485" r:id="rId8"/>
    <p:sldId id="3998" r:id="rId9"/>
    <p:sldId id="4010" r:id="rId10"/>
    <p:sldId id="3968" r:id="rId11"/>
    <p:sldId id="3986" r:id="rId12"/>
    <p:sldId id="3836" r:id="rId13"/>
    <p:sldId id="3990" r:id="rId14"/>
    <p:sldId id="3970" r:id="rId15"/>
    <p:sldId id="3989" r:id="rId16"/>
    <p:sldId id="3940" r:id="rId17"/>
    <p:sldId id="4011" r:id="rId18"/>
    <p:sldId id="4008" r:id="rId19"/>
    <p:sldId id="3946" r:id="rId20"/>
    <p:sldId id="4012" r:id="rId21"/>
    <p:sldId id="3980" r:id="rId22"/>
    <p:sldId id="3952" r:id="rId23"/>
    <p:sldId id="3945" r:id="rId24"/>
    <p:sldId id="3832" r:id="rId25"/>
    <p:sldId id="3996" r:id="rId26"/>
    <p:sldId id="4013" r:id="rId27"/>
    <p:sldId id="4000" r:id="rId28"/>
    <p:sldId id="3999" r:id="rId29"/>
    <p:sldId id="4015" r:id="rId30"/>
    <p:sldId id="4001" r:id="rId31"/>
    <p:sldId id="3964" r:id="rId32"/>
    <p:sldId id="3991" r:id="rId33"/>
    <p:sldId id="3985" r:id="rId34"/>
    <p:sldId id="4016" r:id="rId35"/>
    <p:sldId id="4017" r:id="rId36"/>
    <p:sldId id="3962" r:id="rId37"/>
    <p:sldId id="4002" r:id="rId38"/>
    <p:sldId id="4003" r:id="rId39"/>
    <p:sldId id="3976" r:id="rId40"/>
    <p:sldId id="3977" r:id="rId41"/>
    <p:sldId id="3978" r:id="rId42"/>
    <p:sldId id="3979" r:id="rId43"/>
    <p:sldId id="4018" r:id="rId44"/>
    <p:sldId id="4004" r:id="rId45"/>
    <p:sldId id="4005" r:id="rId46"/>
    <p:sldId id="3949" r:id="rId47"/>
    <p:sldId id="3961" r:id="rId48"/>
    <p:sldId id="3957" r:id="rId49"/>
    <p:sldId id="4019" r:id="rId50"/>
    <p:sldId id="3936" r:id="rId51"/>
    <p:sldId id="3868" r:id="rId52"/>
    <p:sldId id="3963" r:id="rId53"/>
    <p:sldId id="4020" r:id="rId54"/>
    <p:sldId id="3956" r:id="rId55"/>
    <p:sldId id="3965" r:id="rId56"/>
    <p:sldId id="3987"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8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AED72F-8ADA-440B-A0F2-C66AA9113618}" v="26" dt="2023-05-18T16:56:09.7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660"/>
  </p:normalViewPr>
  <p:slideViewPr>
    <p:cSldViewPr snapToGrid="0">
      <p:cViewPr varScale="1">
        <p:scale>
          <a:sx n="111" d="100"/>
          <a:sy n="111" d="100"/>
        </p:scale>
        <p:origin x="588" y="9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66" Type="http://schemas.openxmlformats.org/officeDocument/2006/relationships/customXml" Target="../customXml/item2.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67" Type="http://schemas.openxmlformats.org/officeDocument/2006/relationships/customXml" Target="../customXml/item3.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65"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Staples" userId="b54400c4-ac96-4e13-bc18-b2eadbca5537" providerId="ADAL" clId="{76AED72F-8ADA-440B-A0F2-C66AA9113618}"/>
    <pc:docChg chg="custSel addSld delSld modSld sldOrd">
      <pc:chgData name="Amy Staples" userId="b54400c4-ac96-4e13-bc18-b2eadbca5537" providerId="ADAL" clId="{76AED72F-8ADA-440B-A0F2-C66AA9113618}" dt="2023-05-18T16:57:01.326" v="208" actId="207"/>
      <pc:docMkLst>
        <pc:docMk/>
      </pc:docMkLst>
      <pc:sldChg chg="add ord modTransition">
        <pc:chgData name="Amy Staples" userId="b54400c4-ac96-4e13-bc18-b2eadbca5537" providerId="ADAL" clId="{76AED72F-8ADA-440B-A0F2-C66AA9113618}" dt="2023-05-18T16:54:04.502" v="174"/>
        <pc:sldMkLst>
          <pc:docMk/>
          <pc:sldMk cId="2358395484" sldId="3868"/>
        </pc:sldMkLst>
      </pc:sldChg>
      <pc:sldChg chg="modSp add mod ord">
        <pc:chgData name="Amy Staples" userId="b54400c4-ac96-4e13-bc18-b2eadbca5537" providerId="ADAL" clId="{76AED72F-8ADA-440B-A0F2-C66AA9113618}" dt="2023-05-18T16:53:53.461" v="169"/>
        <pc:sldMkLst>
          <pc:docMk/>
          <pc:sldMk cId="3331786375" sldId="3936"/>
        </pc:sldMkLst>
        <pc:spChg chg="mod">
          <ac:chgData name="Amy Staples" userId="b54400c4-ac96-4e13-bc18-b2eadbca5537" providerId="ADAL" clId="{76AED72F-8ADA-440B-A0F2-C66AA9113618}" dt="2023-05-18T16:53:46.375" v="164" actId="27636"/>
          <ac:spMkLst>
            <pc:docMk/>
            <pc:sldMk cId="3331786375" sldId="3936"/>
            <ac:spMk id="2" creationId="{C11D0162-8339-5998-892B-964FB1344EDE}"/>
          </ac:spMkLst>
        </pc:spChg>
        <pc:spChg chg="mod">
          <ac:chgData name="Amy Staples" userId="b54400c4-ac96-4e13-bc18-b2eadbca5537" providerId="ADAL" clId="{76AED72F-8ADA-440B-A0F2-C66AA9113618}" dt="2023-05-18T16:53:46.378" v="165" actId="27636"/>
          <ac:spMkLst>
            <pc:docMk/>
            <pc:sldMk cId="3331786375" sldId="3936"/>
            <ac:spMk id="3" creationId="{A190EF74-47CE-2107-E25F-2279C0F7237D}"/>
          </ac:spMkLst>
        </pc:spChg>
      </pc:sldChg>
      <pc:sldChg chg="ord">
        <pc:chgData name="Amy Staples" userId="b54400c4-ac96-4e13-bc18-b2eadbca5537" providerId="ADAL" clId="{76AED72F-8ADA-440B-A0F2-C66AA9113618}" dt="2023-05-18T16:55:53.263" v="199"/>
        <pc:sldMkLst>
          <pc:docMk/>
          <pc:sldMk cId="4153460303" sldId="3949"/>
        </pc:sldMkLst>
      </pc:sldChg>
      <pc:sldChg chg="add ord">
        <pc:chgData name="Amy Staples" userId="b54400c4-ac96-4e13-bc18-b2eadbca5537" providerId="ADAL" clId="{76AED72F-8ADA-440B-A0F2-C66AA9113618}" dt="2023-05-18T16:55:15.945" v="189"/>
        <pc:sldMkLst>
          <pc:docMk/>
          <pc:sldMk cId="959696957" sldId="3956"/>
        </pc:sldMkLst>
      </pc:sldChg>
      <pc:sldChg chg="modSp add mod">
        <pc:chgData name="Amy Staples" userId="b54400c4-ac96-4e13-bc18-b2eadbca5537" providerId="ADAL" clId="{76AED72F-8ADA-440B-A0F2-C66AA9113618}" dt="2023-05-18T16:50:18.952" v="10" actId="1076"/>
        <pc:sldMkLst>
          <pc:docMk/>
          <pc:sldMk cId="4081671121" sldId="3957"/>
        </pc:sldMkLst>
        <pc:spChg chg="mod">
          <ac:chgData name="Amy Staples" userId="b54400c4-ac96-4e13-bc18-b2eadbca5537" providerId="ADAL" clId="{76AED72F-8ADA-440B-A0F2-C66AA9113618}" dt="2023-05-18T16:49:51.421" v="3" actId="207"/>
          <ac:spMkLst>
            <pc:docMk/>
            <pc:sldMk cId="4081671121" sldId="3957"/>
            <ac:spMk id="2" creationId="{B1A6AF47-C393-ACF4-FDE7-313229A5AEB0}"/>
          </ac:spMkLst>
        </pc:spChg>
        <pc:spChg chg="mod">
          <ac:chgData name="Amy Staples" userId="b54400c4-ac96-4e13-bc18-b2eadbca5537" providerId="ADAL" clId="{76AED72F-8ADA-440B-A0F2-C66AA9113618}" dt="2023-05-18T16:50:12.369" v="8" actId="255"/>
          <ac:spMkLst>
            <pc:docMk/>
            <pc:sldMk cId="4081671121" sldId="3957"/>
            <ac:spMk id="3" creationId="{75D0C5F9-8D2C-3B63-5BA1-589140206DBC}"/>
          </ac:spMkLst>
        </pc:spChg>
        <pc:spChg chg="mod">
          <ac:chgData name="Amy Staples" userId="b54400c4-ac96-4e13-bc18-b2eadbca5537" providerId="ADAL" clId="{76AED72F-8ADA-440B-A0F2-C66AA9113618}" dt="2023-05-18T16:50:15.969" v="9" actId="1076"/>
          <ac:spMkLst>
            <pc:docMk/>
            <pc:sldMk cId="4081671121" sldId="3957"/>
            <ac:spMk id="6" creationId="{F9C08A34-FF20-3916-DEA4-0ABBD38ACCBB}"/>
          </ac:spMkLst>
        </pc:spChg>
        <pc:picChg chg="mod">
          <ac:chgData name="Amy Staples" userId="b54400c4-ac96-4e13-bc18-b2eadbca5537" providerId="ADAL" clId="{76AED72F-8ADA-440B-A0F2-C66AA9113618}" dt="2023-05-18T16:50:18.952" v="10" actId="1076"/>
          <ac:picMkLst>
            <pc:docMk/>
            <pc:sldMk cId="4081671121" sldId="3957"/>
            <ac:picMk id="5" creationId="{AE398D35-0A91-12F5-20EB-E5D80388A8B6}"/>
          </ac:picMkLst>
        </pc:picChg>
      </pc:sldChg>
      <pc:sldChg chg="delSp modSp add del mod setBg delDesignElem">
        <pc:chgData name="Amy Staples" userId="b54400c4-ac96-4e13-bc18-b2eadbca5537" providerId="ADAL" clId="{76AED72F-8ADA-440B-A0F2-C66AA9113618}" dt="2023-05-18T16:50:39.726" v="17" actId="47"/>
        <pc:sldMkLst>
          <pc:docMk/>
          <pc:sldMk cId="557233644" sldId="3959"/>
        </pc:sldMkLst>
        <pc:spChg chg="mod">
          <ac:chgData name="Amy Staples" userId="b54400c4-ac96-4e13-bc18-b2eadbca5537" providerId="ADAL" clId="{76AED72F-8ADA-440B-A0F2-C66AA9113618}" dt="2023-05-18T16:50:26.908" v="13" actId="27636"/>
          <ac:spMkLst>
            <pc:docMk/>
            <pc:sldMk cId="557233644" sldId="3959"/>
            <ac:spMk id="2" creationId="{BF3461E2-4064-135C-1D7A-AE14205CD97E}"/>
          </ac:spMkLst>
        </pc:spChg>
        <pc:spChg chg="del">
          <ac:chgData name="Amy Staples" userId="b54400c4-ac96-4e13-bc18-b2eadbca5537" providerId="ADAL" clId="{76AED72F-8ADA-440B-A0F2-C66AA9113618}" dt="2023-05-18T16:50:26.892" v="12"/>
          <ac:spMkLst>
            <pc:docMk/>
            <pc:sldMk cId="557233644" sldId="3959"/>
            <ac:spMk id="8" creationId="{907EF6B7-1338-4443-8C46-6A318D952DFD}"/>
          </ac:spMkLst>
        </pc:spChg>
        <pc:spChg chg="del">
          <ac:chgData name="Amy Staples" userId="b54400c4-ac96-4e13-bc18-b2eadbca5537" providerId="ADAL" clId="{76AED72F-8ADA-440B-A0F2-C66AA9113618}" dt="2023-05-18T16:50:26.892" v="12"/>
          <ac:spMkLst>
            <pc:docMk/>
            <pc:sldMk cId="557233644" sldId="3959"/>
            <ac:spMk id="10" creationId="{DAAE4CDD-124C-4DCF-9584-B6033B545DD5}"/>
          </ac:spMkLst>
        </pc:spChg>
        <pc:spChg chg="del">
          <ac:chgData name="Amy Staples" userId="b54400c4-ac96-4e13-bc18-b2eadbca5537" providerId="ADAL" clId="{76AED72F-8ADA-440B-A0F2-C66AA9113618}" dt="2023-05-18T16:50:26.892" v="12"/>
          <ac:spMkLst>
            <pc:docMk/>
            <pc:sldMk cId="557233644" sldId="3959"/>
            <ac:spMk id="12" creationId="{081E4A58-353D-44AE-B2FC-2A74E2E400F7}"/>
          </ac:spMkLst>
        </pc:spChg>
      </pc:sldChg>
      <pc:sldChg chg="ord">
        <pc:chgData name="Amy Staples" userId="b54400c4-ac96-4e13-bc18-b2eadbca5537" providerId="ADAL" clId="{76AED72F-8ADA-440B-A0F2-C66AA9113618}" dt="2023-05-18T16:29:12.487" v="1"/>
        <pc:sldMkLst>
          <pc:docMk/>
          <pc:sldMk cId="3449246296" sldId="3961"/>
        </pc:sldMkLst>
      </pc:sldChg>
      <pc:sldChg chg="delSp add ord setBg delDesignElem">
        <pc:chgData name="Amy Staples" userId="b54400c4-ac96-4e13-bc18-b2eadbca5537" providerId="ADAL" clId="{76AED72F-8ADA-440B-A0F2-C66AA9113618}" dt="2023-05-18T16:55:01.355" v="186"/>
        <pc:sldMkLst>
          <pc:docMk/>
          <pc:sldMk cId="1050487927" sldId="3963"/>
        </pc:sldMkLst>
        <pc:spChg chg="del">
          <ac:chgData name="Amy Staples" userId="b54400c4-ac96-4e13-bc18-b2eadbca5537" providerId="ADAL" clId="{76AED72F-8ADA-440B-A0F2-C66AA9113618}" dt="2023-05-18T16:54:16.523" v="176"/>
          <ac:spMkLst>
            <pc:docMk/>
            <pc:sldMk cId="1050487927" sldId="3963"/>
            <ac:spMk id="22" creationId="{35DB3719-6FDC-4E5D-891D-FF40B7300F64}"/>
          </ac:spMkLst>
        </pc:spChg>
        <pc:spChg chg="del">
          <ac:chgData name="Amy Staples" userId="b54400c4-ac96-4e13-bc18-b2eadbca5537" providerId="ADAL" clId="{76AED72F-8ADA-440B-A0F2-C66AA9113618}" dt="2023-05-18T16:54:16.523" v="176"/>
          <ac:spMkLst>
            <pc:docMk/>
            <pc:sldMk cId="1050487927" sldId="3963"/>
            <ac:spMk id="24" creationId="{E0CBAC23-2E3F-4A90-BA59-F8299F6A5439}"/>
          </ac:spMkLst>
        </pc:spChg>
      </pc:sldChg>
      <pc:sldChg chg="add">
        <pc:chgData name="Amy Staples" userId="b54400c4-ac96-4e13-bc18-b2eadbca5537" providerId="ADAL" clId="{76AED72F-8ADA-440B-A0F2-C66AA9113618}" dt="2023-05-18T16:54:58.740" v="184"/>
        <pc:sldMkLst>
          <pc:docMk/>
          <pc:sldMk cId="3378731997" sldId="3965"/>
        </pc:sldMkLst>
      </pc:sldChg>
      <pc:sldChg chg="modSp mod">
        <pc:chgData name="Amy Staples" userId="b54400c4-ac96-4e13-bc18-b2eadbca5537" providerId="ADAL" clId="{76AED72F-8ADA-440B-A0F2-C66AA9113618}" dt="2023-05-18T16:57:01.326" v="208" actId="207"/>
        <pc:sldMkLst>
          <pc:docMk/>
          <pc:sldMk cId="197296635" sldId="3969"/>
        </pc:sldMkLst>
        <pc:spChg chg="mod">
          <ac:chgData name="Amy Staples" userId="b54400c4-ac96-4e13-bc18-b2eadbca5537" providerId="ADAL" clId="{76AED72F-8ADA-440B-A0F2-C66AA9113618}" dt="2023-05-18T16:57:01.326" v="208" actId="207"/>
          <ac:spMkLst>
            <pc:docMk/>
            <pc:sldMk cId="197296635" sldId="3969"/>
            <ac:spMk id="2" creationId="{0049F2B0-1681-31C6-5281-7FFCCD6EC75D}"/>
          </ac:spMkLst>
        </pc:spChg>
        <pc:spChg chg="mod">
          <ac:chgData name="Amy Staples" userId="b54400c4-ac96-4e13-bc18-b2eadbca5537" providerId="ADAL" clId="{76AED72F-8ADA-440B-A0F2-C66AA9113618}" dt="2023-05-18T16:56:58.705" v="207" actId="12"/>
          <ac:spMkLst>
            <pc:docMk/>
            <pc:sldMk cId="197296635" sldId="3969"/>
            <ac:spMk id="3" creationId="{2E6ECC8D-33E6-2478-F1F5-8CE3CC3D5FBF}"/>
          </ac:spMkLst>
        </pc:spChg>
      </pc:sldChg>
      <pc:sldChg chg="modSp add mod ord">
        <pc:chgData name="Amy Staples" userId="b54400c4-ac96-4e13-bc18-b2eadbca5537" providerId="ADAL" clId="{76AED72F-8ADA-440B-A0F2-C66AA9113618}" dt="2023-05-18T16:56:26.027" v="205"/>
        <pc:sldMkLst>
          <pc:docMk/>
          <pc:sldMk cId="2348960717" sldId="3987"/>
        </pc:sldMkLst>
        <pc:spChg chg="mod">
          <ac:chgData name="Amy Staples" userId="b54400c4-ac96-4e13-bc18-b2eadbca5537" providerId="ADAL" clId="{76AED72F-8ADA-440B-A0F2-C66AA9113618}" dt="2023-05-18T16:56:18.579" v="202" actId="14100"/>
          <ac:spMkLst>
            <pc:docMk/>
            <pc:sldMk cId="2348960717" sldId="3987"/>
            <ac:spMk id="3" creationId="{581524CD-3246-C292-44B1-19FBE91955E4}"/>
          </ac:spMkLst>
        </pc:spChg>
      </pc:sldChg>
      <pc:sldChg chg="del ord">
        <pc:chgData name="Amy Staples" userId="b54400c4-ac96-4e13-bc18-b2eadbca5537" providerId="ADAL" clId="{76AED72F-8ADA-440B-A0F2-C66AA9113618}" dt="2023-05-18T16:56:21.634" v="203" actId="47"/>
        <pc:sldMkLst>
          <pc:docMk/>
          <pc:sldMk cId="248128222" sldId="4014"/>
        </pc:sldMkLst>
      </pc:sldChg>
      <pc:sldChg chg="addSp delSp modSp add mod ord setBg modAnim delDesignElem">
        <pc:chgData name="Amy Staples" userId="b54400c4-ac96-4e13-bc18-b2eadbca5537" providerId="ADAL" clId="{76AED72F-8ADA-440B-A0F2-C66AA9113618}" dt="2023-05-18T16:53:36.538" v="162"/>
        <pc:sldMkLst>
          <pc:docMk/>
          <pc:sldMk cId="657370565" sldId="4019"/>
        </pc:sldMkLst>
        <pc:spChg chg="mod">
          <ac:chgData name="Amy Staples" userId="b54400c4-ac96-4e13-bc18-b2eadbca5537" providerId="ADAL" clId="{76AED72F-8ADA-440B-A0F2-C66AA9113618}" dt="2023-05-18T16:50:37.118" v="16" actId="27636"/>
          <ac:spMkLst>
            <pc:docMk/>
            <pc:sldMk cId="657370565" sldId="4019"/>
            <ac:spMk id="2" creationId="{BF3461E2-4064-135C-1D7A-AE14205CD97E}"/>
          </ac:spMkLst>
        </pc:spChg>
        <pc:spChg chg="mod">
          <ac:chgData name="Amy Staples" userId="b54400c4-ac96-4e13-bc18-b2eadbca5537" providerId="ADAL" clId="{76AED72F-8ADA-440B-A0F2-C66AA9113618}" dt="2023-05-18T16:53:29.292" v="160" actId="14100"/>
          <ac:spMkLst>
            <pc:docMk/>
            <pc:sldMk cId="657370565" sldId="4019"/>
            <ac:spMk id="3" creationId="{51B30196-8D51-4C5E-0885-873B6F59BB32}"/>
          </ac:spMkLst>
        </pc:spChg>
        <pc:spChg chg="add mod">
          <ac:chgData name="Amy Staples" userId="b54400c4-ac96-4e13-bc18-b2eadbca5537" providerId="ADAL" clId="{76AED72F-8ADA-440B-A0F2-C66AA9113618}" dt="2023-05-18T16:52:55.196" v="149" actId="122"/>
          <ac:spMkLst>
            <pc:docMk/>
            <pc:sldMk cId="657370565" sldId="4019"/>
            <ac:spMk id="4" creationId="{A75781AC-B10F-DBD3-6299-39F007C319E0}"/>
          </ac:spMkLst>
        </pc:spChg>
        <pc:spChg chg="mod">
          <ac:chgData name="Amy Staples" userId="b54400c4-ac96-4e13-bc18-b2eadbca5537" providerId="ADAL" clId="{76AED72F-8ADA-440B-A0F2-C66AA9113618}" dt="2023-05-18T16:53:20.242" v="159" actId="207"/>
          <ac:spMkLst>
            <pc:docMk/>
            <pc:sldMk cId="657370565" sldId="4019"/>
            <ac:spMk id="5" creationId="{7B8DBA45-44E7-F1AA-4CAC-56C8F634FEF1}"/>
          </ac:spMkLst>
        </pc:spChg>
        <pc:spChg chg="del">
          <ac:chgData name="Amy Staples" userId="b54400c4-ac96-4e13-bc18-b2eadbca5537" providerId="ADAL" clId="{76AED72F-8ADA-440B-A0F2-C66AA9113618}" dt="2023-05-18T16:50:37.102" v="15"/>
          <ac:spMkLst>
            <pc:docMk/>
            <pc:sldMk cId="657370565" sldId="4019"/>
            <ac:spMk id="8" creationId="{907EF6B7-1338-4443-8C46-6A318D952DFD}"/>
          </ac:spMkLst>
        </pc:spChg>
        <pc:spChg chg="del">
          <ac:chgData name="Amy Staples" userId="b54400c4-ac96-4e13-bc18-b2eadbca5537" providerId="ADAL" clId="{76AED72F-8ADA-440B-A0F2-C66AA9113618}" dt="2023-05-18T16:50:37.102" v="15"/>
          <ac:spMkLst>
            <pc:docMk/>
            <pc:sldMk cId="657370565" sldId="4019"/>
            <ac:spMk id="10" creationId="{DAAE4CDD-124C-4DCF-9584-B6033B545DD5}"/>
          </ac:spMkLst>
        </pc:spChg>
        <pc:spChg chg="del">
          <ac:chgData name="Amy Staples" userId="b54400c4-ac96-4e13-bc18-b2eadbca5537" providerId="ADAL" clId="{76AED72F-8ADA-440B-A0F2-C66AA9113618}" dt="2023-05-18T16:50:37.102" v="15"/>
          <ac:spMkLst>
            <pc:docMk/>
            <pc:sldMk cId="657370565" sldId="4019"/>
            <ac:spMk id="12" creationId="{081E4A58-353D-44AE-B2FC-2A74E2E400F7}"/>
          </ac:spMkLst>
        </pc:spChg>
      </pc:sldChg>
      <pc:sldChg chg="modSp add mod ord">
        <pc:chgData name="Amy Staples" userId="b54400c4-ac96-4e13-bc18-b2eadbca5537" providerId="ADAL" clId="{76AED72F-8ADA-440B-A0F2-C66AA9113618}" dt="2023-05-18T16:54:49.661" v="183"/>
        <pc:sldMkLst>
          <pc:docMk/>
          <pc:sldMk cId="4068703264" sldId="4020"/>
        </pc:sldMkLst>
        <pc:spChg chg="mod">
          <ac:chgData name="Amy Staples" userId="b54400c4-ac96-4e13-bc18-b2eadbca5537" providerId="ADAL" clId="{76AED72F-8ADA-440B-A0F2-C66AA9113618}" dt="2023-05-18T16:54:48.018" v="181" actId="207"/>
          <ac:spMkLst>
            <pc:docMk/>
            <pc:sldMk cId="4068703264" sldId="4020"/>
            <ac:spMk id="2" creationId="{0049F2B0-1681-31C6-5281-7FFCCD6EC75D}"/>
          </ac:spMkLst>
        </pc:spChg>
        <pc:spChg chg="mod">
          <ac:chgData name="Amy Staples" userId="b54400c4-ac96-4e13-bc18-b2eadbca5537" providerId="ADAL" clId="{76AED72F-8ADA-440B-A0F2-C66AA9113618}" dt="2023-05-18T16:54:45.009" v="180" actId="12"/>
          <ac:spMkLst>
            <pc:docMk/>
            <pc:sldMk cId="4068703264" sldId="4020"/>
            <ac:spMk id="3" creationId="{2E6ECC8D-33E6-2478-F1F5-8CE3CC3D5FB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F3EEAA-83E9-402F-808C-5116405445CC}" type="doc">
      <dgm:prSet loTypeId="urn:microsoft.com/office/officeart/2005/8/layout/hProcess6" loCatId="process" qsTypeId="urn:microsoft.com/office/officeart/2005/8/quickstyle/simple1" qsCatId="simple" csTypeId="urn:microsoft.com/office/officeart/2005/8/colors/colorful5" csCatId="colorful" phldr="1"/>
      <dgm:spPr/>
      <dgm:t>
        <a:bodyPr/>
        <a:lstStyle/>
        <a:p>
          <a:endParaRPr lang="en-US"/>
        </a:p>
      </dgm:t>
    </dgm:pt>
    <dgm:pt modelId="{FB5107A1-EF9E-40E1-B7D9-531664F2C061}">
      <dgm:prSet/>
      <dgm:spPr/>
      <dgm:t>
        <a:bodyPr/>
        <a:lstStyle/>
        <a:p>
          <a:r>
            <a:rPr lang="en-US" b="0"/>
            <a:t>Nothing New Here:</a:t>
          </a:r>
        </a:p>
      </dgm:t>
    </dgm:pt>
    <dgm:pt modelId="{4325263D-6444-4797-8F8E-30AAF978748A}" type="parTrans" cxnId="{E18747A4-DBF7-434D-A1F0-AE9E43AD8DA9}">
      <dgm:prSet/>
      <dgm:spPr/>
      <dgm:t>
        <a:bodyPr/>
        <a:lstStyle/>
        <a:p>
          <a:endParaRPr lang="en-US"/>
        </a:p>
      </dgm:t>
    </dgm:pt>
    <dgm:pt modelId="{0487A3DE-8BF7-40BC-835A-3690774FB9D0}" type="sibTrans" cxnId="{E18747A4-DBF7-434D-A1F0-AE9E43AD8DA9}">
      <dgm:prSet/>
      <dgm:spPr/>
      <dgm:t>
        <a:bodyPr/>
        <a:lstStyle/>
        <a:p>
          <a:endParaRPr lang="en-US"/>
        </a:p>
      </dgm:t>
    </dgm:pt>
    <dgm:pt modelId="{3013A880-0E40-4375-A34E-E2EEFB88EEF3}">
      <dgm:prSet/>
      <dgm:spPr/>
      <dgm:t>
        <a:bodyPr/>
        <a:lstStyle/>
        <a:p>
          <a:r>
            <a:rPr lang="en-US" dirty="0"/>
            <a:t>Its doing what you </a:t>
          </a:r>
          <a:r>
            <a:rPr lang="en-US" u="sng" dirty="0"/>
            <a:t>already know</a:t>
          </a:r>
          <a:r>
            <a:rPr lang="en-US" u="none" dirty="0"/>
            <a:t> </a:t>
          </a:r>
          <a:r>
            <a:rPr lang="en-US" dirty="0"/>
            <a:t>but doing it well. </a:t>
          </a:r>
        </a:p>
      </dgm:t>
    </dgm:pt>
    <dgm:pt modelId="{63C23ACB-5E82-4F9C-8221-4C3C5CB36582}" type="parTrans" cxnId="{EE79BD2C-624E-433A-A127-5AC4F1D78034}">
      <dgm:prSet/>
      <dgm:spPr/>
      <dgm:t>
        <a:bodyPr/>
        <a:lstStyle/>
        <a:p>
          <a:endParaRPr lang="en-US"/>
        </a:p>
      </dgm:t>
    </dgm:pt>
    <dgm:pt modelId="{43919564-C760-4E91-A4F9-95FA82686184}" type="sibTrans" cxnId="{EE79BD2C-624E-433A-A127-5AC4F1D78034}">
      <dgm:prSet/>
      <dgm:spPr/>
      <dgm:t>
        <a:bodyPr/>
        <a:lstStyle/>
        <a:p>
          <a:endParaRPr lang="en-US"/>
        </a:p>
      </dgm:t>
    </dgm:pt>
    <dgm:pt modelId="{AF98A5E7-5BD7-4A56-91AD-746B5EC51702}">
      <dgm:prSet/>
      <dgm:spPr/>
      <dgm:t>
        <a:bodyPr/>
        <a:lstStyle/>
        <a:p>
          <a:r>
            <a:rPr lang="en-US"/>
            <a:t>We Can’t Fix Everything:</a:t>
          </a:r>
        </a:p>
      </dgm:t>
    </dgm:pt>
    <dgm:pt modelId="{84A5C4F8-634C-4242-8D96-242CEE41E426}" type="parTrans" cxnId="{16A624F8-8C76-41BD-8870-1BC0CB79D70F}">
      <dgm:prSet/>
      <dgm:spPr/>
      <dgm:t>
        <a:bodyPr/>
        <a:lstStyle/>
        <a:p>
          <a:endParaRPr lang="en-US"/>
        </a:p>
      </dgm:t>
    </dgm:pt>
    <dgm:pt modelId="{50243E75-CB62-4E93-BA7E-664E19F40686}" type="sibTrans" cxnId="{16A624F8-8C76-41BD-8870-1BC0CB79D70F}">
      <dgm:prSet/>
      <dgm:spPr/>
      <dgm:t>
        <a:bodyPr/>
        <a:lstStyle/>
        <a:p>
          <a:endParaRPr lang="en-US"/>
        </a:p>
      </dgm:t>
    </dgm:pt>
    <dgm:pt modelId="{E2F71DEC-2218-46AD-915A-5BBC31057F72}">
      <dgm:prSet/>
      <dgm:spPr/>
      <dgm:t>
        <a:bodyPr/>
        <a:lstStyle/>
        <a:p>
          <a:r>
            <a:rPr lang="en-US" u="none" dirty="0"/>
            <a:t>Pick </a:t>
          </a:r>
          <a:r>
            <a:rPr lang="en-US" u="sng" dirty="0"/>
            <a:t>one (or two) strategy</a:t>
          </a:r>
          <a:r>
            <a:rPr lang="en-US" dirty="0"/>
            <a:t>.  Focus on it and implement it </a:t>
          </a:r>
          <a:r>
            <a:rPr lang="en-US" b="0" dirty="0">
              <a:effectLst>
                <a:outerShdw blurRad="38100" dist="38100" dir="2700000" algn="tl">
                  <a:srgbClr val="000000">
                    <a:alpha val="43137"/>
                  </a:srgbClr>
                </a:outerShdw>
              </a:effectLst>
            </a:rPr>
            <a:t>consistency</a:t>
          </a:r>
          <a:r>
            <a:rPr lang="en-US" b="0" dirty="0"/>
            <a:t> and </a:t>
          </a:r>
          <a:r>
            <a:rPr lang="en-US" b="0" dirty="0">
              <a:effectLst>
                <a:outerShdw blurRad="38100" dist="38100" dir="2700000" algn="tl">
                  <a:srgbClr val="000000">
                    <a:alpha val="43137"/>
                  </a:srgbClr>
                </a:outerShdw>
              </a:effectLst>
            </a:rPr>
            <a:t>fidelity</a:t>
          </a:r>
          <a:r>
            <a:rPr lang="en-US" dirty="0"/>
            <a:t>.   </a:t>
          </a:r>
        </a:p>
      </dgm:t>
    </dgm:pt>
    <dgm:pt modelId="{55054508-0273-49B5-B0A7-9D1056BE5DD1}" type="parTrans" cxnId="{5A1EF382-4126-4C02-8F45-6C336A4167C0}">
      <dgm:prSet/>
      <dgm:spPr/>
      <dgm:t>
        <a:bodyPr/>
        <a:lstStyle/>
        <a:p>
          <a:endParaRPr lang="en-US"/>
        </a:p>
      </dgm:t>
    </dgm:pt>
    <dgm:pt modelId="{9DEB0CAD-5095-44E7-9A70-346357D17656}" type="sibTrans" cxnId="{5A1EF382-4126-4C02-8F45-6C336A4167C0}">
      <dgm:prSet/>
      <dgm:spPr/>
      <dgm:t>
        <a:bodyPr/>
        <a:lstStyle/>
        <a:p>
          <a:endParaRPr lang="en-US"/>
        </a:p>
      </dgm:t>
    </dgm:pt>
    <dgm:pt modelId="{596456E9-902C-49ED-8DD8-72500254D879}" type="pres">
      <dgm:prSet presAssocID="{6FF3EEAA-83E9-402F-808C-5116405445CC}" presName="theList" presStyleCnt="0">
        <dgm:presLayoutVars>
          <dgm:dir/>
          <dgm:animLvl val="lvl"/>
          <dgm:resizeHandles val="exact"/>
        </dgm:presLayoutVars>
      </dgm:prSet>
      <dgm:spPr/>
    </dgm:pt>
    <dgm:pt modelId="{E71FE78F-0D7C-401B-8387-F4A6B9BF055D}" type="pres">
      <dgm:prSet presAssocID="{FB5107A1-EF9E-40E1-B7D9-531664F2C061}" presName="compNode" presStyleCnt="0"/>
      <dgm:spPr/>
    </dgm:pt>
    <dgm:pt modelId="{0CCE0E21-C09F-4935-BB4B-68D25D55EB98}" type="pres">
      <dgm:prSet presAssocID="{FB5107A1-EF9E-40E1-B7D9-531664F2C061}" presName="noGeometry" presStyleCnt="0"/>
      <dgm:spPr/>
    </dgm:pt>
    <dgm:pt modelId="{39DF9830-77BE-4D9F-9307-C0254B86557C}" type="pres">
      <dgm:prSet presAssocID="{FB5107A1-EF9E-40E1-B7D9-531664F2C061}" presName="childTextVisible" presStyleLbl="bgAccFollowNode1" presStyleIdx="0" presStyleCnt="2">
        <dgm:presLayoutVars>
          <dgm:bulletEnabled val="1"/>
        </dgm:presLayoutVars>
      </dgm:prSet>
      <dgm:spPr/>
    </dgm:pt>
    <dgm:pt modelId="{4DB28DD3-FE52-470A-B17D-355808123606}" type="pres">
      <dgm:prSet presAssocID="{FB5107A1-EF9E-40E1-B7D9-531664F2C061}" presName="childTextHidden" presStyleLbl="bgAccFollowNode1" presStyleIdx="0" presStyleCnt="2"/>
      <dgm:spPr/>
    </dgm:pt>
    <dgm:pt modelId="{3425C4F6-E8D3-4749-B90F-CCFC94FCF19F}" type="pres">
      <dgm:prSet presAssocID="{FB5107A1-EF9E-40E1-B7D9-531664F2C061}" presName="parentText" presStyleLbl="node1" presStyleIdx="0" presStyleCnt="2">
        <dgm:presLayoutVars>
          <dgm:chMax val="1"/>
          <dgm:bulletEnabled val="1"/>
        </dgm:presLayoutVars>
      </dgm:prSet>
      <dgm:spPr/>
    </dgm:pt>
    <dgm:pt modelId="{7D02AAE2-AA12-443B-B598-A383271E972C}" type="pres">
      <dgm:prSet presAssocID="{FB5107A1-EF9E-40E1-B7D9-531664F2C061}" presName="aSpace" presStyleCnt="0"/>
      <dgm:spPr/>
    </dgm:pt>
    <dgm:pt modelId="{422D466D-9FB9-4900-AA15-B93643AD12DC}" type="pres">
      <dgm:prSet presAssocID="{AF98A5E7-5BD7-4A56-91AD-746B5EC51702}" presName="compNode" presStyleCnt="0"/>
      <dgm:spPr/>
    </dgm:pt>
    <dgm:pt modelId="{BF917C65-DDBD-40B1-A8AB-1923EAD53586}" type="pres">
      <dgm:prSet presAssocID="{AF98A5E7-5BD7-4A56-91AD-746B5EC51702}" presName="noGeometry" presStyleCnt="0"/>
      <dgm:spPr/>
    </dgm:pt>
    <dgm:pt modelId="{FD5F8F08-763D-45C3-8FFB-2369689B9AB6}" type="pres">
      <dgm:prSet presAssocID="{AF98A5E7-5BD7-4A56-91AD-746B5EC51702}" presName="childTextVisible" presStyleLbl="bgAccFollowNode1" presStyleIdx="1" presStyleCnt="2">
        <dgm:presLayoutVars>
          <dgm:bulletEnabled val="1"/>
        </dgm:presLayoutVars>
      </dgm:prSet>
      <dgm:spPr/>
    </dgm:pt>
    <dgm:pt modelId="{A373632E-DC68-4779-B736-CFE06810A4AA}" type="pres">
      <dgm:prSet presAssocID="{AF98A5E7-5BD7-4A56-91AD-746B5EC51702}" presName="childTextHidden" presStyleLbl="bgAccFollowNode1" presStyleIdx="1" presStyleCnt="2"/>
      <dgm:spPr/>
    </dgm:pt>
    <dgm:pt modelId="{991E0730-09F4-44FA-B43F-5D4B55F13CB3}" type="pres">
      <dgm:prSet presAssocID="{AF98A5E7-5BD7-4A56-91AD-746B5EC51702}" presName="parentText" presStyleLbl="node1" presStyleIdx="1" presStyleCnt="2">
        <dgm:presLayoutVars>
          <dgm:chMax val="1"/>
          <dgm:bulletEnabled val="1"/>
        </dgm:presLayoutVars>
      </dgm:prSet>
      <dgm:spPr/>
    </dgm:pt>
  </dgm:ptLst>
  <dgm:cxnLst>
    <dgm:cxn modelId="{8FA8240E-7251-4499-913D-E992ABF79DF7}" type="presOf" srcId="{3013A880-0E40-4375-A34E-E2EEFB88EEF3}" destId="{4DB28DD3-FE52-470A-B17D-355808123606}" srcOrd="1" destOrd="0" presId="urn:microsoft.com/office/officeart/2005/8/layout/hProcess6"/>
    <dgm:cxn modelId="{EE79BD2C-624E-433A-A127-5AC4F1D78034}" srcId="{FB5107A1-EF9E-40E1-B7D9-531664F2C061}" destId="{3013A880-0E40-4375-A34E-E2EEFB88EEF3}" srcOrd="0" destOrd="0" parTransId="{63C23ACB-5E82-4F9C-8221-4C3C5CB36582}" sibTransId="{43919564-C760-4E91-A4F9-95FA82686184}"/>
    <dgm:cxn modelId="{83313841-2D5D-4193-B13F-608DF08CB083}" type="presOf" srcId="{3013A880-0E40-4375-A34E-E2EEFB88EEF3}" destId="{39DF9830-77BE-4D9F-9307-C0254B86557C}" srcOrd="0" destOrd="0" presId="urn:microsoft.com/office/officeart/2005/8/layout/hProcess6"/>
    <dgm:cxn modelId="{B19DFD6B-8FD6-4D94-BA85-B27727A3C9E5}" type="presOf" srcId="{6FF3EEAA-83E9-402F-808C-5116405445CC}" destId="{596456E9-902C-49ED-8DD8-72500254D879}" srcOrd="0" destOrd="0" presId="urn:microsoft.com/office/officeart/2005/8/layout/hProcess6"/>
    <dgm:cxn modelId="{79BF8C7F-2EB8-420F-8FB0-8D68F8CD6355}" type="presOf" srcId="{E2F71DEC-2218-46AD-915A-5BBC31057F72}" destId="{FD5F8F08-763D-45C3-8FFB-2369689B9AB6}" srcOrd="0" destOrd="0" presId="urn:microsoft.com/office/officeart/2005/8/layout/hProcess6"/>
    <dgm:cxn modelId="{5A1EF382-4126-4C02-8F45-6C336A4167C0}" srcId="{AF98A5E7-5BD7-4A56-91AD-746B5EC51702}" destId="{E2F71DEC-2218-46AD-915A-5BBC31057F72}" srcOrd="0" destOrd="0" parTransId="{55054508-0273-49B5-B0A7-9D1056BE5DD1}" sibTransId="{9DEB0CAD-5095-44E7-9A70-346357D17656}"/>
    <dgm:cxn modelId="{EBF22287-0C0B-4CFC-B5EB-C54BD328DC66}" type="presOf" srcId="{E2F71DEC-2218-46AD-915A-5BBC31057F72}" destId="{A373632E-DC68-4779-B736-CFE06810A4AA}" srcOrd="1" destOrd="0" presId="urn:microsoft.com/office/officeart/2005/8/layout/hProcess6"/>
    <dgm:cxn modelId="{20944687-965C-4BC0-955B-D9D8F00AA9CC}" type="presOf" srcId="{AF98A5E7-5BD7-4A56-91AD-746B5EC51702}" destId="{991E0730-09F4-44FA-B43F-5D4B55F13CB3}" srcOrd="0" destOrd="0" presId="urn:microsoft.com/office/officeart/2005/8/layout/hProcess6"/>
    <dgm:cxn modelId="{E18747A4-DBF7-434D-A1F0-AE9E43AD8DA9}" srcId="{6FF3EEAA-83E9-402F-808C-5116405445CC}" destId="{FB5107A1-EF9E-40E1-B7D9-531664F2C061}" srcOrd="0" destOrd="0" parTransId="{4325263D-6444-4797-8F8E-30AAF978748A}" sibTransId="{0487A3DE-8BF7-40BC-835A-3690774FB9D0}"/>
    <dgm:cxn modelId="{247A98DE-BDF9-4BFE-BC61-B4D4F8E40FD6}" type="presOf" srcId="{FB5107A1-EF9E-40E1-B7D9-531664F2C061}" destId="{3425C4F6-E8D3-4749-B90F-CCFC94FCF19F}" srcOrd="0" destOrd="0" presId="urn:microsoft.com/office/officeart/2005/8/layout/hProcess6"/>
    <dgm:cxn modelId="{16A624F8-8C76-41BD-8870-1BC0CB79D70F}" srcId="{6FF3EEAA-83E9-402F-808C-5116405445CC}" destId="{AF98A5E7-5BD7-4A56-91AD-746B5EC51702}" srcOrd="1" destOrd="0" parTransId="{84A5C4F8-634C-4242-8D96-242CEE41E426}" sibTransId="{50243E75-CB62-4E93-BA7E-664E19F40686}"/>
    <dgm:cxn modelId="{59E16AC7-5FD2-4E6A-8B87-2CD720531756}" type="presParOf" srcId="{596456E9-902C-49ED-8DD8-72500254D879}" destId="{E71FE78F-0D7C-401B-8387-F4A6B9BF055D}" srcOrd="0" destOrd="0" presId="urn:microsoft.com/office/officeart/2005/8/layout/hProcess6"/>
    <dgm:cxn modelId="{8C24A645-6C4C-426E-9479-570F6C0D30D6}" type="presParOf" srcId="{E71FE78F-0D7C-401B-8387-F4A6B9BF055D}" destId="{0CCE0E21-C09F-4935-BB4B-68D25D55EB98}" srcOrd="0" destOrd="0" presId="urn:microsoft.com/office/officeart/2005/8/layout/hProcess6"/>
    <dgm:cxn modelId="{229970AF-5F9E-4A90-B4FA-EC7545DC0F40}" type="presParOf" srcId="{E71FE78F-0D7C-401B-8387-F4A6B9BF055D}" destId="{39DF9830-77BE-4D9F-9307-C0254B86557C}" srcOrd="1" destOrd="0" presId="urn:microsoft.com/office/officeart/2005/8/layout/hProcess6"/>
    <dgm:cxn modelId="{2E434EBA-4D21-40C8-A4F3-003A10C58675}" type="presParOf" srcId="{E71FE78F-0D7C-401B-8387-F4A6B9BF055D}" destId="{4DB28DD3-FE52-470A-B17D-355808123606}" srcOrd="2" destOrd="0" presId="urn:microsoft.com/office/officeart/2005/8/layout/hProcess6"/>
    <dgm:cxn modelId="{81DA8F7D-04C9-4940-9DE1-109921201201}" type="presParOf" srcId="{E71FE78F-0D7C-401B-8387-F4A6B9BF055D}" destId="{3425C4F6-E8D3-4749-B90F-CCFC94FCF19F}" srcOrd="3" destOrd="0" presId="urn:microsoft.com/office/officeart/2005/8/layout/hProcess6"/>
    <dgm:cxn modelId="{1A32D2D8-EE6F-49A2-B680-16465957DDCB}" type="presParOf" srcId="{596456E9-902C-49ED-8DD8-72500254D879}" destId="{7D02AAE2-AA12-443B-B598-A383271E972C}" srcOrd="1" destOrd="0" presId="urn:microsoft.com/office/officeart/2005/8/layout/hProcess6"/>
    <dgm:cxn modelId="{D58C5096-9C19-42AE-BC93-D644E96318DE}" type="presParOf" srcId="{596456E9-902C-49ED-8DD8-72500254D879}" destId="{422D466D-9FB9-4900-AA15-B93643AD12DC}" srcOrd="2" destOrd="0" presId="urn:microsoft.com/office/officeart/2005/8/layout/hProcess6"/>
    <dgm:cxn modelId="{33885980-E259-43A4-ADC8-6DF2E96A5D09}" type="presParOf" srcId="{422D466D-9FB9-4900-AA15-B93643AD12DC}" destId="{BF917C65-DDBD-40B1-A8AB-1923EAD53586}" srcOrd="0" destOrd="0" presId="urn:microsoft.com/office/officeart/2005/8/layout/hProcess6"/>
    <dgm:cxn modelId="{C748F67F-AAEB-47CD-8C9C-18EEE2CAF213}" type="presParOf" srcId="{422D466D-9FB9-4900-AA15-B93643AD12DC}" destId="{FD5F8F08-763D-45C3-8FFB-2369689B9AB6}" srcOrd="1" destOrd="0" presId="urn:microsoft.com/office/officeart/2005/8/layout/hProcess6"/>
    <dgm:cxn modelId="{B64F2213-B3AD-4B3B-BE05-676CAA42A411}" type="presParOf" srcId="{422D466D-9FB9-4900-AA15-B93643AD12DC}" destId="{A373632E-DC68-4779-B736-CFE06810A4AA}" srcOrd="2" destOrd="0" presId="urn:microsoft.com/office/officeart/2005/8/layout/hProcess6"/>
    <dgm:cxn modelId="{BCF31800-EDF9-4B04-93E7-6B0200AE7E52}" type="presParOf" srcId="{422D466D-9FB9-4900-AA15-B93643AD12DC}" destId="{991E0730-09F4-44FA-B43F-5D4B55F13CB3}"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F9830-77BE-4D9F-9307-C0254B86557C}">
      <dsp:nvSpPr>
        <dsp:cNvPr id="0" name=""/>
        <dsp:cNvSpPr/>
      </dsp:nvSpPr>
      <dsp:spPr>
        <a:xfrm>
          <a:off x="923413" y="360279"/>
          <a:ext cx="3693193" cy="3228316"/>
        </a:xfrm>
        <a:prstGeom prst="rightArrow">
          <a:avLst>
            <a:gd name="adj1" fmla="val 70000"/>
            <a:gd name="adj2" fmla="val 50000"/>
          </a:avLst>
        </a:prstGeom>
        <a:solidFill>
          <a:schemeClr val="accent5">
            <a:tint val="40000"/>
            <a:alpha val="90000"/>
            <a:hueOff val="0"/>
            <a:satOff val="0"/>
            <a:lumOff val="0"/>
            <a:alphaOff val="0"/>
          </a:schemeClr>
        </a:solidFill>
        <a:ln w="1079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880" tIns="13970" rIns="27940" bIns="13970" numCol="1" spcCol="1270" anchor="ctr" anchorCtr="0">
          <a:noAutofit/>
        </a:bodyPr>
        <a:lstStyle/>
        <a:p>
          <a:pPr marL="0" lvl="0" indent="0" algn="ctr" defTabSz="977900">
            <a:lnSpc>
              <a:spcPct val="90000"/>
            </a:lnSpc>
            <a:spcBef>
              <a:spcPct val="0"/>
            </a:spcBef>
            <a:spcAft>
              <a:spcPct val="35000"/>
            </a:spcAft>
            <a:buNone/>
          </a:pPr>
          <a:r>
            <a:rPr lang="en-US" sz="2200" kern="1200" dirty="0"/>
            <a:t>Its doing what you </a:t>
          </a:r>
          <a:r>
            <a:rPr lang="en-US" sz="2200" u="sng" kern="1200" dirty="0"/>
            <a:t>already know</a:t>
          </a:r>
          <a:r>
            <a:rPr lang="en-US" sz="2200" u="none" kern="1200" dirty="0"/>
            <a:t> </a:t>
          </a:r>
          <a:r>
            <a:rPr lang="en-US" sz="2200" kern="1200" dirty="0"/>
            <a:t>but doing it well. </a:t>
          </a:r>
        </a:p>
      </dsp:txBody>
      <dsp:txXfrm>
        <a:off x="1846712" y="844526"/>
        <a:ext cx="1800432" cy="2259822"/>
      </dsp:txXfrm>
    </dsp:sp>
    <dsp:sp modelId="{3425C4F6-E8D3-4749-B90F-CCFC94FCF19F}">
      <dsp:nvSpPr>
        <dsp:cNvPr id="0" name=""/>
        <dsp:cNvSpPr/>
      </dsp:nvSpPr>
      <dsp:spPr>
        <a:xfrm>
          <a:off x="115" y="1051139"/>
          <a:ext cx="1846596" cy="1846596"/>
        </a:xfrm>
        <a:prstGeom prst="ellipse">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0" kern="1200"/>
            <a:t>Nothing New Here:</a:t>
          </a:r>
        </a:p>
      </dsp:txBody>
      <dsp:txXfrm>
        <a:off x="270543" y="1321567"/>
        <a:ext cx="1305740" cy="1305740"/>
      </dsp:txXfrm>
    </dsp:sp>
    <dsp:sp modelId="{FD5F8F08-763D-45C3-8FFB-2369689B9AB6}">
      <dsp:nvSpPr>
        <dsp:cNvPr id="0" name=""/>
        <dsp:cNvSpPr/>
      </dsp:nvSpPr>
      <dsp:spPr>
        <a:xfrm>
          <a:off x="5770730" y="360279"/>
          <a:ext cx="3693193" cy="3228316"/>
        </a:xfrm>
        <a:prstGeom prst="rightArrow">
          <a:avLst>
            <a:gd name="adj1" fmla="val 70000"/>
            <a:gd name="adj2" fmla="val 50000"/>
          </a:avLst>
        </a:prstGeom>
        <a:solidFill>
          <a:schemeClr val="accent5">
            <a:tint val="40000"/>
            <a:alpha val="90000"/>
            <a:hueOff val="5561479"/>
            <a:satOff val="-47364"/>
            <a:lumOff val="-2552"/>
            <a:alphaOff val="0"/>
          </a:schemeClr>
        </a:solidFill>
        <a:ln w="10795" cap="flat" cmpd="sng" algn="ctr">
          <a:solidFill>
            <a:schemeClr val="accent5">
              <a:tint val="40000"/>
              <a:alpha val="90000"/>
              <a:hueOff val="5561479"/>
              <a:satOff val="-47364"/>
              <a:lumOff val="-25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880" tIns="13970" rIns="27940" bIns="13970" numCol="1" spcCol="1270" anchor="ctr" anchorCtr="0">
          <a:noAutofit/>
        </a:bodyPr>
        <a:lstStyle/>
        <a:p>
          <a:pPr marL="0" lvl="0" indent="0" algn="ctr" defTabSz="977900">
            <a:lnSpc>
              <a:spcPct val="90000"/>
            </a:lnSpc>
            <a:spcBef>
              <a:spcPct val="0"/>
            </a:spcBef>
            <a:spcAft>
              <a:spcPct val="35000"/>
            </a:spcAft>
            <a:buNone/>
          </a:pPr>
          <a:r>
            <a:rPr lang="en-US" sz="2200" u="none" kern="1200" dirty="0"/>
            <a:t>Pick </a:t>
          </a:r>
          <a:r>
            <a:rPr lang="en-US" sz="2200" u="sng" kern="1200" dirty="0"/>
            <a:t>one (or two) strategy</a:t>
          </a:r>
          <a:r>
            <a:rPr lang="en-US" sz="2200" kern="1200" dirty="0"/>
            <a:t>.  Focus on it and implement it </a:t>
          </a:r>
          <a:r>
            <a:rPr lang="en-US" sz="2200" b="0" kern="1200" dirty="0">
              <a:effectLst>
                <a:outerShdw blurRad="38100" dist="38100" dir="2700000" algn="tl">
                  <a:srgbClr val="000000">
                    <a:alpha val="43137"/>
                  </a:srgbClr>
                </a:outerShdw>
              </a:effectLst>
            </a:rPr>
            <a:t>consistency</a:t>
          </a:r>
          <a:r>
            <a:rPr lang="en-US" sz="2200" b="0" kern="1200" dirty="0"/>
            <a:t> and </a:t>
          </a:r>
          <a:r>
            <a:rPr lang="en-US" sz="2200" b="0" kern="1200" dirty="0">
              <a:effectLst>
                <a:outerShdw blurRad="38100" dist="38100" dir="2700000" algn="tl">
                  <a:srgbClr val="000000">
                    <a:alpha val="43137"/>
                  </a:srgbClr>
                </a:outerShdw>
              </a:effectLst>
            </a:rPr>
            <a:t>fidelity</a:t>
          </a:r>
          <a:r>
            <a:rPr lang="en-US" sz="2200" kern="1200" dirty="0"/>
            <a:t>.   </a:t>
          </a:r>
        </a:p>
      </dsp:txBody>
      <dsp:txXfrm>
        <a:off x="6694029" y="844526"/>
        <a:ext cx="1800432" cy="2259822"/>
      </dsp:txXfrm>
    </dsp:sp>
    <dsp:sp modelId="{991E0730-09F4-44FA-B43F-5D4B55F13CB3}">
      <dsp:nvSpPr>
        <dsp:cNvPr id="0" name=""/>
        <dsp:cNvSpPr/>
      </dsp:nvSpPr>
      <dsp:spPr>
        <a:xfrm>
          <a:off x="4847432" y="1051139"/>
          <a:ext cx="1846596" cy="1846596"/>
        </a:xfrm>
        <a:prstGeom prst="ellipse">
          <a:avLst/>
        </a:prstGeom>
        <a:solidFill>
          <a:schemeClr val="accent5">
            <a:hueOff val="4744685"/>
            <a:satOff val="-36894"/>
            <a:lumOff val="-549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a:t>We Can’t Fix Everything:</a:t>
          </a:r>
        </a:p>
      </dsp:txBody>
      <dsp:txXfrm>
        <a:off x="5117860" y="1321567"/>
        <a:ext cx="1305740" cy="130574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FBA818-10F4-4C1E-9353-8D390D5BC2B4}" type="datetimeFigureOut">
              <a:rPr lang="en-US" smtClean="0"/>
              <a:t>5/18/2023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AD97B4-704B-4B8D-9666-3C2E34EC502E}" type="slidenum">
              <a:rPr lang="en-US" smtClean="0"/>
              <a:t>‹#›</a:t>
            </a:fld>
            <a:endParaRPr lang="en-US"/>
          </a:p>
        </p:txBody>
      </p:sp>
    </p:spTree>
    <p:extLst>
      <p:ext uri="{BB962C8B-B14F-4D97-AF65-F5344CB8AC3E}">
        <p14:creationId xmlns:p14="http://schemas.microsoft.com/office/powerpoint/2010/main" val="1580536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Self-care is the act of pausing and listening to you. What do you need to take care of yourself. No one can tell you how you should engage in self-care.</a:t>
            </a:r>
          </a:p>
        </p:txBody>
      </p:sp>
      <p:sp>
        <p:nvSpPr>
          <p:cNvPr id="4" name="Slide Number Placeholder 3"/>
          <p:cNvSpPr>
            <a:spLocks noGrp="1"/>
          </p:cNvSpPr>
          <p:nvPr>
            <p:ph type="sldNum" sz="quarter" idx="5"/>
          </p:nvPr>
        </p:nvSpPr>
        <p:spPr/>
        <p:txBody>
          <a:bodyPr/>
          <a:lstStyle/>
          <a:p>
            <a:fld id="{DEC2E54B-97C3-4ABC-A381-8004EC595832}" type="slidenum">
              <a:rPr lang="en-US" smtClean="0"/>
              <a:t>6</a:t>
            </a:fld>
            <a:endParaRPr lang="en-US"/>
          </a:p>
        </p:txBody>
      </p:sp>
    </p:spTree>
    <p:extLst>
      <p:ext uri="{BB962C8B-B14F-4D97-AF65-F5344CB8AC3E}">
        <p14:creationId xmlns:p14="http://schemas.microsoft.com/office/powerpoint/2010/main" val="1447137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 help implies there is a problem. Self care is meeting yourself where you are and taking care of your self</a:t>
            </a:r>
          </a:p>
        </p:txBody>
      </p:sp>
      <p:sp>
        <p:nvSpPr>
          <p:cNvPr id="4" name="Slide Number Placeholder 3"/>
          <p:cNvSpPr>
            <a:spLocks noGrp="1"/>
          </p:cNvSpPr>
          <p:nvPr>
            <p:ph type="sldNum" sz="quarter" idx="5"/>
          </p:nvPr>
        </p:nvSpPr>
        <p:spPr/>
        <p:txBody>
          <a:bodyPr/>
          <a:lstStyle/>
          <a:p>
            <a:fld id="{DEC2E54B-97C3-4ABC-A381-8004EC595832}" type="slidenum">
              <a:rPr lang="en-US" smtClean="0"/>
              <a:t>9</a:t>
            </a:fld>
            <a:endParaRPr lang="en-US"/>
          </a:p>
        </p:txBody>
      </p:sp>
    </p:spTree>
    <p:extLst>
      <p:ext uri="{BB962C8B-B14F-4D97-AF65-F5344CB8AC3E}">
        <p14:creationId xmlns:p14="http://schemas.microsoft.com/office/powerpoint/2010/main" val="2659666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Open Sans" panose="020B0606030504020204" pitchFamily="34" charset="0"/>
              </a:rPr>
              <a:t>Daily chores like making your bed in the morning are also examples of self-care — or can be. “This is where that individuality comes into play, because for some people there is no way making a bed feels like self-care — it may just feel like a chore,” </a:t>
            </a:r>
            <a:r>
              <a:rPr lang="en-US" b="0" i="0" dirty="0" err="1">
                <a:solidFill>
                  <a:srgbClr val="333333"/>
                </a:solidFill>
                <a:effectLst/>
                <a:latin typeface="Open Sans" panose="020B0606030504020204" pitchFamily="34" charset="0"/>
              </a:rPr>
              <a:t>Amsellem</a:t>
            </a:r>
            <a:r>
              <a:rPr lang="en-US" b="0" i="0" dirty="0">
                <a:solidFill>
                  <a:srgbClr val="333333"/>
                </a:solidFill>
                <a:effectLst/>
                <a:latin typeface="Open Sans" panose="020B0606030504020204" pitchFamily="34" charset="0"/>
              </a:rPr>
              <a:t> says. But if it helps you claim your day and gives you a sense of accomplishment early on, you’ll have that with you even if the rest of the day gets derailed, </a:t>
            </a:r>
            <a:r>
              <a:rPr lang="en-US" b="0" i="0" dirty="0" err="1">
                <a:solidFill>
                  <a:srgbClr val="333333"/>
                </a:solidFill>
                <a:effectLst/>
                <a:latin typeface="Open Sans" panose="020B0606030504020204" pitchFamily="34" charset="0"/>
              </a:rPr>
              <a:t>Amsellem</a:t>
            </a:r>
            <a:r>
              <a:rPr lang="en-US" b="0" i="0" dirty="0">
                <a:solidFill>
                  <a:srgbClr val="333333"/>
                </a:solidFill>
                <a:effectLst/>
                <a:latin typeface="Open Sans" panose="020B0606030504020204" pitchFamily="34" charset="0"/>
              </a:rPr>
              <a:t> says.</a:t>
            </a:r>
            <a:endParaRPr lang="en-US" dirty="0"/>
          </a:p>
        </p:txBody>
      </p:sp>
      <p:sp>
        <p:nvSpPr>
          <p:cNvPr id="4" name="Slide Number Placeholder 3"/>
          <p:cNvSpPr>
            <a:spLocks noGrp="1"/>
          </p:cNvSpPr>
          <p:nvPr>
            <p:ph type="sldNum" sz="quarter" idx="5"/>
          </p:nvPr>
        </p:nvSpPr>
        <p:spPr/>
        <p:txBody>
          <a:bodyPr/>
          <a:lstStyle/>
          <a:p>
            <a:fld id="{DEC2E54B-97C3-4ABC-A381-8004EC595832}" type="slidenum">
              <a:rPr lang="en-US" smtClean="0"/>
              <a:t>12</a:t>
            </a:fld>
            <a:endParaRPr lang="en-US"/>
          </a:p>
        </p:txBody>
      </p:sp>
    </p:spTree>
    <p:extLst>
      <p:ext uri="{BB962C8B-B14F-4D97-AF65-F5344CB8AC3E}">
        <p14:creationId xmlns:p14="http://schemas.microsoft.com/office/powerpoint/2010/main" val="1861795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C2E54B-97C3-4ABC-A381-8004EC595832}" type="slidenum">
              <a:rPr lang="en-US" smtClean="0"/>
              <a:t>13</a:t>
            </a:fld>
            <a:endParaRPr lang="en-US"/>
          </a:p>
        </p:txBody>
      </p:sp>
    </p:spTree>
    <p:extLst>
      <p:ext uri="{BB962C8B-B14F-4D97-AF65-F5344CB8AC3E}">
        <p14:creationId xmlns:p14="http://schemas.microsoft.com/office/powerpoint/2010/main" val="2695846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 indulgence would be getting manicures weekly if your budget doesn’t allow. Eating ice cream for breakfast lunch and dinner or  binge-watching Yellowstone instead of finishing a project that is due Monday. </a:t>
            </a:r>
          </a:p>
        </p:txBody>
      </p:sp>
      <p:sp>
        <p:nvSpPr>
          <p:cNvPr id="4" name="Slide Number Placeholder 3"/>
          <p:cNvSpPr>
            <a:spLocks noGrp="1"/>
          </p:cNvSpPr>
          <p:nvPr>
            <p:ph type="sldNum" sz="quarter" idx="5"/>
          </p:nvPr>
        </p:nvSpPr>
        <p:spPr/>
        <p:txBody>
          <a:bodyPr/>
          <a:lstStyle/>
          <a:p>
            <a:fld id="{DEC2E54B-97C3-4ABC-A381-8004EC595832}" type="slidenum">
              <a:rPr lang="en-US" smtClean="0"/>
              <a:t>14</a:t>
            </a:fld>
            <a:endParaRPr lang="en-US"/>
          </a:p>
        </p:txBody>
      </p:sp>
    </p:spTree>
    <p:extLst>
      <p:ext uri="{BB962C8B-B14F-4D97-AF65-F5344CB8AC3E}">
        <p14:creationId xmlns:p14="http://schemas.microsoft.com/office/powerpoint/2010/main" val="2268114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Ties teachers with nurses as having the highest stress rate of any career. </a:t>
            </a:r>
            <a:r>
              <a:rPr lang="en-US" dirty="0" err="1">
                <a:cs typeface="Calibri"/>
              </a:rPr>
              <a:t>Waterfod</a:t>
            </a:r>
            <a:r>
              <a:rPr lang="en-US" dirty="0">
                <a:cs typeface="Calibri"/>
              </a:rPr>
              <a:t> 2021</a:t>
            </a:r>
          </a:p>
          <a:p>
            <a:r>
              <a:rPr lang="en-US" dirty="0">
                <a:cs typeface="Calibri"/>
              </a:rPr>
              <a:t>When left unchecked teacher stress can lead to burnout and contribute to high turnover.</a:t>
            </a:r>
          </a:p>
        </p:txBody>
      </p:sp>
      <p:sp>
        <p:nvSpPr>
          <p:cNvPr id="4" name="Slide Number Placeholder 3"/>
          <p:cNvSpPr>
            <a:spLocks noGrp="1"/>
          </p:cNvSpPr>
          <p:nvPr>
            <p:ph type="sldNum" sz="quarter" idx="5"/>
          </p:nvPr>
        </p:nvSpPr>
        <p:spPr/>
        <p:txBody>
          <a:bodyPr/>
          <a:lstStyle/>
          <a:p>
            <a:fld id="{DEC2E54B-97C3-4ABC-A381-8004EC595832}" type="slidenum">
              <a:rPr lang="en-US" smtClean="0"/>
              <a:t>23</a:t>
            </a:fld>
            <a:endParaRPr lang="en-US"/>
          </a:p>
        </p:txBody>
      </p:sp>
    </p:spTree>
    <p:extLst>
      <p:ext uri="{BB962C8B-B14F-4D97-AF65-F5344CB8AC3E}">
        <p14:creationId xmlns:p14="http://schemas.microsoft.com/office/powerpoint/2010/main" val="1223601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163638"/>
            <a:ext cx="5588000" cy="31432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84EE9E-3D6A-42A6-8531-E1D9A9F0ECD8}" type="slidenum">
              <a:rPr lang="en-US" smtClean="0"/>
              <a:t>35</a:t>
            </a:fld>
            <a:endParaRPr lang="en-US"/>
          </a:p>
        </p:txBody>
      </p:sp>
    </p:spTree>
    <p:extLst>
      <p:ext uri="{BB962C8B-B14F-4D97-AF65-F5344CB8AC3E}">
        <p14:creationId xmlns:p14="http://schemas.microsoft.com/office/powerpoint/2010/main" val="3499315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them see their recommendations or suggestions to improve school climate </a:t>
            </a:r>
          </a:p>
        </p:txBody>
      </p:sp>
      <p:sp>
        <p:nvSpPr>
          <p:cNvPr id="4" name="Slide Number Placeholder 3"/>
          <p:cNvSpPr>
            <a:spLocks noGrp="1"/>
          </p:cNvSpPr>
          <p:nvPr>
            <p:ph type="sldNum" sz="quarter" idx="5"/>
          </p:nvPr>
        </p:nvSpPr>
        <p:spPr/>
        <p:txBody>
          <a:bodyPr/>
          <a:lstStyle/>
          <a:p>
            <a:fld id="{DD84EE9E-3D6A-42A6-8531-E1D9A9F0ECD8}" type="slidenum">
              <a:rPr lang="en-US" smtClean="0"/>
              <a:t>49</a:t>
            </a:fld>
            <a:endParaRPr lang="en-US"/>
          </a:p>
        </p:txBody>
      </p:sp>
    </p:spTree>
    <p:extLst>
      <p:ext uri="{BB962C8B-B14F-4D97-AF65-F5344CB8AC3E}">
        <p14:creationId xmlns:p14="http://schemas.microsoft.com/office/powerpoint/2010/main" val="2047497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Supports NOT Mandates</a:t>
            </a:r>
          </a:p>
          <a:p>
            <a:r>
              <a:rPr lang="en-US" dirty="0"/>
              <a:t>Self Select Yourself</a:t>
            </a:r>
          </a:p>
        </p:txBody>
      </p:sp>
      <p:sp>
        <p:nvSpPr>
          <p:cNvPr id="4" name="Slide Number Placeholder 3"/>
          <p:cNvSpPr>
            <a:spLocks noGrp="1"/>
          </p:cNvSpPr>
          <p:nvPr>
            <p:ph type="sldNum" sz="quarter" idx="5"/>
          </p:nvPr>
        </p:nvSpPr>
        <p:spPr/>
        <p:txBody>
          <a:bodyPr/>
          <a:lstStyle/>
          <a:p>
            <a:fld id="{DD84EE9E-3D6A-42A6-8531-E1D9A9F0ECD8}" type="slidenum">
              <a:rPr lang="en-US" smtClean="0"/>
              <a:t>50</a:t>
            </a:fld>
            <a:endParaRPr lang="en-US"/>
          </a:p>
        </p:txBody>
      </p:sp>
    </p:spTree>
    <p:extLst>
      <p:ext uri="{BB962C8B-B14F-4D97-AF65-F5344CB8AC3E}">
        <p14:creationId xmlns:p14="http://schemas.microsoft.com/office/powerpoint/2010/main" val="16075575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3" name="Picture 12" descr="Background pattern&#10;&#10;Description automatically generated">
            <a:extLst>
              <a:ext uri="{FF2B5EF4-FFF2-40B4-BE49-F238E27FC236}">
                <a16:creationId xmlns:a16="http://schemas.microsoft.com/office/drawing/2014/main" id="{6C5A7626-A03B-151D-5087-B4244F618B86}"/>
              </a:ext>
            </a:extLst>
          </p:cNvPr>
          <p:cNvPicPr>
            <a:picLocks noChangeAspect="1"/>
          </p:cNvPicPr>
          <p:nvPr/>
        </p:nvPicPr>
        <p:blipFill rotWithShape="1">
          <a:blip r:embed="rId2">
            <a:alphaModFix amt="80000"/>
            <a:extLst>
              <a:ext uri="{28A0092B-C50C-407E-A947-70E740481C1C}">
                <a14:useLocalDpi xmlns:a14="http://schemas.microsoft.com/office/drawing/2010/main" val="0"/>
              </a:ext>
            </a:extLst>
          </a:blip>
          <a:srcRect t="16450" b="16450"/>
          <a:stretch/>
        </p:blipFill>
        <p:spPr>
          <a:xfrm>
            <a:off x="0" y="41052"/>
            <a:ext cx="12161520" cy="6840855"/>
          </a:xfrm>
          <a:prstGeom prst="rect">
            <a:avLst/>
          </a:prstGeom>
        </p:spPr>
      </p:pic>
      <p:sp>
        <p:nvSpPr>
          <p:cNvPr id="2" name="Title 1">
            <a:extLst>
              <a:ext uri="{FF2B5EF4-FFF2-40B4-BE49-F238E27FC236}">
                <a16:creationId xmlns:a16="http://schemas.microsoft.com/office/drawing/2014/main" id="{725F9C19-5C0E-E72E-7F39-3FBC5D228698}"/>
              </a:ext>
            </a:extLst>
          </p:cNvPr>
          <p:cNvSpPr>
            <a:spLocks noGrp="1"/>
          </p:cNvSpPr>
          <p:nvPr>
            <p:ph type="ctrTitle"/>
          </p:nvPr>
        </p:nvSpPr>
        <p:spPr>
          <a:xfrm>
            <a:off x="1446027" y="1189516"/>
            <a:ext cx="7658632" cy="2306637"/>
          </a:xfrm>
        </p:spPr>
        <p:txBody>
          <a:bodyPr anchor="b">
            <a:normAutofit/>
          </a:bodyPr>
          <a:lstStyle>
            <a:lvl1pPr algn="l">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78B3C77-26F7-D38F-7F62-657D0DB5A8D7}"/>
              </a:ext>
            </a:extLst>
          </p:cNvPr>
          <p:cNvSpPr>
            <a:spLocks noGrp="1"/>
          </p:cNvSpPr>
          <p:nvPr>
            <p:ph type="subTitle" idx="1"/>
          </p:nvPr>
        </p:nvSpPr>
        <p:spPr>
          <a:xfrm>
            <a:off x="1446026" y="3795318"/>
            <a:ext cx="7658631" cy="2119851"/>
          </a:xfrm>
        </p:spPr>
        <p:txBody>
          <a:bodyPr anchor="b">
            <a:normAutofit/>
          </a:bodyPr>
          <a:lstStyle>
            <a:lvl1pPr marL="0" indent="0" algn="l">
              <a:buNone/>
              <a:defRPr sz="2800" b="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Rectangle 8">
            <a:extLst>
              <a:ext uri="{FF2B5EF4-FFF2-40B4-BE49-F238E27FC236}">
                <a16:creationId xmlns:a16="http://schemas.microsoft.com/office/drawing/2014/main" id="{5C3665C2-F752-A130-C0B7-7E6386F14621}"/>
              </a:ext>
            </a:extLst>
          </p:cNvPr>
          <p:cNvSpPr/>
          <p:nvPr/>
        </p:nvSpPr>
        <p:spPr>
          <a:xfrm>
            <a:off x="0" y="0"/>
            <a:ext cx="12192000" cy="543463"/>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C7409C7-1D49-1517-36D1-9F512CCE0580}"/>
              </a:ext>
            </a:extLst>
          </p:cNvPr>
          <p:cNvSpPr/>
          <p:nvPr/>
        </p:nvSpPr>
        <p:spPr>
          <a:xfrm>
            <a:off x="-15240" y="552441"/>
            <a:ext cx="12192000" cy="253744"/>
          </a:xfrm>
          <a:prstGeom prst="rect">
            <a:avLst/>
          </a:prstGeom>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6173BE2-37ED-5839-68F3-08594F9C080F}"/>
              </a:ext>
            </a:extLst>
          </p:cNvPr>
          <p:cNvSpPr/>
          <p:nvPr/>
        </p:nvSpPr>
        <p:spPr>
          <a:xfrm>
            <a:off x="-1063" y="6628163"/>
            <a:ext cx="12192000" cy="253744"/>
          </a:xfrm>
          <a:prstGeom prst="rect">
            <a:avLst/>
          </a:prstGeom>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5" name="Picture 14" descr="Logo&#10;&#10;Description automatically generated">
            <a:extLst>
              <a:ext uri="{FF2B5EF4-FFF2-40B4-BE49-F238E27FC236}">
                <a16:creationId xmlns:a16="http://schemas.microsoft.com/office/drawing/2014/main" id="{76A2F591-CE23-6357-99F3-DA9CA84B97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0946" y="17144"/>
            <a:ext cx="1210574" cy="803969"/>
          </a:xfrm>
          <a:prstGeom prst="rect">
            <a:avLst/>
          </a:prstGeom>
        </p:spPr>
      </p:pic>
      <p:pic>
        <p:nvPicPr>
          <p:cNvPr id="17" name="Picture 16" descr="Logo&#10;&#10;Description automatically generated">
            <a:extLst>
              <a:ext uri="{FF2B5EF4-FFF2-40B4-BE49-F238E27FC236}">
                <a16:creationId xmlns:a16="http://schemas.microsoft.com/office/drawing/2014/main" id="{3227CBA8-F510-F340-0771-237820BC43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4874" y="780342"/>
            <a:ext cx="2666646" cy="2666646"/>
          </a:xfrm>
          <a:prstGeom prst="rect">
            <a:avLst/>
          </a:prstGeom>
          <a:ln>
            <a:noFill/>
          </a:ln>
          <a:effectLst>
            <a:softEdge rad="112500"/>
          </a:effectLst>
        </p:spPr>
      </p:pic>
    </p:spTree>
    <p:extLst>
      <p:ext uri="{BB962C8B-B14F-4D97-AF65-F5344CB8AC3E}">
        <p14:creationId xmlns:p14="http://schemas.microsoft.com/office/powerpoint/2010/main" val="42647390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15602" y="593368"/>
            <a:ext cx="11360799" cy="763600"/>
          </a:xfrm>
          <a:prstGeom prst="rect">
            <a:avLst/>
          </a:prstGeom>
          <a:noFill/>
          <a:ln>
            <a:noFill/>
          </a:ln>
        </p:spPr>
        <p:txBody>
          <a:bodyPr spcFirstLastPara="1" wrap="square" lIns="91425" tIns="91425" rIns="91425" bIns="91425" anchor="t" anchorCtr="0"/>
          <a:lstStyle>
            <a:lvl1pPr marL="0" marR="0" lvl="0" indent="0" algn="ctr" rtl="0">
              <a:spcBef>
                <a:spcPts val="0"/>
              </a:spcBef>
              <a:spcAft>
                <a:spcPts val="0"/>
              </a:spcAft>
              <a:buClr>
                <a:schemeClr val="dk1"/>
              </a:buClr>
              <a:buSzPts val="4400"/>
              <a:buFont typeface="Calibri"/>
              <a:buNone/>
              <a:defRPr sz="3960" b="0" i="0" u="none" strike="noStrike" cap="none">
                <a:solidFill>
                  <a:schemeClr val="dk1"/>
                </a:solidFill>
                <a:latin typeface="Arial"/>
                <a:ea typeface="Arial"/>
                <a:cs typeface="Arial"/>
                <a:sym typeface="Arial"/>
              </a:defRPr>
            </a:lvl1pPr>
            <a:lvl2pPr lvl="1" indent="0">
              <a:spcBef>
                <a:spcPts val="0"/>
              </a:spcBef>
              <a:spcAft>
                <a:spcPts val="0"/>
              </a:spcAft>
              <a:buSzPts val="1800"/>
              <a:buFont typeface="Arial"/>
              <a:buNone/>
              <a:defRPr sz="1620"/>
            </a:lvl2pPr>
            <a:lvl3pPr lvl="2" indent="0">
              <a:spcBef>
                <a:spcPts val="0"/>
              </a:spcBef>
              <a:spcAft>
                <a:spcPts val="0"/>
              </a:spcAft>
              <a:buSzPts val="1800"/>
              <a:buFont typeface="Arial"/>
              <a:buNone/>
              <a:defRPr sz="1620"/>
            </a:lvl3pPr>
            <a:lvl4pPr lvl="3" indent="0">
              <a:spcBef>
                <a:spcPts val="0"/>
              </a:spcBef>
              <a:spcAft>
                <a:spcPts val="0"/>
              </a:spcAft>
              <a:buSzPts val="1800"/>
              <a:buFont typeface="Arial"/>
              <a:buNone/>
              <a:defRPr sz="1620"/>
            </a:lvl4pPr>
            <a:lvl5pPr lvl="4" indent="0">
              <a:spcBef>
                <a:spcPts val="0"/>
              </a:spcBef>
              <a:spcAft>
                <a:spcPts val="0"/>
              </a:spcAft>
              <a:buSzPts val="1800"/>
              <a:buFont typeface="Arial"/>
              <a:buNone/>
              <a:defRPr sz="1620"/>
            </a:lvl5pPr>
            <a:lvl6pPr lvl="5" indent="0">
              <a:spcBef>
                <a:spcPts val="0"/>
              </a:spcBef>
              <a:spcAft>
                <a:spcPts val="0"/>
              </a:spcAft>
              <a:buSzPts val="1800"/>
              <a:buFont typeface="Arial"/>
              <a:buNone/>
              <a:defRPr sz="1620"/>
            </a:lvl6pPr>
            <a:lvl7pPr lvl="6" indent="0">
              <a:spcBef>
                <a:spcPts val="0"/>
              </a:spcBef>
              <a:spcAft>
                <a:spcPts val="0"/>
              </a:spcAft>
              <a:buSzPts val="1800"/>
              <a:buFont typeface="Arial"/>
              <a:buNone/>
              <a:defRPr sz="1620"/>
            </a:lvl7pPr>
            <a:lvl8pPr lvl="7" indent="0">
              <a:spcBef>
                <a:spcPts val="0"/>
              </a:spcBef>
              <a:spcAft>
                <a:spcPts val="0"/>
              </a:spcAft>
              <a:buSzPts val="1800"/>
              <a:buFont typeface="Arial"/>
              <a:buNone/>
              <a:defRPr sz="1620"/>
            </a:lvl8pPr>
            <a:lvl9pPr lvl="8" indent="0">
              <a:spcBef>
                <a:spcPts val="0"/>
              </a:spcBef>
              <a:spcAft>
                <a:spcPts val="0"/>
              </a:spcAft>
              <a:buSzPts val="1800"/>
              <a:buFont typeface="Arial"/>
              <a:buNone/>
              <a:defRPr sz="1620"/>
            </a:lvl9pPr>
          </a:lstStyle>
          <a:p>
            <a:endParaRPr/>
          </a:p>
        </p:txBody>
      </p:sp>
      <p:sp>
        <p:nvSpPr>
          <p:cNvPr id="42" name="Shape 42"/>
          <p:cNvSpPr txBox="1">
            <a:spLocks noGrp="1"/>
          </p:cNvSpPr>
          <p:nvPr>
            <p:ph type="body" idx="1"/>
          </p:nvPr>
        </p:nvSpPr>
        <p:spPr>
          <a:xfrm>
            <a:off x="415602" y="1536635"/>
            <a:ext cx="11360799" cy="4555199"/>
          </a:xfrm>
          <a:prstGeom prst="rect">
            <a:avLst/>
          </a:prstGeom>
          <a:noFill/>
          <a:ln>
            <a:noFill/>
          </a:ln>
        </p:spPr>
        <p:txBody>
          <a:bodyPr spcFirstLastPara="1" wrap="square" lIns="91425" tIns="91425" rIns="91425" bIns="91425" anchor="t" anchorCtr="0"/>
          <a:lstStyle>
            <a:lvl1pPr marL="411480" marR="0" lvl="0" indent="-388620" algn="l" rtl="0">
              <a:spcBef>
                <a:spcPts val="0"/>
              </a:spcBef>
              <a:spcAft>
                <a:spcPts val="0"/>
              </a:spcAft>
              <a:buClr>
                <a:schemeClr val="dk1"/>
              </a:buClr>
              <a:buSzPts val="3200"/>
              <a:buFont typeface="Arial"/>
              <a:buChar char="•"/>
              <a:defRPr sz="2880" b="0" i="0" u="none" strike="noStrike" cap="none">
                <a:solidFill>
                  <a:schemeClr val="dk1"/>
                </a:solidFill>
                <a:latin typeface="Arial"/>
                <a:ea typeface="Arial"/>
                <a:cs typeface="Arial"/>
                <a:sym typeface="Arial"/>
              </a:defRPr>
            </a:lvl1pPr>
            <a:lvl2pPr marL="822960" marR="0" lvl="1" indent="-365760" algn="l" rtl="0">
              <a:spcBef>
                <a:spcPts val="0"/>
              </a:spcBef>
              <a:spcAft>
                <a:spcPts val="0"/>
              </a:spcAft>
              <a:buClr>
                <a:schemeClr val="dk1"/>
              </a:buClr>
              <a:buSzPts val="2800"/>
              <a:buFont typeface="Arial"/>
              <a:buChar char="–"/>
              <a:defRPr sz="2520" b="0" i="0" u="none" strike="noStrike" cap="none">
                <a:solidFill>
                  <a:schemeClr val="dk1"/>
                </a:solidFill>
                <a:latin typeface="Calibri"/>
                <a:ea typeface="Calibri"/>
                <a:cs typeface="Calibri"/>
                <a:sym typeface="Calibri"/>
              </a:defRPr>
            </a:lvl2pPr>
            <a:lvl3pPr marL="1234440" marR="0" lvl="2" indent="-342900" algn="l" rtl="0">
              <a:spcBef>
                <a:spcPts val="0"/>
              </a:spcBef>
              <a:spcAft>
                <a:spcPts val="0"/>
              </a:spcAft>
              <a:buClr>
                <a:schemeClr val="dk1"/>
              </a:buClr>
              <a:buSzPts val="2400"/>
              <a:buFont typeface="Arial"/>
              <a:buChar char="•"/>
              <a:defRPr sz="2160" b="0" i="0" u="none" strike="noStrike" cap="none">
                <a:solidFill>
                  <a:schemeClr val="dk1"/>
                </a:solidFill>
                <a:latin typeface="Calibri"/>
                <a:ea typeface="Calibri"/>
                <a:cs typeface="Calibri"/>
                <a:sym typeface="Calibri"/>
              </a:defRPr>
            </a:lvl3pPr>
            <a:lvl4pPr marL="1645920" marR="0" lvl="3" indent="-320040" algn="l" rtl="0">
              <a:spcBef>
                <a:spcPts val="0"/>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4pPr>
            <a:lvl5pPr marL="2057400" marR="0" lvl="4" indent="-320040" algn="l" rtl="0">
              <a:spcBef>
                <a:spcPts val="0"/>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5pPr>
            <a:lvl6pPr marL="2468880" marR="0" lvl="5" indent="-320040" algn="l" rtl="0">
              <a:spcBef>
                <a:spcPts val="0"/>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6pPr>
            <a:lvl7pPr marL="2880360" marR="0" lvl="6" indent="-320040" algn="l" rtl="0">
              <a:spcBef>
                <a:spcPts val="0"/>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7pPr>
            <a:lvl8pPr marL="3291840" marR="0" lvl="7" indent="-320040" algn="l" rtl="0">
              <a:spcBef>
                <a:spcPts val="0"/>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8pPr>
            <a:lvl9pPr marL="3703320" marR="0" lvl="8" indent="-320040" algn="l" rtl="0">
              <a:spcBef>
                <a:spcPts val="0"/>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sldNum" idx="12"/>
          </p:nvPr>
        </p:nvSpPr>
        <p:spPr>
          <a:xfrm>
            <a:off x="11296611" y="6217623"/>
            <a:ext cx="731599" cy="524800"/>
          </a:xfrm>
          <a:prstGeom prst="rect">
            <a:avLst/>
          </a:prstGeom>
          <a:noFill/>
          <a:ln>
            <a:noFill/>
          </a:ln>
        </p:spPr>
        <p:txBody>
          <a:bodyPr spcFirstLastPara="1" wrap="square" lIns="91425" tIns="91425" rIns="91425" bIns="91425" anchor="ctr" anchorCtr="0">
            <a:noAutofit/>
          </a:bodyPr>
          <a:lstStyle/>
          <a:p>
            <a:pPr>
              <a:buClr>
                <a:srgbClr val="888888"/>
              </a:buClr>
              <a:buSzPts val="300"/>
            </a:pPr>
            <a:fld id="{00000000-1234-1234-1234-123412341234}" type="slidenum">
              <a:rPr lang="en-US" sz="1080" smtClean="0">
                <a:solidFill>
                  <a:srgbClr val="888888"/>
                </a:solidFill>
                <a:latin typeface="Arial"/>
                <a:ea typeface="Arial"/>
                <a:cs typeface="Arial"/>
                <a:sym typeface="Arial"/>
              </a:rPr>
              <a:pPr>
                <a:buClr>
                  <a:srgbClr val="888888"/>
                </a:buClr>
                <a:buSzPts val="300"/>
              </a:pPr>
              <a:t>‹#›</a:t>
            </a:fld>
            <a:endParaRPr lang="en-US" sz="1080">
              <a:solidFill>
                <a:srgbClr val="888888"/>
              </a:solidFill>
              <a:latin typeface="Arial"/>
              <a:ea typeface="Arial"/>
              <a:cs typeface="Arial"/>
              <a:sym typeface="Arial"/>
            </a:endParaRPr>
          </a:p>
        </p:txBody>
      </p:sp>
    </p:spTree>
    <p:extLst>
      <p:ext uri="{BB962C8B-B14F-4D97-AF65-F5344CB8AC3E}">
        <p14:creationId xmlns:p14="http://schemas.microsoft.com/office/powerpoint/2010/main" val="3038263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p:txBody>
      </p:sp>
    </p:spTree>
    <p:extLst>
      <p:ext uri="{BB962C8B-B14F-4D97-AF65-F5344CB8AC3E}">
        <p14:creationId xmlns:p14="http://schemas.microsoft.com/office/powerpoint/2010/main" val="3699800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dirty="0"/>
              <a:pPr/>
              <a:t>5/18/2023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8FB93-0A08-4E7D-8E63-9EFA29F1E093}" type="slidenum">
              <a:rPr lang="en-US" dirty="0"/>
              <a:pPr/>
              <a:t>‹#›</a:t>
            </a:fld>
            <a:endParaRPr lang="en-US"/>
          </a:p>
        </p:txBody>
      </p:sp>
    </p:spTree>
    <p:extLst>
      <p:ext uri="{BB962C8B-B14F-4D97-AF65-F5344CB8AC3E}">
        <p14:creationId xmlns:p14="http://schemas.microsoft.com/office/powerpoint/2010/main" val="4105902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79576-5567-43B9-96AD-C9A1A39F480C}"/>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p>
        </p:txBody>
      </p:sp>
      <p:sp>
        <p:nvSpPr>
          <p:cNvPr id="3" name="Subtitle 2">
            <a:extLst>
              <a:ext uri="{FF2B5EF4-FFF2-40B4-BE49-F238E27FC236}">
                <a16:creationId xmlns:a16="http://schemas.microsoft.com/office/drawing/2014/main" id="{6138E8B8-2E93-46F3-BF69-6FFAF2469356}"/>
              </a:ext>
            </a:extLst>
          </p:cNvPr>
          <p:cNvSpPr>
            <a:spLocks noGrp="1"/>
          </p:cNvSpPr>
          <p:nvPr>
            <p:ph type="subTitle" idx="1"/>
          </p:nvPr>
        </p:nvSpPr>
        <p:spPr>
          <a:xfrm>
            <a:off x="1524000" y="3602038"/>
            <a:ext cx="9144000" cy="1655762"/>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p>
        </p:txBody>
      </p:sp>
      <p:sp>
        <p:nvSpPr>
          <p:cNvPr id="4" name="Date Placeholder 3">
            <a:extLst>
              <a:ext uri="{FF2B5EF4-FFF2-40B4-BE49-F238E27FC236}">
                <a16:creationId xmlns:a16="http://schemas.microsoft.com/office/drawing/2014/main" id="{7EE51C81-B9E6-4E22-ABF3-4DE5F50D3437}"/>
              </a:ext>
            </a:extLst>
          </p:cNvPr>
          <p:cNvSpPr>
            <a:spLocks noGrp="1"/>
          </p:cNvSpPr>
          <p:nvPr>
            <p:ph type="dt" sz="half" idx="10"/>
          </p:nvPr>
        </p:nvSpPr>
        <p:spPr/>
        <p:txBody>
          <a:bodyPr/>
          <a:lstStyle/>
          <a:p>
            <a:fld id="{E577EED9-0618-4219-89CE-FBB7F52FEEC7}" type="datetimeFigureOut">
              <a:rPr lang="en-US" smtClean="0"/>
              <a:t>5/18/2023</a:t>
            </a:fld>
            <a:endParaRPr lang="en-US"/>
          </a:p>
        </p:txBody>
      </p:sp>
      <p:sp>
        <p:nvSpPr>
          <p:cNvPr id="5" name="Footer Placeholder 4">
            <a:extLst>
              <a:ext uri="{FF2B5EF4-FFF2-40B4-BE49-F238E27FC236}">
                <a16:creationId xmlns:a16="http://schemas.microsoft.com/office/drawing/2014/main" id="{E975AF83-7FE8-4C50-93BC-6D1D1B31EE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B7D71C-573F-4C28-9A18-F6A082AAD54E}"/>
              </a:ext>
            </a:extLst>
          </p:cNvPr>
          <p:cNvSpPr>
            <a:spLocks noGrp="1"/>
          </p:cNvSpPr>
          <p:nvPr>
            <p:ph type="sldNum" sz="quarter" idx="12"/>
          </p:nvPr>
        </p:nvSpPr>
        <p:spPr/>
        <p:txBody>
          <a:bodyPr/>
          <a:lstStyle/>
          <a:p>
            <a:fld id="{9533FD1F-E4E6-4C1E-8925-C3013E72C785}" type="slidenum">
              <a:rPr lang="en-US" smtClean="0"/>
              <a:t>‹#›</a:t>
            </a:fld>
            <a:endParaRPr lang="en-US"/>
          </a:p>
        </p:txBody>
      </p:sp>
    </p:spTree>
    <p:extLst>
      <p:ext uri="{BB962C8B-B14F-4D97-AF65-F5344CB8AC3E}">
        <p14:creationId xmlns:p14="http://schemas.microsoft.com/office/powerpoint/2010/main" val="3446978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E02F0-30E2-6883-68B7-CBEE3EF321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34EFF4-787C-FC5E-D44D-FAE5304A6927}"/>
              </a:ext>
            </a:extLst>
          </p:cNvPr>
          <p:cNvSpPr>
            <a:spLocks noGrp="1"/>
          </p:cNvSpPr>
          <p:nvPr>
            <p:ph idx="1"/>
          </p:nvPr>
        </p:nvSpPr>
        <p:spPr>
          <a:xfrm>
            <a:off x="838200" y="1775637"/>
            <a:ext cx="10515599" cy="44426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CD36F6B5-2F89-5F43-D660-275FA61FE465}"/>
              </a:ext>
            </a:extLst>
          </p:cNvPr>
          <p:cNvSpPr>
            <a:spLocks noGrp="1"/>
          </p:cNvSpPr>
          <p:nvPr>
            <p:ph type="sldNum" sz="quarter" idx="12"/>
          </p:nvPr>
        </p:nvSpPr>
        <p:spPr/>
        <p:txBody>
          <a:bodyPr/>
          <a:lstStyle/>
          <a:p>
            <a:fld id="{04C9A913-7EEB-4B6A-A87C-47DFFCD195DA}" type="slidenum">
              <a:rPr lang="en-US" smtClean="0"/>
              <a:t>‹#›</a:t>
            </a:fld>
            <a:endParaRPr lang="en-US"/>
          </a:p>
        </p:txBody>
      </p:sp>
    </p:spTree>
    <p:extLst>
      <p:ext uri="{BB962C8B-B14F-4D97-AF65-F5344CB8AC3E}">
        <p14:creationId xmlns:p14="http://schemas.microsoft.com/office/powerpoint/2010/main" val="1379003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6D014-A637-9098-2094-EDEAFFCA6F13}"/>
              </a:ext>
            </a:extLst>
          </p:cNvPr>
          <p:cNvSpPr>
            <a:spLocks noGrp="1"/>
          </p:cNvSpPr>
          <p:nvPr>
            <p:ph type="title"/>
          </p:nvPr>
        </p:nvSpPr>
        <p:spPr>
          <a:xfrm>
            <a:off x="831850" y="2594344"/>
            <a:ext cx="10515600" cy="1968131"/>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495A49-381D-6C72-4735-03F30A6831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76478E22-7EFE-2F72-61E9-C6B28611C9B5}"/>
              </a:ext>
            </a:extLst>
          </p:cNvPr>
          <p:cNvSpPr>
            <a:spLocks noGrp="1"/>
          </p:cNvSpPr>
          <p:nvPr>
            <p:ph type="sldNum" sz="quarter" idx="12"/>
          </p:nvPr>
        </p:nvSpPr>
        <p:spPr/>
        <p:txBody>
          <a:bodyPr/>
          <a:lstStyle/>
          <a:p>
            <a:fld id="{04C9A913-7EEB-4B6A-A87C-47DFFCD195DA}" type="slidenum">
              <a:rPr lang="en-US" smtClean="0"/>
              <a:t>‹#›</a:t>
            </a:fld>
            <a:endParaRPr lang="en-US"/>
          </a:p>
        </p:txBody>
      </p:sp>
    </p:spTree>
    <p:extLst>
      <p:ext uri="{BB962C8B-B14F-4D97-AF65-F5344CB8AC3E}">
        <p14:creationId xmlns:p14="http://schemas.microsoft.com/office/powerpoint/2010/main" val="2194818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BA1AC-5726-3807-7067-A3E0028779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109560-4FF9-52C1-E61F-ACAAC306DA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DACDB3-D3A3-8052-F40E-B6A185873E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F0C2F52B-34C0-95BC-9AC4-4993E0508C7F}"/>
              </a:ext>
            </a:extLst>
          </p:cNvPr>
          <p:cNvSpPr>
            <a:spLocks noGrp="1"/>
          </p:cNvSpPr>
          <p:nvPr>
            <p:ph type="sldNum" sz="quarter" idx="12"/>
          </p:nvPr>
        </p:nvSpPr>
        <p:spPr/>
        <p:txBody>
          <a:bodyPr/>
          <a:lstStyle/>
          <a:p>
            <a:fld id="{04C9A913-7EEB-4B6A-A87C-47DFFCD195DA}" type="slidenum">
              <a:rPr lang="en-US" smtClean="0"/>
              <a:t>‹#›</a:t>
            </a:fld>
            <a:endParaRPr lang="en-US"/>
          </a:p>
        </p:txBody>
      </p:sp>
    </p:spTree>
    <p:extLst>
      <p:ext uri="{BB962C8B-B14F-4D97-AF65-F5344CB8AC3E}">
        <p14:creationId xmlns:p14="http://schemas.microsoft.com/office/powerpoint/2010/main" val="946953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C413D-0846-024C-F0DF-9FA1B2DF8C71}"/>
              </a:ext>
            </a:extLst>
          </p:cNvPr>
          <p:cNvSpPr>
            <a:spLocks noGrp="1"/>
          </p:cNvSpPr>
          <p:nvPr>
            <p:ph type="title"/>
          </p:nvPr>
        </p:nvSpPr>
        <p:spPr>
          <a:xfrm>
            <a:off x="839788" y="866776"/>
            <a:ext cx="10515600" cy="823912"/>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FC3C55-D35C-80B3-68E8-A15702AA64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2DD510-5C9B-EF50-606F-CCA9B1B5F8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66E840-2DD5-BE4F-9287-408565B5D9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CE727D-F6A3-1341-3FCB-18862226B8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7CA61FA4-7E64-C920-3C4A-3123CBFB06D2}"/>
              </a:ext>
            </a:extLst>
          </p:cNvPr>
          <p:cNvSpPr>
            <a:spLocks noGrp="1"/>
          </p:cNvSpPr>
          <p:nvPr>
            <p:ph type="sldNum" sz="quarter" idx="12"/>
          </p:nvPr>
        </p:nvSpPr>
        <p:spPr/>
        <p:txBody>
          <a:bodyPr/>
          <a:lstStyle/>
          <a:p>
            <a:fld id="{04C9A913-7EEB-4B6A-A87C-47DFFCD195DA}" type="slidenum">
              <a:rPr lang="en-US" smtClean="0"/>
              <a:t>‹#›</a:t>
            </a:fld>
            <a:endParaRPr lang="en-US"/>
          </a:p>
        </p:txBody>
      </p:sp>
    </p:spTree>
    <p:extLst>
      <p:ext uri="{BB962C8B-B14F-4D97-AF65-F5344CB8AC3E}">
        <p14:creationId xmlns:p14="http://schemas.microsoft.com/office/powerpoint/2010/main" val="875949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98AC3-5480-A1A8-2148-E5CF95A23832}"/>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40FC06B8-4592-D44D-D7B1-D6D1148CF417}"/>
              </a:ext>
            </a:extLst>
          </p:cNvPr>
          <p:cNvSpPr>
            <a:spLocks noGrp="1"/>
          </p:cNvSpPr>
          <p:nvPr>
            <p:ph type="sldNum" sz="quarter" idx="12"/>
          </p:nvPr>
        </p:nvSpPr>
        <p:spPr/>
        <p:txBody>
          <a:bodyPr/>
          <a:lstStyle/>
          <a:p>
            <a:fld id="{04C9A913-7EEB-4B6A-A87C-47DFFCD195DA}" type="slidenum">
              <a:rPr lang="en-US" smtClean="0"/>
              <a:t>‹#›</a:t>
            </a:fld>
            <a:endParaRPr lang="en-US"/>
          </a:p>
        </p:txBody>
      </p:sp>
    </p:spTree>
    <p:extLst>
      <p:ext uri="{BB962C8B-B14F-4D97-AF65-F5344CB8AC3E}">
        <p14:creationId xmlns:p14="http://schemas.microsoft.com/office/powerpoint/2010/main" val="438321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8BF2E6-5A1B-F78B-4DA6-B369648A148E}"/>
              </a:ext>
            </a:extLst>
          </p:cNvPr>
          <p:cNvSpPr>
            <a:spLocks noGrp="1"/>
          </p:cNvSpPr>
          <p:nvPr>
            <p:ph type="sldNum" sz="quarter" idx="12"/>
          </p:nvPr>
        </p:nvSpPr>
        <p:spPr/>
        <p:txBody>
          <a:bodyPr/>
          <a:lstStyle/>
          <a:p>
            <a:fld id="{04C9A913-7EEB-4B6A-A87C-47DFFCD195DA}" type="slidenum">
              <a:rPr lang="en-US" smtClean="0"/>
              <a:t>‹#›</a:t>
            </a:fld>
            <a:endParaRPr lang="en-US"/>
          </a:p>
        </p:txBody>
      </p:sp>
    </p:spTree>
    <p:extLst>
      <p:ext uri="{BB962C8B-B14F-4D97-AF65-F5344CB8AC3E}">
        <p14:creationId xmlns:p14="http://schemas.microsoft.com/office/powerpoint/2010/main" val="2912825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710EB-A7AC-99C2-A52A-08D2EBED2A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2EAE797-BE3A-315E-B469-2B2DE0A4E6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841D24-8047-E3A9-8E3B-8C37EF953B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B14EE52A-B8D6-CB7E-5D4B-6163A961CBC3}"/>
              </a:ext>
            </a:extLst>
          </p:cNvPr>
          <p:cNvSpPr>
            <a:spLocks noGrp="1"/>
          </p:cNvSpPr>
          <p:nvPr>
            <p:ph type="sldNum" sz="quarter" idx="12"/>
          </p:nvPr>
        </p:nvSpPr>
        <p:spPr/>
        <p:txBody>
          <a:bodyPr/>
          <a:lstStyle/>
          <a:p>
            <a:fld id="{04C9A913-7EEB-4B6A-A87C-47DFFCD195DA}" type="slidenum">
              <a:rPr lang="en-US" smtClean="0"/>
              <a:t>‹#›</a:t>
            </a:fld>
            <a:endParaRPr lang="en-US"/>
          </a:p>
        </p:txBody>
      </p:sp>
    </p:spTree>
    <p:extLst>
      <p:ext uri="{BB962C8B-B14F-4D97-AF65-F5344CB8AC3E}">
        <p14:creationId xmlns:p14="http://schemas.microsoft.com/office/powerpoint/2010/main" val="3286062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D47D8-4C74-4B58-6830-8352BE0AEE60}"/>
              </a:ext>
            </a:extLst>
          </p:cNvPr>
          <p:cNvSpPr>
            <a:spLocks noGrp="1"/>
          </p:cNvSpPr>
          <p:nvPr>
            <p:ph type="title"/>
          </p:nvPr>
        </p:nvSpPr>
        <p:spPr>
          <a:xfrm>
            <a:off x="839788" y="987425"/>
            <a:ext cx="3932237" cy="1069974"/>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978471-FED0-B25B-36F3-93D909556C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39A4221-60AF-2F6A-4D5B-DBD5FC60B1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58D1BB52-0E76-5DED-2072-B4DB41B34C39}"/>
              </a:ext>
            </a:extLst>
          </p:cNvPr>
          <p:cNvSpPr>
            <a:spLocks noGrp="1"/>
          </p:cNvSpPr>
          <p:nvPr>
            <p:ph type="sldNum" sz="quarter" idx="12"/>
          </p:nvPr>
        </p:nvSpPr>
        <p:spPr/>
        <p:txBody>
          <a:bodyPr/>
          <a:lstStyle/>
          <a:p>
            <a:fld id="{04C9A913-7EEB-4B6A-A87C-47DFFCD195DA}" type="slidenum">
              <a:rPr lang="en-US" smtClean="0"/>
              <a:t>‹#›</a:t>
            </a:fld>
            <a:endParaRPr lang="en-US"/>
          </a:p>
        </p:txBody>
      </p:sp>
    </p:spTree>
    <p:extLst>
      <p:ext uri="{BB962C8B-B14F-4D97-AF65-F5344CB8AC3E}">
        <p14:creationId xmlns:p14="http://schemas.microsoft.com/office/powerpoint/2010/main" val="3911291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F7D34E-7263-CFB9-6BBC-48917C2A5AF2}"/>
              </a:ext>
            </a:extLst>
          </p:cNvPr>
          <p:cNvSpPr>
            <a:spLocks noGrp="1"/>
          </p:cNvSpPr>
          <p:nvPr>
            <p:ph type="title"/>
          </p:nvPr>
        </p:nvSpPr>
        <p:spPr>
          <a:xfrm>
            <a:off x="838200" y="875488"/>
            <a:ext cx="10526232" cy="75770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9887945-4D7C-C7D0-261F-F5CC19C49D94}"/>
              </a:ext>
            </a:extLst>
          </p:cNvPr>
          <p:cNvSpPr>
            <a:spLocks noGrp="1"/>
          </p:cNvSpPr>
          <p:nvPr>
            <p:ph type="body" idx="1"/>
          </p:nvPr>
        </p:nvSpPr>
        <p:spPr>
          <a:xfrm>
            <a:off x="838200" y="1825625"/>
            <a:ext cx="10515599" cy="43926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89F8B470-1786-4DF4-15E9-4C07E34F72DE}"/>
              </a:ext>
            </a:extLst>
          </p:cNvPr>
          <p:cNvSpPr>
            <a:spLocks noGrp="1"/>
          </p:cNvSpPr>
          <p:nvPr>
            <p:ph type="sldNum" sz="quarter" idx="4"/>
          </p:nvPr>
        </p:nvSpPr>
        <p:spPr>
          <a:xfrm>
            <a:off x="11364432" y="6324649"/>
            <a:ext cx="646814" cy="290475"/>
          </a:xfrm>
          <a:prstGeom prst="rect">
            <a:avLst/>
          </a:prstGeom>
        </p:spPr>
        <p:txBody>
          <a:bodyPr vert="horz" lIns="91440" tIns="45720" rIns="91440" bIns="45720" rtlCol="0" anchor="ctr"/>
          <a:lstStyle>
            <a:lvl1pPr algn="r">
              <a:defRPr sz="1600">
                <a:solidFill>
                  <a:srgbClr val="000000"/>
                </a:solidFill>
              </a:defRPr>
            </a:lvl1pPr>
          </a:lstStyle>
          <a:p>
            <a:fld id="{04C9A913-7EEB-4B6A-A87C-47DFFCD195DA}" type="slidenum">
              <a:rPr lang="en-US" smtClean="0"/>
              <a:pPr/>
              <a:t>‹#›</a:t>
            </a:fld>
            <a:endParaRPr lang="en-US" dirty="0"/>
          </a:p>
        </p:txBody>
      </p:sp>
      <p:sp>
        <p:nvSpPr>
          <p:cNvPr id="12" name="Rectangle 11">
            <a:extLst>
              <a:ext uri="{FF2B5EF4-FFF2-40B4-BE49-F238E27FC236}">
                <a16:creationId xmlns:a16="http://schemas.microsoft.com/office/drawing/2014/main" id="{F505565A-0BFD-1A42-CA53-262DD970B28E}"/>
              </a:ext>
            </a:extLst>
          </p:cNvPr>
          <p:cNvSpPr/>
          <p:nvPr/>
        </p:nvSpPr>
        <p:spPr>
          <a:xfrm>
            <a:off x="0" y="0"/>
            <a:ext cx="12192000" cy="317935"/>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8D754FB-5111-6555-C1B9-B9728FDE8277}"/>
              </a:ext>
            </a:extLst>
          </p:cNvPr>
          <p:cNvSpPr/>
          <p:nvPr/>
        </p:nvSpPr>
        <p:spPr>
          <a:xfrm>
            <a:off x="0" y="322923"/>
            <a:ext cx="12206176" cy="187440"/>
          </a:xfrm>
          <a:prstGeom prst="rect">
            <a:avLst/>
          </a:prstGeom>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98AB42D-1D81-F635-3E41-2CF68E8B6AE7}"/>
              </a:ext>
            </a:extLst>
          </p:cNvPr>
          <p:cNvSpPr/>
          <p:nvPr/>
        </p:nvSpPr>
        <p:spPr>
          <a:xfrm>
            <a:off x="0" y="6721475"/>
            <a:ext cx="12192000" cy="136526"/>
          </a:xfrm>
          <a:prstGeom prst="rect">
            <a:avLst/>
          </a:prstGeom>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5" name="Picture 14" descr="Logo&#10;&#10;Description automatically generated">
            <a:extLst>
              <a:ext uri="{FF2B5EF4-FFF2-40B4-BE49-F238E27FC236}">
                <a16:creationId xmlns:a16="http://schemas.microsoft.com/office/drawing/2014/main" id="{0BF0051A-0D42-B2E2-3987-DDB51250053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010842" y="17144"/>
            <a:ext cx="1210574" cy="803969"/>
          </a:xfrm>
          <a:prstGeom prst="rect">
            <a:avLst/>
          </a:prstGeom>
        </p:spPr>
      </p:pic>
    </p:spTree>
    <p:extLst>
      <p:ext uri="{BB962C8B-B14F-4D97-AF65-F5344CB8AC3E}">
        <p14:creationId xmlns:p14="http://schemas.microsoft.com/office/powerpoint/2010/main" val="1594303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l" defTabSz="914400" rtl="0" eaLnBrk="1" latinLnBrk="0" hangingPunct="1">
        <a:lnSpc>
          <a:spcPct val="90000"/>
        </a:lnSpc>
        <a:spcBef>
          <a:spcPct val="0"/>
        </a:spcBef>
        <a:buNone/>
        <a:defRPr sz="4000" b="1" kern="1200">
          <a:solidFill>
            <a:srgbClr val="0000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29"/>
            <a:ext cx="12192000" cy="6857743"/>
          </a:xfrm>
          <a:prstGeom prst="rect">
            <a:avLst/>
          </a:prstGeom>
        </p:spPr>
      </p:pic>
      <p:sp>
        <p:nvSpPr>
          <p:cNvPr id="2" name="Title Placeholder 1"/>
          <p:cNvSpPr>
            <a:spLocks noGrp="1"/>
          </p:cNvSpPr>
          <p:nvPr>
            <p:ph type="title"/>
          </p:nvPr>
        </p:nvSpPr>
        <p:spPr>
          <a:xfrm>
            <a:off x="609600" y="685800"/>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057400"/>
            <a:ext cx="10972800" cy="4526280"/>
          </a:xfrm>
          <a:prstGeom prst="rect">
            <a:avLst/>
          </a:prstGeom>
        </p:spPr>
        <p:txBody>
          <a:bodyPr vert="horz" lIns="91440" tIns="45720" rIns="91440" bIns="45720" rtlCol="0">
            <a:normAutofit/>
          </a:bodyPr>
          <a:lstStyle/>
          <a:p>
            <a:pPr lvl="0"/>
            <a:r>
              <a:rPr lang="en-US"/>
              <a:t>Click to edit Master text styles</a:t>
            </a:r>
          </a:p>
        </p:txBody>
      </p:sp>
    </p:spTree>
    <p:extLst>
      <p:ext uri="{BB962C8B-B14F-4D97-AF65-F5344CB8AC3E}">
        <p14:creationId xmlns:p14="http://schemas.microsoft.com/office/powerpoint/2010/main" val="473618250"/>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Lst>
  <p:txStyles>
    <p:titleStyle>
      <a:lvl1pPr algn="ctr" defTabSz="1097280" rtl="0" eaLnBrk="1" latinLnBrk="0" hangingPunct="1">
        <a:spcBef>
          <a:spcPct val="0"/>
        </a:spcBef>
        <a:buNone/>
        <a:defRPr sz="5280" kern="1200">
          <a:solidFill>
            <a:schemeClr val="tx1"/>
          </a:solidFill>
          <a:latin typeface="+mj-lt"/>
          <a:ea typeface="+mj-ea"/>
          <a:cs typeface="+mj-cs"/>
        </a:defRPr>
      </a:lvl1pPr>
    </p:titleStyle>
    <p:bodyStyle>
      <a:lvl1pPr marL="411480" indent="-411480" algn="l" defTabSz="1097280" rtl="0" eaLnBrk="1" latinLnBrk="0" hangingPunct="1">
        <a:spcBef>
          <a:spcPct val="20000"/>
        </a:spcBef>
        <a:buFont typeface="Arial" panose="020B0604020202020204" pitchFamily="34" charset="0"/>
        <a:buChar char="•"/>
        <a:defRPr sz="3840" kern="1200">
          <a:solidFill>
            <a:schemeClr val="tx1"/>
          </a:solidFill>
          <a:latin typeface="+mn-lt"/>
          <a:ea typeface="+mn-ea"/>
          <a:cs typeface="+mn-cs"/>
        </a:defRPr>
      </a:lvl1pPr>
      <a:lvl2pPr marL="891540" indent="-342900" algn="l" defTabSz="1097280" rtl="0" eaLnBrk="1" latinLnBrk="0" hangingPunct="1">
        <a:spcBef>
          <a:spcPct val="20000"/>
        </a:spcBef>
        <a:buFont typeface="Arial" panose="020B0604020202020204" pitchFamily="34" charset="0"/>
        <a:buChar char="–"/>
        <a:defRPr sz="3360" kern="1200">
          <a:solidFill>
            <a:schemeClr val="tx1"/>
          </a:solidFill>
          <a:latin typeface="+mn-lt"/>
          <a:ea typeface="+mn-ea"/>
          <a:cs typeface="+mn-cs"/>
        </a:defRPr>
      </a:lvl2pPr>
      <a:lvl3pPr marL="1371600" indent="-274320" algn="l" defTabSz="1097280" rtl="0" eaLnBrk="1" latinLnBrk="0" hangingPunct="1">
        <a:spcBef>
          <a:spcPct val="20000"/>
        </a:spcBef>
        <a:buFont typeface="Arial" panose="020B0604020202020204" pitchFamily="34" charset="0"/>
        <a:buChar char="•"/>
        <a:defRPr sz="2880" kern="1200">
          <a:solidFill>
            <a:schemeClr val="tx1"/>
          </a:solidFill>
          <a:latin typeface="+mn-lt"/>
          <a:ea typeface="+mn-ea"/>
          <a:cs typeface="+mn-cs"/>
        </a:defRPr>
      </a:lvl3pPr>
      <a:lvl4pPr marL="19202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s://www.tiktok.com/@lydberube/video/6914385438513974534" TargetMode="External"/><Relationship Id="rId1" Type="http://schemas.openxmlformats.org/officeDocument/2006/relationships/slideLayout" Target="../slideLayouts/slideLayout10.xml"/><Relationship Id="rId4" Type="http://schemas.openxmlformats.org/officeDocument/2006/relationships/image" Target="../media/image40.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hyperlink" Target="https://positivepsychology.com/self-care-activities-groups/#self-care" TargetMode="External"/><Relationship Id="rId7" Type="http://schemas.openxmlformats.org/officeDocument/2006/relationships/hyperlink" Target="https://blog.bonsecours.com/healthy/men-self-care-tips/#:~:text=Take%20time%20to%20meditate,reduce%20stress%20and%20improve%20sleep" TargetMode="External"/><Relationship Id="rId2" Type="http://schemas.openxmlformats.org/officeDocument/2006/relationships/hyperlink" Target="https://www.waterford.org/education/teacher-self-care-activities/" TargetMode="External"/><Relationship Id="rId1" Type="http://schemas.openxmlformats.org/officeDocument/2006/relationships/slideLayout" Target="../slideLayouts/slideLayout7.xml"/><Relationship Id="rId6" Type="http://schemas.openxmlformats.org/officeDocument/2006/relationships/hyperlink" Target="https://mhttcnetwork.org/" TargetMode="External"/><Relationship Id="rId5" Type="http://schemas.openxmlformats.org/officeDocument/2006/relationships/hyperlink" Target="https://www.everydayhealth.com/self-care/" TargetMode="External"/><Relationship Id="rId4" Type="http://schemas.openxmlformats.org/officeDocument/2006/relationships/hyperlink" Target="https://mcleanonline.medium.com/dont-admire-the-problem-13dfad8c5d87" TargetMode="External"/></Relationships>
</file>

<file path=ppt/slides/_rels/slide5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A picture containing text&#10;&#10;Description automatically generated">
            <a:extLst>
              <a:ext uri="{FF2B5EF4-FFF2-40B4-BE49-F238E27FC236}">
                <a16:creationId xmlns:a16="http://schemas.microsoft.com/office/drawing/2014/main" id="{AED7EC54-1893-E0C3-6010-0F8E1137AFF4}"/>
              </a:ext>
            </a:extLst>
          </p:cNvPr>
          <p:cNvPicPr>
            <a:picLocks noChangeAspect="1"/>
          </p:cNvPicPr>
          <p:nvPr/>
        </p:nvPicPr>
        <p:blipFill>
          <a:blip r:embed="rId2"/>
          <a:stretch>
            <a:fillRect/>
          </a:stretch>
        </p:blipFill>
        <p:spPr>
          <a:xfrm>
            <a:off x="701040" y="659011"/>
            <a:ext cx="4206240" cy="5948407"/>
          </a:xfrm>
          <a:prstGeom prst="rect">
            <a:avLst/>
          </a:prstGeom>
        </p:spPr>
      </p:pic>
      <p:sp>
        <p:nvSpPr>
          <p:cNvPr id="3" name="TextBox 2">
            <a:extLst>
              <a:ext uri="{FF2B5EF4-FFF2-40B4-BE49-F238E27FC236}">
                <a16:creationId xmlns:a16="http://schemas.microsoft.com/office/drawing/2014/main" id="{03553680-D926-6A29-D87C-C735E6C8DC73}"/>
              </a:ext>
            </a:extLst>
          </p:cNvPr>
          <p:cNvSpPr txBox="1"/>
          <p:nvPr/>
        </p:nvSpPr>
        <p:spPr>
          <a:xfrm>
            <a:off x="2678546" y="659011"/>
            <a:ext cx="11558016" cy="2751522"/>
          </a:xfrm>
          <a:prstGeom prst="rect">
            <a:avLst/>
          </a:prstGeom>
          <a:noFill/>
        </p:spPr>
        <p:txBody>
          <a:bodyPr wrap="square">
            <a:spAutoFit/>
          </a:bodyPr>
          <a:lstStyle/>
          <a:p>
            <a:pPr algn="ctr"/>
            <a:r>
              <a:rPr lang="en-US" sz="5760" b="1" dirty="0"/>
              <a:t>How to Have a </a:t>
            </a:r>
            <a:br>
              <a:rPr lang="en-US" sz="5760" b="1" dirty="0"/>
            </a:br>
            <a:r>
              <a:rPr lang="en-US" sz="5760" b="1" dirty="0"/>
              <a:t>Healthy Head &amp; Heart </a:t>
            </a:r>
            <a:br>
              <a:rPr lang="en-US" sz="5760" b="1" dirty="0"/>
            </a:br>
            <a:r>
              <a:rPr lang="en-US" sz="5760" b="1" dirty="0"/>
              <a:t>For a Fresh Restart</a:t>
            </a:r>
            <a:endParaRPr lang="en-US" sz="5760" dirty="0"/>
          </a:p>
        </p:txBody>
      </p:sp>
      <p:sp>
        <p:nvSpPr>
          <p:cNvPr id="5" name="TextBox 4">
            <a:extLst>
              <a:ext uri="{FF2B5EF4-FFF2-40B4-BE49-F238E27FC236}">
                <a16:creationId xmlns:a16="http://schemas.microsoft.com/office/drawing/2014/main" id="{E08475EF-3AB6-95EA-EDA5-05AD644507C3}"/>
              </a:ext>
            </a:extLst>
          </p:cNvPr>
          <p:cNvSpPr txBox="1"/>
          <p:nvPr/>
        </p:nvSpPr>
        <p:spPr>
          <a:xfrm>
            <a:off x="5474208" y="4069080"/>
            <a:ext cx="5486400" cy="1865126"/>
          </a:xfrm>
          <a:prstGeom prst="rect">
            <a:avLst/>
          </a:prstGeom>
          <a:noFill/>
        </p:spPr>
        <p:txBody>
          <a:bodyPr wrap="square">
            <a:spAutoFit/>
          </a:bodyPr>
          <a:lstStyle/>
          <a:p>
            <a:pPr algn="ctr"/>
            <a:r>
              <a:rPr lang="en-US" sz="2880" b="1" dirty="0"/>
              <a:t>Amy Staples M.A.</a:t>
            </a:r>
          </a:p>
          <a:p>
            <a:pPr algn="ctr"/>
            <a:r>
              <a:rPr lang="en-US" sz="2880" b="1" dirty="0"/>
              <a:t>Director </a:t>
            </a:r>
          </a:p>
          <a:p>
            <a:pPr algn="ctr"/>
            <a:r>
              <a:rPr lang="en-US" sz="2880" b="1" dirty="0"/>
              <a:t> WV Behavior &amp; Mental Health </a:t>
            </a:r>
          </a:p>
          <a:p>
            <a:pPr algn="ctr"/>
            <a:r>
              <a:rPr lang="en-US" sz="2880" b="1" dirty="0"/>
              <a:t>Technical Assistance Center</a:t>
            </a:r>
          </a:p>
        </p:txBody>
      </p:sp>
    </p:spTree>
    <p:extLst>
      <p:ext uri="{BB962C8B-B14F-4D97-AF65-F5344CB8AC3E}">
        <p14:creationId xmlns:p14="http://schemas.microsoft.com/office/powerpoint/2010/main" val="1502057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F0BCE-F58C-BC94-E1AF-57966838B1B5}"/>
              </a:ext>
            </a:extLst>
          </p:cNvPr>
          <p:cNvSpPr>
            <a:spLocks noGrp="1"/>
          </p:cNvSpPr>
          <p:nvPr>
            <p:ph type="title"/>
          </p:nvPr>
        </p:nvSpPr>
        <p:spPr/>
        <p:txBody>
          <a:bodyPr>
            <a:normAutofit/>
          </a:bodyPr>
          <a:lstStyle/>
          <a:p>
            <a:r>
              <a:rPr lang="en-US" dirty="0"/>
              <a:t>What We Know</a:t>
            </a:r>
          </a:p>
        </p:txBody>
      </p:sp>
      <p:sp>
        <p:nvSpPr>
          <p:cNvPr id="3" name="Text Placeholder 2">
            <a:extLst>
              <a:ext uri="{FF2B5EF4-FFF2-40B4-BE49-F238E27FC236}">
                <a16:creationId xmlns:a16="http://schemas.microsoft.com/office/drawing/2014/main" id="{DA4096DE-C622-8C7C-8659-91A612BC75B4}"/>
              </a:ext>
            </a:extLst>
          </p:cNvPr>
          <p:cNvSpPr>
            <a:spLocks noGrp="1"/>
          </p:cNvSpPr>
          <p:nvPr>
            <p:ph type="body" idx="1"/>
          </p:nvPr>
        </p:nvSpPr>
        <p:spPr>
          <a:xfrm>
            <a:off x="701041" y="1356968"/>
            <a:ext cx="10224719" cy="4555199"/>
          </a:xfrm>
        </p:spPr>
        <p:txBody>
          <a:bodyPr>
            <a:normAutofit/>
          </a:bodyPr>
          <a:lstStyle/>
          <a:p>
            <a:r>
              <a:rPr lang="en-US" sz="3360" dirty="0"/>
              <a:t>It is essential if you want to avoid </a:t>
            </a:r>
          </a:p>
          <a:p>
            <a:pPr lvl="1"/>
            <a:r>
              <a:rPr lang="en-US" sz="3360" dirty="0"/>
              <a:t>Chronic stress</a:t>
            </a:r>
          </a:p>
          <a:p>
            <a:pPr lvl="1"/>
            <a:r>
              <a:rPr lang="en-US" sz="3360" dirty="0"/>
              <a:t>Burnout</a:t>
            </a:r>
          </a:p>
          <a:p>
            <a:pPr lvl="1"/>
            <a:r>
              <a:rPr lang="en-US" sz="3360" dirty="0"/>
              <a:t>Limited productivity </a:t>
            </a:r>
            <a:endParaRPr lang="en-US" sz="3720" dirty="0"/>
          </a:p>
          <a:p>
            <a:r>
              <a:rPr lang="en-US" sz="3360" dirty="0"/>
              <a:t>Your best self!</a:t>
            </a:r>
          </a:p>
          <a:p>
            <a:r>
              <a:rPr lang="en-US" sz="3360" dirty="0"/>
              <a:t>You deserve to be cared for too!</a:t>
            </a:r>
          </a:p>
          <a:p>
            <a:endParaRPr lang="en-US" sz="3720" dirty="0"/>
          </a:p>
          <a:p>
            <a:pPr lvl="1"/>
            <a:endParaRPr lang="en-US" dirty="0"/>
          </a:p>
          <a:p>
            <a:pPr marL="457200" lvl="1" indent="0">
              <a:buNone/>
            </a:pPr>
            <a:r>
              <a:rPr lang="en-US" dirty="0"/>
              <a:t> </a:t>
            </a:r>
          </a:p>
        </p:txBody>
      </p:sp>
      <p:pic>
        <p:nvPicPr>
          <p:cNvPr id="4" name="Picture 4" descr="A picture containing colorful, fabric&#10;&#10;Description automatically generated">
            <a:extLst>
              <a:ext uri="{FF2B5EF4-FFF2-40B4-BE49-F238E27FC236}">
                <a16:creationId xmlns:a16="http://schemas.microsoft.com/office/drawing/2014/main" id="{C697B24C-CD38-197C-9ECE-44D869FC87D4}"/>
              </a:ext>
            </a:extLst>
          </p:cNvPr>
          <p:cNvPicPr>
            <a:picLocks noChangeAspect="1"/>
          </p:cNvPicPr>
          <p:nvPr/>
        </p:nvPicPr>
        <p:blipFill>
          <a:blip r:embed="rId2"/>
          <a:stretch>
            <a:fillRect/>
          </a:stretch>
        </p:blipFill>
        <p:spPr>
          <a:xfrm>
            <a:off x="7741920" y="3950869"/>
            <a:ext cx="3656731" cy="2740993"/>
          </a:xfrm>
          <a:prstGeom prst="rect">
            <a:avLst/>
          </a:prstGeom>
        </p:spPr>
      </p:pic>
    </p:spTree>
    <p:extLst>
      <p:ext uri="{BB962C8B-B14F-4D97-AF65-F5344CB8AC3E}">
        <p14:creationId xmlns:p14="http://schemas.microsoft.com/office/powerpoint/2010/main" val="2686149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ow Yoga Can Wreck Your Body - The New York Times">
            <a:extLst>
              <a:ext uri="{FF2B5EF4-FFF2-40B4-BE49-F238E27FC236}">
                <a16:creationId xmlns:a16="http://schemas.microsoft.com/office/drawing/2014/main" id="{104A4982-E605-2649-4CD2-0E9D4F83E6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307" b="5307"/>
          <a:stretch>
            <a:fillRect/>
          </a:stretch>
        </p:blipFill>
        <p:spPr bwMode="auto">
          <a:xfrm>
            <a:off x="786052" y="528224"/>
            <a:ext cx="6583680" cy="41148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A picture containing candle, wall, person, indoor&#10;&#10;Description automatically generated">
            <a:extLst>
              <a:ext uri="{FF2B5EF4-FFF2-40B4-BE49-F238E27FC236}">
                <a16:creationId xmlns:a16="http://schemas.microsoft.com/office/drawing/2014/main" id="{D9497AC0-6A75-2C4E-F3EF-99E073738B52}"/>
              </a:ext>
            </a:extLst>
          </p:cNvPr>
          <p:cNvPicPr>
            <a:picLocks noChangeAspect="1"/>
          </p:cNvPicPr>
          <p:nvPr/>
        </p:nvPicPr>
        <p:blipFill>
          <a:blip r:embed="rId3"/>
          <a:stretch>
            <a:fillRect/>
          </a:stretch>
        </p:blipFill>
        <p:spPr>
          <a:xfrm>
            <a:off x="6265268" y="2731022"/>
            <a:ext cx="5113249" cy="3824008"/>
          </a:xfrm>
          <a:prstGeom prst="rect">
            <a:avLst/>
          </a:prstGeom>
        </p:spPr>
      </p:pic>
    </p:spTree>
    <p:extLst>
      <p:ext uri="{BB962C8B-B14F-4D97-AF65-F5344CB8AC3E}">
        <p14:creationId xmlns:p14="http://schemas.microsoft.com/office/powerpoint/2010/main" val="4162506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15B45-75B5-393E-3BEC-0611C95A714C}"/>
              </a:ext>
            </a:extLst>
          </p:cNvPr>
          <p:cNvSpPr>
            <a:spLocks noGrp="1"/>
          </p:cNvSpPr>
          <p:nvPr>
            <p:ph type="title"/>
          </p:nvPr>
        </p:nvSpPr>
        <p:spPr/>
        <p:txBody>
          <a:bodyPr>
            <a:normAutofit/>
          </a:bodyPr>
          <a:lstStyle/>
          <a:p>
            <a:r>
              <a:rPr lang="en-US" dirty="0"/>
              <a:t>Think about it!</a:t>
            </a:r>
          </a:p>
        </p:txBody>
      </p:sp>
      <p:sp>
        <p:nvSpPr>
          <p:cNvPr id="3" name="Text Placeholder 2">
            <a:extLst>
              <a:ext uri="{FF2B5EF4-FFF2-40B4-BE49-F238E27FC236}">
                <a16:creationId xmlns:a16="http://schemas.microsoft.com/office/drawing/2014/main" id="{5D96DD46-8A02-7B7F-AFFB-57708C37312C}"/>
              </a:ext>
            </a:extLst>
          </p:cNvPr>
          <p:cNvSpPr>
            <a:spLocks noGrp="1"/>
          </p:cNvSpPr>
          <p:nvPr>
            <p:ph type="body" idx="1"/>
          </p:nvPr>
        </p:nvSpPr>
        <p:spPr>
          <a:xfrm>
            <a:off x="973635" y="2057401"/>
            <a:ext cx="10224719" cy="4555199"/>
          </a:xfrm>
        </p:spPr>
        <p:txBody>
          <a:bodyPr/>
          <a:lstStyle/>
          <a:p>
            <a:pPr marL="22860" indent="0">
              <a:buNone/>
            </a:pPr>
            <a:r>
              <a:rPr lang="en-US" dirty="0"/>
              <a:t>A study published in April 2018 took self care to mean “</a:t>
            </a:r>
            <a:r>
              <a:rPr lang="en-US" dirty="0">
                <a:solidFill>
                  <a:schemeClr val="accent1"/>
                </a:solidFill>
              </a:rPr>
              <a:t>the self-initiated behavior that people choose to incorporate to promote good health and general well-being”</a:t>
            </a:r>
            <a:r>
              <a:rPr lang="en-US" dirty="0"/>
              <a:t>. The study authors added </a:t>
            </a:r>
            <a:r>
              <a:rPr lang="en-US" u="sng" dirty="0">
                <a:solidFill>
                  <a:schemeClr val="accent1"/>
                </a:solidFill>
              </a:rPr>
              <a:t>that it’s about being healthy but also about incorporating coping strategies to deal with work stressors</a:t>
            </a:r>
            <a:r>
              <a:rPr lang="en-US" dirty="0">
                <a:solidFill>
                  <a:schemeClr val="tx1"/>
                </a:solidFill>
              </a:rPr>
              <a:t>.</a:t>
            </a:r>
          </a:p>
        </p:txBody>
      </p:sp>
    </p:spTree>
    <p:extLst>
      <p:ext uri="{BB962C8B-B14F-4D97-AF65-F5344CB8AC3E}">
        <p14:creationId xmlns:p14="http://schemas.microsoft.com/office/powerpoint/2010/main" val="1787272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79FD4-EF7B-A85A-8F7C-3CD705368947}"/>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Self-care is a Way of Life</a:t>
            </a:r>
          </a:p>
        </p:txBody>
      </p:sp>
      <p:sp>
        <p:nvSpPr>
          <p:cNvPr id="3" name="Text Placeholder 2">
            <a:extLst>
              <a:ext uri="{FF2B5EF4-FFF2-40B4-BE49-F238E27FC236}">
                <a16:creationId xmlns:a16="http://schemas.microsoft.com/office/drawing/2014/main" id="{14F84A80-871D-9A42-D142-C5EBB34248CF}"/>
              </a:ext>
            </a:extLst>
          </p:cNvPr>
          <p:cNvSpPr>
            <a:spLocks noGrp="1"/>
          </p:cNvSpPr>
          <p:nvPr>
            <p:ph type="body" idx="1"/>
          </p:nvPr>
        </p:nvSpPr>
        <p:spPr/>
        <p:txBody>
          <a:bodyPr>
            <a:normAutofit/>
          </a:bodyPr>
          <a:lstStyle/>
          <a:p>
            <a:endParaRPr lang="en-US" dirty="0"/>
          </a:p>
          <a:p>
            <a:pPr>
              <a:buClr>
                <a:srgbClr val="000000"/>
              </a:buClr>
            </a:pPr>
            <a:r>
              <a:rPr lang="en-US" dirty="0">
                <a:latin typeface="Arial" panose="020B0604020202020204" pitchFamily="34" charset="0"/>
                <a:cs typeface="Arial" panose="020B0604020202020204" pitchFamily="34" charset="0"/>
              </a:rPr>
              <a:t>It's a daily, hour by hour, minute by minute practice </a:t>
            </a:r>
          </a:p>
          <a:p>
            <a:pPr>
              <a:buClr>
                <a:srgbClr val="000000"/>
              </a:buClr>
            </a:pPr>
            <a:r>
              <a:rPr lang="en-US" dirty="0">
                <a:latin typeface="Arial" panose="020B0604020202020204" pitchFamily="34" charset="0"/>
                <a:cs typeface="Arial" panose="020B0604020202020204" pitchFamily="34" charset="0"/>
              </a:rPr>
              <a:t>It means listening to yourself </a:t>
            </a:r>
          </a:p>
          <a:p>
            <a:pPr>
              <a:buClr>
                <a:srgbClr val="000000"/>
              </a:buClr>
            </a:pPr>
            <a:r>
              <a:rPr lang="en-US" dirty="0">
                <a:latin typeface="Arial" panose="020B0604020202020204" pitchFamily="34" charset="0"/>
                <a:cs typeface="Arial" panose="020B0604020202020204" pitchFamily="34" charset="0"/>
              </a:rPr>
              <a:t>Showing up for yourself</a:t>
            </a:r>
          </a:p>
          <a:p>
            <a:pPr>
              <a:buClr>
                <a:srgbClr val="000000"/>
              </a:buClr>
            </a:pPr>
            <a:r>
              <a:rPr lang="en-US" dirty="0">
                <a:latin typeface="Arial" panose="020B0604020202020204" pitchFamily="34" charset="0"/>
                <a:cs typeface="Arial" panose="020B0604020202020204" pitchFamily="34" charset="0"/>
              </a:rPr>
              <a:t>Putting yourself first </a:t>
            </a:r>
          </a:p>
          <a:p>
            <a:pPr>
              <a:buClr>
                <a:srgbClr val="000000"/>
              </a:buClr>
            </a:pPr>
            <a:r>
              <a:rPr lang="en-US" dirty="0">
                <a:latin typeface="Arial" panose="020B0604020202020204" pitchFamily="34" charset="0"/>
                <a:cs typeface="Arial" panose="020B0604020202020204" pitchFamily="34" charset="0"/>
              </a:rPr>
              <a:t>Having a purpose</a:t>
            </a:r>
          </a:p>
          <a:p>
            <a:pPr>
              <a:buClr>
                <a:srgbClr val="000000"/>
              </a:buClr>
            </a:pPr>
            <a:endParaRPr lang="en-US" dirty="0"/>
          </a:p>
          <a:p>
            <a:pPr>
              <a:buClr>
                <a:srgbClr val="000000"/>
              </a:buClr>
            </a:pPr>
            <a:endParaRPr lang="en-US" dirty="0"/>
          </a:p>
        </p:txBody>
      </p:sp>
      <p:pic>
        <p:nvPicPr>
          <p:cNvPr id="4" name="Picture 4" descr="A picture containing cabin, indoor, plane, airplane&#10;&#10;Description automatically generated">
            <a:extLst>
              <a:ext uri="{FF2B5EF4-FFF2-40B4-BE49-F238E27FC236}">
                <a16:creationId xmlns:a16="http://schemas.microsoft.com/office/drawing/2014/main" id="{D14C4CC2-9CC1-8ECC-9495-CDDFBDE3EFCA}"/>
              </a:ext>
            </a:extLst>
          </p:cNvPr>
          <p:cNvPicPr>
            <a:picLocks noChangeAspect="1"/>
          </p:cNvPicPr>
          <p:nvPr/>
        </p:nvPicPr>
        <p:blipFill>
          <a:blip r:embed="rId3"/>
          <a:stretch>
            <a:fillRect/>
          </a:stretch>
        </p:blipFill>
        <p:spPr>
          <a:xfrm>
            <a:off x="6324145" y="2928279"/>
            <a:ext cx="4993409" cy="3741650"/>
          </a:xfrm>
          <a:prstGeom prst="rect">
            <a:avLst/>
          </a:prstGeom>
        </p:spPr>
      </p:pic>
    </p:spTree>
    <p:extLst>
      <p:ext uri="{BB962C8B-B14F-4D97-AF65-F5344CB8AC3E}">
        <p14:creationId xmlns:p14="http://schemas.microsoft.com/office/powerpoint/2010/main" val="1895324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886CA-496F-F6A6-54AB-8E7BC10B625B}"/>
              </a:ext>
            </a:extLst>
          </p:cNvPr>
          <p:cNvSpPr>
            <a:spLocks noGrp="1"/>
          </p:cNvSpPr>
          <p:nvPr>
            <p:ph type="title"/>
          </p:nvPr>
        </p:nvSpPr>
        <p:spPr/>
        <p:txBody>
          <a:bodyPr>
            <a:normAutofit fontScale="90000"/>
          </a:bodyPr>
          <a:lstStyle/>
          <a:p>
            <a:pPr algn="ctr"/>
            <a:r>
              <a:rPr lang="en-US" dirty="0">
                <a:latin typeface="Arial" panose="020B0604020202020204" pitchFamily="34" charset="0"/>
                <a:cs typeface="Arial" panose="020B0604020202020204" pitchFamily="34" charset="0"/>
              </a:rPr>
              <a:t>Do not make the mistake!</a:t>
            </a:r>
            <a:br>
              <a:rPr lang="en-US" dirty="0">
                <a:latin typeface="Arial" panose="020B0604020202020204" pitchFamily="34" charset="0"/>
                <a:cs typeface="Arial" panose="020B0604020202020204" pitchFamily="34" charset="0"/>
              </a:rPr>
            </a:br>
            <a:r>
              <a:rPr lang="en-US" i="1" dirty="0">
                <a:solidFill>
                  <a:srgbClr val="FF0000"/>
                </a:solidFill>
                <a:latin typeface="Arial" panose="020B0604020202020204" pitchFamily="34" charset="0"/>
                <a:cs typeface="Arial" panose="020B0604020202020204" pitchFamily="34" charset="0"/>
              </a:rPr>
              <a:t>Self-care is not Self-indulgence</a:t>
            </a:r>
            <a:endParaRPr lang="en-US" dirty="0">
              <a:solidFill>
                <a:srgbClr val="FF0000"/>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BA630EA4-7E10-20F8-57B6-D2CD70AA4932}"/>
              </a:ext>
            </a:extLst>
          </p:cNvPr>
          <p:cNvSpPr>
            <a:spLocks noGrp="1"/>
          </p:cNvSpPr>
          <p:nvPr>
            <p:ph type="body" idx="1"/>
          </p:nvPr>
        </p:nvSpPr>
        <p:spPr>
          <a:xfrm>
            <a:off x="43637" y="1925327"/>
            <a:ext cx="5157787" cy="823912"/>
          </a:xfrm>
        </p:spPr>
        <p:txBody>
          <a:bodyPr/>
          <a:lstStyle/>
          <a:p>
            <a:pPr algn="ctr"/>
            <a:r>
              <a:rPr lang="en-US" sz="3360" dirty="0">
                <a:latin typeface="Arial" panose="020B0604020202020204" pitchFamily="34" charset="0"/>
                <a:cs typeface="Arial" panose="020B0604020202020204" pitchFamily="34" charset="0"/>
              </a:rPr>
              <a:t>Self-care</a:t>
            </a:r>
          </a:p>
          <a:p>
            <a:endParaRPr lang="en-US" dirty="0"/>
          </a:p>
        </p:txBody>
      </p:sp>
      <p:sp>
        <p:nvSpPr>
          <p:cNvPr id="4" name="Content Placeholder 3">
            <a:extLst>
              <a:ext uri="{FF2B5EF4-FFF2-40B4-BE49-F238E27FC236}">
                <a16:creationId xmlns:a16="http://schemas.microsoft.com/office/drawing/2014/main" id="{DDBE753D-6C25-DE1B-0A4C-0513557BF748}"/>
              </a:ext>
            </a:extLst>
          </p:cNvPr>
          <p:cNvSpPr>
            <a:spLocks noGrp="1"/>
          </p:cNvSpPr>
          <p:nvPr>
            <p:ph sz="half" idx="2"/>
          </p:nvPr>
        </p:nvSpPr>
        <p:spPr>
          <a:xfrm>
            <a:off x="258792" y="2240280"/>
            <a:ext cx="4934156" cy="4193547"/>
          </a:xfrm>
        </p:spPr>
        <p:txBody>
          <a:bodyPr>
            <a:normAutofit/>
          </a:bodyPr>
          <a:lstStyle/>
          <a:p>
            <a:r>
              <a:rPr lang="en-US" sz="2400" dirty="0">
                <a:latin typeface="Arial" panose="020B0604020202020204" pitchFamily="34" charset="0"/>
                <a:cs typeface="Arial" panose="020B0604020202020204" pitchFamily="34" charset="0"/>
              </a:rPr>
              <a:t>Promotes long-term health outcomes</a:t>
            </a:r>
          </a:p>
          <a:p>
            <a:pPr lvl="1"/>
            <a:r>
              <a:rPr lang="en-US" dirty="0">
                <a:latin typeface="Arial" panose="020B0604020202020204" pitchFamily="34" charset="0"/>
                <a:cs typeface="Arial" panose="020B0604020202020204" pitchFamily="34" charset="0"/>
              </a:rPr>
              <a:t>Fostering resilience</a:t>
            </a:r>
          </a:p>
          <a:p>
            <a:pPr lvl="1"/>
            <a:r>
              <a:rPr lang="en-US" dirty="0">
                <a:latin typeface="Arial" panose="020B0604020202020204" pitchFamily="34" charset="0"/>
                <a:cs typeface="Arial" panose="020B0604020202020204" pitchFamily="34" charset="0"/>
              </a:rPr>
              <a:t>Living longer</a:t>
            </a:r>
          </a:p>
          <a:p>
            <a:pPr lvl="1"/>
            <a:r>
              <a:rPr lang="en-US" dirty="0">
                <a:latin typeface="Arial" panose="020B0604020202020204" pitchFamily="34" charset="0"/>
                <a:cs typeface="Arial" panose="020B0604020202020204" pitchFamily="34" charset="0"/>
              </a:rPr>
              <a:t>Better quipped to manage stress</a:t>
            </a:r>
          </a:p>
          <a:p>
            <a:pPr lvl="1"/>
            <a:r>
              <a:rPr lang="en-US" dirty="0">
                <a:latin typeface="Arial" panose="020B0604020202020204" pitchFamily="34" charset="0"/>
                <a:cs typeface="Arial" panose="020B0604020202020204" pitchFamily="34" charset="0"/>
              </a:rPr>
              <a:t>Higher self-esteem</a:t>
            </a:r>
          </a:p>
          <a:p>
            <a:r>
              <a:rPr lang="en-US" sz="2400" dirty="0">
                <a:latin typeface="Arial" panose="020B0604020202020204" pitchFamily="34" charset="0"/>
                <a:cs typeface="Arial" panose="020B0604020202020204" pitchFamily="34" charset="0"/>
              </a:rPr>
              <a:t>Can be small-to large-scall habits from eating healthy to meditation</a:t>
            </a:r>
          </a:p>
          <a:p>
            <a:endParaRPr lang="en-US" dirty="0"/>
          </a:p>
        </p:txBody>
      </p:sp>
      <p:sp>
        <p:nvSpPr>
          <p:cNvPr id="5" name="Text Placeholder 4">
            <a:extLst>
              <a:ext uri="{FF2B5EF4-FFF2-40B4-BE49-F238E27FC236}">
                <a16:creationId xmlns:a16="http://schemas.microsoft.com/office/drawing/2014/main" id="{38E7518D-849F-DEE7-12D2-D9A22E16F70F}"/>
              </a:ext>
            </a:extLst>
          </p:cNvPr>
          <p:cNvSpPr>
            <a:spLocks noGrp="1"/>
          </p:cNvSpPr>
          <p:nvPr>
            <p:ph type="body" sz="quarter" idx="3"/>
          </p:nvPr>
        </p:nvSpPr>
        <p:spPr>
          <a:xfrm>
            <a:off x="6172200" y="1925327"/>
            <a:ext cx="5183188" cy="823912"/>
          </a:xfrm>
        </p:spPr>
        <p:txBody>
          <a:bodyPr/>
          <a:lstStyle/>
          <a:p>
            <a:pPr algn="ctr"/>
            <a:r>
              <a:rPr lang="en-US" sz="3360" dirty="0">
                <a:latin typeface="Arial" panose="020B0604020202020204" pitchFamily="34" charset="0"/>
                <a:cs typeface="Arial" panose="020B0604020202020204" pitchFamily="34" charset="0"/>
              </a:rPr>
              <a:t>Self-indulgence</a:t>
            </a:r>
          </a:p>
          <a:p>
            <a:endParaRPr lang="en-US" dirty="0"/>
          </a:p>
        </p:txBody>
      </p:sp>
      <p:sp>
        <p:nvSpPr>
          <p:cNvPr id="6" name="Content Placeholder 5">
            <a:extLst>
              <a:ext uri="{FF2B5EF4-FFF2-40B4-BE49-F238E27FC236}">
                <a16:creationId xmlns:a16="http://schemas.microsoft.com/office/drawing/2014/main" id="{E1211B84-1E52-E3F4-A9D2-D930CBC8CDB2}"/>
              </a:ext>
            </a:extLst>
          </p:cNvPr>
          <p:cNvSpPr>
            <a:spLocks noGrp="1"/>
          </p:cNvSpPr>
          <p:nvPr>
            <p:ph sz="quarter" idx="4"/>
          </p:nvPr>
        </p:nvSpPr>
        <p:spPr>
          <a:xfrm>
            <a:off x="6522146" y="2337283"/>
            <a:ext cx="4664869" cy="3684588"/>
          </a:xfrm>
        </p:spPr>
        <p:txBody>
          <a:bodyPr>
            <a:normAutofit/>
          </a:bodyPr>
          <a:lstStyle/>
          <a:p>
            <a:r>
              <a:rPr lang="en-US" sz="2400" dirty="0">
                <a:latin typeface="Arial" panose="020B0604020202020204" pitchFamily="34" charset="0"/>
                <a:cs typeface="Arial" panose="020B0604020202020204" pitchFamily="34" charset="0"/>
              </a:rPr>
              <a:t>Don’t have lasting benefits</a:t>
            </a:r>
          </a:p>
          <a:p>
            <a:r>
              <a:rPr lang="en-US" sz="2400" dirty="0">
                <a:latin typeface="Arial" panose="020B0604020202020204" pitchFamily="34" charset="0"/>
                <a:cs typeface="Arial" panose="020B0604020202020204" pitchFamily="34" charset="0"/>
              </a:rPr>
              <a:t>Habits like marathon watching TV and junk food substitute solutions to problems</a:t>
            </a:r>
          </a:p>
          <a:p>
            <a:endParaRPr lang="en-US" dirty="0"/>
          </a:p>
        </p:txBody>
      </p:sp>
    </p:spTree>
    <p:extLst>
      <p:ext uri="{BB962C8B-B14F-4D97-AF65-F5344CB8AC3E}">
        <p14:creationId xmlns:p14="http://schemas.microsoft.com/office/powerpoint/2010/main" val="4225254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el Manicures: A Complete Guide to Gel Nails, Cost, and Care">
            <a:extLst>
              <a:ext uri="{FF2B5EF4-FFF2-40B4-BE49-F238E27FC236}">
                <a16:creationId xmlns:a16="http://schemas.microsoft.com/office/drawing/2014/main" id="{1714A097-9ACC-2577-DBFB-3E0F316057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8240" y="451658"/>
            <a:ext cx="4503420" cy="300228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Man Doing Manicure Stock Photo - Download Image Now - Men, Manicure,  Pedicure - iStock">
            <a:extLst>
              <a:ext uri="{FF2B5EF4-FFF2-40B4-BE49-F238E27FC236}">
                <a16:creationId xmlns:a16="http://schemas.microsoft.com/office/drawing/2014/main" id="{37EDFCA4-3431-2958-9E37-C87BAAE9B7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3531" y="451658"/>
            <a:ext cx="4503420" cy="300228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Black old women to the swimming Stock Photos - Page 1 : Masterfile">
            <a:extLst>
              <a:ext uri="{FF2B5EF4-FFF2-40B4-BE49-F238E27FC236}">
                <a16:creationId xmlns:a16="http://schemas.microsoft.com/office/drawing/2014/main" id="{7A4D71AE-D82D-C40F-3873-7979473A2D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3531" y="3613261"/>
            <a:ext cx="4503420" cy="300228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Applebee's Grill &amp; Bar - Elkins-Randolph County Tourism">
            <a:extLst>
              <a:ext uri="{FF2B5EF4-FFF2-40B4-BE49-F238E27FC236}">
                <a16:creationId xmlns:a16="http://schemas.microsoft.com/office/drawing/2014/main" id="{A2D8099F-B901-8AA4-DBFC-8FCFAF55CA7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8240" y="3617419"/>
            <a:ext cx="4503421" cy="30022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557A154-EDA9-7F59-8F1A-39575C3BA8CF}"/>
              </a:ext>
            </a:extLst>
          </p:cNvPr>
          <p:cNvSpPr txBox="1"/>
          <p:nvPr/>
        </p:nvSpPr>
        <p:spPr>
          <a:xfrm>
            <a:off x="3535680" y="2446518"/>
            <a:ext cx="5394960" cy="1569660"/>
          </a:xfrm>
          <a:prstGeom prst="rect">
            <a:avLst/>
          </a:prstGeom>
          <a:solidFill>
            <a:srgbClr val="FFFF00"/>
          </a:solidFill>
          <a:scene3d>
            <a:camera prst="perspectiveContrastingRightFacing"/>
            <a:lightRig rig="threePt" dir="t"/>
          </a:scene3d>
        </p:spPr>
        <p:txBody>
          <a:bodyPr wrap="square" rtlCol="0">
            <a:spAutoFit/>
          </a:bodyPr>
          <a:lstStyle/>
          <a:p>
            <a:r>
              <a:rPr lang="en-US" sz="9600" b="1" dirty="0"/>
              <a:t>Self-Care</a:t>
            </a:r>
          </a:p>
        </p:txBody>
      </p:sp>
    </p:spTree>
    <p:extLst>
      <p:ext uri="{BB962C8B-B14F-4D97-AF65-F5344CB8AC3E}">
        <p14:creationId xmlns:p14="http://schemas.microsoft.com/office/powerpoint/2010/main" val="205449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25B78-03B2-4BAE-2BBC-B28D7B3292DB}"/>
              </a:ext>
            </a:extLst>
          </p:cNvPr>
          <p:cNvSpPr>
            <a:spLocks noGrp="1"/>
          </p:cNvSpPr>
          <p:nvPr>
            <p:ph type="title"/>
          </p:nvPr>
        </p:nvSpPr>
        <p:spPr/>
        <p:txBody>
          <a:bodyPr>
            <a:normAutofit/>
          </a:bodyPr>
          <a:lstStyle/>
          <a:p>
            <a:r>
              <a:rPr lang="en-US" dirty="0"/>
              <a:t>Self-care For Men</a:t>
            </a:r>
          </a:p>
        </p:txBody>
      </p:sp>
      <p:sp>
        <p:nvSpPr>
          <p:cNvPr id="3" name="Text Placeholder 2">
            <a:extLst>
              <a:ext uri="{FF2B5EF4-FFF2-40B4-BE49-F238E27FC236}">
                <a16:creationId xmlns:a16="http://schemas.microsoft.com/office/drawing/2014/main" id="{9B6FD7C0-02F5-552F-9F7D-29655189B4F0}"/>
              </a:ext>
            </a:extLst>
          </p:cNvPr>
          <p:cNvSpPr>
            <a:spLocks noGrp="1"/>
          </p:cNvSpPr>
          <p:nvPr>
            <p:ph type="body" idx="1"/>
          </p:nvPr>
        </p:nvSpPr>
        <p:spPr>
          <a:xfrm>
            <a:off x="883920" y="1356967"/>
            <a:ext cx="6035041" cy="5501033"/>
          </a:xfrm>
        </p:spPr>
        <p:txBody>
          <a:bodyPr>
            <a:normAutofit/>
          </a:bodyPr>
          <a:lstStyle/>
          <a:p>
            <a:r>
              <a:rPr lang="en-US" sz="3360" dirty="0">
                <a:latin typeface="Arial" panose="020B0604020202020204" pitchFamily="34" charset="0"/>
                <a:cs typeface="Arial" panose="020B0604020202020204" pitchFamily="34" charset="0"/>
              </a:rPr>
              <a:t>Ask for help when needed</a:t>
            </a:r>
          </a:p>
          <a:p>
            <a:r>
              <a:rPr lang="en-US" sz="3360" dirty="0">
                <a:latin typeface="Arial" panose="020B0604020202020204" pitchFamily="34" charset="0"/>
                <a:cs typeface="Arial" panose="020B0604020202020204" pitchFamily="34" charset="0"/>
              </a:rPr>
              <a:t>Put yourself first</a:t>
            </a:r>
          </a:p>
          <a:p>
            <a:r>
              <a:rPr lang="en-US" sz="3360" dirty="0">
                <a:latin typeface="Arial" panose="020B0604020202020204" pitchFamily="34" charset="0"/>
                <a:cs typeface="Arial" panose="020B0604020202020204" pitchFamily="34" charset="0"/>
              </a:rPr>
              <a:t>Find your passion</a:t>
            </a:r>
          </a:p>
          <a:p>
            <a:pPr lvl="1"/>
            <a:r>
              <a:rPr lang="en-US" sz="3360" dirty="0">
                <a:latin typeface="Arial" panose="020B0604020202020204" pitchFamily="34" charset="0"/>
                <a:cs typeface="Arial" panose="020B0604020202020204" pitchFamily="34" charset="0"/>
              </a:rPr>
              <a:t>Boost your brainpower</a:t>
            </a:r>
          </a:p>
          <a:p>
            <a:r>
              <a:rPr lang="en-US" sz="3360" dirty="0">
                <a:latin typeface="Arial" panose="020B0604020202020204" pitchFamily="34" charset="0"/>
                <a:cs typeface="Arial" panose="020B0604020202020204" pitchFamily="34" charset="0"/>
              </a:rPr>
              <a:t>Skin care/Pampering</a:t>
            </a:r>
          </a:p>
          <a:p>
            <a:pPr lvl="1"/>
            <a:r>
              <a:rPr lang="en-US" sz="3360" dirty="0">
                <a:latin typeface="Arial" panose="020B0604020202020204" pitchFamily="34" charset="0"/>
                <a:cs typeface="Arial" panose="020B0604020202020204" pitchFamily="34" charset="0"/>
              </a:rPr>
              <a:t>Beard oil</a:t>
            </a:r>
          </a:p>
          <a:p>
            <a:pPr lvl="1"/>
            <a:r>
              <a:rPr lang="en-US" sz="3360" dirty="0">
                <a:latin typeface="Arial" panose="020B0604020202020204" pitchFamily="34" charset="0"/>
                <a:cs typeface="Arial" panose="020B0604020202020204" pitchFamily="34" charset="0"/>
              </a:rPr>
              <a:t>Moisturizer</a:t>
            </a:r>
          </a:p>
          <a:p>
            <a:pPr lvl="1"/>
            <a:r>
              <a:rPr lang="en-US" sz="3360" dirty="0">
                <a:latin typeface="Arial" panose="020B0604020202020204" pitchFamily="34" charset="0"/>
                <a:cs typeface="Arial" panose="020B0604020202020204" pitchFamily="34" charset="0"/>
              </a:rPr>
              <a:t>Lotion</a:t>
            </a:r>
          </a:p>
          <a:p>
            <a:pPr lvl="1"/>
            <a:r>
              <a:rPr lang="en-US" sz="3360" dirty="0">
                <a:latin typeface="Arial" panose="020B0604020202020204" pitchFamily="34" charset="0"/>
                <a:cs typeface="Arial" panose="020B0604020202020204" pitchFamily="34" charset="0"/>
              </a:rPr>
              <a:t>Hot-shave</a:t>
            </a:r>
          </a:p>
          <a:p>
            <a:r>
              <a:rPr lang="en-US" sz="3360" dirty="0">
                <a:latin typeface="Arial" panose="020B0604020202020204" pitchFamily="34" charset="0"/>
                <a:cs typeface="Arial" panose="020B0604020202020204" pitchFamily="34" charset="0"/>
              </a:rPr>
              <a:t>Have regular check-ups</a:t>
            </a:r>
          </a:p>
          <a:p>
            <a:endParaRPr lang="en-US" dirty="0"/>
          </a:p>
          <a:p>
            <a:pPr lvl="1"/>
            <a:endParaRPr lang="en-US" dirty="0"/>
          </a:p>
        </p:txBody>
      </p:sp>
      <p:pic>
        <p:nvPicPr>
          <p:cNvPr id="1026" name="Picture 2" descr="Normalizing Self-Care for Men | New Found Life">
            <a:extLst>
              <a:ext uri="{FF2B5EF4-FFF2-40B4-BE49-F238E27FC236}">
                <a16:creationId xmlns:a16="http://schemas.microsoft.com/office/drawing/2014/main" id="{F90A054D-9684-51CE-5C13-225C9509B96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8219" y="4069080"/>
            <a:ext cx="3497580" cy="23317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ssage Magazine: Men Need to Practice Self-Care Too">
            <a:extLst>
              <a:ext uri="{FF2B5EF4-FFF2-40B4-BE49-F238E27FC236}">
                <a16:creationId xmlns:a16="http://schemas.microsoft.com/office/drawing/2014/main" id="{16689F22-DDDA-DBFE-5AB4-2274FB048AA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04025" y="1508760"/>
            <a:ext cx="3505199" cy="210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752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0492D-0C5D-5F12-C3FE-C2942FEFA636}"/>
              </a:ext>
            </a:extLst>
          </p:cNvPr>
          <p:cNvSpPr>
            <a:spLocks noGrp="1"/>
          </p:cNvSpPr>
          <p:nvPr>
            <p:ph type="title"/>
          </p:nvPr>
        </p:nvSpPr>
        <p:spPr/>
        <p:txBody>
          <a:bodyPr>
            <a:normAutofit/>
          </a:bodyPr>
          <a:lstStyle/>
          <a:p>
            <a:r>
              <a:rPr lang="en-US" dirty="0"/>
              <a:t>Professional Learning is Self-Care</a:t>
            </a:r>
          </a:p>
        </p:txBody>
      </p:sp>
      <p:sp>
        <p:nvSpPr>
          <p:cNvPr id="3" name="Text Placeholder 2">
            <a:extLst>
              <a:ext uri="{FF2B5EF4-FFF2-40B4-BE49-F238E27FC236}">
                <a16:creationId xmlns:a16="http://schemas.microsoft.com/office/drawing/2014/main" id="{8112C30D-179B-7255-1BCB-EB17C5024E22}"/>
              </a:ext>
            </a:extLst>
          </p:cNvPr>
          <p:cNvSpPr>
            <a:spLocks noGrp="1"/>
          </p:cNvSpPr>
          <p:nvPr>
            <p:ph type="body" idx="1"/>
          </p:nvPr>
        </p:nvSpPr>
        <p:spPr>
          <a:xfrm>
            <a:off x="2712720" y="2880360"/>
            <a:ext cx="7032600" cy="2749817"/>
          </a:xfrm>
        </p:spPr>
        <p:txBody>
          <a:bodyPr/>
          <a:lstStyle/>
          <a:p>
            <a:endParaRPr lang="en-US" dirty="0"/>
          </a:p>
        </p:txBody>
      </p:sp>
      <p:pic>
        <p:nvPicPr>
          <p:cNvPr id="7170" name="Picture 2" descr="Understanding Andragogy | What's Different About Teaching Adults?">
            <a:extLst>
              <a:ext uri="{FF2B5EF4-FFF2-40B4-BE49-F238E27FC236}">
                <a16:creationId xmlns:a16="http://schemas.microsoft.com/office/drawing/2014/main" id="{39EB71B9-36E2-AD0D-49C0-271954302F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0390" y="1320392"/>
            <a:ext cx="7691221" cy="4999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521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0C9A1-58B7-4DB9-0D5E-C7C7439BB420}"/>
              </a:ext>
            </a:extLst>
          </p:cNvPr>
          <p:cNvSpPr>
            <a:spLocks noGrp="1"/>
          </p:cNvSpPr>
          <p:nvPr>
            <p:ph type="title"/>
          </p:nvPr>
        </p:nvSpPr>
        <p:spPr>
          <a:xfrm>
            <a:off x="1158240" y="685800"/>
            <a:ext cx="9875520" cy="822960"/>
          </a:xfrm>
        </p:spPr>
        <p:txBody>
          <a:bodyPr>
            <a:normAutofit/>
          </a:bodyPr>
          <a:lstStyle/>
          <a:p>
            <a:pPr algn="ctr"/>
            <a:r>
              <a:rPr lang="en-US" dirty="0">
                <a:latin typeface="Arial" panose="020B0604020202020204" pitchFamily="34" charset="0"/>
                <a:cs typeface="Arial" panose="020B0604020202020204" pitchFamily="34" charset="0"/>
              </a:rPr>
              <a:t>Also, Self-care</a:t>
            </a:r>
          </a:p>
        </p:txBody>
      </p:sp>
      <p:sp>
        <p:nvSpPr>
          <p:cNvPr id="3" name="Content Placeholder 2">
            <a:extLst>
              <a:ext uri="{FF2B5EF4-FFF2-40B4-BE49-F238E27FC236}">
                <a16:creationId xmlns:a16="http://schemas.microsoft.com/office/drawing/2014/main" id="{81451EDD-B212-D626-141E-864C386263B9}"/>
              </a:ext>
            </a:extLst>
          </p:cNvPr>
          <p:cNvSpPr>
            <a:spLocks noGrp="1"/>
          </p:cNvSpPr>
          <p:nvPr>
            <p:ph idx="1"/>
          </p:nvPr>
        </p:nvSpPr>
        <p:spPr>
          <a:xfrm>
            <a:off x="469853" y="1508760"/>
            <a:ext cx="11141302" cy="5212079"/>
          </a:xfrm>
        </p:spPr>
        <p:txBody>
          <a:bodyPr vert="horz" lIns="109728" tIns="54864" rIns="109728" bIns="54864" rtlCol="0" anchor="t">
            <a:normAutofit/>
          </a:bodyPr>
          <a:lstStyle/>
          <a:p>
            <a:r>
              <a:rPr lang="en-US" dirty="0">
                <a:latin typeface="Arial" panose="020B0604020202020204" pitchFamily="34" charset="0"/>
                <a:cs typeface="Arial" panose="020B0604020202020204" pitchFamily="34" charset="0"/>
              </a:rPr>
              <a:t>Saying no when appropriate</a:t>
            </a:r>
          </a:p>
          <a:p>
            <a:pPr lvl="1">
              <a:buFont typeface="Wingdings" panose="05000000000000000000" pitchFamily="2" charset="2"/>
              <a:buChar char="ü"/>
            </a:pPr>
            <a:r>
              <a:rPr lang="en-US" dirty="0">
                <a:latin typeface="Arial" panose="020B0604020202020204" pitchFamily="34" charset="0"/>
                <a:cs typeface="Arial" panose="020B0604020202020204" pitchFamily="34" charset="0"/>
              </a:rPr>
              <a:t>Can’t join every team</a:t>
            </a:r>
          </a:p>
          <a:p>
            <a:r>
              <a:rPr lang="en-US" dirty="0">
                <a:latin typeface="Arial" panose="020B0604020202020204" pitchFamily="34" charset="0"/>
                <a:cs typeface="Arial" panose="020B0604020202020204" pitchFamily="34" charset="0"/>
              </a:rPr>
              <a:t>Setting healthy boundaries</a:t>
            </a:r>
          </a:p>
          <a:p>
            <a:pPr lvl="1">
              <a:buFont typeface="Wingdings" panose="05000000000000000000" pitchFamily="2" charset="2"/>
              <a:buChar char="ü"/>
            </a:pPr>
            <a:r>
              <a:rPr lang="en-US" dirty="0">
                <a:latin typeface="Arial" panose="020B0604020202020204" pitchFamily="34" charset="0"/>
                <a:cs typeface="Arial" panose="020B0604020202020204" pitchFamily="34" charset="0"/>
              </a:rPr>
              <a:t>Social media</a:t>
            </a:r>
          </a:p>
          <a:p>
            <a:r>
              <a:rPr lang="en-US" dirty="0">
                <a:latin typeface="Arial" panose="020B0604020202020204" pitchFamily="34" charset="0"/>
                <a:cs typeface="Arial" panose="020B0604020202020204" pitchFamily="34" charset="0"/>
              </a:rPr>
              <a:t>Building your self-esteem</a:t>
            </a:r>
          </a:p>
          <a:p>
            <a:pPr lvl="1">
              <a:buFont typeface="Wingdings" panose="05000000000000000000" pitchFamily="2" charset="2"/>
              <a:buChar char="ü"/>
            </a:pPr>
            <a:r>
              <a:rPr lang="en-US" dirty="0">
                <a:latin typeface="Arial" panose="020B0604020202020204" pitchFamily="34" charset="0"/>
                <a:cs typeface="Arial" panose="020B0604020202020204" pitchFamily="34" charset="0"/>
              </a:rPr>
              <a:t>Professional learning</a:t>
            </a:r>
          </a:p>
          <a:p>
            <a:r>
              <a:rPr lang="en-US" dirty="0">
                <a:latin typeface="Arial" panose="020B0604020202020204" pitchFamily="34" charset="0"/>
                <a:cs typeface="Arial" panose="020B0604020202020204" pitchFamily="34" charset="0"/>
              </a:rPr>
              <a:t>Teaming</a:t>
            </a:r>
          </a:p>
          <a:p>
            <a:pPr lvl="1">
              <a:buFont typeface="Wingdings" panose="05000000000000000000" pitchFamily="2" charset="2"/>
              <a:buChar char="ü"/>
            </a:pPr>
            <a:r>
              <a:rPr lang="en-US" dirty="0">
                <a:latin typeface="Arial" panose="020B0604020202020204" pitchFamily="34" charset="0"/>
                <a:cs typeface="Arial" panose="020B0604020202020204" pitchFamily="34" charset="0"/>
              </a:rPr>
              <a:t>Working with colleagues to problem solve</a:t>
            </a:r>
          </a:p>
          <a:p>
            <a:r>
              <a:rPr lang="en-US" dirty="0">
                <a:latin typeface="Arial" panose="020B0604020202020204" pitchFamily="34" charset="0"/>
                <a:cs typeface="Arial" panose="020B0604020202020204" pitchFamily="34" charset="0"/>
              </a:rPr>
              <a:t>Actively engaging in your life</a:t>
            </a:r>
          </a:p>
          <a:p>
            <a:pPr lvl="1">
              <a:buFont typeface="Wingdings" panose="05000000000000000000" pitchFamily="2" charset="2"/>
              <a:buChar char="ü"/>
            </a:pPr>
            <a:r>
              <a:rPr lang="en-US" dirty="0">
                <a:latin typeface="Arial" panose="020B0604020202020204" pitchFamily="34" charset="0"/>
                <a:cs typeface="Arial" panose="020B0604020202020204" pitchFamily="34" charset="0"/>
              </a:rPr>
              <a:t>What do you enjoy</a:t>
            </a:r>
          </a:p>
          <a:p>
            <a:endParaRPr lang="en-US" dirty="0">
              <a:cs typeface="Calibri"/>
            </a:endParaRPr>
          </a:p>
        </p:txBody>
      </p:sp>
    </p:spTree>
    <p:extLst>
      <p:ext uri="{BB962C8B-B14F-4D97-AF65-F5344CB8AC3E}">
        <p14:creationId xmlns:p14="http://schemas.microsoft.com/office/powerpoint/2010/main" val="3645629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3EB22-4B03-DC79-5DA1-738928BF184D}"/>
              </a:ext>
            </a:extLst>
          </p:cNvPr>
          <p:cNvSpPr>
            <a:spLocks noGrp="1"/>
          </p:cNvSpPr>
          <p:nvPr>
            <p:ph type="ctrTitle"/>
          </p:nvPr>
        </p:nvSpPr>
        <p:spPr/>
        <p:txBody>
          <a:bodyPr/>
          <a:lstStyle/>
          <a:p>
            <a:r>
              <a:rPr lang="en-US" dirty="0"/>
              <a:t>Why It’s Important</a:t>
            </a:r>
          </a:p>
        </p:txBody>
      </p:sp>
      <p:sp>
        <p:nvSpPr>
          <p:cNvPr id="3" name="Subtitle 2">
            <a:extLst>
              <a:ext uri="{FF2B5EF4-FFF2-40B4-BE49-F238E27FC236}">
                <a16:creationId xmlns:a16="http://schemas.microsoft.com/office/drawing/2014/main" id="{22D8A5F8-C4F7-E20E-255F-D8843F3B1A3E}"/>
              </a:ext>
            </a:extLst>
          </p:cNvPr>
          <p:cNvSpPr>
            <a:spLocks noGrp="1"/>
          </p:cNvSpPr>
          <p:nvPr>
            <p:ph type="subTitle" idx="1"/>
          </p:nvPr>
        </p:nvSpPr>
        <p:spPr>
          <a:xfrm>
            <a:off x="1451441" y="3496153"/>
            <a:ext cx="7658632" cy="405746"/>
          </a:xfrm>
        </p:spPr>
        <p:txBody>
          <a:bodyPr>
            <a:normAutofit fontScale="92500" lnSpcReduction="20000"/>
          </a:bodyPr>
          <a:lstStyle/>
          <a:p>
            <a:r>
              <a:rPr lang="en-US" dirty="0"/>
              <a:t> I don’t have time for this!</a:t>
            </a:r>
          </a:p>
        </p:txBody>
      </p:sp>
    </p:spTree>
    <p:extLst>
      <p:ext uri="{BB962C8B-B14F-4D97-AF65-F5344CB8AC3E}">
        <p14:creationId xmlns:p14="http://schemas.microsoft.com/office/powerpoint/2010/main" val="22006505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hild and child posing in front of a sign&#10;&#10;Description automatically generated with low confidence">
            <a:extLst>
              <a:ext uri="{FF2B5EF4-FFF2-40B4-BE49-F238E27FC236}">
                <a16:creationId xmlns:a16="http://schemas.microsoft.com/office/drawing/2014/main" id="{32BBD8E6-A0CA-0B83-F727-1A3FB57ED2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0332" y="563880"/>
            <a:ext cx="2391007" cy="3181382"/>
          </a:xfrm>
          <a:prstGeom prst="rect">
            <a:avLst/>
          </a:prstGeom>
        </p:spPr>
      </p:pic>
      <p:pic>
        <p:nvPicPr>
          <p:cNvPr id="5" name="Picture 4" descr="A person in a white dress holding a bouquet of flowers&#10;&#10;Description automatically generated with medium confidence">
            <a:extLst>
              <a:ext uri="{FF2B5EF4-FFF2-40B4-BE49-F238E27FC236}">
                <a16:creationId xmlns:a16="http://schemas.microsoft.com/office/drawing/2014/main" id="{ED5DE89F-A8A9-EBD2-E7D1-0D9EDCD54F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1025" y="562334"/>
            <a:ext cx="4497722" cy="5996963"/>
          </a:xfrm>
          <a:prstGeom prst="rect">
            <a:avLst/>
          </a:prstGeom>
        </p:spPr>
      </p:pic>
      <p:pic>
        <p:nvPicPr>
          <p:cNvPr id="7" name="Picture 6" descr="A group of people posing for a photo&#10;&#10;Description automatically generated">
            <a:extLst>
              <a:ext uri="{FF2B5EF4-FFF2-40B4-BE49-F238E27FC236}">
                <a16:creationId xmlns:a16="http://schemas.microsoft.com/office/drawing/2014/main" id="{EBD76629-6668-BB00-B935-0881D5C935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8202" y="1123188"/>
            <a:ext cx="3086100" cy="4876800"/>
          </a:xfrm>
          <a:prstGeom prst="rect">
            <a:avLst/>
          </a:prstGeom>
        </p:spPr>
      </p:pic>
      <p:pic>
        <p:nvPicPr>
          <p:cNvPr id="9" name="Picture 8" descr="A person holding a book&#10;&#10;Description automatically generated with low confidence">
            <a:extLst>
              <a:ext uri="{FF2B5EF4-FFF2-40B4-BE49-F238E27FC236}">
                <a16:creationId xmlns:a16="http://schemas.microsoft.com/office/drawing/2014/main" id="{9A4207D1-091D-074A-6A75-262571A7E24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0332" y="3586766"/>
            <a:ext cx="2391007" cy="3181384"/>
          </a:xfrm>
          <a:prstGeom prst="rect">
            <a:avLst/>
          </a:prstGeom>
        </p:spPr>
      </p:pic>
    </p:spTree>
    <p:extLst>
      <p:ext uri="{BB962C8B-B14F-4D97-AF65-F5344CB8AC3E}">
        <p14:creationId xmlns:p14="http://schemas.microsoft.com/office/powerpoint/2010/main" val="943650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10AC1-FA7E-A9AD-6F9A-DF6D2788AB3D}"/>
              </a:ext>
            </a:extLst>
          </p:cNvPr>
          <p:cNvSpPr>
            <a:spLocks noGrp="1"/>
          </p:cNvSpPr>
          <p:nvPr>
            <p:ph type="title"/>
          </p:nvPr>
        </p:nvSpPr>
        <p:spPr/>
        <p:txBody>
          <a:bodyPr>
            <a:normAutofit/>
          </a:bodyPr>
          <a:lstStyle/>
          <a:p>
            <a:r>
              <a:rPr lang="en-US" dirty="0"/>
              <a:t>Why is it important?</a:t>
            </a:r>
          </a:p>
        </p:txBody>
      </p:sp>
      <p:sp>
        <p:nvSpPr>
          <p:cNvPr id="3" name="Text Placeholder 2">
            <a:extLst>
              <a:ext uri="{FF2B5EF4-FFF2-40B4-BE49-F238E27FC236}">
                <a16:creationId xmlns:a16="http://schemas.microsoft.com/office/drawing/2014/main" id="{2E9CB5D9-A73A-9ABA-F6D5-2D4F44E4A080}"/>
              </a:ext>
            </a:extLst>
          </p:cNvPr>
          <p:cNvSpPr>
            <a:spLocks noGrp="1"/>
          </p:cNvSpPr>
          <p:nvPr>
            <p:ph type="body" idx="1"/>
          </p:nvPr>
        </p:nvSpPr>
        <p:spPr>
          <a:xfrm>
            <a:off x="1158241" y="1143001"/>
            <a:ext cx="10050120" cy="4948834"/>
          </a:xfrm>
        </p:spPr>
        <p:txBody>
          <a:bodyPr/>
          <a:lstStyle/>
          <a:p>
            <a:pPr marL="22860" indent="0">
              <a:buNone/>
            </a:pPr>
            <a:r>
              <a:rPr lang="en-US" b="0" i="0" dirty="0">
                <a:solidFill>
                  <a:schemeClr val="tx1"/>
                </a:solidFill>
                <a:effectLst/>
                <a:latin typeface="Arial" panose="020B0604020202020204" pitchFamily="34" charset="0"/>
                <a:cs typeface="Arial" panose="020B0604020202020204" pitchFamily="34" charset="0"/>
              </a:rPr>
              <a:t>Self-care </a:t>
            </a:r>
            <a:r>
              <a:rPr lang="en-US" i="0" dirty="0">
                <a:solidFill>
                  <a:schemeClr val="tx1"/>
                </a:solidFill>
                <a:effectLst/>
                <a:latin typeface="Arial" panose="020B0604020202020204" pitchFamily="34" charset="0"/>
                <a:cs typeface="Arial" panose="020B0604020202020204" pitchFamily="34" charset="0"/>
              </a:rPr>
              <a:t>can help educators </a:t>
            </a:r>
            <a:r>
              <a:rPr lang="en-US" i="0" dirty="0">
                <a:solidFill>
                  <a:srgbClr val="FF0000"/>
                </a:solidFill>
                <a:effectLst/>
                <a:latin typeface="Arial" panose="020B0604020202020204" pitchFamily="34" charset="0"/>
                <a:cs typeface="Arial" panose="020B0604020202020204" pitchFamily="34" charset="0"/>
              </a:rPr>
              <a:t>prevent burnout</a:t>
            </a:r>
            <a:r>
              <a:rPr lang="en-US" i="0" dirty="0">
                <a:solidFill>
                  <a:schemeClr val="tx1"/>
                </a:solidFill>
                <a:effectLst/>
                <a:latin typeface="Arial" panose="020B0604020202020204" pitchFamily="34" charset="0"/>
                <a:cs typeface="Arial" panose="020B0604020202020204" pitchFamily="34" charset="0"/>
              </a:rPr>
              <a:t>, </a:t>
            </a:r>
            <a:r>
              <a:rPr lang="en-US" i="0" dirty="0">
                <a:solidFill>
                  <a:schemeClr val="tx2">
                    <a:lumMod val="60000"/>
                    <a:lumOff val="40000"/>
                  </a:schemeClr>
                </a:solidFill>
                <a:effectLst/>
                <a:latin typeface="Arial" panose="020B0604020202020204" pitchFamily="34" charset="0"/>
                <a:cs typeface="Arial" panose="020B0604020202020204" pitchFamily="34" charset="0"/>
              </a:rPr>
              <a:t>interact more effectively with students</a:t>
            </a:r>
            <a:r>
              <a:rPr lang="en-US" i="0" dirty="0">
                <a:solidFill>
                  <a:schemeClr val="tx1"/>
                </a:solidFill>
                <a:effectLst/>
                <a:latin typeface="Arial" panose="020B0604020202020204" pitchFamily="34" charset="0"/>
                <a:cs typeface="Arial" panose="020B0604020202020204" pitchFamily="34" charset="0"/>
              </a:rPr>
              <a:t>, and can even </a:t>
            </a:r>
            <a:r>
              <a:rPr lang="en-US" i="0" dirty="0">
                <a:solidFill>
                  <a:srgbClr val="00FF00"/>
                </a:solidFill>
                <a:effectLst/>
                <a:latin typeface="Arial" panose="020B0604020202020204" pitchFamily="34" charset="0"/>
                <a:cs typeface="Arial" panose="020B0604020202020204" pitchFamily="34" charset="0"/>
              </a:rPr>
              <a:t>create school climates more conducive to learning</a:t>
            </a:r>
            <a:r>
              <a:rPr lang="en-US" b="0" i="0" dirty="0">
                <a:solidFill>
                  <a:srgbClr val="00FF00"/>
                </a:solidFill>
                <a:effectLst/>
                <a:latin typeface="Arial" panose="020B0604020202020204" pitchFamily="34" charset="0"/>
                <a:cs typeface="Arial" panose="020B0604020202020204" pitchFamily="34" charset="0"/>
              </a:rPr>
              <a:t>.</a:t>
            </a:r>
            <a:endParaRPr lang="en-US" dirty="0">
              <a:solidFill>
                <a:srgbClr val="00FF00"/>
              </a:solidFill>
              <a:latin typeface="Arial" panose="020B0604020202020204" pitchFamily="34" charset="0"/>
              <a:cs typeface="Arial" panose="020B0604020202020204" pitchFamily="34" charset="0"/>
            </a:endParaRPr>
          </a:p>
        </p:txBody>
      </p:sp>
      <p:pic>
        <p:nvPicPr>
          <p:cNvPr id="3074" name="Picture 2" descr="Burnout: Symptoms, Risk Factors, Prevention, Treatment">
            <a:extLst>
              <a:ext uri="{FF2B5EF4-FFF2-40B4-BE49-F238E27FC236}">
                <a16:creationId xmlns:a16="http://schemas.microsoft.com/office/drawing/2014/main" id="{E6C9FFE1-9445-6954-F8AD-8AB25E5626F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0772" y="2752220"/>
            <a:ext cx="5875020" cy="3916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046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C1D2C-65B6-E5C3-8401-CA1D796B6F4A}"/>
              </a:ext>
            </a:extLst>
          </p:cNvPr>
          <p:cNvSpPr>
            <a:spLocks noGrp="1"/>
          </p:cNvSpPr>
          <p:nvPr>
            <p:ph type="title"/>
          </p:nvPr>
        </p:nvSpPr>
        <p:spPr/>
        <p:txBody>
          <a:bodyPr>
            <a:normAutofit/>
          </a:bodyPr>
          <a:lstStyle/>
          <a:p>
            <a:pPr algn="ctr"/>
            <a:r>
              <a:rPr lang="en-US" dirty="0">
                <a:latin typeface="Arial" panose="020B0604020202020204" pitchFamily="34" charset="0"/>
                <a:cs typeface="Arial" panose="020B0604020202020204" pitchFamily="34" charset="0"/>
              </a:rPr>
              <a:t>It's No Walk in The Park</a:t>
            </a:r>
            <a:endParaRPr lang="en-US" dirty="0" err="1">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CFDEA2C-19C4-9597-CE83-9F192E1FD76D}"/>
              </a:ext>
            </a:extLst>
          </p:cNvPr>
          <p:cNvSpPr>
            <a:spLocks noGrp="1"/>
          </p:cNvSpPr>
          <p:nvPr>
            <p:ph idx="1"/>
          </p:nvPr>
        </p:nvSpPr>
        <p:spPr/>
        <p:txBody>
          <a:bodyPr vert="horz" lIns="109728" tIns="54864" rIns="109728" bIns="54864" rtlCol="0" anchor="t">
            <a:normAutofit/>
          </a:bodyPr>
          <a:lstStyle/>
          <a:p>
            <a:r>
              <a:rPr lang="en-US" dirty="0">
                <a:latin typeface="Arial" panose="020B0604020202020204" pitchFamily="34" charset="0"/>
                <a:cs typeface="Arial" panose="020B0604020202020204" pitchFamily="34" charset="0"/>
              </a:rPr>
              <a:t>Starts early</a:t>
            </a:r>
          </a:p>
          <a:p>
            <a:r>
              <a:rPr lang="en-US" dirty="0">
                <a:latin typeface="Arial" panose="020B0604020202020204" pitchFamily="34" charset="0"/>
                <a:cs typeface="Arial" panose="020B0604020202020204" pitchFamily="34" charset="0"/>
              </a:rPr>
              <a:t>Working nonstop</a:t>
            </a:r>
          </a:p>
          <a:p>
            <a:r>
              <a:rPr lang="en-US" dirty="0">
                <a:latin typeface="Arial" panose="020B0604020202020204" pitchFamily="34" charset="0"/>
                <a:cs typeface="Arial" panose="020B0604020202020204" pitchFamily="34" charset="0"/>
              </a:rPr>
              <a:t>Time on your feet</a:t>
            </a:r>
          </a:p>
          <a:p>
            <a:r>
              <a:rPr lang="en-US" dirty="0">
                <a:latin typeface="Arial" panose="020B0604020202020204" pitchFamily="34" charset="0"/>
                <a:cs typeface="Arial" panose="020B0604020202020204" pitchFamily="34" charset="0"/>
              </a:rPr>
              <a:t>Constant teaching</a:t>
            </a:r>
          </a:p>
          <a:p>
            <a:r>
              <a:rPr lang="en-US" dirty="0">
                <a:latin typeface="Arial" panose="020B0604020202020204" pitchFamily="34" charset="0"/>
                <a:cs typeface="Arial" panose="020B0604020202020204" pitchFamily="34" charset="0"/>
              </a:rPr>
              <a:t>Endless cleaning</a:t>
            </a:r>
          </a:p>
          <a:p>
            <a:endParaRPr lang="en-US" dirty="0">
              <a:cs typeface="Calibri"/>
            </a:endParaRPr>
          </a:p>
          <a:p>
            <a:endParaRPr lang="en-US" dirty="0">
              <a:cs typeface="Calibri"/>
            </a:endParaRPr>
          </a:p>
        </p:txBody>
      </p:sp>
    </p:spTree>
    <p:extLst>
      <p:ext uri="{BB962C8B-B14F-4D97-AF65-F5344CB8AC3E}">
        <p14:creationId xmlns:p14="http://schemas.microsoft.com/office/powerpoint/2010/main" val="2709199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DA4B3-E362-8E87-EF2B-AB07C94A5DB7}"/>
              </a:ext>
            </a:extLst>
          </p:cNvPr>
          <p:cNvSpPr>
            <a:spLocks noGrp="1"/>
          </p:cNvSpPr>
          <p:nvPr>
            <p:ph type="title"/>
          </p:nvPr>
        </p:nvSpPr>
        <p:spPr/>
        <p:txBody>
          <a:bodyPr>
            <a:normAutofit/>
          </a:bodyPr>
          <a:lstStyle/>
          <a:p>
            <a:pPr algn="ctr"/>
            <a:r>
              <a:rPr lang="en-US" dirty="0">
                <a:latin typeface="Arial" panose="020B0604020202020204" pitchFamily="34" charset="0"/>
                <a:cs typeface="Arial" panose="020B0604020202020204" pitchFamily="34" charset="0"/>
              </a:rPr>
              <a:t>Let's Not Forget</a:t>
            </a:r>
          </a:p>
        </p:txBody>
      </p:sp>
      <p:sp>
        <p:nvSpPr>
          <p:cNvPr id="3" name="Content Placeholder 2">
            <a:extLst>
              <a:ext uri="{FF2B5EF4-FFF2-40B4-BE49-F238E27FC236}">
                <a16:creationId xmlns:a16="http://schemas.microsoft.com/office/drawing/2014/main" id="{9D6E800C-7A79-D9D0-A3F1-CE1529AD1475}"/>
              </a:ext>
            </a:extLst>
          </p:cNvPr>
          <p:cNvSpPr>
            <a:spLocks noGrp="1"/>
          </p:cNvSpPr>
          <p:nvPr>
            <p:ph idx="1"/>
          </p:nvPr>
        </p:nvSpPr>
        <p:spPr/>
        <p:txBody>
          <a:bodyPr vert="horz" lIns="109728" tIns="54864" rIns="109728" bIns="54864" rtlCol="0" anchor="t">
            <a:normAutofit/>
          </a:bodyPr>
          <a:lstStyle/>
          <a:p>
            <a:r>
              <a:rPr lang="en-US" dirty="0">
                <a:latin typeface="Arial" panose="020B0604020202020204" pitchFamily="34" charset="0"/>
                <a:cs typeface="Arial" panose="020B0604020202020204" pitchFamily="34" charset="0"/>
              </a:rPr>
              <a:t>Underpaid</a:t>
            </a:r>
          </a:p>
          <a:p>
            <a:r>
              <a:rPr lang="en-US" dirty="0">
                <a:latin typeface="Arial" panose="020B0604020202020204" pitchFamily="34" charset="0"/>
                <a:cs typeface="Arial" panose="020B0604020202020204" pitchFamily="34" charset="0"/>
              </a:rPr>
              <a:t>Underappreciated</a:t>
            </a:r>
          </a:p>
          <a:p>
            <a:r>
              <a:rPr lang="en-US" dirty="0">
                <a:latin typeface="Arial" panose="020B0604020202020204" pitchFamily="34" charset="0"/>
                <a:cs typeface="Arial" panose="020B0604020202020204" pitchFamily="34" charset="0"/>
              </a:rPr>
              <a:t>Misunderstood</a:t>
            </a:r>
          </a:p>
          <a:p>
            <a:r>
              <a:rPr lang="en-US" dirty="0">
                <a:latin typeface="Arial" panose="020B0604020202020204" pitchFamily="34" charset="0"/>
                <a:cs typeface="Arial" panose="020B0604020202020204" pitchFamily="34" charset="0"/>
              </a:rPr>
              <a:t>Undertrained </a:t>
            </a:r>
          </a:p>
          <a:p>
            <a:endParaRPr lang="en-US" dirty="0">
              <a:cs typeface="Calibri"/>
            </a:endParaRPr>
          </a:p>
        </p:txBody>
      </p:sp>
    </p:spTree>
    <p:extLst>
      <p:ext uri="{BB962C8B-B14F-4D97-AF65-F5344CB8AC3E}">
        <p14:creationId xmlns:p14="http://schemas.microsoft.com/office/powerpoint/2010/main" val="2024593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E3368-3C96-4D70-8A98-EB508B85FA12}"/>
              </a:ext>
            </a:extLst>
          </p:cNvPr>
          <p:cNvSpPr>
            <a:spLocks noGrp="1"/>
          </p:cNvSpPr>
          <p:nvPr>
            <p:ph type="title"/>
          </p:nvPr>
        </p:nvSpPr>
        <p:spPr>
          <a:xfrm>
            <a:off x="983642" y="766167"/>
            <a:ext cx="10224719" cy="763600"/>
          </a:xfrm>
        </p:spPr>
        <p:txBody>
          <a:bodyPr>
            <a:noAutofit/>
          </a:bodyPr>
          <a:lstStyle/>
          <a:p>
            <a:r>
              <a:rPr lang="en-US" sz="3840" b="1" dirty="0">
                <a:solidFill>
                  <a:srgbClr val="000818"/>
                </a:solidFill>
                <a:latin typeface="Arial" panose="020B0604020202020204" pitchFamily="34" charset="0"/>
                <a:cs typeface="Arial" panose="020B0604020202020204" pitchFamily="34" charset="0"/>
              </a:rPr>
              <a:t>Childcare Stress &amp; Burnout</a:t>
            </a:r>
          </a:p>
        </p:txBody>
      </p:sp>
      <p:sp>
        <p:nvSpPr>
          <p:cNvPr id="3" name="Text Placeholder 2">
            <a:extLst>
              <a:ext uri="{FF2B5EF4-FFF2-40B4-BE49-F238E27FC236}">
                <a16:creationId xmlns:a16="http://schemas.microsoft.com/office/drawing/2014/main" id="{1170031A-7E42-4A08-B393-172166F3F5D4}"/>
              </a:ext>
            </a:extLst>
          </p:cNvPr>
          <p:cNvSpPr>
            <a:spLocks noGrp="1"/>
          </p:cNvSpPr>
          <p:nvPr>
            <p:ph type="body" idx="1"/>
          </p:nvPr>
        </p:nvSpPr>
        <p:spPr>
          <a:xfrm>
            <a:off x="302155" y="1536635"/>
            <a:ext cx="11645429" cy="5321365"/>
          </a:xfrm>
        </p:spPr>
        <p:txBody>
          <a:bodyPr>
            <a:normAutofit/>
          </a:bodyPr>
          <a:lstStyle/>
          <a:p>
            <a:r>
              <a:rPr lang="en-US" dirty="0">
                <a:solidFill>
                  <a:srgbClr val="000818"/>
                </a:solidFill>
                <a:latin typeface="Arial" panose="020B0604020202020204" pitchFamily="34" charset="0"/>
                <a:cs typeface="Arial" panose="020B0604020202020204" pitchFamily="34" charset="0"/>
              </a:rPr>
              <a:t>Over 40% of teachers report feeling high stress every day during the school year.</a:t>
            </a:r>
          </a:p>
          <a:p>
            <a:pPr>
              <a:buClr>
                <a:srgbClr val="000000"/>
              </a:buClr>
            </a:pPr>
            <a:r>
              <a:rPr lang="en-US" dirty="0">
                <a:solidFill>
                  <a:srgbClr val="000818"/>
                </a:solidFill>
                <a:latin typeface="Arial" panose="020B0604020202020204" pitchFamily="34" charset="0"/>
                <a:cs typeface="Arial" panose="020B0604020202020204" pitchFamily="34" charset="0"/>
              </a:rPr>
              <a:t>Cause of stress</a:t>
            </a:r>
          </a:p>
          <a:p>
            <a:pPr lvl="1">
              <a:buClr>
                <a:srgbClr val="000000"/>
              </a:buClr>
            </a:pPr>
            <a:r>
              <a:rPr lang="en-US" sz="2880" dirty="0">
                <a:solidFill>
                  <a:srgbClr val="000818"/>
                </a:solidFill>
                <a:latin typeface="Arial" panose="020B0604020202020204" pitchFamily="34" charset="0"/>
                <a:cs typeface="Arial" panose="020B0604020202020204" pitchFamily="34" charset="0"/>
              </a:rPr>
              <a:t>Lack of resources</a:t>
            </a:r>
          </a:p>
          <a:p>
            <a:pPr lvl="1">
              <a:buClr>
                <a:srgbClr val="000000"/>
              </a:buClr>
            </a:pPr>
            <a:r>
              <a:rPr lang="en-US" sz="2880" dirty="0">
                <a:solidFill>
                  <a:srgbClr val="000818"/>
                </a:solidFill>
                <a:latin typeface="Arial" panose="020B0604020202020204" pitchFamily="34" charset="0"/>
                <a:cs typeface="Arial" panose="020B0604020202020204" pitchFamily="34" charset="0"/>
              </a:rPr>
              <a:t>Class behavioral problems</a:t>
            </a:r>
          </a:p>
          <a:p>
            <a:r>
              <a:rPr lang="en-US" b="1" u="sng" dirty="0">
                <a:solidFill>
                  <a:srgbClr val="000818"/>
                </a:solidFill>
                <a:latin typeface="Arial" panose="020B0604020202020204" pitchFamily="34" charset="0"/>
                <a:cs typeface="Arial" panose="020B0604020202020204" pitchFamily="34" charset="0"/>
              </a:rPr>
              <a:t>Burnout</a:t>
            </a:r>
            <a:r>
              <a:rPr lang="en-US" u="sng" dirty="0">
                <a:solidFill>
                  <a:srgbClr val="000818"/>
                </a:solidFill>
                <a:latin typeface="Arial" panose="020B0604020202020204" pitchFamily="34" charset="0"/>
                <a:cs typeface="Arial" panose="020B0604020202020204" pitchFamily="34" charset="0"/>
              </a:rPr>
              <a:t>:</a:t>
            </a:r>
            <a:r>
              <a:rPr lang="en-US" dirty="0">
                <a:solidFill>
                  <a:srgbClr val="000818"/>
                </a:solidFill>
                <a:latin typeface="Arial" panose="020B0604020202020204" pitchFamily="34" charset="0"/>
                <a:cs typeface="Arial" panose="020B0604020202020204" pitchFamily="34" charset="0"/>
              </a:rPr>
              <a:t> </a:t>
            </a:r>
            <a:r>
              <a:rPr lang="en-US" dirty="0">
                <a:solidFill>
                  <a:srgbClr val="00081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state of mental and/or physical </a:t>
            </a:r>
            <a:r>
              <a:rPr lang="en-US" b="1" dirty="0">
                <a:solidFill>
                  <a:srgbClr val="00081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exhaustion</a:t>
            </a:r>
            <a:r>
              <a:rPr lang="en-US" dirty="0">
                <a:solidFill>
                  <a:srgbClr val="00081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dirty="0">
                <a:solidFill>
                  <a:srgbClr val="000818"/>
                </a:solidFill>
                <a:latin typeface="Arial" panose="020B0604020202020204" pitchFamily="34" charset="0"/>
                <a:cs typeface="Arial" panose="020B0604020202020204" pitchFamily="34" charset="0"/>
              </a:rPr>
              <a:t>(low energy and unable to support others)</a:t>
            </a:r>
            <a:r>
              <a:rPr lang="en-US" b="1" dirty="0">
                <a:solidFill>
                  <a:srgbClr val="000818"/>
                </a:solidFill>
                <a:latin typeface="Arial" panose="020B0604020202020204" pitchFamily="34" charset="0"/>
                <a:cs typeface="Arial" panose="020B0604020202020204" pitchFamily="34" charset="0"/>
              </a:rPr>
              <a:t> </a:t>
            </a:r>
            <a:r>
              <a:rPr lang="en-US" dirty="0">
                <a:solidFill>
                  <a:srgbClr val="000818"/>
                </a:solidFill>
                <a:latin typeface="Arial" panose="020B0604020202020204" pitchFamily="34" charset="0"/>
                <a:cs typeface="Arial" panose="020B0604020202020204" pitchFamily="34" charset="0"/>
              </a:rPr>
              <a:t>resulting from </a:t>
            </a:r>
            <a:r>
              <a:rPr lang="en-US" b="1" dirty="0">
                <a:solidFill>
                  <a:srgbClr val="000818"/>
                </a:solidFill>
                <a:latin typeface="Arial" panose="020B0604020202020204" pitchFamily="34" charset="0"/>
                <a:cs typeface="Arial" panose="020B0604020202020204" pitchFamily="34" charset="0"/>
              </a:rPr>
              <a:t>extended periods of </a:t>
            </a:r>
            <a:r>
              <a:rPr lang="en-US" b="1" dirty="0">
                <a:solidFill>
                  <a:srgbClr val="00081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stress overload </a:t>
            </a:r>
            <a:r>
              <a:rPr lang="en-US" i="1" dirty="0">
                <a:solidFill>
                  <a:srgbClr val="000818"/>
                </a:solidFill>
                <a:latin typeface="Arial" panose="020B0604020202020204" pitchFamily="34" charset="0"/>
                <a:cs typeface="Arial" panose="020B0604020202020204" pitchFamily="34" charset="0"/>
              </a:rPr>
              <a:t>(</a:t>
            </a:r>
            <a:r>
              <a:rPr lang="en-US" i="1" dirty="0" err="1">
                <a:solidFill>
                  <a:srgbClr val="000818"/>
                </a:solidFill>
                <a:latin typeface="Arial" panose="020B0604020202020204" pitchFamily="34" charset="0"/>
                <a:cs typeface="Arial" panose="020B0604020202020204" pitchFamily="34" charset="0"/>
              </a:rPr>
              <a:t>Girdin</a:t>
            </a:r>
            <a:r>
              <a:rPr lang="en-US" i="1" dirty="0">
                <a:solidFill>
                  <a:srgbClr val="000818"/>
                </a:solidFill>
                <a:latin typeface="Arial" panose="020B0604020202020204" pitchFamily="34" charset="0"/>
                <a:cs typeface="Arial" panose="020B0604020202020204" pitchFamily="34" charset="0"/>
              </a:rPr>
              <a:t>, Everly, and Dusek, 1996).</a:t>
            </a:r>
          </a:p>
          <a:p>
            <a:pPr marL="22860" indent="0">
              <a:buNone/>
            </a:pPr>
            <a:endParaRPr lang="en-US" sz="2640" i="1" dirty="0">
              <a:solidFill>
                <a:srgbClr val="000818"/>
              </a:solidFill>
              <a:latin typeface="+mn-lt"/>
            </a:endParaRPr>
          </a:p>
          <a:p>
            <a:pPr marL="22860" indent="0">
              <a:buNone/>
            </a:pPr>
            <a:r>
              <a:rPr lang="en-US" sz="2640" i="1" dirty="0">
                <a:solidFill>
                  <a:srgbClr val="000818"/>
                </a:solidFill>
                <a:latin typeface="Arial" panose="020B0604020202020204" pitchFamily="34" charset="0"/>
                <a:cs typeface="Arial" panose="020B0604020202020204" pitchFamily="34" charset="0"/>
              </a:rPr>
              <a:t>Outcomes: weakened physical and emotional health! </a:t>
            </a:r>
          </a:p>
        </p:txBody>
      </p:sp>
      <p:sp>
        <p:nvSpPr>
          <p:cNvPr id="4" name="AutoShape 2" descr="Rochelle Wilcox delivers cartons of milk to the two-year-olds' classroom, as teacher Steneisha Morehead sits at left, with student Andrew Robair III, Amore Smalls, Roemello Jones, and King Adams, at Wilcox's Academy of Early Learning in New Orleans, Louisiana, U.S., August 24, 2021. Picture taken August 24, 2021.  REUTERS/Kathleen Flynn">
            <a:extLst>
              <a:ext uri="{FF2B5EF4-FFF2-40B4-BE49-F238E27FC236}">
                <a16:creationId xmlns:a16="http://schemas.microsoft.com/office/drawing/2014/main" id="{933709B1-25B3-45CF-B9AA-0F0892BF5485}"/>
              </a:ext>
            </a:extLst>
          </p:cNvPr>
          <p:cNvSpPr>
            <a:spLocks noChangeAspect="1" noChangeArrowheads="1"/>
          </p:cNvSpPr>
          <p:nvPr/>
        </p:nvSpPr>
        <p:spPr bwMode="auto">
          <a:xfrm>
            <a:off x="5913120" y="3246120"/>
            <a:ext cx="365760" cy="36576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9728" tIns="54864" rIns="109728" bIns="54864" numCol="1" anchor="t" anchorCtr="0" compatLnSpc="1">
            <a:prstTxWarp prst="textNoShape">
              <a:avLst/>
            </a:prstTxWarp>
          </a:bodyPr>
          <a:lstStyle/>
          <a:p>
            <a:endParaRPr lang="en-US" sz="2160"/>
          </a:p>
        </p:txBody>
      </p:sp>
    </p:spTree>
    <p:extLst>
      <p:ext uri="{BB962C8B-B14F-4D97-AF65-F5344CB8AC3E}">
        <p14:creationId xmlns:p14="http://schemas.microsoft.com/office/powerpoint/2010/main" val="132703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nterview: The Role of Coaching in Helping Head Start Teachers Effectively  Serve DLLs">
            <a:extLst>
              <a:ext uri="{FF2B5EF4-FFF2-40B4-BE49-F238E27FC236}">
                <a16:creationId xmlns:a16="http://schemas.microsoft.com/office/drawing/2014/main" id="{9BCC25E8-A981-EBB3-B719-2C15A4CB12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8722" y="3487927"/>
            <a:ext cx="4642008" cy="30463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579D992-4733-6CC7-EE3F-463B2E48FD4C}"/>
              </a:ext>
            </a:extLst>
          </p:cNvPr>
          <p:cNvSpPr>
            <a:spLocks noGrp="1"/>
          </p:cNvSpPr>
          <p:nvPr>
            <p:ph type="title"/>
          </p:nvPr>
        </p:nvSpPr>
        <p:spPr>
          <a:xfrm>
            <a:off x="906780" y="717508"/>
            <a:ext cx="10515600" cy="823912"/>
          </a:xfrm>
        </p:spPr>
        <p:txBody>
          <a:bodyPr/>
          <a:lstStyle/>
          <a:p>
            <a:pPr algn="ctr"/>
            <a:r>
              <a:rPr lang="en-US" dirty="0">
                <a:latin typeface="Arial" panose="020B0604020202020204" pitchFamily="34" charset="0"/>
                <a:cs typeface="Arial" panose="020B0604020202020204" pitchFamily="34" charset="0"/>
              </a:rPr>
              <a:t>Professional Quality of Life</a:t>
            </a:r>
          </a:p>
        </p:txBody>
      </p:sp>
      <p:sp>
        <p:nvSpPr>
          <p:cNvPr id="3" name="Text Placeholder 2">
            <a:extLst>
              <a:ext uri="{FF2B5EF4-FFF2-40B4-BE49-F238E27FC236}">
                <a16:creationId xmlns:a16="http://schemas.microsoft.com/office/drawing/2014/main" id="{E12BB040-BA0C-F8BD-7EB9-49D97695C6FE}"/>
              </a:ext>
            </a:extLst>
          </p:cNvPr>
          <p:cNvSpPr>
            <a:spLocks noGrp="1"/>
          </p:cNvSpPr>
          <p:nvPr>
            <p:ph type="body" idx="1"/>
          </p:nvPr>
        </p:nvSpPr>
        <p:spPr>
          <a:xfrm>
            <a:off x="395968" y="1461136"/>
            <a:ext cx="4642008" cy="823912"/>
          </a:xfrm>
        </p:spPr>
        <p:txBody>
          <a:bodyPr/>
          <a:lstStyle/>
          <a:p>
            <a:pPr algn="ctr"/>
            <a:r>
              <a:rPr lang="en-US" dirty="0">
                <a:latin typeface="Arial" panose="020B0604020202020204" pitchFamily="34" charset="0"/>
                <a:cs typeface="Arial" panose="020B0604020202020204" pitchFamily="34" charset="0"/>
              </a:rPr>
              <a:t>Compassion Satisfaction</a:t>
            </a:r>
          </a:p>
        </p:txBody>
      </p:sp>
      <p:sp>
        <p:nvSpPr>
          <p:cNvPr id="4" name="Content Placeholder 3">
            <a:extLst>
              <a:ext uri="{FF2B5EF4-FFF2-40B4-BE49-F238E27FC236}">
                <a16:creationId xmlns:a16="http://schemas.microsoft.com/office/drawing/2014/main" id="{0E241D58-664F-F053-928D-4740558B8026}"/>
              </a:ext>
            </a:extLst>
          </p:cNvPr>
          <p:cNvSpPr>
            <a:spLocks noGrp="1"/>
          </p:cNvSpPr>
          <p:nvPr>
            <p:ph sz="half" idx="2"/>
          </p:nvPr>
        </p:nvSpPr>
        <p:spPr>
          <a:xfrm>
            <a:off x="221674" y="2175448"/>
            <a:ext cx="5810602" cy="3644486"/>
          </a:xfrm>
        </p:spPr>
        <p:txBody>
          <a:bodyPr/>
          <a:lstStyle/>
          <a:p>
            <a:r>
              <a:rPr lang="en-US" dirty="0">
                <a:latin typeface="Arial" panose="020B0604020202020204" pitchFamily="34" charset="0"/>
                <a:cs typeface="Arial" panose="020B0604020202020204" pitchFamily="34" charset="0"/>
              </a:rPr>
              <a:t>The positive aspects of helping</a:t>
            </a:r>
          </a:p>
          <a:p>
            <a:r>
              <a:rPr lang="en-US" dirty="0">
                <a:latin typeface="Arial" panose="020B0604020202020204" pitchFamily="34" charset="0"/>
                <a:cs typeface="Arial" panose="020B0604020202020204" pitchFamily="34" charset="0"/>
              </a:rPr>
              <a:t>The good stuff</a:t>
            </a:r>
          </a:p>
        </p:txBody>
      </p:sp>
      <p:sp>
        <p:nvSpPr>
          <p:cNvPr id="5" name="Text Placeholder 4">
            <a:extLst>
              <a:ext uri="{FF2B5EF4-FFF2-40B4-BE49-F238E27FC236}">
                <a16:creationId xmlns:a16="http://schemas.microsoft.com/office/drawing/2014/main" id="{C4E05375-7EB0-82AC-917B-81EDE04B4A1B}"/>
              </a:ext>
            </a:extLst>
          </p:cNvPr>
          <p:cNvSpPr>
            <a:spLocks noGrp="1"/>
          </p:cNvSpPr>
          <p:nvPr>
            <p:ph type="body" sz="quarter" idx="3"/>
          </p:nvPr>
        </p:nvSpPr>
        <p:spPr>
          <a:xfrm>
            <a:off x="6450907" y="1610837"/>
            <a:ext cx="4664869" cy="674211"/>
          </a:xfrm>
        </p:spPr>
        <p:txBody>
          <a:bodyPr/>
          <a:lstStyle/>
          <a:p>
            <a:pPr algn="ctr"/>
            <a:r>
              <a:rPr lang="en-US" dirty="0">
                <a:latin typeface="Arial" panose="020B0604020202020204" pitchFamily="34" charset="0"/>
                <a:cs typeface="Arial" panose="020B0604020202020204" pitchFamily="34" charset="0"/>
              </a:rPr>
              <a:t>Compassion Fatigue</a:t>
            </a:r>
          </a:p>
        </p:txBody>
      </p:sp>
      <p:sp>
        <p:nvSpPr>
          <p:cNvPr id="6" name="Content Placeholder 5">
            <a:extLst>
              <a:ext uri="{FF2B5EF4-FFF2-40B4-BE49-F238E27FC236}">
                <a16:creationId xmlns:a16="http://schemas.microsoft.com/office/drawing/2014/main" id="{8B071F0F-4E2F-6DA2-03D1-4F7B0BAB8DD6}"/>
              </a:ext>
            </a:extLst>
          </p:cNvPr>
          <p:cNvSpPr>
            <a:spLocks noGrp="1"/>
          </p:cNvSpPr>
          <p:nvPr>
            <p:ph sz="quarter" idx="4"/>
          </p:nvPr>
        </p:nvSpPr>
        <p:spPr>
          <a:xfrm>
            <a:off x="6164580" y="2175448"/>
            <a:ext cx="5916584" cy="3684588"/>
          </a:xfrm>
        </p:spPr>
        <p:txBody>
          <a:bodyPr/>
          <a:lstStyle/>
          <a:p>
            <a:r>
              <a:rPr lang="en-US" dirty="0">
                <a:latin typeface="Arial" panose="020B0604020202020204" pitchFamily="34" charset="0"/>
                <a:cs typeface="Arial" panose="020B0604020202020204" pitchFamily="34" charset="0"/>
              </a:rPr>
              <a:t>The negative aspects of helping</a:t>
            </a:r>
          </a:p>
          <a:p>
            <a:r>
              <a:rPr lang="en-US" dirty="0">
                <a:latin typeface="Arial" panose="020B0604020202020204" pitchFamily="34" charset="0"/>
                <a:cs typeface="Arial" panose="020B0604020202020204" pitchFamily="34" charset="0"/>
              </a:rPr>
              <a:t>The bad stuff</a:t>
            </a:r>
          </a:p>
        </p:txBody>
      </p:sp>
    </p:spTree>
    <p:extLst>
      <p:ext uri="{BB962C8B-B14F-4D97-AF65-F5344CB8AC3E}">
        <p14:creationId xmlns:p14="http://schemas.microsoft.com/office/powerpoint/2010/main" val="2309970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DEE03-67FE-1713-EADD-1374E66B6ACE}"/>
              </a:ext>
            </a:extLst>
          </p:cNvPr>
          <p:cNvSpPr>
            <a:spLocks noGrp="1"/>
          </p:cNvSpPr>
          <p:nvPr>
            <p:ph type="title"/>
          </p:nvPr>
        </p:nvSpPr>
        <p:spPr/>
        <p:txBody>
          <a:bodyPr>
            <a:normAutofit/>
          </a:bodyPr>
          <a:lstStyle/>
          <a:p>
            <a:r>
              <a:rPr lang="en-US" dirty="0"/>
              <a:t>Compassion Satisfaction</a:t>
            </a:r>
          </a:p>
        </p:txBody>
      </p:sp>
      <p:sp>
        <p:nvSpPr>
          <p:cNvPr id="3" name="Content Placeholder 2">
            <a:extLst>
              <a:ext uri="{FF2B5EF4-FFF2-40B4-BE49-F238E27FC236}">
                <a16:creationId xmlns:a16="http://schemas.microsoft.com/office/drawing/2014/main" id="{956FE873-0C5C-AE92-E1C1-5E713FDCAF32}"/>
              </a:ext>
            </a:extLst>
          </p:cNvPr>
          <p:cNvSpPr>
            <a:spLocks noGrp="1"/>
          </p:cNvSpPr>
          <p:nvPr>
            <p:ph idx="1"/>
          </p:nvPr>
        </p:nvSpPr>
        <p:spPr>
          <a:xfrm>
            <a:off x="689611" y="1965960"/>
            <a:ext cx="9333169" cy="4572000"/>
          </a:xfrm>
        </p:spPr>
        <p:txBody>
          <a:bodyPr>
            <a:normAutofit/>
          </a:bodyPr>
          <a:lstStyle/>
          <a:p>
            <a:r>
              <a:rPr lang="en-US" dirty="0"/>
              <a:t>The positive aspects of helping</a:t>
            </a:r>
          </a:p>
          <a:p>
            <a:pPr lvl="1"/>
            <a:r>
              <a:rPr lang="en-US" dirty="0"/>
              <a:t>Pleasure &amp; satisfaction derived from working in helping, care giving systems</a:t>
            </a:r>
          </a:p>
          <a:p>
            <a:r>
              <a:rPr lang="en-US" dirty="0"/>
              <a:t>May be related to:</a:t>
            </a:r>
          </a:p>
          <a:p>
            <a:pPr lvl="1"/>
            <a:r>
              <a:rPr lang="en-US" dirty="0"/>
              <a:t>Providing care</a:t>
            </a:r>
          </a:p>
          <a:p>
            <a:pPr lvl="1"/>
            <a:r>
              <a:rPr lang="en-US" dirty="0"/>
              <a:t>Working with colleagues</a:t>
            </a:r>
          </a:p>
          <a:p>
            <a:pPr lvl="1"/>
            <a:r>
              <a:rPr lang="en-US" dirty="0"/>
              <a:t>Beliefs about self</a:t>
            </a:r>
          </a:p>
        </p:txBody>
      </p:sp>
      <p:pic>
        <p:nvPicPr>
          <p:cNvPr id="1026" name="Picture 2" descr="Resources on COVID-19 for the Behavioral Health Workforce | Mental Health  Technology Transfer Center (MHTTC) Network">
            <a:extLst>
              <a:ext uri="{FF2B5EF4-FFF2-40B4-BE49-F238E27FC236}">
                <a16:creationId xmlns:a16="http://schemas.microsoft.com/office/drawing/2014/main" id="{437EC5DD-9107-AC32-0A2F-976678B13E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0514" y="5514961"/>
            <a:ext cx="4034790" cy="935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010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ACA61E-E1E4-FA8C-7D3C-59F622B7C2DF}"/>
              </a:ext>
            </a:extLst>
          </p:cNvPr>
          <p:cNvSpPr>
            <a:spLocks noGrp="1"/>
          </p:cNvSpPr>
          <p:nvPr>
            <p:ph idx="1"/>
          </p:nvPr>
        </p:nvSpPr>
        <p:spPr>
          <a:xfrm>
            <a:off x="203200" y="1051560"/>
            <a:ext cx="10830560" cy="5577840"/>
          </a:xfrm>
        </p:spPr>
        <p:txBody>
          <a:bodyPr/>
          <a:lstStyle/>
          <a:p>
            <a:r>
              <a:rPr lang="en-US" dirty="0">
                <a:latin typeface="Arial" panose="020B0604020202020204" pitchFamily="34" charset="0"/>
                <a:cs typeface="Arial" panose="020B0604020202020204" pitchFamily="34" charset="0"/>
              </a:rPr>
              <a:t>You love kids</a:t>
            </a:r>
          </a:p>
          <a:p>
            <a:r>
              <a:rPr lang="en-US" dirty="0">
                <a:latin typeface="Arial" panose="020B0604020202020204" pitchFamily="34" charset="0"/>
                <a:cs typeface="Arial" panose="020B0604020202020204" pitchFamily="34" charset="0"/>
              </a:rPr>
              <a:t>Fun is encouraged</a:t>
            </a:r>
          </a:p>
          <a:p>
            <a:r>
              <a:rPr lang="en-US" dirty="0">
                <a:latin typeface="Arial" panose="020B0604020202020204" pitchFamily="34" charset="0"/>
                <a:cs typeface="Arial" panose="020B0604020202020204" pitchFamily="34" charset="0"/>
              </a:rPr>
              <a:t>Can share your love of learning</a:t>
            </a:r>
          </a:p>
          <a:p>
            <a:r>
              <a:rPr lang="en-US" dirty="0">
                <a:latin typeface="Arial" panose="020B0604020202020204" pitchFamily="34" charset="0"/>
                <a:cs typeface="Arial" panose="020B0604020202020204" pitchFamily="34" charset="0"/>
              </a:rPr>
              <a:t>Job security</a:t>
            </a:r>
          </a:p>
          <a:p>
            <a:r>
              <a:rPr lang="en-US" dirty="0">
                <a:latin typeface="Arial" panose="020B0604020202020204" pitchFamily="34" charset="0"/>
                <a:cs typeface="Arial" panose="020B0604020202020204" pitchFamily="34" charset="0"/>
              </a:rPr>
              <a:t>Intangible rewards</a:t>
            </a:r>
          </a:p>
          <a:p>
            <a:r>
              <a:rPr lang="en-US" dirty="0">
                <a:latin typeface="Arial" panose="020B0604020202020204" pitchFamily="34" charset="0"/>
                <a:cs typeface="Arial" panose="020B0604020202020204" pitchFamily="34" charset="0"/>
              </a:rPr>
              <a:t>It’s more than a job</a:t>
            </a:r>
          </a:p>
          <a:p>
            <a:r>
              <a:rPr lang="en-US" dirty="0">
                <a:latin typeface="Arial" panose="020B0604020202020204" pitchFamily="34" charset="0"/>
                <a:cs typeface="Arial" panose="020B0604020202020204" pitchFamily="34" charset="0"/>
              </a:rPr>
              <a:t>Can make a difference</a:t>
            </a:r>
          </a:p>
        </p:txBody>
      </p:sp>
    </p:spTree>
    <p:extLst>
      <p:ext uri="{BB962C8B-B14F-4D97-AF65-F5344CB8AC3E}">
        <p14:creationId xmlns:p14="http://schemas.microsoft.com/office/powerpoint/2010/main" val="245175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ircle(in)">
                                      <p:cBhvr>
                                        <p:cTn id="25"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4092C-4A03-C95D-6777-0C5E6E5D2B25}"/>
              </a:ext>
            </a:extLst>
          </p:cNvPr>
          <p:cNvSpPr>
            <a:spLocks noGrp="1"/>
          </p:cNvSpPr>
          <p:nvPr>
            <p:ph type="title"/>
          </p:nvPr>
        </p:nvSpPr>
        <p:spPr>
          <a:xfrm>
            <a:off x="1071418" y="594360"/>
            <a:ext cx="9962342" cy="1539240"/>
          </a:xfrm>
        </p:spPr>
        <p:txBody>
          <a:bodyPr>
            <a:normAutofit fontScale="90000"/>
          </a:bodyPr>
          <a:lstStyle/>
          <a:p>
            <a:pPr algn="ctr"/>
            <a:br>
              <a:rPr lang="en-US" dirty="0"/>
            </a:br>
            <a:r>
              <a:rPr lang="en-US" dirty="0">
                <a:latin typeface="Arial" panose="020B0604020202020204" pitchFamily="34" charset="0"/>
                <a:cs typeface="Arial" panose="020B0604020202020204" pitchFamily="34" charset="0"/>
              </a:rPr>
              <a:t>What’s Your Why</a:t>
            </a:r>
            <a:br>
              <a:rPr lang="en-US" dirty="0">
                <a:latin typeface="Arial" panose="020B0604020202020204" pitchFamily="34" charset="0"/>
                <a:cs typeface="Arial" panose="020B0604020202020204" pitchFamily="34" charset="0"/>
              </a:rPr>
            </a:br>
            <a:r>
              <a:rPr lang="en-US" dirty="0">
                <a:solidFill>
                  <a:srgbClr val="FF0000"/>
                </a:solidFill>
                <a:latin typeface="Arial" panose="020B0604020202020204" pitchFamily="34" charset="0"/>
                <a:cs typeface="Arial" panose="020B0604020202020204" pitchFamily="34" charset="0"/>
              </a:rPr>
              <a:t>Activity</a:t>
            </a:r>
            <a:br>
              <a:rPr lang="en-US" dirty="0">
                <a:solidFill>
                  <a:srgbClr val="FF0000"/>
                </a:solidFill>
              </a:rPr>
            </a:br>
            <a:endParaRPr lang="en-US" dirty="0"/>
          </a:p>
        </p:txBody>
      </p:sp>
      <p:sp>
        <p:nvSpPr>
          <p:cNvPr id="3" name="Content Placeholder 2">
            <a:extLst>
              <a:ext uri="{FF2B5EF4-FFF2-40B4-BE49-F238E27FC236}">
                <a16:creationId xmlns:a16="http://schemas.microsoft.com/office/drawing/2014/main" id="{96004FF5-4E53-75C7-5CCF-AC4051E127D9}"/>
              </a:ext>
            </a:extLst>
          </p:cNvPr>
          <p:cNvSpPr>
            <a:spLocks noGrp="1"/>
          </p:cNvSpPr>
          <p:nvPr>
            <p:ph idx="1"/>
          </p:nvPr>
        </p:nvSpPr>
        <p:spPr>
          <a:xfrm>
            <a:off x="585585" y="1998750"/>
            <a:ext cx="9875520" cy="4526280"/>
          </a:xfrm>
        </p:spPr>
        <p:txBody>
          <a:bodyPr/>
          <a:lstStyle/>
          <a:p>
            <a:r>
              <a:rPr lang="en-US" dirty="0">
                <a:latin typeface="Arial" panose="020B0604020202020204" pitchFamily="34" charset="0"/>
                <a:cs typeface="Arial" panose="020B0604020202020204" pitchFamily="34" charset="0"/>
              </a:rPr>
              <a:t>Why did you become a _________?</a:t>
            </a:r>
          </a:p>
          <a:p>
            <a:r>
              <a:rPr lang="en-US" dirty="0">
                <a:latin typeface="Arial" panose="020B0604020202020204" pitchFamily="34" charset="0"/>
                <a:cs typeface="Arial" panose="020B0604020202020204" pitchFamily="34" charset="0"/>
              </a:rPr>
              <a:t>Why did you choose ___________?</a:t>
            </a:r>
          </a:p>
          <a:p>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0409054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911C8-BB75-A4F0-067E-33662BCEEC29}"/>
              </a:ext>
            </a:extLst>
          </p:cNvPr>
          <p:cNvSpPr>
            <a:spLocks noGrp="1"/>
          </p:cNvSpPr>
          <p:nvPr>
            <p:ph type="title"/>
          </p:nvPr>
        </p:nvSpPr>
        <p:spPr/>
        <p:txBody>
          <a:bodyPr>
            <a:normAutofit/>
          </a:bodyPr>
          <a:lstStyle/>
          <a:p>
            <a:pPr algn="ctr"/>
            <a:r>
              <a:rPr lang="en-US" dirty="0">
                <a:latin typeface="Arial" panose="020B0604020202020204" pitchFamily="34" charset="0"/>
                <a:cs typeface="Arial" panose="020B0604020202020204" pitchFamily="34" charset="0"/>
              </a:rPr>
              <a:t>Compassion Fatigue</a:t>
            </a:r>
          </a:p>
        </p:txBody>
      </p:sp>
      <p:sp>
        <p:nvSpPr>
          <p:cNvPr id="3" name="Content Placeholder 2">
            <a:extLst>
              <a:ext uri="{FF2B5EF4-FFF2-40B4-BE49-F238E27FC236}">
                <a16:creationId xmlns:a16="http://schemas.microsoft.com/office/drawing/2014/main" id="{768F6234-7C81-E36F-FCC7-5D0804045D2B}"/>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The negative aspects of helping</a:t>
            </a:r>
          </a:p>
          <a:p>
            <a:pPr lvl="1">
              <a:buFont typeface="Wingdings" panose="05000000000000000000" pitchFamily="2" charset="2"/>
              <a:buChar char="ü"/>
            </a:pPr>
            <a:r>
              <a:rPr lang="en-US" dirty="0">
                <a:latin typeface="Arial" panose="020B0604020202020204" pitchFamily="34" charset="0"/>
                <a:cs typeface="Arial" panose="020B0604020202020204" pitchFamily="34" charset="0"/>
              </a:rPr>
              <a:t>Providing care</a:t>
            </a:r>
          </a:p>
          <a:p>
            <a:pPr lvl="1">
              <a:buFont typeface="Wingdings" panose="05000000000000000000" pitchFamily="2" charset="2"/>
              <a:buChar char="ü"/>
            </a:pPr>
            <a:r>
              <a:rPr lang="en-US" dirty="0">
                <a:latin typeface="Arial" panose="020B0604020202020204" pitchFamily="34" charset="0"/>
                <a:cs typeface="Arial" panose="020B0604020202020204" pitchFamily="34" charset="0"/>
              </a:rPr>
              <a:t>Working with colleagues</a:t>
            </a:r>
          </a:p>
          <a:p>
            <a:pPr lvl="1">
              <a:buFont typeface="Wingdings" panose="05000000000000000000" pitchFamily="2" charset="2"/>
              <a:buChar char="ü"/>
            </a:pPr>
            <a:r>
              <a:rPr lang="en-US" dirty="0">
                <a:latin typeface="Arial" panose="020B0604020202020204" pitchFamily="34" charset="0"/>
                <a:cs typeface="Arial" panose="020B0604020202020204" pitchFamily="34" charset="0"/>
              </a:rPr>
              <a:t>Beliefs about self</a:t>
            </a:r>
          </a:p>
          <a:p>
            <a:r>
              <a:rPr lang="en-US" dirty="0">
                <a:latin typeface="Arial" panose="020B0604020202020204" pitchFamily="34" charset="0"/>
                <a:cs typeface="Arial" panose="020B0604020202020204" pitchFamily="34" charset="0"/>
              </a:rPr>
              <a:t>Burnout</a:t>
            </a:r>
          </a:p>
          <a:p>
            <a:r>
              <a:rPr lang="en-US" dirty="0">
                <a:latin typeface="Arial" panose="020B0604020202020204" pitchFamily="34" charset="0"/>
                <a:cs typeface="Arial" panose="020B0604020202020204" pitchFamily="34" charset="0"/>
              </a:rPr>
              <a:t>Work-related trauma</a:t>
            </a:r>
          </a:p>
          <a:p>
            <a:endParaRPr lang="en-US" dirty="0"/>
          </a:p>
        </p:txBody>
      </p:sp>
      <p:pic>
        <p:nvPicPr>
          <p:cNvPr id="4" name="Picture 2" descr="Resources on COVID-19 for the Behavioral Health Workforce | Mental Health  Technology Transfer Center (MHTTC) Network">
            <a:extLst>
              <a:ext uri="{FF2B5EF4-FFF2-40B4-BE49-F238E27FC236}">
                <a16:creationId xmlns:a16="http://schemas.microsoft.com/office/drawing/2014/main" id="{78A575AB-C3FE-DC73-726F-736EF0B8CD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4866" y="5563913"/>
            <a:ext cx="3438144" cy="796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7271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7D8D1-9E10-EF42-116C-43719CFD0F07}"/>
              </a:ext>
            </a:extLst>
          </p:cNvPr>
          <p:cNvSpPr>
            <a:spLocks noGrp="1"/>
          </p:cNvSpPr>
          <p:nvPr>
            <p:ph type="title"/>
          </p:nvPr>
        </p:nvSpPr>
        <p:spPr/>
        <p:txBody>
          <a:bodyPr>
            <a:normAutofit/>
          </a:bodyPr>
          <a:lstStyle/>
          <a:p>
            <a:r>
              <a:rPr lang="en-US" dirty="0">
                <a:solidFill>
                  <a:srgbClr val="000818"/>
                </a:solidFill>
              </a:rPr>
              <a:t>Secondary Traumatic Stress (STS)</a:t>
            </a:r>
          </a:p>
        </p:txBody>
      </p:sp>
      <p:sp>
        <p:nvSpPr>
          <p:cNvPr id="3" name="Text Placeholder 2">
            <a:extLst>
              <a:ext uri="{FF2B5EF4-FFF2-40B4-BE49-F238E27FC236}">
                <a16:creationId xmlns:a16="http://schemas.microsoft.com/office/drawing/2014/main" id="{27608578-F74B-EADE-5564-EEDBBED22D28}"/>
              </a:ext>
            </a:extLst>
          </p:cNvPr>
          <p:cNvSpPr>
            <a:spLocks noGrp="1"/>
          </p:cNvSpPr>
          <p:nvPr>
            <p:ph type="body" idx="1"/>
          </p:nvPr>
        </p:nvSpPr>
        <p:spPr>
          <a:xfrm>
            <a:off x="983642" y="1356968"/>
            <a:ext cx="10224719" cy="5363873"/>
          </a:xfrm>
        </p:spPr>
        <p:txBody>
          <a:bodyPr>
            <a:normAutofit/>
          </a:bodyPr>
          <a:lstStyle/>
          <a:p>
            <a:pPr>
              <a:buClrTx/>
              <a:buFont typeface="Arial" panose="020B0604020202020204" pitchFamily="34" charset="0"/>
              <a:buChar char="•"/>
            </a:pPr>
            <a:r>
              <a:rPr lang="en-US" dirty="0">
                <a:solidFill>
                  <a:srgbClr val="000818"/>
                </a:solidFill>
                <a:latin typeface="Arial" panose="020B0604020202020204" pitchFamily="34" charset="0"/>
                <a:cs typeface="Arial" panose="020B0604020202020204" pitchFamily="34" charset="0"/>
              </a:rPr>
              <a:t>Work Related Traumatic Stress</a:t>
            </a:r>
          </a:p>
          <a:p>
            <a:pPr lvl="1">
              <a:buClrTx/>
              <a:buFont typeface="Wingdings" panose="05000000000000000000" pitchFamily="2" charset="2"/>
              <a:buChar char="ü"/>
            </a:pPr>
            <a:r>
              <a:rPr lang="en-US" sz="2880" dirty="0">
                <a:solidFill>
                  <a:srgbClr val="000818"/>
                </a:solidFill>
                <a:latin typeface="Arial" panose="020B0604020202020204" pitchFamily="34" charset="0"/>
                <a:cs typeface="Arial" panose="020B0604020202020204" pitchFamily="34" charset="0"/>
              </a:rPr>
              <a:t>Primary traumatic stress direct target of event </a:t>
            </a:r>
          </a:p>
          <a:p>
            <a:pPr lvl="1">
              <a:buClrTx/>
              <a:buFont typeface="Wingdings" panose="05000000000000000000" pitchFamily="2" charset="2"/>
              <a:buChar char="ü"/>
            </a:pPr>
            <a:r>
              <a:rPr lang="en-US" sz="2880" dirty="0">
                <a:solidFill>
                  <a:schemeClr val="accent6">
                    <a:lumMod val="75000"/>
                  </a:schemeClr>
                </a:solidFill>
                <a:latin typeface="Arial" panose="020B0604020202020204" pitchFamily="34" charset="0"/>
                <a:cs typeface="Arial" panose="020B0604020202020204" pitchFamily="34" charset="0"/>
              </a:rPr>
              <a:t>Secondary traumatic exposure to event due to a relationship with the primary person </a:t>
            </a:r>
          </a:p>
          <a:p>
            <a:pPr>
              <a:buClrTx/>
              <a:buFont typeface="Arial" panose="020B0604020202020204" pitchFamily="34" charset="0"/>
              <a:buChar char="•"/>
            </a:pPr>
            <a:r>
              <a:rPr lang="en-US" dirty="0">
                <a:solidFill>
                  <a:srgbClr val="000818"/>
                </a:solidFill>
                <a:latin typeface="Arial" panose="020B0604020202020204" pitchFamily="34" charset="0"/>
                <a:cs typeface="Arial" panose="020B0604020202020204" pitchFamily="34" charset="0"/>
              </a:rPr>
              <a:t>STS</a:t>
            </a:r>
          </a:p>
          <a:p>
            <a:pPr lvl="1">
              <a:buClrTx/>
              <a:buFont typeface="Wingdings" panose="05000000000000000000" pitchFamily="2" charset="2"/>
              <a:buChar char="ü"/>
            </a:pPr>
            <a:r>
              <a:rPr lang="en-US" sz="2880" dirty="0">
                <a:solidFill>
                  <a:srgbClr val="000818"/>
                </a:solidFill>
                <a:latin typeface="Arial" panose="020B0604020202020204" pitchFamily="34" charset="0"/>
                <a:cs typeface="Arial" panose="020B0604020202020204" pitchFamily="34" charset="0"/>
              </a:rPr>
              <a:t>Work-related secondary exposure to extremely or traumatically stressful events</a:t>
            </a:r>
          </a:p>
          <a:p>
            <a:pPr marL="502920" indent="-457200">
              <a:buClrTx/>
              <a:buFont typeface="Arial" panose="020B0604020202020204" pitchFamily="34" charset="0"/>
              <a:buChar char="•"/>
            </a:pPr>
            <a:r>
              <a:rPr lang="en-US" dirty="0">
                <a:solidFill>
                  <a:srgbClr val="000818"/>
                </a:solidFill>
                <a:latin typeface="Arial" panose="020B0604020202020204" pitchFamily="34" charset="0"/>
                <a:cs typeface="Arial" panose="020B0604020202020204" pitchFamily="34" charset="0"/>
              </a:rPr>
              <a:t>Both share negative affect</a:t>
            </a:r>
          </a:p>
          <a:p>
            <a:pPr lvl="1">
              <a:buClrTx/>
              <a:buFont typeface="Wingdings" panose="05000000000000000000" pitchFamily="2" charset="2"/>
              <a:buChar char="ü"/>
            </a:pPr>
            <a:r>
              <a:rPr lang="en-US" sz="2880" dirty="0">
                <a:solidFill>
                  <a:srgbClr val="000818"/>
                </a:solidFill>
                <a:latin typeface="Arial" panose="020B0604020202020204" pitchFamily="34" charset="0"/>
                <a:cs typeface="Arial" panose="020B0604020202020204" pitchFamily="34" charset="0"/>
              </a:rPr>
              <a:t>Burnout is about being worn out</a:t>
            </a:r>
          </a:p>
          <a:p>
            <a:pPr lvl="1">
              <a:buClrTx/>
              <a:buFont typeface="Wingdings" panose="05000000000000000000" pitchFamily="2" charset="2"/>
              <a:buChar char="ü"/>
            </a:pPr>
            <a:r>
              <a:rPr lang="en-US" sz="2880" dirty="0">
                <a:solidFill>
                  <a:srgbClr val="000818"/>
                </a:solidFill>
                <a:latin typeface="Arial" panose="020B0604020202020204" pitchFamily="34" charset="0"/>
                <a:cs typeface="Arial" panose="020B0604020202020204" pitchFamily="34" charset="0"/>
              </a:rPr>
              <a:t>STS is being afraid</a:t>
            </a:r>
          </a:p>
          <a:p>
            <a:pPr marL="457200" indent="-411480"/>
            <a:endParaRPr lang="en-US" dirty="0"/>
          </a:p>
        </p:txBody>
      </p:sp>
    </p:spTree>
    <p:extLst>
      <p:ext uri="{BB962C8B-B14F-4D97-AF65-F5344CB8AC3E}">
        <p14:creationId xmlns:p14="http://schemas.microsoft.com/office/powerpoint/2010/main" val="2214770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close up of a logo&#10;&#10;Description automatically generated">
            <a:extLst>
              <a:ext uri="{FF2B5EF4-FFF2-40B4-BE49-F238E27FC236}">
                <a16:creationId xmlns:a16="http://schemas.microsoft.com/office/drawing/2014/main" id="{D77C780B-FA16-4341-A66B-48DC8D66D65B}"/>
              </a:ext>
            </a:extLst>
          </p:cNvPr>
          <p:cNvPicPr>
            <a:picLocks noChangeAspect="1"/>
          </p:cNvPicPr>
          <p:nvPr/>
        </p:nvPicPr>
        <p:blipFill>
          <a:blip r:embed="rId2"/>
          <a:stretch>
            <a:fillRect/>
          </a:stretch>
        </p:blipFill>
        <p:spPr>
          <a:xfrm>
            <a:off x="817947" y="5261051"/>
            <a:ext cx="5057442" cy="1041630"/>
          </a:xfrm>
          <a:prstGeom prst="rect">
            <a:avLst/>
          </a:prstGeom>
        </p:spPr>
      </p:pic>
      <p:pic>
        <p:nvPicPr>
          <p:cNvPr id="6" name="Picture 6" descr="A close up of a sign&#10;&#10;Description automatically generated">
            <a:extLst>
              <a:ext uri="{FF2B5EF4-FFF2-40B4-BE49-F238E27FC236}">
                <a16:creationId xmlns:a16="http://schemas.microsoft.com/office/drawing/2014/main" id="{AD5D9500-B84E-45DE-94C7-00DE10342A22}"/>
              </a:ext>
            </a:extLst>
          </p:cNvPr>
          <p:cNvPicPr>
            <a:picLocks noChangeAspect="1"/>
          </p:cNvPicPr>
          <p:nvPr/>
        </p:nvPicPr>
        <p:blipFill>
          <a:blip r:embed="rId3"/>
          <a:stretch>
            <a:fillRect/>
          </a:stretch>
        </p:blipFill>
        <p:spPr>
          <a:xfrm>
            <a:off x="6917288" y="5092561"/>
            <a:ext cx="4497833" cy="1074625"/>
          </a:xfrm>
          <a:prstGeom prst="rect">
            <a:avLst/>
          </a:prstGeom>
        </p:spPr>
      </p:pic>
      <p:pic>
        <p:nvPicPr>
          <p:cNvPr id="8" name="Picture 2">
            <a:extLst>
              <a:ext uri="{FF2B5EF4-FFF2-40B4-BE49-F238E27FC236}">
                <a16:creationId xmlns:a16="http://schemas.microsoft.com/office/drawing/2014/main" id="{BEB409FC-1726-EEE3-1AA9-A6409D218B2C}"/>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974014" y="692775"/>
            <a:ext cx="4243972" cy="4243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04074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6AB2870-EE60-6129-9197-397C0DF63D4D}"/>
              </a:ext>
            </a:extLst>
          </p:cNvPr>
          <p:cNvSpPr txBox="1"/>
          <p:nvPr/>
        </p:nvSpPr>
        <p:spPr>
          <a:xfrm>
            <a:off x="921625" y="594361"/>
            <a:ext cx="10705604" cy="738664"/>
          </a:xfrm>
          <a:prstGeom prst="rect">
            <a:avLst/>
          </a:prstGeom>
          <a:noFill/>
        </p:spPr>
        <p:txBody>
          <a:bodyPr rot="0" spcFirstLastPara="0" vertOverflow="overflow" horzOverflow="overflow" vert="horz" wrap="square" lIns="109728" tIns="54864" rIns="109728" bIns="54864" numCol="1" spcCol="0" rtlCol="0" fromWordArt="0" anchor="t" anchorCtr="0" forceAA="0" compatLnSpc="1">
            <a:prstTxWarp prst="textNoShape">
              <a:avLst/>
            </a:prstTxWarp>
            <a:spAutoFit/>
          </a:bodyPr>
          <a:lstStyle/>
          <a:p>
            <a:r>
              <a:rPr lang="en-US" sz="4080" dirty="0">
                <a:latin typeface="Arial" panose="020B0604020202020204" pitchFamily="34" charset="0"/>
                <a:ea typeface="+mj-ea"/>
                <a:cs typeface="Arial" panose="020B0604020202020204" pitchFamily="34" charset="0"/>
              </a:rPr>
              <a:t>Making “Changes” to Improve Self-Wellness </a:t>
            </a:r>
            <a:endParaRPr lang="en-US" sz="3360" dirty="0">
              <a:latin typeface="Arial" panose="020B0604020202020204" pitchFamily="34" charset="0"/>
              <a:cs typeface="Arial" panose="020B0604020202020204" pitchFamily="34" charset="0"/>
            </a:endParaRPr>
          </a:p>
        </p:txBody>
      </p:sp>
      <p:pic>
        <p:nvPicPr>
          <p:cNvPr id="2052" name="Picture 4" descr="Force of Habit: How Behavior Change Science Impacts Success - NASM">
            <a:extLst>
              <a:ext uri="{FF2B5EF4-FFF2-40B4-BE49-F238E27FC236}">
                <a16:creationId xmlns:a16="http://schemas.microsoft.com/office/drawing/2014/main" id="{242DFD85-9FF8-DAC2-754C-9C9BBB404D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9921" y="1783080"/>
            <a:ext cx="6115050" cy="407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9608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DAFC8-0CF8-0611-3D4D-9FDD09E14962}"/>
              </a:ext>
            </a:extLst>
          </p:cNvPr>
          <p:cNvSpPr>
            <a:spLocks noGrp="1"/>
          </p:cNvSpPr>
          <p:nvPr>
            <p:ph type="title"/>
          </p:nvPr>
        </p:nvSpPr>
        <p:spPr>
          <a:xfrm>
            <a:off x="1365410" y="167567"/>
            <a:ext cx="9464040" cy="1325563"/>
          </a:xfrm>
        </p:spPr>
        <p:txBody>
          <a:bodyPr/>
          <a:lstStyle/>
          <a:p>
            <a:pPr algn="ctr"/>
            <a:r>
              <a:rPr lang="en-US" dirty="0">
                <a:latin typeface="Arial" panose="020B0604020202020204" pitchFamily="34" charset="0"/>
                <a:cs typeface="Arial" panose="020B0604020202020204" pitchFamily="34" charset="0"/>
              </a:rPr>
              <a:t>Admiring Problems vs Mindset </a:t>
            </a:r>
          </a:p>
        </p:txBody>
      </p:sp>
      <p:sp>
        <p:nvSpPr>
          <p:cNvPr id="3" name="Text Placeholder 2">
            <a:extLst>
              <a:ext uri="{FF2B5EF4-FFF2-40B4-BE49-F238E27FC236}">
                <a16:creationId xmlns:a16="http://schemas.microsoft.com/office/drawing/2014/main" id="{AC3D7C3C-C0A7-BF0A-3A7F-D4DF296BE3EB}"/>
              </a:ext>
            </a:extLst>
          </p:cNvPr>
          <p:cNvSpPr>
            <a:spLocks noGrp="1"/>
          </p:cNvSpPr>
          <p:nvPr>
            <p:ph type="body" idx="1"/>
          </p:nvPr>
        </p:nvSpPr>
        <p:spPr>
          <a:xfrm>
            <a:off x="871916" y="1180905"/>
            <a:ext cx="4642008" cy="823912"/>
          </a:xfrm>
        </p:spPr>
        <p:txBody>
          <a:bodyPr/>
          <a:lstStyle/>
          <a:p>
            <a:pPr algn="ctr"/>
            <a:r>
              <a:rPr lang="en-US" dirty="0">
                <a:latin typeface="Arial" panose="020B0604020202020204" pitchFamily="34" charset="0"/>
                <a:cs typeface="Arial" panose="020B0604020202020204" pitchFamily="34" charset="0"/>
              </a:rPr>
              <a:t>Admiring The Problem</a:t>
            </a:r>
          </a:p>
        </p:txBody>
      </p:sp>
      <p:sp>
        <p:nvSpPr>
          <p:cNvPr id="4" name="Content Placeholder 3">
            <a:extLst>
              <a:ext uri="{FF2B5EF4-FFF2-40B4-BE49-F238E27FC236}">
                <a16:creationId xmlns:a16="http://schemas.microsoft.com/office/drawing/2014/main" id="{C0DF8DA8-F5A8-20A1-8A01-306BF20A1464}"/>
              </a:ext>
            </a:extLst>
          </p:cNvPr>
          <p:cNvSpPr>
            <a:spLocks noGrp="1"/>
          </p:cNvSpPr>
          <p:nvPr>
            <p:ph sz="half" idx="2"/>
          </p:nvPr>
        </p:nvSpPr>
        <p:spPr>
          <a:xfrm>
            <a:off x="874776" y="1902024"/>
            <a:ext cx="4824888" cy="4724473"/>
          </a:xfrm>
        </p:spPr>
        <p:txBody>
          <a:bodyPr>
            <a:normAutofit lnSpcReduction="10000"/>
          </a:bodyPr>
          <a:lstStyle/>
          <a:p>
            <a:pPr>
              <a:lnSpc>
                <a:spcPct val="120000"/>
              </a:lnSpc>
            </a:pPr>
            <a:r>
              <a:rPr lang="en-US" sz="2280" i="1" dirty="0">
                <a:solidFill>
                  <a:schemeClr val="accent2"/>
                </a:solidFill>
                <a:latin typeface="Arial" panose="020B0604020202020204" pitchFamily="34" charset="0"/>
                <a:cs typeface="Arial" panose="020B0604020202020204" pitchFamily="34" charset="0"/>
              </a:rPr>
              <a:t>I can’t believe Ms. Kathy is doing that</a:t>
            </a:r>
            <a:r>
              <a:rPr lang="en-US" sz="2280" i="1" dirty="0">
                <a:latin typeface="Arial" panose="020B0604020202020204" pitchFamily="34" charset="0"/>
                <a:cs typeface="Arial" panose="020B0604020202020204" pitchFamily="34" charset="0"/>
              </a:rPr>
              <a:t>.</a:t>
            </a:r>
          </a:p>
          <a:p>
            <a:pPr>
              <a:lnSpc>
                <a:spcPct val="120000"/>
              </a:lnSpc>
            </a:pPr>
            <a:r>
              <a:rPr lang="en-US" sz="2280" i="1" dirty="0">
                <a:solidFill>
                  <a:schemeClr val="accent1">
                    <a:lumMod val="50000"/>
                  </a:schemeClr>
                </a:solidFill>
                <a:latin typeface="Arial" panose="020B0604020202020204" pitchFamily="34" charset="0"/>
                <a:cs typeface="Arial" panose="020B0604020202020204" pitchFamily="34" charset="0"/>
              </a:rPr>
              <a:t>I don’t understand why we must do another assessment.</a:t>
            </a:r>
          </a:p>
          <a:p>
            <a:pPr>
              <a:lnSpc>
                <a:spcPct val="120000"/>
              </a:lnSpc>
            </a:pPr>
            <a:r>
              <a:rPr lang="en-US" sz="2280" i="1" dirty="0">
                <a:solidFill>
                  <a:schemeClr val="accent6">
                    <a:lumMod val="50000"/>
                  </a:schemeClr>
                </a:solidFill>
                <a:latin typeface="Arial" panose="020B0604020202020204" pitchFamily="34" charset="0"/>
                <a:cs typeface="Arial" panose="020B0604020202020204" pitchFamily="34" charset="0"/>
              </a:rPr>
              <a:t>I had his sister and that whole family has issues.</a:t>
            </a:r>
          </a:p>
          <a:p>
            <a:pPr>
              <a:lnSpc>
                <a:spcPct val="120000"/>
              </a:lnSpc>
            </a:pPr>
            <a:r>
              <a:rPr lang="en-US" sz="2280" i="1" dirty="0">
                <a:solidFill>
                  <a:srgbClr val="7030A0"/>
                </a:solidFill>
                <a:latin typeface="Arial" panose="020B0604020202020204" pitchFamily="34" charset="0"/>
                <a:cs typeface="Arial" panose="020B0604020202020204" pitchFamily="34" charset="0"/>
              </a:rPr>
              <a:t>You know her mom is in jail.</a:t>
            </a:r>
          </a:p>
          <a:p>
            <a:pPr>
              <a:lnSpc>
                <a:spcPct val="120000"/>
              </a:lnSpc>
            </a:pPr>
            <a:r>
              <a:rPr lang="en-US" sz="2280" i="1" dirty="0">
                <a:solidFill>
                  <a:srgbClr val="00B050"/>
                </a:solidFill>
                <a:latin typeface="Arial" panose="020B0604020202020204" pitchFamily="34" charset="0"/>
                <a:cs typeface="Arial" panose="020B0604020202020204" pitchFamily="34" charset="0"/>
              </a:rPr>
              <a:t>If I have to deal with that grandfather one more time I am going to scream</a:t>
            </a:r>
            <a:r>
              <a:rPr lang="en-US" sz="2760" i="1" dirty="0">
                <a:solidFill>
                  <a:srgbClr val="00B050"/>
                </a:solidFill>
                <a:latin typeface="Arial" panose="020B0604020202020204" pitchFamily="34" charset="0"/>
                <a:cs typeface="Arial" panose="020B0604020202020204" pitchFamily="34" charset="0"/>
              </a:rPr>
              <a:t>.</a:t>
            </a:r>
          </a:p>
          <a:p>
            <a:endParaRPr lang="en-US" dirty="0"/>
          </a:p>
        </p:txBody>
      </p:sp>
      <p:sp>
        <p:nvSpPr>
          <p:cNvPr id="5" name="Text Placeholder 4">
            <a:extLst>
              <a:ext uri="{FF2B5EF4-FFF2-40B4-BE49-F238E27FC236}">
                <a16:creationId xmlns:a16="http://schemas.microsoft.com/office/drawing/2014/main" id="{5E64282C-B63E-3921-51C6-230582DA862E}"/>
              </a:ext>
            </a:extLst>
          </p:cNvPr>
          <p:cNvSpPr>
            <a:spLocks noGrp="1"/>
          </p:cNvSpPr>
          <p:nvPr>
            <p:ph type="body" sz="quarter" idx="3"/>
          </p:nvPr>
        </p:nvSpPr>
        <p:spPr>
          <a:xfrm>
            <a:off x="6242439" y="1081174"/>
            <a:ext cx="4664869" cy="823912"/>
          </a:xfrm>
        </p:spPr>
        <p:txBody>
          <a:bodyPr/>
          <a:lstStyle/>
          <a:p>
            <a:pPr algn="ctr"/>
            <a:r>
              <a:rPr lang="en-US" dirty="0">
                <a:latin typeface="Arial" panose="020B0604020202020204" pitchFamily="34" charset="0"/>
                <a:cs typeface="Arial" panose="020B0604020202020204" pitchFamily="34" charset="0"/>
              </a:rPr>
              <a:t>Mindset Shift</a:t>
            </a:r>
          </a:p>
        </p:txBody>
      </p:sp>
      <p:sp>
        <p:nvSpPr>
          <p:cNvPr id="6" name="Content Placeholder 5">
            <a:extLst>
              <a:ext uri="{FF2B5EF4-FFF2-40B4-BE49-F238E27FC236}">
                <a16:creationId xmlns:a16="http://schemas.microsoft.com/office/drawing/2014/main" id="{44B82A90-2107-0267-E78B-C26C07CA91FB}"/>
              </a:ext>
            </a:extLst>
          </p:cNvPr>
          <p:cNvSpPr>
            <a:spLocks noGrp="1"/>
          </p:cNvSpPr>
          <p:nvPr>
            <p:ph sz="quarter" idx="4"/>
          </p:nvPr>
        </p:nvSpPr>
        <p:spPr>
          <a:xfrm>
            <a:off x="6112293" y="1765340"/>
            <a:ext cx="5195788" cy="4997843"/>
          </a:xfrm>
        </p:spPr>
        <p:txBody>
          <a:bodyPr>
            <a:noAutofit/>
          </a:bodyPr>
          <a:lstStyle/>
          <a:p>
            <a:pPr>
              <a:lnSpc>
                <a:spcPct val="120000"/>
              </a:lnSpc>
            </a:pPr>
            <a:r>
              <a:rPr lang="en-US" sz="2280" i="1" dirty="0">
                <a:solidFill>
                  <a:schemeClr val="accent2"/>
                </a:solidFill>
                <a:latin typeface="Arial" panose="020B0604020202020204" pitchFamily="34" charset="0"/>
                <a:cs typeface="Arial" panose="020B0604020202020204" pitchFamily="34" charset="0"/>
              </a:rPr>
              <a:t>Hmmm I wonder why Ms. Kathy is doing it that way.</a:t>
            </a:r>
          </a:p>
          <a:p>
            <a:pPr>
              <a:lnSpc>
                <a:spcPct val="120000"/>
              </a:lnSpc>
            </a:pPr>
            <a:r>
              <a:rPr lang="en-US" sz="2280" i="1" dirty="0">
                <a:solidFill>
                  <a:schemeClr val="accent1">
                    <a:lumMod val="50000"/>
                  </a:schemeClr>
                </a:solidFill>
                <a:latin typeface="Arial" panose="020B0604020202020204" pitchFamily="34" charset="0"/>
                <a:cs typeface="Arial" panose="020B0604020202020204" pitchFamily="34" charset="0"/>
              </a:rPr>
              <a:t>Can you tell me what the outcomes of this assessment will be.</a:t>
            </a:r>
          </a:p>
          <a:p>
            <a:pPr>
              <a:lnSpc>
                <a:spcPct val="120000"/>
              </a:lnSpc>
            </a:pPr>
            <a:r>
              <a:rPr lang="en-US" sz="2280" i="1" dirty="0">
                <a:solidFill>
                  <a:schemeClr val="accent6">
                    <a:lumMod val="50000"/>
                  </a:schemeClr>
                </a:solidFill>
                <a:latin typeface="Arial" panose="020B0604020202020204" pitchFamily="34" charset="0"/>
                <a:cs typeface="Arial" panose="020B0604020202020204" pitchFamily="34" charset="0"/>
              </a:rPr>
              <a:t>I know the family has struggled in the past. Maybe I can share somethings that worked for me</a:t>
            </a:r>
            <a:r>
              <a:rPr lang="en-US" sz="2280" i="1" dirty="0">
                <a:latin typeface="Arial" panose="020B0604020202020204" pitchFamily="34" charset="0"/>
                <a:cs typeface="Arial" panose="020B0604020202020204" pitchFamily="34" charset="0"/>
              </a:rPr>
              <a:t>.</a:t>
            </a:r>
          </a:p>
          <a:p>
            <a:pPr>
              <a:lnSpc>
                <a:spcPct val="120000"/>
              </a:lnSpc>
            </a:pPr>
            <a:r>
              <a:rPr lang="en-US" sz="2280" i="1" dirty="0">
                <a:solidFill>
                  <a:srgbClr val="7030A0"/>
                </a:solidFill>
                <a:latin typeface="Arial" panose="020B0604020202020204" pitchFamily="34" charset="0"/>
                <a:cs typeface="Arial" panose="020B0604020202020204" pitchFamily="34" charset="0"/>
              </a:rPr>
              <a:t>So, we know she has at least an ACE score of 1. </a:t>
            </a:r>
          </a:p>
          <a:p>
            <a:pPr>
              <a:lnSpc>
                <a:spcPct val="120000"/>
              </a:lnSpc>
            </a:pPr>
            <a:r>
              <a:rPr lang="en-US" sz="2280" i="1" dirty="0">
                <a:solidFill>
                  <a:srgbClr val="00B050"/>
                </a:solidFill>
                <a:latin typeface="Arial" panose="020B0604020202020204" pitchFamily="34" charset="0"/>
                <a:cs typeface="Arial" panose="020B0604020202020204" pitchFamily="34" charset="0"/>
              </a:rPr>
              <a:t>There is a family history of trauma.</a:t>
            </a:r>
          </a:p>
        </p:txBody>
      </p:sp>
    </p:spTree>
    <p:extLst>
      <p:ext uri="{BB962C8B-B14F-4D97-AF65-F5344CB8AC3E}">
        <p14:creationId xmlns:p14="http://schemas.microsoft.com/office/powerpoint/2010/main" val="40833323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7 Visual Tools From A Therapist That Can Change Your Life | An Illustrated  Guide | by Valerie | Dare To Be Better | Medium">
            <a:extLst>
              <a:ext uri="{FF2B5EF4-FFF2-40B4-BE49-F238E27FC236}">
                <a16:creationId xmlns:a16="http://schemas.microsoft.com/office/drawing/2014/main" id="{6D195ACD-C2D9-3387-BF08-7F4C3704AE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8320" y="685800"/>
            <a:ext cx="8801100"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4113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Life Force” To Find Your Purpose— Phil Stutz | by Michelle Love | Jan, 2023  | Medium">
            <a:extLst>
              <a:ext uri="{FF2B5EF4-FFF2-40B4-BE49-F238E27FC236}">
                <a16:creationId xmlns:a16="http://schemas.microsoft.com/office/drawing/2014/main" id="{6FF0F2EC-4633-1C46-C305-C0979B20EB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4665" y="1036455"/>
            <a:ext cx="7742670" cy="4956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9255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2DBFA-195E-C3B7-4D8B-14ED828C7CB3}"/>
              </a:ext>
            </a:extLst>
          </p:cNvPr>
          <p:cNvSpPr>
            <a:spLocks noGrp="1"/>
          </p:cNvSpPr>
          <p:nvPr>
            <p:ph type="ctrTitle"/>
          </p:nvPr>
        </p:nvSpPr>
        <p:spPr/>
        <p:txBody>
          <a:bodyPr/>
          <a:lstStyle/>
          <a:p>
            <a:r>
              <a:rPr lang="en-US" dirty="0"/>
              <a:t>Managing Stress</a:t>
            </a:r>
          </a:p>
        </p:txBody>
      </p:sp>
    </p:spTree>
    <p:extLst>
      <p:ext uri="{BB962C8B-B14F-4D97-AF65-F5344CB8AC3E}">
        <p14:creationId xmlns:p14="http://schemas.microsoft.com/office/powerpoint/2010/main" val="31985819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D8CD6E-CDA3-AF79-1DE8-21AD53A38756}"/>
              </a:ext>
            </a:extLst>
          </p:cNvPr>
          <p:cNvPicPr>
            <a:picLocks noChangeAspect="1"/>
          </p:cNvPicPr>
          <p:nvPr/>
        </p:nvPicPr>
        <p:blipFill>
          <a:blip r:embed="rId3"/>
          <a:stretch>
            <a:fillRect/>
          </a:stretch>
        </p:blipFill>
        <p:spPr>
          <a:xfrm>
            <a:off x="6096001" y="616765"/>
            <a:ext cx="5040630" cy="5345539"/>
          </a:xfrm>
          <a:prstGeom prst="rect">
            <a:avLst/>
          </a:prstGeom>
          <a:ln w="38100">
            <a:solidFill>
              <a:schemeClr val="accent1">
                <a:lumMod val="75000"/>
              </a:schemeClr>
            </a:solidFill>
          </a:ln>
        </p:spPr>
      </p:pic>
      <p:pic>
        <p:nvPicPr>
          <p:cNvPr id="7" name="Picture 6">
            <a:extLst>
              <a:ext uri="{FF2B5EF4-FFF2-40B4-BE49-F238E27FC236}">
                <a16:creationId xmlns:a16="http://schemas.microsoft.com/office/drawing/2014/main" id="{F3A47434-C777-5A52-BCBF-50EAFE560CE4}"/>
              </a:ext>
            </a:extLst>
          </p:cNvPr>
          <p:cNvPicPr>
            <a:picLocks noChangeAspect="1"/>
          </p:cNvPicPr>
          <p:nvPr/>
        </p:nvPicPr>
        <p:blipFill>
          <a:blip r:embed="rId4"/>
          <a:stretch>
            <a:fillRect/>
          </a:stretch>
        </p:blipFill>
        <p:spPr>
          <a:xfrm>
            <a:off x="1055371" y="616765"/>
            <a:ext cx="4706303" cy="5345539"/>
          </a:xfrm>
          <a:prstGeom prst="rect">
            <a:avLst/>
          </a:prstGeom>
          <a:ln w="38100">
            <a:solidFill>
              <a:schemeClr val="accent1">
                <a:lumMod val="75000"/>
              </a:schemeClr>
            </a:solidFill>
          </a:ln>
        </p:spPr>
      </p:pic>
      <p:pic>
        <p:nvPicPr>
          <p:cNvPr id="13" name="Content Placeholder 4">
            <a:extLst>
              <a:ext uri="{FF2B5EF4-FFF2-40B4-BE49-F238E27FC236}">
                <a16:creationId xmlns:a16="http://schemas.microsoft.com/office/drawing/2014/main" id="{B10E8E57-86B1-6EF4-9081-350AE95C5FAD}"/>
              </a:ext>
            </a:extLst>
          </p:cNvPr>
          <p:cNvPicPr>
            <a:picLocks noChangeAspect="1"/>
          </p:cNvPicPr>
          <p:nvPr/>
        </p:nvPicPr>
        <p:blipFill>
          <a:blip r:embed="rId5"/>
          <a:stretch>
            <a:fillRect/>
          </a:stretch>
        </p:blipFill>
        <p:spPr>
          <a:xfrm>
            <a:off x="674544" y="6067754"/>
            <a:ext cx="4041545" cy="447347"/>
          </a:xfrm>
          <a:prstGeom prst="rect">
            <a:avLst/>
          </a:prstGeom>
        </p:spPr>
      </p:pic>
    </p:spTree>
    <p:extLst>
      <p:ext uri="{BB962C8B-B14F-4D97-AF65-F5344CB8AC3E}">
        <p14:creationId xmlns:p14="http://schemas.microsoft.com/office/powerpoint/2010/main" val="1518455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E32C2-5F05-D49F-B26E-BA51B4F4A627}"/>
              </a:ext>
            </a:extLst>
          </p:cNvPr>
          <p:cNvSpPr>
            <a:spLocks noGrp="1"/>
          </p:cNvSpPr>
          <p:nvPr>
            <p:ph type="title"/>
          </p:nvPr>
        </p:nvSpPr>
        <p:spPr>
          <a:xfrm>
            <a:off x="792480" y="429768"/>
            <a:ext cx="9875520" cy="731520"/>
          </a:xfrm>
        </p:spPr>
        <p:txBody>
          <a:bodyPr>
            <a:normAutofit/>
          </a:bodyPr>
          <a:lstStyle/>
          <a:p>
            <a:pPr algn="ctr"/>
            <a:r>
              <a:rPr lang="en-US" dirty="0">
                <a:latin typeface="Arial" panose="020B0604020202020204" pitchFamily="34" charset="0"/>
                <a:cs typeface="Arial" panose="020B0604020202020204" pitchFamily="34" charset="0"/>
              </a:rPr>
              <a:t>Healthy Ways to Respond</a:t>
            </a:r>
          </a:p>
        </p:txBody>
      </p:sp>
      <p:sp>
        <p:nvSpPr>
          <p:cNvPr id="3" name="Content Placeholder 2">
            <a:extLst>
              <a:ext uri="{FF2B5EF4-FFF2-40B4-BE49-F238E27FC236}">
                <a16:creationId xmlns:a16="http://schemas.microsoft.com/office/drawing/2014/main" id="{4A73B568-7BEC-14EF-C36D-8237FCBB47A9}"/>
              </a:ext>
            </a:extLst>
          </p:cNvPr>
          <p:cNvSpPr>
            <a:spLocks noGrp="1"/>
          </p:cNvSpPr>
          <p:nvPr>
            <p:ph idx="1"/>
          </p:nvPr>
        </p:nvSpPr>
        <p:spPr>
          <a:xfrm>
            <a:off x="792480" y="1417320"/>
            <a:ext cx="9692640" cy="5010912"/>
          </a:xfrm>
        </p:spPr>
        <p:txBody>
          <a:bodyPr/>
          <a:lstStyle/>
          <a:p>
            <a:r>
              <a:rPr lang="en-US" sz="2880" dirty="0">
                <a:latin typeface="Arial" panose="020B0604020202020204" pitchFamily="34" charset="0"/>
                <a:cs typeface="Arial" panose="020B0604020202020204" pitchFamily="34" charset="0"/>
              </a:rPr>
              <a:t>Healthy Alternative Activities</a:t>
            </a:r>
          </a:p>
          <a:p>
            <a:pPr lvl="1">
              <a:buFont typeface="Wingdings" panose="05000000000000000000" pitchFamily="2" charset="2"/>
              <a:buChar char="ü"/>
            </a:pPr>
            <a:r>
              <a:rPr lang="en-US" sz="2880" dirty="0">
                <a:latin typeface="Arial" panose="020B0604020202020204" pitchFamily="34" charset="0"/>
                <a:cs typeface="Arial" panose="020B0604020202020204" pitchFamily="34" charset="0"/>
              </a:rPr>
              <a:t>Doing something else that’s healthy for you to distract yourself</a:t>
            </a:r>
          </a:p>
          <a:p>
            <a:r>
              <a:rPr lang="en-US" sz="2880" dirty="0">
                <a:latin typeface="Arial" panose="020B0604020202020204" pitchFamily="34" charset="0"/>
                <a:cs typeface="Arial" panose="020B0604020202020204" pitchFamily="34" charset="0"/>
              </a:rPr>
              <a:t>Reframing</a:t>
            </a:r>
          </a:p>
          <a:p>
            <a:pPr lvl="1">
              <a:buFont typeface="Wingdings" panose="05000000000000000000" pitchFamily="2" charset="2"/>
              <a:buChar char="ü"/>
            </a:pPr>
            <a:r>
              <a:rPr lang="en-US" sz="2880" dirty="0">
                <a:latin typeface="Arial" panose="020B0604020202020204" pitchFamily="34" charset="0"/>
                <a:cs typeface="Arial" panose="020B0604020202020204" pitchFamily="34" charset="0"/>
              </a:rPr>
              <a:t>Finding the lesson to be learned in this situation</a:t>
            </a:r>
          </a:p>
          <a:p>
            <a:r>
              <a:rPr lang="en-US" sz="2880" dirty="0">
                <a:latin typeface="Arial" panose="020B0604020202020204" pitchFamily="34" charset="0"/>
                <a:cs typeface="Arial" panose="020B0604020202020204" pitchFamily="34" charset="0"/>
              </a:rPr>
              <a:t>Problem Solving</a:t>
            </a:r>
          </a:p>
          <a:p>
            <a:pPr lvl="1">
              <a:buFont typeface="Wingdings" panose="05000000000000000000" pitchFamily="2" charset="2"/>
              <a:buChar char="ü"/>
            </a:pPr>
            <a:r>
              <a:rPr lang="en-US" dirty="0">
                <a:latin typeface="Arial" panose="020B0604020202020204" pitchFamily="34" charset="0"/>
                <a:cs typeface="Arial" panose="020B0604020202020204" pitchFamily="34" charset="0"/>
              </a:rPr>
              <a:t>Breaking down the issue </a:t>
            </a:r>
          </a:p>
          <a:p>
            <a:r>
              <a:rPr lang="en-US" sz="2880" dirty="0">
                <a:latin typeface="Arial" panose="020B0604020202020204" pitchFamily="34" charset="0"/>
                <a:cs typeface="Arial" panose="020B0604020202020204" pitchFamily="34" charset="0"/>
              </a:rPr>
              <a:t>Social Support</a:t>
            </a:r>
          </a:p>
          <a:p>
            <a:pPr lvl="1">
              <a:buFont typeface="Wingdings" panose="05000000000000000000" pitchFamily="2" charset="2"/>
              <a:buChar char="ü"/>
            </a:pPr>
            <a:r>
              <a:rPr lang="en-US" dirty="0">
                <a:latin typeface="Arial" panose="020B0604020202020204" pitchFamily="34" charset="0"/>
                <a:cs typeface="Arial" panose="020B0604020202020204" pitchFamily="34" charset="0"/>
              </a:rPr>
              <a:t>Seeking ideas of clarity form other</a:t>
            </a:r>
          </a:p>
          <a:p>
            <a:pPr lvl="1"/>
            <a:endParaRPr lang="en-US" dirty="0">
              <a:latin typeface="Arial" panose="020B0604020202020204" pitchFamily="34" charset="0"/>
              <a:cs typeface="Arial" panose="020B0604020202020204" pitchFamily="34" charset="0"/>
            </a:endParaRPr>
          </a:p>
        </p:txBody>
      </p:sp>
      <p:pic>
        <p:nvPicPr>
          <p:cNvPr id="4" name="Picture 2" descr="Resources on COVID-19 for the Behavioral Health Workforce | Mental Health  Technology Transfer Center (MHTTC) Network">
            <a:extLst>
              <a:ext uri="{FF2B5EF4-FFF2-40B4-BE49-F238E27FC236}">
                <a16:creationId xmlns:a16="http://schemas.microsoft.com/office/drawing/2014/main" id="{13FFB401-40FB-5287-42EC-9E1DEDBB8C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9131" y="6066642"/>
            <a:ext cx="3120390" cy="723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008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15CCA-7D86-D340-D442-AFBD0264F191}"/>
              </a:ext>
            </a:extLst>
          </p:cNvPr>
          <p:cNvSpPr>
            <a:spLocks noGrp="1"/>
          </p:cNvSpPr>
          <p:nvPr>
            <p:ph type="title"/>
          </p:nvPr>
        </p:nvSpPr>
        <p:spPr>
          <a:xfrm>
            <a:off x="975360" y="594360"/>
            <a:ext cx="9875520" cy="731520"/>
          </a:xfrm>
        </p:spPr>
        <p:txBody>
          <a:bodyPr>
            <a:normAutofit/>
          </a:bodyPr>
          <a:lstStyle/>
          <a:p>
            <a:pPr algn="ctr"/>
            <a:r>
              <a:rPr lang="en-US" dirty="0">
                <a:latin typeface="Arial" panose="020B0604020202020204" pitchFamily="34" charset="0"/>
                <a:cs typeface="Arial" panose="020B0604020202020204" pitchFamily="34" charset="0"/>
              </a:rPr>
              <a:t>Unhealthy Ways to Respond</a:t>
            </a:r>
          </a:p>
        </p:txBody>
      </p:sp>
      <p:sp>
        <p:nvSpPr>
          <p:cNvPr id="3" name="Content Placeholder 2">
            <a:extLst>
              <a:ext uri="{FF2B5EF4-FFF2-40B4-BE49-F238E27FC236}">
                <a16:creationId xmlns:a16="http://schemas.microsoft.com/office/drawing/2014/main" id="{3832137A-6D2A-5A23-B4A1-733083C510BA}"/>
              </a:ext>
            </a:extLst>
          </p:cNvPr>
          <p:cNvSpPr>
            <a:spLocks noGrp="1"/>
          </p:cNvSpPr>
          <p:nvPr>
            <p:ph idx="1"/>
          </p:nvPr>
        </p:nvSpPr>
        <p:spPr>
          <a:xfrm>
            <a:off x="552091" y="1725283"/>
            <a:ext cx="10115909" cy="4858397"/>
          </a:xfrm>
        </p:spPr>
        <p:txBody>
          <a:bodyPr/>
          <a:lstStyle/>
          <a:p>
            <a:r>
              <a:rPr lang="en-US" dirty="0">
                <a:latin typeface="Arial" panose="020B0604020202020204" pitchFamily="34" charset="0"/>
                <a:cs typeface="Arial" panose="020B0604020202020204" pitchFamily="34" charset="0"/>
              </a:rPr>
              <a:t>Avoiding or denying the stressor</a:t>
            </a:r>
          </a:p>
          <a:p>
            <a:r>
              <a:rPr lang="en-US" dirty="0">
                <a:latin typeface="Arial" panose="020B0604020202020204" pitchFamily="34" charset="0"/>
                <a:cs typeface="Arial" panose="020B0604020202020204" pitchFamily="34" charset="0"/>
              </a:rPr>
              <a:t>Numbing and blunting your reaction</a:t>
            </a:r>
          </a:p>
          <a:p>
            <a:r>
              <a:rPr lang="en-US" dirty="0">
                <a:latin typeface="Arial" panose="020B0604020202020204" pitchFamily="34" charset="0"/>
                <a:cs typeface="Arial" panose="020B0604020202020204" pitchFamily="34" charset="0"/>
              </a:rPr>
              <a:t>Using your social support systems to justify your actions</a:t>
            </a:r>
          </a:p>
        </p:txBody>
      </p:sp>
      <p:pic>
        <p:nvPicPr>
          <p:cNvPr id="4" name="Picture 2" descr="Resources on COVID-19 for the Behavioral Health Workforce | Mental Health  Technology Transfer Center (MHTTC) Network">
            <a:extLst>
              <a:ext uri="{FF2B5EF4-FFF2-40B4-BE49-F238E27FC236}">
                <a16:creationId xmlns:a16="http://schemas.microsoft.com/office/drawing/2014/main" id="{0CE06085-D14E-6E69-ED1A-555274128F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2011" y="6055190"/>
            <a:ext cx="2937510" cy="680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211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5C6A9-B15F-5435-A3F6-32D047E31672}"/>
              </a:ext>
            </a:extLst>
          </p:cNvPr>
          <p:cNvSpPr>
            <a:spLocks noGrp="1"/>
          </p:cNvSpPr>
          <p:nvPr>
            <p:ph type="title"/>
          </p:nvPr>
        </p:nvSpPr>
        <p:spPr/>
        <p:txBody>
          <a:bodyPr>
            <a:normAutofit/>
          </a:bodyPr>
          <a:lstStyle/>
          <a:p>
            <a:r>
              <a:rPr lang="en-US" dirty="0">
                <a:solidFill>
                  <a:srgbClr val="000818"/>
                </a:solidFill>
              </a:rPr>
              <a:t>Hot Buttons</a:t>
            </a:r>
          </a:p>
        </p:txBody>
      </p:sp>
      <p:sp>
        <p:nvSpPr>
          <p:cNvPr id="3" name="Text Placeholder 2">
            <a:extLst>
              <a:ext uri="{FF2B5EF4-FFF2-40B4-BE49-F238E27FC236}">
                <a16:creationId xmlns:a16="http://schemas.microsoft.com/office/drawing/2014/main" id="{6B9751DC-2A4E-9C27-92DF-7CC5A92A7673}"/>
              </a:ext>
            </a:extLst>
          </p:cNvPr>
          <p:cNvSpPr>
            <a:spLocks noGrp="1"/>
          </p:cNvSpPr>
          <p:nvPr>
            <p:ph type="body" idx="1"/>
          </p:nvPr>
        </p:nvSpPr>
        <p:spPr/>
        <p:txBody>
          <a:bodyPr/>
          <a:lstStyle/>
          <a:p>
            <a:pPr>
              <a:buClrTx/>
            </a:pPr>
            <a:r>
              <a:rPr lang="en-US" sz="3840" dirty="0">
                <a:solidFill>
                  <a:srgbClr val="000818"/>
                </a:solidFill>
              </a:rPr>
              <a:t>Disrespect</a:t>
            </a:r>
          </a:p>
          <a:p>
            <a:pPr>
              <a:buClrTx/>
            </a:pPr>
            <a:r>
              <a:rPr lang="en-US" sz="3840" dirty="0">
                <a:solidFill>
                  <a:srgbClr val="000818"/>
                </a:solidFill>
              </a:rPr>
              <a:t>Physical aggression</a:t>
            </a:r>
          </a:p>
          <a:p>
            <a:pPr>
              <a:buClrTx/>
            </a:pPr>
            <a:r>
              <a:rPr lang="en-US" sz="3840" dirty="0">
                <a:solidFill>
                  <a:srgbClr val="000818"/>
                </a:solidFill>
              </a:rPr>
              <a:t>Spitters/bitters</a:t>
            </a:r>
          </a:p>
          <a:p>
            <a:pPr>
              <a:buClrTx/>
            </a:pPr>
            <a:r>
              <a:rPr lang="en-US" sz="3840" dirty="0">
                <a:solidFill>
                  <a:srgbClr val="000818"/>
                </a:solidFill>
              </a:rPr>
              <a:t>Whining</a:t>
            </a:r>
          </a:p>
          <a:p>
            <a:pPr>
              <a:buClrTx/>
            </a:pPr>
            <a:r>
              <a:rPr lang="en-US" sz="3840" dirty="0">
                <a:solidFill>
                  <a:srgbClr val="000818"/>
                </a:solidFill>
              </a:rPr>
              <a:t>Tattlers</a:t>
            </a:r>
          </a:p>
          <a:p>
            <a:pPr>
              <a:buClrTx/>
            </a:pPr>
            <a:r>
              <a:rPr lang="en-US" sz="3840" dirty="0">
                <a:solidFill>
                  <a:srgbClr val="000818"/>
                </a:solidFill>
              </a:rPr>
              <a:t>Colleagues</a:t>
            </a:r>
          </a:p>
          <a:p>
            <a:pPr marL="22860" indent="0">
              <a:buNone/>
            </a:pPr>
            <a:endParaRPr lang="en-US" dirty="0"/>
          </a:p>
          <a:p>
            <a:endParaRPr lang="en-US" dirty="0"/>
          </a:p>
        </p:txBody>
      </p:sp>
      <p:sp>
        <p:nvSpPr>
          <p:cNvPr id="5" name="TextBox 4">
            <a:extLst>
              <a:ext uri="{FF2B5EF4-FFF2-40B4-BE49-F238E27FC236}">
                <a16:creationId xmlns:a16="http://schemas.microsoft.com/office/drawing/2014/main" id="{3B830E57-E665-473B-D3B9-6C177C35600E}"/>
              </a:ext>
            </a:extLst>
          </p:cNvPr>
          <p:cNvSpPr txBox="1"/>
          <p:nvPr/>
        </p:nvSpPr>
        <p:spPr>
          <a:xfrm>
            <a:off x="792480" y="6172201"/>
            <a:ext cx="7863840" cy="757130"/>
          </a:xfrm>
          <a:prstGeom prst="rect">
            <a:avLst/>
          </a:prstGeom>
          <a:noFill/>
        </p:spPr>
        <p:txBody>
          <a:bodyPr wrap="square">
            <a:spAutoFit/>
          </a:bodyPr>
          <a:lstStyle/>
          <a:p>
            <a:r>
              <a:rPr lang="en-US" sz="2160" dirty="0">
                <a:hlinkClick r:id="rId2"/>
              </a:rPr>
              <a:t>https://www.tiktok.com/@lydberube/video/6914385438513974534</a:t>
            </a:r>
            <a:endParaRPr lang="en-US" sz="2160" dirty="0"/>
          </a:p>
          <a:p>
            <a:endParaRPr lang="en-US" sz="2160" dirty="0"/>
          </a:p>
        </p:txBody>
      </p:sp>
      <p:pic>
        <p:nvPicPr>
          <p:cNvPr id="6146" name="Picture 2" descr="The #1 Reason Your Child with Autism is Hitting">
            <a:extLst>
              <a:ext uri="{FF2B5EF4-FFF2-40B4-BE49-F238E27FC236}">
                <a16:creationId xmlns:a16="http://schemas.microsoft.com/office/drawing/2014/main" id="{BCD98F65-33CE-5434-600C-47EBFC39D36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3360" y="1536635"/>
            <a:ext cx="3578551" cy="238702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ow to Behave with Disrespectful Children ?">
            <a:extLst>
              <a:ext uri="{FF2B5EF4-FFF2-40B4-BE49-F238E27FC236}">
                <a16:creationId xmlns:a16="http://schemas.microsoft.com/office/drawing/2014/main" id="{76883E1D-2245-8E7A-7191-328E78D06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3991" y="3409225"/>
            <a:ext cx="3794760" cy="2529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272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743D2-953D-A769-F5B1-8EA886E2E44F}"/>
              </a:ext>
            </a:extLst>
          </p:cNvPr>
          <p:cNvSpPr>
            <a:spLocks noGrp="1"/>
          </p:cNvSpPr>
          <p:nvPr>
            <p:ph type="title"/>
          </p:nvPr>
        </p:nvSpPr>
        <p:spPr/>
        <p:txBody>
          <a:bodyPr>
            <a:normAutofit fontScale="90000"/>
          </a:bodyPr>
          <a:lstStyle/>
          <a:p>
            <a:pPr>
              <a:buClrTx/>
            </a:pPr>
            <a:r>
              <a:rPr lang="en-US" dirty="0">
                <a:solidFill>
                  <a:srgbClr val="000818"/>
                </a:solidFill>
              </a:rPr>
              <a:t>Control the Controllables </a:t>
            </a:r>
            <a:br>
              <a:rPr lang="en-US" dirty="0">
                <a:solidFill>
                  <a:srgbClr val="000818"/>
                </a:solidFill>
              </a:rPr>
            </a:br>
            <a:r>
              <a:rPr lang="en-US" dirty="0">
                <a:solidFill>
                  <a:srgbClr val="000818"/>
                </a:solidFill>
              </a:rPr>
              <a:t>Step 1:Organize</a:t>
            </a:r>
          </a:p>
        </p:txBody>
      </p:sp>
      <p:sp>
        <p:nvSpPr>
          <p:cNvPr id="3" name="Text Placeholder 2">
            <a:extLst>
              <a:ext uri="{FF2B5EF4-FFF2-40B4-BE49-F238E27FC236}">
                <a16:creationId xmlns:a16="http://schemas.microsoft.com/office/drawing/2014/main" id="{AEA3CF11-7D89-4818-3242-D04C54D84899}"/>
              </a:ext>
            </a:extLst>
          </p:cNvPr>
          <p:cNvSpPr>
            <a:spLocks noGrp="1"/>
          </p:cNvSpPr>
          <p:nvPr>
            <p:ph type="body" idx="1"/>
          </p:nvPr>
        </p:nvSpPr>
        <p:spPr>
          <a:xfrm>
            <a:off x="281678" y="1873597"/>
            <a:ext cx="10224719" cy="4555199"/>
          </a:xfrm>
        </p:spPr>
        <p:txBody>
          <a:bodyPr/>
          <a:lstStyle/>
          <a:p>
            <a:endParaRPr lang="en-US" dirty="0"/>
          </a:p>
          <a:p>
            <a:pPr>
              <a:buClrTx/>
            </a:pPr>
            <a:r>
              <a:rPr lang="en-US" sz="3840" dirty="0">
                <a:solidFill>
                  <a:srgbClr val="000818"/>
                </a:solidFill>
              </a:rPr>
              <a:t>What can you control?</a:t>
            </a:r>
          </a:p>
          <a:p>
            <a:pPr>
              <a:buClrTx/>
            </a:pPr>
            <a:r>
              <a:rPr lang="en-US" sz="3840" dirty="0">
                <a:solidFill>
                  <a:srgbClr val="000818"/>
                </a:solidFill>
              </a:rPr>
              <a:t>What can’t you control?</a:t>
            </a:r>
          </a:p>
          <a:p>
            <a:pPr>
              <a:buClrTx/>
            </a:pPr>
            <a:r>
              <a:rPr lang="en-US" sz="3840" dirty="0">
                <a:solidFill>
                  <a:srgbClr val="000818"/>
                </a:solidFill>
              </a:rPr>
              <a:t>How much energy are putting on the cants?</a:t>
            </a:r>
          </a:p>
        </p:txBody>
      </p:sp>
    </p:spTree>
    <p:extLst>
      <p:ext uri="{BB962C8B-B14F-4D97-AF65-F5344CB8AC3E}">
        <p14:creationId xmlns:p14="http://schemas.microsoft.com/office/powerpoint/2010/main" val="3040376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5077" y="1143000"/>
            <a:ext cx="3658574" cy="3658574"/>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2960" y="1138356"/>
            <a:ext cx="3659062" cy="3659062"/>
          </a:xfrm>
          <a:prstGeom prst="rect">
            <a:avLst/>
          </a:prstGeom>
        </p:spPr>
      </p:pic>
      <p:pic>
        <p:nvPicPr>
          <p:cNvPr id="2050" name="Picture 2" descr="Image result for mental health first ai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30640" y="1316314"/>
            <a:ext cx="2241832" cy="3481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4078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A1346-C5D2-E0ED-28A9-891741205AE5}"/>
              </a:ext>
            </a:extLst>
          </p:cNvPr>
          <p:cNvSpPr>
            <a:spLocks noGrp="1"/>
          </p:cNvSpPr>
          <p:nvPr>
            <p:ph type="title"/>
          </p:nvPr>
        </p:nvSpPr>
        <p:spPr/>
        <p:txBody>
          <a:bodyPr>
            <a:normAutofit fontScale="90000"/>
          </a:bodyPr>
          <a:lstStyle/>
          <a:p>
            <a:pPr algn="ctr"/>
            <a:r>
              <a:rPr lang="en-US" dirty="0">
                <a:latin typeface="Arial" panose="020B0604020202020204" pitchFamily="34" charset="0"/>
                <a:cs typeface="Arial" panose="020B0604020202020204" pitchFamily="34" charset="0"/>
              </a:rPr>
              <a:t>Control the Controllables</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Step 2: Prioritize</a:t>
            </a:r>
          </a:p>
        </p:txBody>
      </p:sp>
      <p:graphicFrame>
        <p:nvGraphicFramePr>
          <p:cNvPr id="4" name="Table 4">
            <a:extLst>
              <a:ext uri="{FF2B5EF4-FFF2-40B4-BE49-F238E27FC236}">
                <a16:creationId xmlns:a16="http://schemas.microsoft.com/office/drawing/2014/main" id="{71A28A79-F78A-FC5F-35C5-099203C25DF3}"/>
              </a:ext>
            </a:extLst>
          </p:cNvPr>
          <p:cNvGraphicFramePr>
            <a:graphicFrameLocks noGrp="1"/>
          </p:cNvGraphicFramePr>
          <p:nvPr>
            <p:ph idx="1"/>
          </p:nvPr>
        </p:nvGraphicFramePr>
        <p:xfrm>
          <a:off x="1066800" y="2057400"/>
          <a:ext cx="9966960" cy="3291840"/>
        </p:xfrm>
        <a:graphic>
          <a:graphicData uri="http://schemas.openxmlformats.org/drawingml/2006/table">
            <a:tbl>
              <a:tblPr firstRow="1" bandRow="1">
                <a:tableStyleId>{5C22544A-7EE6-4342-B048-85BDC9FD1C3A}</a:tableStyleId>
              </a:tblPr>
              <a:tblGrid>
                <a:gridCol w="4983480">
                  <a:extLst>
                    <a:ext uri="{9D8B030D-6E8A-4147-A177-3AD203B41FA5}">
                      <a16:colId xmlns:a16="http://schemas.microsoft.com/office/drawing/2014/main" val="1363326412"/>
                    </a:ext>
                  </a:extLst>
                </a:gridCol>
                <a:gridCol w="4983480">
                  <a:extLst>
                    <a:ext uri="{9D8B030D-6E8A-4147-A177-3AD203B41FA5}">
                      <a16:colId xmlns:a16="http://schemas.microsoft.com/office/drawing/2014/main" val="2543131473"/>
                    </a:ext>
                  </a:extLst>
                </a:gridCol>
              </a:tblGrid>
              <a:tr h="658368">
                <a:tc>
                  <a:txBody>
                    <a:bodyPr/>
                    <a:lstStyle/>
                    <a:p>
                      <a:r>
                        <a:rPr lang="en-US" sz="2200" dirty="0"/>
                        <a:t>Can</a:t>
                      </a:r>
                    </a:p>
                  </a:txBody>
                  <a:tcPr marL="109728" marR="109728" marT="54864" marB="54864"/>
                </a:tc>
                <a:tc>
                  <a:txBody>
                    <a:bodyPr/>
                    <a:lstStyle/>
                    <a:p>
                      <a:r>
                        <a:rPr lang="en-US" sz="2200" dirty="0"/>
                        <a:t>Can’t</a:t>
                      </a:r>
                    </a:p>
                  </a:txBody>
                  <a:tcPr marL="109728" marR="109728" marT="54864" marB="54864"/>
                </a:tc>
                <a:extLst>
                  <a:ext uri="{0D108BD9-81ED-4DB2-BD59-A6C34878D82A}">
                    <a16:rowId xmlns:a16="http://schemas.microsoft.com/office/drawing/2014/main" val="1656577523"/>
                  </a:ext>
                </a:extLst>
              </a:tr>
              <a:tr h="658368">
                <a:tc>
                  <a:txBody>
                    <a:bodyPr/>
                    <a:lstStyle/>
                    <a:p>
                      <a:r>
                        <a:rPr lang="en-US" sz="2400" dirty="0">
                          <a:latin typeface="Arial" panose="020B0604020202020204" pitchFamily="34" charset="0"/>
                          <a:cs typeface="Arial" panose="020B0604020202020204" pitchFamily="34" charset="0"/>
                        </a:rPr>
                        <a:t>Build Relationships</a:t>
                      </a:r>
                    </a:p>
                  </a:txBody>
                  <a:tcPr marL="109728" marR="109728" marT="54864" marB="54864"/>
                </a:tc>
                <a:tc>
                  <a:txBody>
                    <a:bodyPr/>
                    <a:lstStyle/>
                    <a:p>
                      <a:r>
                        <a:rPr lang="en-US" sz="2400" dirty="0">
                          <a:latin typeface="Arial" panose="020B0604020202020204" pitchFamily="34" charset="0"/>
                          <a:cs typeface="Arial" panose="020B0604020202020204" pitchFamily="34" charset="0"/>
                        </a:rPr>
                        <a:t>Their Opinion  </a:t>
                      </a:r>
                    </a:p>
                  </a:txBody>
                  <a:tcPr marL="109728" marR="109728" marT="54864" marB="54864"/>
                </a:tc>
                <a:extLst>
                  <a:ext uri="{0D108BD9-81ED-4DB2-BD59-A6C34878D82A}">
                    <a16:rowId xmlns:a16="http://schemas.microsoft.com/office/drawing/2014/main" val="3994620861"/>
                  </a:ext>
                </a:extLst>
              </a:tr>
              <a:tr h="658368">
                <a:tc>
                  <a:txBody>
                    <a:bodyPr/>
                    <a:lstStyle/>
                    <a:p>
                      <a:r>
                        <a:rPr lang="en-US" sz="2400" dirty="0">
                          <a:latin typeface="Arial" panose="020B0604020202020204" pitchFamily="34" charset="0"/>
                          <a:cs typeface="Arial" panose="020B0604020202020204" pitchFamily="34" charset="0"/>
                        </a:rPr>
                        <a:t>Promote Structure and Routines</a:t>
                      </a:r>
                    </a:p>
                  </a:txBody>
                  <a:tcPr marL="109728" marR="109728" marT="54864" marB="54864"/>
                </a:tc>
                <a:tc>
                  <a:txBody>
                    <a:bodyPr/>
                    <a:lstStyle/>
                    <a:p>
                      <a:r>
                        <a:rPr lang="en-US" sz="2400" dirty="0">
                          <a:latin typeface="Arial" panose="020B0604020202020204" pitchFamily="34" charset="0"/>
                          <a:cs typeface="Arial" panose="020B0604020202020204" pitchFamily="34" charset="0"/>
                        </a:rPr>
                        <a:t>Weather/School Closing</a:t>
                      </a:r>
                    </a:p>
                  </a:txBody>
                  <a:tcPr marL="109728" marR="109728" marT="54864" marB="54864"/>
                </a:tc>
                <a:extLst>
                  <a:ext uri="{0D108BD9-81ED-4DB2-BD59-A6C34878D82A}">
                    <a16:rowId xmlns:a16="http://schemas.microsoft.com/office/drawing/2014/main" val="700472622"/>
                  </a:ext>
                </a:extLst>
              </a:tr>
              <a:tr h="658368">
                <a:tc>
                  <a:txBody>
                    <a:bodyPr/>
                    <a:lstStyle/>
                    <a:p>
                      <a:r>
                        <a:rPr lang="en-US" sz="2400" dirty="0">
                          <a:latin typeface="Arial" panose="020B0604020202020204" pitchFamily="34" charset="0"/>
                          <a:cs typeface="Arial" panose="020B0604020202020204" pitchFamily="34" charset="0"/>
                        </a:rPr>
                        <a:t>Teach Skills (social-emotional)</a:t>
                      </a:r>
                    </a:p>
                  </a:txBody>
                  <a:tcPr marL="109728" marR="109728" marT="54864" marB="54864"/>
                </a:tc>
                <a:tc>
                  <a:txBody>
                    <a:bodyPr/>
                    <a:lstStyle/>
                    <a:p>
                      <a:r>
                        <a:rPr lang="en-US" sz="2400" dirty="0">
                          <a:latin typeface="Arial" panose="020B0604020202020204" pitchFamily="34" charset="0"/>
                          <a:cs typeface="Arial" panose="020B0604020202020204" pitchFamily="34" charset="0"/>
                        </a:rPr>
                        <a:t>Curriculum </a:t>
                      </a:r>
                    </a:p>
                  </a:txBody>
                  <a:tcPr marL="109728" marR="109728" marT="54864" marB="54864"/>
                </a:tc>
                <a:extLst>
                  <a:ext uri="{0D108BD9-81ED-4DB2-BD59-A6C34878D82A}">
                    <a16:rowId xmlns:a16="http://schemas.microsoft.com/office/drawing/2014/main" val="117613934"/>
                  </a:ext>
                </a:extLst>
              </a:tr>
              <a:tr h="658368">
                <a:tc>
                  <a:txBody>
                    <a:bodyPr/>
                    <a:lstStyle/>
                    <a:p>
                      <a:r>
                        <a:rPr lang="en-US" sz="2400" dirty="0">
                          <a:latin typeface="Arial" panose="020B0604020202020204" pitchFamily="34" charset="0"/>
                          <a:cs typeface="Arial" panose="020B0604020202020204" pitchFamily="34" charset="0"/>
                        </a:rPr>
                        <a:t>Set Boundaries (work and home)</a:t>
                      </a:r>
                    </a:p>
                  </a:txBody>
                  <a:tcPr marL="109728" marR="109728" marT="54864" marB="54864"/>
                </a:tc>
                <a:tc>
                  <a:txBody>
                    <a:bodyPr/>
                    <a:lstStyle/>
                    <a:p>
                      <a:r>
                        <a:rPr lang="en-US" sz="2400" dirty="0">
                          <a:latin typeface="Arial" panose="020B0604020202020204" pitchFamily="34" charset="0"/>
                          <a:cs typeface="Arial" panose="020B0604020202020204" pitchFamily="34" charset="0"/>
                        </a:rPr>
                        <a:t>If Others Don’t </a:t>
                      </a:r>
                    </a:p>
                  </a:txBody>
                  <a:tcPr marL="109728" marR="109728" marT="54864" marB="54864"/>
                </a:tc>
                <a:extLst>
                  <a:ext uri="{0D108BD9-81ED-4DB2-BD59-A6C34878D82A}">
                    <a16:rowId xmlns:a16="http://schemas.microsoft.com/office/drawing/2014/main" val="1449622274"/>
                  </a:ext>
                </a:extLst>
              </a:tr>
            </a:tbl>
          </a:graphicData>
        </a:graphic>
      </p:graphicFrame>
    </p:spTree>
    <p:extLst>
      <p:ext uri="{BB962C8B-B14F-4D97-AF65-F5344CB8AC3E}">
        <p14:creationId xmlns:p14="http://schemas.microsoft.com/office/powerpoint/2010/main" val="2414485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D3965E2-1BDA-60C9-EB48-9D5059CE8E42}"/>
              </a:ext>
            </a:extLst>
          </p:cNvPr>
          <p:cNvSpPr txBox="1"/>
          <p:nvPr/>
        </p:nvSpPr>
        <p:spPr>
          <a:xfrm>
            <a:off x="1066800" y="1143002"/>
            <a:ext cx="3931920" cy="2677656"/>
          </a:xfrm>
          <a:prstGeom prst="rect">
            <a:avLst/>
          </a:prstGeom>
          <a:noFill/>
        </p:spPr>
        <p:txBody>
          <a:bodyPr wrap="square">
            <a:spAutoFit/>
          </a:bodyPr>
          <a:lstStyle/>
          <a:p>
            <a:r>
              <a:rPr lang="en-US" sz="3360" dirty="0"/>
              <a:t>From all the things on your mind, </a:t>
            </a:r>
            <a:r>
              <a:rPr lang="en-US" sz="3360" dirty="0">
                <a:solidFill>
                  <a:srgbClr val="C00000"/>
                </a:solidFill>
                <a:effectLst>
                  <a:outerShdw blurRad="38100" dist="38100" dir="2700000" algn="tl">
                    <a:srgbClr val="000000">
                      <a:alpha val="43137"/>
                    </a:srgbClr>
                  </a:outerShdw>
                </a:effectLst>
              </a:rPr>
              <a:t>direct your energy on the things that you can control</a:t>
            </a:r>
            <a:r>
              <a:rPr lang="en-US" sz="2160" dirty="0"/>
              <a:t>.</a:t>
            </a:r>
          </a:p>
        </p:txBody>
      </p:sp>
      <p:pic>
        <p:nvPicPr>
          <p:cNvPr id="5" name="Picture 4">
            <a:extLst>
              <a:ext uri="{FF2B5EF4-FFF2-40B4-BE49-F238E27FC236}">
                <a16:creationId xmlns:a16="http://schemas.microsoft.com/office/drawing/2014/main" id="{E437FC86-E1FF-59F5-5C50-69A0E955EEFF}"/>
              </a:ext>
            </a:extLst>
          </p:cNvPr>
          <p:cNvPicPr>
            <a:picLocks noChangeAspect="1"/>
          </p:cNvPicPr>
          <p:nvPr/>
        </p:nvPicPr>
        <p:blipFill>
          <a:blip r:embed="rId2"/>
          <a:stretch>
            <a:fillRect/>
          </a:stretch>
        </p:blipFill>
        <p:spPr>
          <a:xfrm>
            <a:off x="6087873" y="1600201"/>
            <a:ext cx="5037328" cy="4458035"/>
          </a:xfrm>
          <a:prstGeom prst="rect">
            <a:avLst/>
          </a:prstGeom>
          <a:noFill/>
        </p:spPr>
      </p:pic>
    </p:spTree>
    <p:extLst>
      <p:ext uri="{BB962C8B-B14F-4D97-AF65-F5344CB8AC3E}">
        <p14:creationId xmlns:p14="http://schemas.microsoft.com/office/powerpoint/2010/main" val="6380465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FEB9C-A67F-B06F-7F40-FC9582F406D0}"/>
              </a:ext>
            </a:extLst>
          </p:cNvPr>
          <p:cNvSpPr>
            <a:spLocks noGrp="1"/>
          </p:cNvSpPr>
          <p:nvPr>
            <p:ph type="ctrTitle"/>
          </p:nvPr>
        </p:nvSpPr>
        <p:spPr/>
        <p:txBody>
          <a:bodyPr/>
          <a:lstStyle/>
          <a:p>
            <a:r>
              <a:rPr lang="en-US" dirty="0"/>
              <a:t>A Few Strategies</a:t>
            </a:r>
          </a:p>
        </p:txBody>
      </p:sp>
      <p:sp>
        <p:nvSpPr>
          <p:cNvPr id="3" name="Subtitle 2">
            <a:extLst>
              <a:ext uri="{FF2B5EF4-FFF2-40B4-BE49-F238E27FC236}">
                <a16:creationId xmlns:a16="http://schemas.microsoft.com/office/drawing/2014/main" id="{926B70C7-E515-32A1-7CEB-AE59934043AD}"/>
              </a:ext>
            </a:extLst>
          </p:cNvPr>
          <p:cNvSpPr>
            <a:spLocks noGrp="1"/>
          </p:cNvSpPr>
          <p:nvPr>
            <p:ph type="subTitle" idx="1"/>
          </p:nvPr>
        </p:nvSpPr>
        <p:spPr>
          <a:xfrm>
            <a:off x="1446025" y="3429000"/>
            <a:ext cx="7658632" cy="875581"/>
          </a:xfrm>
        </p:spPr>
        <p:txBody>
          <a:bodyPr/>
          <a:lstStyle/>
          <a:p>
            <a:r>
              <a:rPr lang="en-US" dirty="0"/>
              <a:t>Have a toolbox for yourself.</a:t>
            </a:r>
          </a:p>
          <a:p>
            <a:endParaRPr lang="en-US" dirty="0"/>
          </a:p>
        </p:txBody>
      </p:sp>
    </p:spTree>
    <p:extLst>
      <p:ext uri="{BB962C8B-B14F-4D97-AF65-F5344CB8AC3E}">
        <p14:creationId xmlns:p14="http://schemas.microsoft.com/office/powerpoint/2010/main" val="23664411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F09EB-F97B-C57E-9D2A-D453923A9F0A}"/>
              </a:ext>
            </a:extLst>
          </p:cNvPr>
          <p:cNvSpPr>
            <a:spLocks noGrp="1"/>
          </p:cNvSpPr>
          <p:nvPr>
            <p:ph type="title"/>
          </p:nvPr>
        </p:nvSpPr>
        <p:spPr/>
        <p:txBody>
          <a:bodyPr>
            <a:normAutofit/>
          </a:bodyPr>
          <a:lstStyle/>
          <a:p>
            <a:pPr algn="ctr"/>
            <a:r>
              <a:rPr lang="en-US" dirty="0">
                <a:latin typeface="Arial" panose="020B0604020202020204" pitchFamily="34" charset="0"/>
                <a:cs typeface="Arial" panose="020B0604020202020204" pitchFamily="34" charset="0"/>
              </a:rPr>
              <a:t>Activities for You &amp; Your Class</a:t>
            </a:r>
          </a:p>
        </p:txBody>
      </p:sp>
      <p:sp>
        <p:nvSpPr>
          <p:cNvPr id="3" name="Content Placeholder 2">
            <a:extLst>
              <a:ext uri="{FF2B5EF4-FFF2-40B4-BE49-F238E27FC236}">
                <a16:creationId xmlns:a16="http://schemas.microsoft.com/office/drawing/2014/main" id="{35CB07DF-07A1-7B2D-4E3F-93947AD74AFC}"/>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Group mindful breathing exercise </a:t>
            </a:r>
          </a:p>
          <a:p>
            <a:r>
              <a:rPr lang="en-US" dirty="0">
                <a:latin typeface="Arial" panose="020B0604020202020204" pitchFamily="34" charset="0"/>
                <a:cs typeface="Arial" panose="020B0604020202020204" pitchFamily="34" charset="0"/>
              </a:rPr>
              <a:t>Mindful moments</a:t>
            </a:r>
          </a:p>
          <a:p>
            <a:r>
              <a:rPr lang="en-US" dirty="0">
                <a:latin typeface="Arial" panose="020B0604020202020204" pitchFamily="34" charset="0"/>
                <a:cs typeface="Arial" panose="020B0604020202020204" pitchFamily="34" charset="0"/>
              </a:rPr>
              <a:t>Gratitude journals</a:t>
            </a:r>
          </a:p>
          <a:p>
            <a:r>
              <a:rPr lang="en-US" dirty="0">
                <a:latin typeface="Arial" panose="020B0604020202020204" pitchFamily="34" charset="0"/>
                <a:cs typeface="Arial" panose="020B0604020202020204" pitchFamily="34" charset="0"/>
              </a:rPr>
              <a:t>Round Robin shout-outs</a:t>
            </a:r>
          </a:p>
          <a:p>
            <a:r>
              <a:rPr lang="en-US" dirty="0">
                <a:latin typeface="Arial" panose="020B0604020202020204" pitchFamily="34" charset="0"/>
                <a:cs typeface="Arial" panose="020B0604020202020204" pitchFamily="34" charset="0"/>
              </a:rPr>
              <a:t>Movement breaks</a:t>
            </a:r>
          </a:p>
          <a:p>
            <a:r>
              <a:rPr lang="en-US" dirty="0">
                <a:latin typeface="Arial" panose="020B0604020202020204" pitchFamily="34" charset="0"/>
                <a:cs typeface="Arial" panose="020B0604020202020204" pitchFamily="34" charset="0"/>
              </a:rPr>
              <a:t>Muscle relation break</a:t>
            </a:r>
          </a:p>
        </p:txBody>
      </p:sp>
    </p:spTree>
    <p:extLst>
      <p:ext uri="{BB962C8B-B14F-4D97-AF65-F5344CB8AC3E}">
        <p14:creationId xmlns:p14="http://schemas.microsoft.com/office/powerpoint/2010/main" val="40393607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FD45A-C5F7-5A8D-E865-D5A12440643F}"/>
              </a:ext>
            </a:extLst>
          </p:cNvPr>
          <p:cNvSpPr>
            <a:spLocks noGrp="1"/>
          </p:cNvSpPr>
          <p:nvPr>
            <p:ph type="title"/>
          </p:nvPr>
        </p:nvSpPr>
        <p:spPr/>
        <p:txBody>
          <a:bodyPr>
            <a:normAutofit/>
          </a:bodyPr>
          <a:lstStyle/>
          <a:p>
            <a:pPr algn="ctr"/>
            <a:r>
              <a:rPr lang="en-US" sz="4800" dirty="0">
                <a:latin typeface="Arial" panose="020B0604020202020204" pitchFamily="34" charset="0"/>
                <a:cs typeface="Arial" panose="020B0604020202020204" pitchFamily="34" charset="0"/>
              </a:rPr>
              <a:t>Everyday Classroom Strategies</a:t>
            </a:r>
          </a:p>
        </p:txBody>
      </p:sp>
      <p:sp>
        <p:nvSpPr>
          <p:cNvPr id="3" name="Content Placeholder 2">
            <a:extLst>
              <a:ext uri="{FF2B5EF4-FFF2-40B4-BE49-F238E27FC236}">
                <a16:creationId xmlns:a16="http://schemas.microsoft.com/office/drawing/2014/main" id="{8F09DC63-1CD5-3176-3029-FA40D9748A82}"/>
              </a:ext>
            </a:extLst>
          </p:cNvPr>
          <p:cNvSpPr>
            <a:spLocks noGrp="1"/>
          </p:cNvSpPr>
          <p:nvPr>
            <p:ph idx="1"/>
          </p:nvPr>
        </p:nvSpPr>
        <p:spPr>
          <a:xfrm>
            <a:off x="883920" y="1828800"/>
            <a:ext cx="10149840" cy="4754880"/>
          </a:xfrm>
        </p:spPr>
        <p:txBody>
          <a:bodyPr>
            <a:normAutofit/>
          </a:bodyPr>
          <a:lstStyle/>
          <a:p>
            <a:r>
              <a:rPr lang="en-US" dirty="0">
                <a:latin typeface="Arial" panose="020B0604020202020204" pitchFamily="34" charset="0"/>
                <a:cs typeface="Arial" panose="020B0604020202020204" pitchFamily="34" charset="0"/>
              </a:rPr>
              <a:t>Model Self-control &amp; Self-Regulation</a:t>
            </a:r>
          </a:p>
          <a:p>
            <a:r>
              <a:rPr lang="en-US" dirty="0">
                <a:latin typeface="Arial" panose="020B0604020202020204" pitchFamily="34" charset="0"/>
                <a:cs typeface="Arial" panose="020B0604020202020204" pitchFamily="34" charset="0"/>
              </a:rPr>
              <a:t>Provide Structure &amp; Predictability</a:t>
            </a:r>
          </a:p>
          <a:p>
            <a:r>
              <a:rPr lang="en-US" dirty="0">
                <a:latin typeface="Arial" panose="020B0604020202020204" pitchFamily="34" charset="0"/>
                <a:cs typeface="Arial" panose="020B0604020202020204" pitchFamily="34" charset="0"/>
              </a:rPr>
              <a:t>Anticipate Transaction</a:t>
            </a:r>
          </a:p>
          <a:p>
            <a:r>
              <a:rPr lang="en-US" dirty="0">
                <a:latin typeface="Arial" panose="020B0604020202020204" pitchFamily="34" charset="0"/>
                <a:cs typeface="Arial" panose="020B0604020202020204" pitchFamily="34" charset="0"/>
              </a:rPr>
              <a:t>Label your own feelings</a:t>
            </a:r>
          </a:p>
          <a:p>
            <a:r>
              <a:rPr lang="en-US" dirty="0">
                <a:latin typeface="Arial" panose="020B0604020202020204" pitchFamily="34" charset="0"/>
                <a:cs typeface="Arial" panose="020B0604020202020204" pitchFamily="34" charset="0"/>
              </a:rPr>
              <a:t>Model your skills</a:t>
            </a:r>
          </a:p>
          <a:p>
            <a:pPr lvl="1">
              <a:buFont typeface="Wingdings" panose="05000000000000000000" pitchFamily="2" charset="2"/>
              <a:buChar char="Ø"/>
            </a:pPr>
            <a:r>
              <a:rPr lang="en-US" dirty="0">
                <a:latin typeface="Arial" panose="020B0604020202020204" pitchFamily="34" charset="0"/>
                <a:cs typeface="Arial" panose="020B0604020202020204" pitchFamily="34" charset="0"/>
              </a:rPr>
              <a:t>Make your internal dialogue external by:</a:t>
            </a:r>
          </a:p>
          <a:p>
            <a:pPr lvl="2">
              <a:buFont typeface="Wingdings" panose="05000000000000000000" pitchFamily="2" charset="2"/>
              <a:buChar char="ü"/>
            </a:pPr>
            <a:r>
              <a:rPr lang="en-US" dirty="0">
                <a:latin typeface="Arial" panose="020B0604020202020204" pitchFamily="34" charset="0"/>
                <a:cs typeface="Arial" panose="020B0604020202020204" pitchFamily="34" charset="0"/>
              </a:rPr>
              <a:t>Talking through problems out loud</a:t>
            </a:r>
          </a:p>
          <a:p>
            <a:pPr lvl="2">
              <a:buFont typeface="Wingdings" panose="05000000000000000000" pitchFamily="2" charset="2"/>
              <a:buChar char="ü"/>
            </a:pPr>
            <a:r>
              <a:rPr lang="en-US" dirty="0">
                <a:latin typeface="Arial" panose="020B0604020202020204" pitchFamily="34" charset="0"/>
                <a:cs typeface="Arial" panose="020B0604020202020204" pitchFamily="34" charset="0"/>
              </a:rPr>
              <a:t>Model decision making steps</a:t>
            </a:r>
          </a:p>
          <a:p>
            <a:endParaRPr lang="en-US" dirty="0"/>
          </a:p>
        </p:txBody>
      </p:sp>
    </p:spTree>
    <p:extLst>
      <p:ext uri="{BB962C8B-B14F-4D97-AF65-F5344CB8AC3E}">
        <p14:creationId xmlns:p14="http://schemas.microsoft.com/office/powerpoint/2010/main" val="15271593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FDE40-AF8A-3644-9BC6-C64EF13CA05B}"/>
              </a:ext>
            </a:extLst>
          </p:cNvPr>
          <p:cNvSpPr>
            <a:spLocks noGrp="1"/>
          </p:cNvSpPr>
          <p:nvPr>
            <p:ph type="title"/>
          </p:nvPr>
        </p:nvSpPr>
        <p:spPr/>
        <p:txBody>
          <a:bodyPr>
            <a:normAutofit fontScale="90000"/>
          </a:bodyPr>
          <a:lstStyle/>
          <a:p>
            <a:r>
              <a:rPr lang="en-US" dirty="0">
                <a:solidFill>
                  <a:srgbClr val="000818"/>
                </a:solidFill>
              </a:rPr>
              <a:t>Self-Care During the Workday </a:t>
            </a:r>
            <a:br>
              <a:rPr lang="en-US" dirty="0"/>
            </a:br>
            <a:endParaRPr lang="en-US" dirty="0"/>
          </a:p>
        </p:txBody>
      </p:sp>
      <p:sp>
        <p:nvSpPr>
          <p:cNvPr id="3" name="Text Placeholder 2">
            <a:extLst>
              <a:ext uri="{FF2B5EF4-FFF2-40B4-BE49-F238E27FC236}">
                <a16:creationId xmlns:a16="http://schemas.microsoft.com/office/drawing/2014/main" id="{04A8DAA0-3BFF-CDE6-722F-380D45E297C0}"/>
              </a:ext>
            </a:extLst>
          </p:cNvPr>
          <p:cNvSpPr>
            <a:spLocks noGrp="1"/>
          </p:cNvSpPr>
          <p:nvPr>
            <p:ph type="body" idx="1"/>
          </p:nvPr>
        </p:nvSpPr>
        <p:spPr>
          <a:xfrm>
            <a:off x="983642" y="1783081"/>
            <a:ext cx="10224719" cy="4738079"/>
          </a:xfrm>
        </p:spPr>
        <p:txBody>
          <a:bodyPr>
            <a:normAutofit/>
          </a:bodyPr>
          <a:lstStyle/>
          <a:p>
            <a:pPr>
              <a:buClrTx/>
            </a:pPr>
            <a:r>
              <a:rPr lang="en-US" sz="3360" dirty="0">
                <a:solidFill>
                  <a:srgbClr val="000818"/>
                </a:solidFill>
              </a:rPr>
              <a:t>Plan for 10-20 minutes a day where you can decompress</a:t>
            </a:r>
          </a:p>
          <a:p>
            <a:pPr>
              <a:buClrTx/>
            </a:pPr>
            <a:r>
              <a:rPr lang="en-US" sz="3360" dirty="0">
                <a:solidFill>
                  <a:srgbClr val="000818"/>
                </a:solidFill>
              </a:rPr>
              <a:t>Ask for help</a:t>
            </a:r>
          </a:p>
          <a:p>
            <a:pPr>
              <a:buClrTx/>
            </a:pPr>
            <a:r>
              <a:rPr lang="en-US" sz="3360" dirty="0">
                <a:solidFill>
                  <a:srgbClr val="000818"/>
                </a:solidFill>
              </a:rPr>
              <a:t>Help someone else</a:t>
            </a:r>
          </a:p>
          <a:p>
            <a:pPr>
              <a:buClrTx/>
            </a:pPr>
            <a:r>
              <a:rPr lang="en-US" sz="3360" dirty="0">
                <a:solidFill>
                  <a:srgbClr val="000818"/>
                </a:solidFill>
              </a:rPr>
              <a:t>Bring a self-care "emergency pack" to school</a:t>
            </a:r>
          </a:p>
          <a:p>
            <a:pPr>
              <a:buClrTx/>
            </a:pPr>
            <a:r>
              <a:rPr lang="en-US" sz="3360" dirty="0">
                <a:solidFill>
                  <a:srgbClr val="000818"/>
                </a:solidFill>
              </a:rPr>
              <a:t>Have reasonable expectations for yourself</a:t>
            </a:r>
          </a:p>
        </p:txBody>
      </p:sp>
    </p:spTree>
    <p:extLst>
      <p:ext uri="{BB962C8B-B14F-4D97-AF65-F5344CB8AC3E}">
        <p14:creationId xmlns:p14="http://schemas.microsoft.com/office/powerpoint/2010/main" val="41534603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91FE7-AFC4-460E-AC94-51D126914C8E}"/>
              </a:ext>
            </a:extLst>
          </p:cNvPr>
          <p:cNvSpPr>
            <a:spLocks noGrp="1"/>
          </p:cNvSpPr>
          <p:nvPr>
            <p:ph type="title"/>
          </p:nvPr>
        </p:nvSpPr>
        <p:spPr>
          <a:xfrm>
            <a:off x="1442507" y="449698"/>
            <a:ext cx="9202247" cy="687240"/>
          </a:xfrm>
        </p:spPr>
        <p:txBody>
          <a:bodyPr>
            <a:normAutofit fontScale="90000"/>
          </a:bodyPr>
          <a:lstStyle/>
          <a:p>
            <a:r>
              <a:rPr lang="en-US" sz="4320" b="1" dirty="0">
                <a:solidFill>
                  <a:srgbClr val="000818"/>
                </a:solidFill>
                <a:latin typeface="+mn-lt"/>
              </a:rPr>
              <a:t>Check-In / Check-Out </a:t>
            </a:r>
            <a:br>
              <a:rPr lang="en-US" b="1" dirty="0">
                <a:latin typeface="+mn-lt"/>
              </a:rPr>
            </a:br>
            <a:r>
              <a:rPr lang="en-US" sz="3348" b="1" dirty="0">
                <a:solidFill>
                  <a:schemeClr val="tx2">
                    <a:lumMod val="60000"/>
                    <a:lumOff val="40000"/>
                  </a:schemeClr>
                </a:solidFill>
                <a:effectLst>
                  <a:outerShdw blurRad="38100" dist="38100" dir="2700000" algn="tl">
                    <a:srgbClr val="000000">
                      <a:alpha val="43137"/>
                    </a:srgbClr>
                  </a:outerShdw>
                </a:effectLst>
                <a:latin typeface="+mn-lt"/>
              </a:rPr>
              <a:t>Builds a Climate of “Trust” and “Support”</a:t>
            </a:r>
            <a:endParaRPr lang="en-US" b="1" dirty="0">
              <a:solidFill>
                <a:schemeClr val="tx2">
                  <a:lumMod val="60000"/>
                  <a:lumOff val="40000"/>
                </a:schemeClr>
              </a:solidFill>
              <a:effectLst>
                <a:outerShdw blurRad="38100" dist="38100" dir="2700000" algn="tl">
                  <a:srgbClr val="000000">
                    <a:alpha val="43137"/>
                  </a:srgbClr>
                </a:outerShdw>
              </a:effectLst>
              <a:latin typeface="+mn-lt"/>
            </a:endParaRPr>
          </a:p>
        </p:txBody>
      </p:sp>
      <p:sp>
        <p:nvSpPr>
          <p:cNvPr id="3" name="Text Placeholder 2">
            <a:extLst>
              <a:ext uri="{FF2B5EF4-FFF2-40B4-BE49-F238E27FC236}">
                <a16:creationId xmlns:a16="http://schemas.microsoft.com/office/drawing/2014/main" id="{1DA4B357-14AF-4890-B720-7906A4A624A0}"/>
              </a:ext>
            </a:extLst>
          </p:cNvPr>
          <p:cNvSpPr>
            <a:spLocks noGrp="1"/>
          </p:cNvSpPr>
          <p:nvPr>
            <p:ph type="body" idx="1"/>
          </p:nvPr>
        </p:nvSpPr>
        <p:spPr>
          <a:xfrm>
            <a:off x="73891" y="1852258"/>
            <a:ext cx="5878879" cy="4558103"/>
          </a:xfrm>
        </p:spPr>
        <p:txBody>
          <a:bodyPr>
            <a:normAutofit fontScale="92500" lnSpcReduction="20000"/>
          </a:bodyPr>
          <a:lstStyle/>
          <a:p>
            <a:pPr>
              <a:buClrTx/>
              <a:buFont typeface="Arial" panose="020B0604020202020204" pitchFamily="34" charset="0"/>
              <a:buChar char="•"/>
            </a:pPr>
            <a:r>
              <a:rPr lang="en-US" sz="3348" b="1" dirty="0">
                <a:solidFill>
                  <a:srgbClr val="000818"/>
                </a:solidFill>
                <a:latin typeface="+mn-lt"/>
              </a:rPr>
              <a:t>Poking your head in the door and ask the question, “Do you need anything?”</a:t>
            </a:r>
          </a:p>
          <a:p>
            <a:pPr>
              <a:buClrTx/>
              <a:buFont typeface="Arial" panose="020B0604020202020204" pitchFamily="34" charset="0"/>
              <a:buChar char="•"/>
            </a:pPr>
            <a:endParaRPr lang="en-US" sz="2808" dirty="0">
              <a:solidFill>
                <a:srgbClr val="000818"/>
              </a:solidFill>
              <a:latin typeface="+mn-lt"/>
            </a:endParaRPr>
          </a:p>
          <a:p>
            <a:pPr lvl="1">
              <a:buClrTx/>
              <a:buFont typeface="Wingdings" panose="05000000000000000000" pitchFamily="2" charset="2"/>
              <a:buChar char="ü"/>
            </a:pPr>
            <a:r>
              <a:rPr lang="en-US" sz="2808" dirty="0">
                <a:solidFill>
                  <a:srgbClr val="000818"/>
                </a:solidFill>
                <a:latin typeface="+mn-lt"/>
              </a:rPr>
              <a:t>Students with Challenging Behaviors</a:t>
            </a:r>
          </a:p>
          <a:p>
            <a:pPr marL="754380" lvl="1" indent="-342900">
              <a:buClrTx/>
              <a:buFont typeface="Wingdings" panose="05000000000000000000" pitchFamily="2" charset="2"/>
              <a:buChar char="ü"/>
            </a:pPr>
            <a:endParaRPr lang="en-US" sz="2484" dirty="0">
              <a:solidFill>
                <a:srgbClr val="000818"/>
              </a:solidFill>
              <a:latin typeface="+mn-lt"/>
            </a:endParaRPr>
          </a:p>
          <a:p>
            <a:pPr lvl="1">
              <a:buClrTx/>
              <a:buFont typeface="Wingdings" panose="05000000000000000000" pitchFamily="2" charset="2"/>
              <a:buChar char="ü"/>
            </a:pPr>
            <a:r>
              <a:rPr lang="en-US" sz="2808" dirty="0">
                <a:solidFill>
                  <a:srgbClr val="000818"/>
                </a:solidFill>
                <a:latin typeface="+mn-lt"/>
              </a:rPr>
              <a:t>Newer Teachers</a:t>
            </a:r>
          </a:p>
          <a:p>
            <a:pPr>
              <a:buClrTx/>
              <a:buFont typeface="Arial" panose="020B0604020202020204" pitchFamily="34" charset="0"/>
              <a:buChar char="•"/>
            </a:pPr>
            <a:endParaRPr lang="en-US" dirty="0">
              <a:solidFill>
                <a:srgbClr val="000818"/>
              </a:solidFill>
              <a:latin typeface="+mn-lt"/>
            </a:endParaRPr>
          </a:p>
          <a:p>
            <a:pPr>
              <a:buClrTx/>
              <a:buFont typeface="Arial" panose="020B0604020202020204" pitchFamily="34" charset="0"/>
              <a:buChar char="•"/>
            </a:pPr>
            <a:r>
              <a:rPr lang="en-US" sz="3672" dirty="0">
                <a:solidFill>
                  <a:srgbClr val="000818"/>
                </a:solidFill>
                <a:latin typeface="+mn-lt"/>
              </a:rPr>
              <a:t>Provides an opportunity to show </a:t>
            </a:r>
            <a:r>
              <a:rPr lang="en-US" sz="3672" b="1" dirty="0">
                <a:solidFill>
                  <a:srgbClr val="000818"/>
                </a:solidFill>
                <a:latin typeface="+mn-lt"/>
              </a:rPr>
              <a:t>support, </a:t>
            </a:r>
            <a:r>
              <a:rPr lang="en-US" sz="3672" dirty="0">
                <a:solidFill>
                  <a:srgbClr val="000818"/>
                </a:solidFill>
                <a:latin typeface="+mn-lt"/>
              </a:rPr>
              <a:t>in addition to</a:t>
            </a:r>
            <a:r>
              <a:rPr lang="en-US" sz="3672" b="1" dirty="0">
                <a:solidFill>
                  <a:srgbClr val="000818"/>
                </a:solidFill>
                <a:latin typeface="+mn-lt"/>
              </a:rPr>
              <a:t> recognizing</a:t>
            </a:r>
            <a:r>
              <a:rPr lang="en-US" sz="3672" dirty="0">
                <a:solidFill>
                  <a:srgbClr val="000818"/>
                </a:solidFill>
                <a:latin typeface="+mn-lt"/>
              </a:rPr>
              <a:t> a teacher.</a:t>
            </a:r>
          </a:p>
          <a:p>
            <a:pPr>
              <a:buClrTx/>
              <a:buFont typeface="Arial" panose="020B0604020202020204" pitchFamily="34" charset="0"/>
              <a:buChar char="•"/>
            </a:pPr>
            <a:endParaRPr lang="en-US" sz="2808" dirty="0">
              <a:solidFill>
                <a:srgbClr val="000818"/>
              </a:solidFill>
              <a:latin typeface="+mn-lt"/>
            </a:endParaRPr>
          </a:p>
          <a:p>
            <a:pPr lvl="1">
              <a:buClrTx/>
              <a:buFont typeface="Wingdings" panose="05000000000000000000" pitchFamily="2" charset="2"/>
              <a:buChar char="ü"/>
            </a:pPr>
            <a:r>
              <a:rPr lang="en-US" sz="2808" dirty="0">
                <a:solidFill>
                  <a:srgbClr val="000818"/>
                </a:solidFill>
                <a:latin typeface="+mn-lt"/>
              </a:rPr>
              <a:t>“You Got This…” </a:t>
            </a:r>
          </a:p>
          <a:p>
            <a:endParaRPr lang="en-US" dirty="0">
              <a:latin typeface="+mn-lt"/>
            </a:endParaRPr>
          </a:p>
          <a:p>
            <a:endParaRPr lang="en-US" dirty="0">
              <a:latin typeface="+mn-lt"/>
            </a:endParaRPr>
          </a:p>
        </p:txBody>
      </p:sp>
      <p:pic>
        <p:nvPicPr>
          <p:cNvPr id="5122" name="Picture 2" descr="The Rise of Teacher Stress">
            <a:extLst>
              <a:ext uri="{FF2B5EF4-FFF2-40B4-BE49-F238E27FC236}">
                <a16:creationId xmlns:a16="http://schemas.microsoft.com/office/drawing/2014/main" id="{BB837F71-19C9-4363-B47F-E8CDCC2E716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9236" y="2467634"/>
            <a:ext cx="4805478" cy="3204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24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fade">
                                      <p:cBhvr>
                                        <p:cTn id="12" dur="1000"/>
                                        <p:tgtEl>
                                          <p:spTgt spid="3">
                                            <p:txEl>
                                              <p:pRg st="8" end="8"/>
                                            </p:txEl>
                                          </p:spTgt>
                                        </p:tgtEl>
                                      </p:cBhvr>
                                    </p:animEffect>
                                    <p:anim calcmode="lin" valueType="num">
                                      <p:cBhvr>
                                        <p:cTn id="1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A6AF47-C393-ACF4-FDE7-313229A5AEB0}"/>
              </a:ext>
            </a:extLst>
          </p:cNvPr>
          <p:cNvSpPr txBox="1"/>
          <p:nvPr/>
        </p:nvSpPr>
        <p:spPr>
          <a:xfrm>
            <a:off x="1999013" y="723035"/>
            <a:ext cx="8668986" cy="443198"/>
          </a:xfrm>
          <a:prstGeom prst="rect">
            <a:avLst/>
          </a:prstGeom>
          <a:noFill/>
        </p:spPr>
        <p:txBody>
          <a:bodyPr rot="0" spcFirstLastPara="0" vertOverflow="overflow" horzOverflow="overflow" vert="horz" wrap="square" lIns="109728" tIns="54864" rIns="109728" bIns="54864" numCol="1" spcCol="0" rtlCol="0" fromWordArt="0" anchor="t" anchorCtr="0" forceAA="0" compatLnSpc="1">
            <a:prstTxWarp prst="textNoShape">
              <a:avLst/>
            </a:prstTxWarp>
            <a:spAutoFit/>
          </a:bodyPr>
          <a:lstStyle/>
          <a:p>
            <a:r>
              <a:rPr lang="en-US" sz="2160" b="1" dirty="0">
                <a:solidFill>
                  <a:srgbClr val="000818"/>
                </a:solidFill>
                <a:latin typeface="Calibri Light"/>
              </a:rPr>
              <a:t>Staff Wellness is “Directly Affected” by the “Climate” of the School</a:t>
            </a:r>
            <a:endParaRPr lang="en-US" sz="2160" dirty="0">
              <a:solidFill>
                <a:srgbClr val="000818"/>
              </a:solidFill>
            </a:endParaRPr>
          </a:p>
        </p:txBody>
      </p:sp>
      <p:sp>
        <p:nvSpPr>
          <p:cNvPr id="3" name="TextBox 2">
            <a:extLst>
              <a:ext uri="{FF2B5EF4-FFF2-40B4-BE49-F238E27FC236}">
                <a16:creationId xmlns:a16="http://schemas.microsoft.com/office/drawing/2014/main" id="{75D0C5F9-8D2C-3B63-5BA1-589140206DBC}"/>
              </a:ext>
            </a:extLst>
          </p:cNvPr>
          <p:cNvSpPr txBox="1"/>
          <p:nvPr/>
        </p:nvSpPr>
        <p:spPr>
          <a:xfrm>
            <a:off x="207034" y="1463927"/>
            <a:ext cx="9700945" cy="4321183"/>
          </a:xfrm>
          <a:prstGeom prst="rect">
            <a:avLst/>
          </a:prstGeom>
          <a:noFill/>
        </p:spPr>
        <p:txBody>
          <a:bodyPr rot="0" spcFirstLastPara="0" vertOverflow="overflow" horzOverflow="overflow" vert="horz" wrap="square" lIns="109728" tIns="54864" rIns="109728" bIns="54864" numCol="1" spcCol="0" rtlCol="0" fromWordArt="0" anchor="t" anchorCtr="0" forceAA="0" compatLnSpc="1">
            <a:prstTxWarp prst="textNoShape">
              <a:avLst/>
            </a:prstTxWarp>
            <a:spAutoFit/>
          </a:bodyPr>
          <a:lstStyle/>
          <a:p>
            <a:r>
              <a:rPr lang="en-US" sz="2800" b="1" dirty="0">
                <a:solidFill>
                  <a:srgbClr val="000818"/>
                </a:solidFill>
                <a:cs typeface="Segoe UI"/>
              </a:rPr>
              <a:t>There is no doubt that in schools where there are high levels of harmony and a positive outlook, staff usually experience:</a:t>
            </a:r>
            <a:r>
              <a:rPr lang="en-US" sz="2800" dirty="0">
                <a:solidFill>
                  <a:srgbClr val="000818"/>
                </a:solidFill>
                <a:cs typeface="Segoe UI"/>
              </a:rPr>
              <a:t>​</a:t>
            </a:r>
          </a:p>
          <a:p>
            <a:r>
              <a:rPr lang="en-US" sz="2800" dirty="0">
                <a:solidFill>
                  <a:srgbClr val="000818"/>
                </a:solidFill>
                <a:cs typeface="Segoe UI"/>
              </a:rPr>
              <a:t>​</a:t>
            </a:r>
          </a:p>
          <a:p>
            <a:pPr>
              <a:buChar char="•"/>
            </a:pPr>
            <a:r>
              <a:rPr lang="en-US" sz="2800" dirty="0">
                <a:solidFill>
                  <a:srgbClr val="000818"/>
                </a:solidFill>
                <a:cs typeface="Arial"/>
              </a:rPr>
              <a:t>Greater job satisfaction​</a:t>
            </a:r>
          </a:p>
          <a:p>
            <a:pPr>
              <a:buChar char="•"/>
            </a:pPr>
            <a:r>
              <a:rPr lang="en-US" sz="2800" dirty="0">
                <a:solidFill>
                  <a:srgbClr val="000818"/>
                </a:solidFill>
                <a:cs typeface="Arial"/>
              </a:rPr>
              <a:t>Improved sense of belonging​</a:t>
            </a:r>
          </a:p>
          <a:p>
            <a:pPr>
              <a:buChar char="•"/>
            </a:pPr>
            <a:r>
              <a:rPr lang="en-US" sz="2800" dirty="0">
                <a:solidFill>
                  <a:srgbClr val="000818"/>
                </a:solidFill>
                <a:cs typeface="Arial"/>
              </a:rPr>
              <a:t>A sense of safety​</a:t>
            </a:r>
          </a:p>
          <a:p>
            <a:pPr>
              <a:buChar char="•"/>
            </a:pPr>
            <a:r>
              <a:rPr lang="en-US" sz="2800" dirty="0">
                <a:solidFill>
                  <a:srgbClr val="000818"/>
                </a:solidFill>
                <a:cs typeface="Arial"/>
              </a:rPr>
              <a:t>Less absenteeism​</a:t>
            </a:r>
          </a:p>
          <a:p>
            <a:pPr>
              <a:buChar char="•"/>
            </a:pPr>
            <a:r>
              <a:rPr lang="en-US" sz="2800" dirty="0">
                <a:solidFill>
                  <a:srgbClr val="000818"/>
                </a:solidFill>
                <a:cs typeface="Arial"/>
              </a:rPr>
              <a:t>Sense of connection ​</a:t>
            </a:r>
          </a:p>
          <a:p>
            <a:pPr>
              <a:buChar char="•"/>
            </a:pPr>
            <a:r>
              <a:rPr lang="en-US" sz="2800" dirty="0">
                <a:solidFill>
                  <a:srgbClr val="000818"/>
                </a:solidFill>
                <a:cs typeface="Arial"/>
              </a:rPr>
              <a:t>Higher levels of job performance</a:t>
            </a:r>
            <a:r>
              <a:rPr lang="en-US" sz="2800" dirty="0">
                <a:cs typeface="Arial"/>
              </a:rPr>
              <a:t>​</a:t>
            </a:r>
          </a:p>
          <a:p>
            <a:r>
              <a:rPr lang="en-US" sz="2160" dirty="0">
                <a:cs typeface="Segoe UI"/>
              </a:rPr>
              <a:t>​</a:t>
            </a:r>
          </a:p>
        </p:txBody>
      </p:sp>
      <p:pic>
        <p:nvPicPr>
          <p:cNvPr id="5" name="Picture 2" descr="Community Conversation on Climate, Culture and Equity">
            <a:extLst>
              <a:ext uri="{FF2B5EF4-FFF2-40B4-BE49-F238E27FC236}">
                <a16:creationId xmlns:a16="http://schemas.microsoft.com/office/drawing/2014/main" id="{AE398D35-0A91-12F5-20EB-E5D80388A8B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83244" y="3149396"/>
            <a:ext cx="4309655" cy="281064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9C08A34-FF20-3916-DEA4-0ABBD38ACCBB}"/>
              </a:ext>
            </a:extLst>
          </p:cNvPr>
          <p:cNvSpPr txBox="1"/>
          <p:nvPr/>
        </p:nvSpPr>
        <p:spPr>
          <a:xfrm>
            <a:off x="4792493" y="6134965"/>
            <a:ext cx="7604957" cy="443198"/>
          </a:xfrm>
          <a:prstGeom prst="rect">
            <a:avLst/>
          </a:prstGeom>
          <a:noFill/>
        </p:spPr>
        <p:txBody>
          <a:bodyPr rot="0" spcFirstLastPara="0" vertOverflow="overflow" horzOverflow="overflow" vert="horz" wrap="square" lIns="109728" tIns="54864" rIns="109728" bIns="54864" numCol="1" spcCol="0" rtlCol="0" fromWordArt="0" anchor="t" anchorCtr="0" forceAA="0" compatLnSpc="1">
            <a:prstTxWarp prst="textNoShape">
              <a:avLst/>
            </a:prstTxWarp>
            <a:spAutoFit/>
          </a:bodyPr>
          <a:lstStyle/>
          <a:p>
            <a:r>
              <a:rPr lang="en-US" sz="2160" dirty="0">
                <a:solidFill>
                  <a:srgbClr val="000818"/>
                </a:solidFill>
              </a:rPr>
              <a:t>Marie Amaro, How School Culture Impacts Teacher Wellbeing</a:t>
            </a:r>
            <a:r>
              <a:rPr lang="en-US" sz="2160" dirty="0">
                <a:solidFill>
                  <a:srgbClr val="000818"/>
                </a:solidFill>
                <a:cs typeface="Calibri"/>
              </a:rPr>
              <a:t>​</a:t>
            </a:r>
            <a:endParaRPr lang="en-US" sz="2160" dirty="0">
              <a:solidFill>
                <a:srgbClr val="000818"/>
              </a:solidFill>
            </a:endParaRPr>
          </a:p>
        </p:txBody>
      </p:sp>
    </p:spTree>
    <p:extLst>
      <p:ext uri="{BB962C8B-B14F-4D97-AF65-F5344CB8AC3E}">
        <p14:creationId xmlns:p14="http://schemas.microsoft.com/office/powerpoint/2010/main" val="40816711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461E2-4064-135C-1D7A-AE14205CD97E}"/>
              </a:ext>
            </a:extLst>
          </p:cNvPr>
          <p:cNvSpPr>
            <a:spLocks noGrp="1"/>
          </p:cNvSpPr>
          <p:nvPr>
            <p:ph type="title"/>
          </p:nvPr>
        </p:nvSpPr>
        <p:spPr>
          <a:xfrm>
            <a:off x="960811" y="1421477"/>
            <a:ext cx="2880360" cy="4015046"/>
          </a:xfrm>
        </p:spPr>
        <p:txBody>
          <a:bodyPr>
            <a:normAutofit fontScale="90000"/>
          </a:bodyPr>
          <a:lstStyle/>
          <a:p>
            <a:r>
              <a:rPr lang="en-US" b="1" dirty="0">
                <a:solidFill>
                  <a:srgbClr val="FFFFFF"/>
                </a:solidFill>
              </a:rPr>
              <a:t>Members of the school community want to have a “voice” and feel “valued”</a:t>
            </a:r>
            <a:br>
              <a:rPr lang="en-US" b="1" dirty="0">
                <a:solidFill>
                  <a:srgbClr val="FFFFFF"/>
                </a:solidFill>
              </a:rPr>
            </a:br>
            <a:endParaRPr lang="en-US" dirty="0">
              <a:solidFill>
                <a:srgbClr val="FFFFFF"/>
              </a:solidFill>
            </a:endParaRPr>
          </a:p>
        </p:txBody>
      </p:sp>
      <p:sp>
        <p:nvSpPr>
          <p:cNvPr id="3" name="Content Placeholder 2">
            <a:extLst>
              <a:ext uri="{FF2B5EF4-FFF2-40B4-BE49-F238E27FC236}">
                <a16:creationId xmlns:a16="http://schemas.microsoft.com/office/drawing/2014/main" id="{51B30196-8D51-4C5E-0885-873B6F59BB32}"/>
              </a:ext>
            </a:extLst>
          </p:cNvPr>
          <p:cNvSpPr>
            <a:spLocks noGrp="1"/>
          </p:cNvSpPr>
          <p:nvPr>
            <p:ph idx="1"/>
          </p:nvPr>
        </p:nvSpPr>
        <p:spPr>
          <a:xfrm>
            <a:off x="500332" y="1330766"/>
            <a:ext cx="10644996" cy="2637386"/>
          </a:xfrm>
        </p:spPr>
        <p:txBody>
          <a:bodyPr anchor="ctr">
            <a:normAutofit/>
          </a:bodyPr>
          <a:lstStyle/>
          <a:p>
            <a:pPr marL="0" indent="0">
              <a:buNone/>
            </a:pPr>
            <a:r>
              <a:rPr lang="en-US" b="1" dirty="0">
                <a:latin typeface="+mn-lt"/>
              </a:rPr>
              <a:t>Teachers’ Perceptions of Organizational School Climate and Communication Satisfaction Study:</a:t>
            </a:r>
          </a:p>
          <a:p>
            <a:pPr lvl="1"/>
            <a:r>
              <a:rPr lang="en-US" b="1" dirty="0">
                <a:solidFill>
                  <a:srgbClr val="000818"/>
                </a:solidFill>
              </a:rPr>
              <a:t>School communication </a:t>
            </a:r>
            <a:r>
              <a:rPr lang="en-US" dirty="0">
                <a:solidFill>
                  <a:srgbClr val="000818"/>
                </a:solidFill>
              </a:rPr>
              <a:t>influences a </a:t>
            </a:r>
            <a:r>
              <a:rPr lang="en-US" u="sng" dirty="0">
                <a:solidFill>
                  <a:srgbClr val="000818"/>
                </a:solidFill>
              </a:rPr>
              <a:t>teacher’s attitude</a:t>
            </a:r>
            <a:r>
              <a:rPr lang="en-US" dirty="0">
                <a:solidFill>
                  <a:srgbClr val="000818"/>
                </a:solidFill>
              </a:rPr>
              <a:t> and </a:t>
            </a:r>
            <a:r>
              <a:rPr lang="en-US" u="sng" dirty="0">
                <a:solidFill>
                  <a:srgbClr val="000818"/>
                </a:solidFill>
              </a:rPr>
              <a:t>their behavior</a:t>
            </a:r>
            <a:r>
              <a:rPr lang="en-US" dirty="0">
                <a:solidFill>
                  <a:srgbClr val="000818"/>
                </a:solidFill>
              </a:rPr>
              <a:t>, thus </a:t>
            </a:r>
            <a:r>
              <a:rPr lang="en-US" b="1" i="1" dirty="0">
                <a:solidFill>
                  <a:srgbClr val="000818"/>
                </a:solidFill>
              </a:rPr>
              <a:t>directly impacting school effectiveness </a:t>
            </a:r>
            <a:r>
              <a:rPr lang="en-US" dirty="0">
                <a:solidFill>
                  <a:srgbClr val="000818"/>
                </a:solidFill>
              </a:rPr>
              <a:t>(Rafferty, 2003). </a:t>
            </a:r>
          </a:p>
          <a:p>
            <a:pPr marL="457200" lvl="1" indent="0">
              <a:buNone/>
            </a:pPr>
            <a:endParaRPr lang="en-US" b="1" dirty="0">
              <a:latin typeface="+mn-lt"/>
            </a:endParaRPr>
          </a:p>
        </p:txBody>
      </p:sp>
      <p:sp>
        <p:nvSpPr>
          <p:cNvPr id="5" name="TextBox 4">
            <a:extLst>
              <a:ext uri="{FF2B5EF4-FFF2-40B4-BE49-F238E27FC236}">
                <a16:creationId xmlns:a16="http://schemas.microsoft.com/office/drawing/2014/main" id="{7B8DBA45-44E7-F1AA-4CAC-56C8F634FEF1}"/>
              </a:ext>
            </a:extLst>
          </p:cNvPr>
          <p:cNvSpPr txBox="1"/>
          <p:nvPr/>
        </p:nvSpPr>
        <p:spPr>
          <a:xfrm>
            <a:off x="8574657" y="3502325"/>
            <a:ext cx="3005001" cy="286232"/>
          </a:xfrm>
          <a:prstGeom prst="rect">
            <a:avLst/>
          </a:prstGeom>
          <a:noFill/>
        </p:spPr>
        <p:txBody>
          <a:bodyPr wrap="square" rtlCol="0">
            <a:spAutoFit/>
          </a:bodyPr>
          <a:lstStyle/>
          <a:p>
            <a:r>
              <a:rPr lang="en-US" sz="1260" b="1" dirty="0">
                <a:solidFill>
                  <a:srgbClr val="000818"/>
                </a:solidFill>
              </a:rPr>
              <a:t>Janet Jahn, 2019</a:t>
            </a:r>
          </a:p>
        </p:txBody>
      </p:sp>
      <p:sp>
        <p:nvSpPr>
          <p:cNvPr id="4" name="TextBox 3">
            <a:extLst>
              <a:ext uri="{FF2B5EF4-FFF2-40B4-BE49-F238E27FC236}">
                <a16:creationId xmlns:a16="http://schemas.microsoft.com/office/drawing/2014/main" id="{A75781AC-B10F-DBD3-6299-39F007C319E0}"/>
              </a:ext>
            </a:extLst>
          </p:cNvPr>
          <p:cNvSpPr txBox="1"/>
          <p:nvPr/>
        </p:nvSpPr>
        <p:spPr>
          <a:xfrm>
            <a:off x="189781" y="807545"/>
            <a:ext cx="11568109" cy="523220"/>
          </a:xfrm>
          <a:prstGeom prst="rect">
            <a:avLst/>
          </a:prstGeom>
          <a:noFill/>
        </p:spPr>
        <p:txBody>
          <a:bodyPr wrap="square" rtlCol="0">
            <a:spAutoFit/>
          </a:bodyPr>
          <a:lstStyle/>
          <a:p>
            <a:pPr algn="ctr"/>
            <a:r>
              <a:rPr lang="en-US" sz="2800" dirty="0">
                <a:solidFill>
                  <a:srgbClr val="000818"/>
                </a:solidFill>
              </a:rPr>
              <a:t>Members of the school community want to have a voice &amp; feel valued!</a:t>
            </a:r>
          </a:p>
        </p:txBody>
      </p:sp>
    </p:spTree>
    <p:extLst>
      <p:ext uri="{BB962C8B-B14F-4D97-AF65-F5344CB8AC3E}">
        <p14:creationId xmlns:p14="http://schemas.microsoft.com/office/powerpoint/2010/main" val="6573705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D0162-8339-5998-892B-964FB1344EDE}"/>
              </a:ext>
            </a:extLst>
          </p:cNvPr>
          <p:cNvSpPr>
            <a:spLocks noGrp="1"/>
          </p:cNvSpPr>
          <p:nvPr>
            <p:ph type="title"/>
          </p:nvPr>
        </p:nvSpPr>
        <p:spPr>
          <a:xfrm>
            <a:off x="1141780" y="946658"/>
            <a:ext cx="3086100" cy="1547165"/>
          </a:xfrm>
        </p:spPr>
        <p:txBody>
          <a:bodyPr anchor="b">
            <a:normAutofit/>
          </a:bodyPr>
          <a:lstStyle/>
          <a:p>
            <a:pPr algn="ctr"/>
            <a:r>
              <a:rPr lang="en-US" sz="3600" dirty="0">
                <a:latin typeface="+mn-lt"/>
              </a:rPr>
              <a:t>Listening Tour: </a:t>
            </a:r>
            <a:br>
              <a:rPr lang="en-US" sz="3060" dirty="0">
                <a:latin typeface="+mn-lt"/>
              </a:rPr>
            </a:br>
            <a:r>
              <a:rPr lang="en-US" sz="3060" dirty="0">
                <a:latin typeface="+mn-lt"/>
              </a:rPr>
              <a:t>The Past, Present  and Future</a:t>
            </a:r>
          </a:p>
        </p:txBody>
      </p:sp>
      <p:sp>
        <p:nvSpPr>
          <p:cNvPr id="3" name="Content Placeholder 2">
            <a:extLst>
              <a:ext uri="{FF2B5EF4-FFF2-40B4-BE49-F238E27FC236}">
                <a16:creationId xmlns:a16="http://schemas.microsoft.com/office/drawing/2014/main" id="{A190EF74-47CE-2107-E25F-2279C0F7237D}"/>
              </a:ext>
            </a:extLst>
          </p:cNvPr>
          <p:cNvSpPr>
            <a:spLocks noGrp="1"/>
          </p:cNvSpPr>
          <p:nvPr>
            <p:ph idx="1"/>
          </p:nvPr>
        </p:nvSpPr>
        <p:spPr>
          <a:xfrm>
            <a:off x="1188551" y="2896983"/>
            <a:ext cx="3086100" cy="1636666"/>
          </a:xfrm>
        </p:spPr>
        <p:txBody>
          <a:bodyPr anchor="t">
            <a:normAutofit lnSpcReduction="10000"/>
          </a:bodyPr>
          <a:lstStyle/>
          <a:p>
            <a:pPr marL="0" indent="0">
              <a:buNone/>
            </a:pPr>
            <a:r>
              <a:rPr lang="en-US" sz="2340" b="1" dirty="0"/>
              <a:t>As you conduct your Listening Tour, consider these questions to generate feedback.</a:t>
            </a:r>
          </a:p>
          <a:p>
            <a:pPr marL="0" indent="0">
              <a:buNone/>
            </a:pPr>
            <a:endParaRPr lang="en-US" sz="2340" b="1" dirty="0"/>
          </a:p>
        </p:txBody>
      </p:sp>
      <p:pic>
        <p:nvPicPr>
          <p:cNvPr id="5" name="Picture 4" descr="Table&#10;&#10;Description automatically generated with medium confidence">
            <a:extLst>
              <a:ext uri="{FF2B5EF4-FFF2-40B4-BE49-F238E27FC236}">
                <a16:creationId xmlns:a16="http://schemas.microsoft.com/office/drawing/2014/main" id="{E619BB58-DECA-2702-64F5-1AC6C8E5738E}"/>
              </a:ext>
            </a:extLst>
          </p:cNvPr>
          <p:cNvPicPr>
            <a:picLocks noChangeAspect="1"/>
          </p:cNvPicPr>
          <p:nvPr/>
        </p:nvPicPr>
        <p:blipFill>
          <a:blip r:embed="rId3"/>
          <a:stretch>
            <a:fillRect/>
          </a:stretch>
        </p:blipFill>
        <p:spPr>
          <a:xfrm>
            <a:off x="4917012" y="918972"/>
            <a:ext cx="5976257" cy="5020056"/>
          </a:xfrm>
          <a:prstGeom prst="rect">
            <a:avLst/>
          </a:prstGeom>
        </p:spPr>
      </p:pic>
      <p:pic>
        <p:nvPicPr>
          <p:cNvPr id="7" name="Picture 6">
            <a:extLst>
              <a:ext uri="{FF2B5EF4-FFF2-40B4-BE49-F238E27FC236}">
                <a16:creationId xmlns:a16="http://schemas.microsoft.com/office/drawing/2014/main" id="{578C8CBE-1F5C-309C-1FDC-68E70AEE5D64}"/>
              </a:ext>
            </a:extLst>
          </p:cNvPr>
          <p:cNvPicPr>
            <a:picLocks noChangeAspect="1"/>
          </p:cNvPicPr>
          <p:nvPr/>
        </p:nvPicPr>
        <p:blipFill>
          <a:blip r:embed="rId4"/>
          <a:stretch>
            <a:fillRect/>
          </a:stretch>
        </p:blipFill>
        <p:spPr>
          <a:xfrm>
            <a:off x="751956" y="5903663"/>
            <a:ext cx="1777885" cy="508992"/>
          </a:xfrm>
          <a:prstGeom prst="rect">
            <a:avLst/>
          </a:prstGeom>
        </p:spPr>
      </p:pic>
      <p:sp>
        <p:nvSpPr>
          <p:cNvPr id="4" name="Smiley Face 3">
            <a:extLst>
              <a:ext uri="{FF2B5EF4-FFF2-40B4-BE49-F238E27FC236}">
                <a16:creationId xmlns:a16="http://schemas.microsoft.com/office/drawing/2014/main" id="{4497D2CE-6DF2-C4C1-467D-840E6E034C32}"/>
              </a:ext>
            </a:extLst>
          </p:cNvPr>
          <p:cNvSpPr/>
          <p:nvPr/>
        </p:nvSpPr>
        <p:spPr>
          <a:xfrm>
            <a:off x="10893269" y="1156916"/>
            <a:ext cx="448147" cy="334691"/>
          </a:xfrm>
          <a:prstGeom prst="smileyFace">
            <a:avLst/>
          </a:prstGeom>
          <a:solidFill>
            <a:srgbClr val="58B0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10" name="Smiley Face 9">
            <a:extLst>
              <a:ext uri="{FF2B5EF4-FFF2-40B4-BE49-F238E27FC236}">
                <a16:creationId xmlns:a16="http://schemas.microsoft.com/office/drawing/2014/main" id="{5521A236-EFEC-045D-9CCB-35FF76F15D69}"/>
              </a:ext>
            </a:extLst>
          </p:cNvPr>
          <p:cNvSpPr/>
          <p:nvPr/>
        </p:nvSpPr>
        <p:spPr>
          <a:xfrm>
            <a:off x="10893268" y="3547972"/>
            <a:ext cx="448147" cy="334691"/>
          </a:xfrm>
          <a:prstGeom prst="smileyFac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11" name="Smiley Face 10">
            <a:extLst>
              <a:ext uri="{FF2B5EF4-FFF2-40B4-BE49-F238E27FC236}">
                <a16:creationId xmlns:a16="http://schemas.microsoft.com/office/drawing/2014/main" id="{98B4C214-5F11-EE79-9A33-3F3EB3CA1CF2}"/>
              </a:ext>
            </a:extLst>
          </p:cNvPr>
          <p:cNvSpPr/>
          <p:nvPr/>
        </p:nvSpPr>
        <p:spPr>
          <a:xfrm>
            <a:off x="10893268" y="4864191"/>
            <a:ext cx="448147" cy="334691"/>
          </a:xfrm>
          <a:prstGeom prst="smileyFace">
            <a:avLst/>
          </a:prstGeom>
          <a:solidFill>
            <a:srgbClr val="AA5E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6" name="TextBox 5">
            <a:extLst>
              <a:ext uri="{FF2B5EF4-FFF2-40B4-BE49-F238E27FC236}">
                <a16:creationId xmlns:a16="http://schemas.microsoft.com/office/drawing/2014/main" id="{F34A73CA-EFA1-7A3D-90FF-8D5A30480EA0}"/>
              </a:ext>
            </a:extLst>
          </p:cNvPr>
          <p:cNvSpPr txBox="1"/>
          <p:nvPr/>
        </p:nvSpPr>
        <p:spPr>
          <a:xfrm>
            <a:off x="1137303" y="4466210"/>
            <a:ext cx="3284598" cy="1172629"/>
          </a:xfrm>
          <a:prstGeom prst="rect">
            <a:avLst/>
          </a:prstGeom>
          <a:noFill/>
        </p:spPr>
        <p:txBody>
          <a:bodyPr wrap="square" rtlCol="0">
            <a:spAutoFit/>
          </a:bodyPr>
          <a:lstStyle/>
          <a:p>
            <a:r>
              <a:rPr lang="en-US" sz="2340" b="1" dirty="0">
                <a:solidFill>
                  <a:srgbClr val="C00000"/>
                </a:solidFill>
              </a:rPr>
              <a:t>Evaluate the feedback and “act” at least on one comment. </a:t>
            </a:r>
          </a:p>
        </p:txBody>
      </p:sp>
    </p:spTree>
    <p:extLst>
      <p:ext uri="{BB962C8B-B14F-4D97-AF65-F5344CB8AC3E}">
        <p14:creationId xmlns:p14="http://schemas.microsoft.com/office/powerpoint/2010/main" val="333178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80">
                                          <p:stCondLst>
                                            <p:cond delay="0"/>
                                          </p:stCondLst>
                                        </p:cTn>
                                        <p:tgtEl>
                                          <p:spTgt spid="6"/>
                                        </p:tgtEl>
                                      </p:cBhvr>
                                    </p:animEffect>
                                    <p:anim calcmode="lin" valueType="num">
                                      <p:cBhvr>
                                        <p:cTn id="2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7" dur="26">
                                          <p:stCondLst>
                                            <p:cond delay="650"/>
                                          </p:stCondLst>
                                        </p:cTn>
                                        <p:tgtEl>
                                          <p:spTgt spid="6"/>
                                        </p:tgtEl>
                                      </p:cBhvr>
                                      <p:to x="100000" y="60000"/>
                                    </p:animScale>
                                    <p:animScale>
                                      <p:cBhvr>
                                        <p:cTn id="28" dur="166" decel="50000">
                                          <p:stCondLst>
                                            <p:cond delay="676"/>
                                          </p:stCondLst>
                                        </p:cTn>
                                        <p:tgtEl>
                                          <p:spTgt spid="6"/>
                                        </p:tgtEl>
                                      </p:cBhvr>
                                      <p:to x="100000" y="100000"/>
                                    </p:animScale>
                                    <p:animScale>
                                      <p:cBhvr>
                                        <p:cTn id="29" dur="26">
                                          <p:stCondLst>
                                            <p:cond delay="1312"/>
                                          </p:stCondLst>
                                        </p:cTn>
                                        <p:tgtEl>
                                          <p:spTgt spid="6"/>
                                        </p:tgtEl>
                                      </p:cBhvr>
                                      <p:to x="100000" y="80000"/>
                                    </p:animScale>
                                    <p:animScale>
                                      <p:cBhvr>
                                        <p:cTn id="30" dur="166" decel="50000">
                                          <p:stCondLst>
                                            <p:cond delay="1338"/>
                                          </p:stCondLst>
                                        </p:cTn>
                                        <p:tgtEl>
                                          <p:spTgt spid="6"/>
                                        </p:tgtEl>
                                      </p:cBhvr>
                                      <p:to x="100000" y="100000"/>
                                    </p:animScale>
                                    <p:animScale>
                                      <p:cBhvr>
                                        <p:cTn id="31" dur="26">
                                          <p:stCondLst>
                                            <p:cond delay="1642"/>
                                          </p:stCondLst>
                                        </p:cTn>
                                        <p:tgtEl>
                                          <p:spTgt spid="6"/>
                                        </p:tgtEl>
                                      </p:cBhvr>
                                      <p:to x="100000" y="90000"/>
                                    </p:animScale>
                                    <p:animScale>
                                      <p:cBhvr>
                                        <p:cTn id="32" dur="166" decel="50000">
                                          <p:stCondLst>
                                            <p:cond delay="1668"/>
                                          </p:stCondLst>
                                        </p:cTn>
                                        <p:tgtEl>
                                          <p:spTgt spid="6"/>
                                        </p:tgtEl>
                                      </p:cBhvr>
                                      <p:to x="100000" y="100000"/>
                                    </p:animScale>
                                    <p:animScale>
                                      <p:cBhvr>
                                        <p:cTn id="33" dur="26">
                                          <p:stCondLst>
                                            <p:cond delay="1808"/>
                                          </p:stCondLst>
                                        </p:cTn>
                                        <p:tgtEl>
                                          <p:spTgt spid="6"/>
                                        </p:tgtEl>
                                      </p:cBhvr>
                                      <p:to x="100000" y="95000"/>
                                    </p:animScale>
                                    <p:animScale>
                                      <p:cBhvr>
                                        <p:cTn id="34"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9F2B0-1681-31C6-5281-7FFCCD6EC75D}"/>
              </a:ext>
            </a:extLst>
          </p:cNvPr>
          <p:cNvSpPr>
            <a:spLocks noGrp="1"/>
          </p:cNvSpPr>
          <p:nvPr>
            <p:ph type="title"/>
          </p:nvPr>
        </p:nvSpPr>
        <p:spPr/>
        <p:txBody>
          <a:bodyPr>
            <a:normAutofit/>
          </a:bodyPr>
          <a:lstStyle/>
          <a:p>
            <a:r>
              <a:rPr lang="en-US" dirty="0">
                <a:solidFill>
                  <a:srgbClr val="000818"/>
                </a:solidFill>
              </a:rPr>
              <a:t>Today's Objectives</a:t>
            </a:r>
          </a:p>
        </p:txBody>
      </p:sp>
      <p:sp>
        <p:nvSpPr>
          <p:cNvPr id="3" name="Text Placeholder 2">
            <a:extLst>
              <a:ext uri="{FF2B5EF4-FFF2-40B4-BE49-F238E27FC236}">
                <a16:creationId xmlns:a16="http://schemas.microsoft.com/office/drawing/2014/main" id="{2E6ECC8D-33E6-2478-F1F5-8CE3CC3D5FBF}"/>
              </a:ext>
            </a:extLst>
          </p:cNvPr>
          <p:cNvSpPr>
            <a:spLocks noGrp="1"/>
          </p:cNvSpPr>
          <p:nvPr>
            <p:ph type="body" idx="1"/>
          </p:nvPr>
        </p:nvSpPr>
        <p:spPr/>
        <p:txBody>
          <a:bodyPr/>
          <a:lstStyle/>
          <a:p>
            <a:pPr>
              <a:spcBef>
                <a:spcPct val="20000"/>
              </a:spcBef>
              <a:buClrTx/>
            </a:pPr>
            <a:r>
              <a:rPr lang="en-US" sz="3360" dirty="0">
                <a:solidFill>
                  <a:srgbClr val="000818"/>
                </a:solidFill>
              </a:rPr>
              <a:t>What is self-care</a:t>
            </a:r>
          </a:p>
          <a:p>
            <a:pPr>
              <a:spcBef>
                <a:spcPct val="20000"/>
              </a:spcBef>
              <a:buClrTx/>
            </a:pPr>
            <a:r>
              <a:rPr lang="en-US" sz="3360" dirty="0">
                <a:solidFill>
                  <a:srgbClr val="000818"/>
                </a:solidFill>
              </a:rPr>
              <a:t>Why it's important</a:t>
            </a:r>
          </a:p>
          <a:p>
            <a:pPr>
              <a:spcBef>
                <a:spcPct val="20000"/>
              </a:spcBef>
              <a:buClrTx/>
            </a:pPr>
            <a:r>
              <a:rPr lang="en-US" sz="3360" dirty="0">
                <a:solidFill>
                  <a:srgbClr val="000818"/>
                </a:solidFill>
              </a:rPr>
              <a:t>A few strategies</a:t>
            </a:r>
          </a:p>
        </p:txBody>
      </p:sp>
      <p:pic>
        <p:nvPicPr>
          <p:cNvPr id="5" name="Picture 8" descr="A picture containing timeline&#10;&#10;Description automatically generated">
            <a:extLst>
              <a:ext uri="{FF2B5EF4-FFF2-40B4-BE49-F238E27FC236}">
                <a16:creationId xmlns:a16="http://schemas.microsoft.com/office/drawing/2014/main" id="{95C4BC53-7B6D-5E4F-0F64-CBDC651FE3DF}"/>
              </a:ext>
            </a:extLst>
          </p:cNvPr>
          <p:cNvPicPr>
            <a:picLocks noChangeAspect="1"/>
          </p:cNvPicPr>
          <p:nvPr/>
        </p:nvPicPr>
        <p:blipFill>
          <a:blip r:embed="rId2"/>
          <a:stretch>
            <a:fillRect/>
          </a:stretch>
        </p:blipFill>
        <p:spPr>
          <a:xfrm>
            <a:off x="5822318" y="3028002"/>
            <a:ext cx="5585116" cy="3729373"/>
          </a:xfrm>
          <a:prstGeom prst="rect">
            <a:avLst/>
          </a:prstGeom>
        </p:spPr>
      </p:pic>
    </p:spTree>
    <p:extLst>
      <p:ext uri="{BB962C8B-B14F-4D97-AF65-F5344CB8AC3E}">
        <p14:creationId xmlns:p14="http://schemas.microsoft.com/office/powerpoint/2010/main" val="1972966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enter on PBIS | Tiered Framework">
            <a:extLst>
              <a:ext uri="{FF2B5EF4-FFF2-40B4-BE49-F238E27FC236}">
                <a16:creationId xmlns:a16="http://schemas.microsoft.com/office/drawing/2014/main" id="{73167CE7-BB58-469F-81C7-ACAFA2BC45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2124" y="794539"/>
            <a:ext cx="6600648" cy="57205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0F4F9D6-1ECE-468F-A148-EA27F3B52081}"/>
              </a:ext>
            </a:extLst>
          </p:cNvPr>
          <p:cNvSpPr txBox="1"/>
          <p:nvPr/>
        </p:nvSpPr>
        <p:spPr>
          <a:xfrm>
            <a:off x="965290" y="2644200"/>
            <a:ext cx="5811624" cy="4829014"/>
          </a:xfrm>
          <a:prstGeom prst="rect">
            <a:avLst/>
          </a:prstGeom>
          <a:noFill/>
        </p:spPr>
        <p:txBody>
          <a:bodyPr wrap="square" rtlCol="0">
            <a:spAutoFit/>
          </a:bodyPr>
          <a:lstStyle/>
          <a:p>
            <a:r>
              <a:rPr lang="en-US" sz="1620" b="1" dirty="0"/>
              <a:t>                                           </a:t>
            </a:r>
            <a:r>
              <a:rPr lang="en-US" b="1" u="sng" dirty="0">
                <a:solidFill>
                  <a:srgbClr val="00B050"/>
                </a:solidFill>
                <a:effectLst>
                  <a:outerShdw blurRad="38100" dist="38100" dir="2700000" algn="tl">
                    <a:srgbClr val="000000">
                      <a:alpha val="43137"/>
                    </a:srgbClr>
                  </a:outerShdw>
                </a:effectLst>
              </a:rPr>
              <a:t>TIER 1 (All)</a:t>
            </a:r>
            <a:r>
              <a:rPr lang="en-US" b="1" dirty="0">
                <a:solidFill>
                  <a:srgbClr val="00B050"/>
                </a:solidFill>
                <a:effectLst>
                  <a:outerShdw blurRad="38100" dist="38100" dir="2700000" algn="tl">
                    <a:srgbClr val="000000">
                      <a:alpha val="43137"/>
                    </a:srgbClr>
                  </a:outerShdw>
                </a:effectLst>
              </a:rPr>
              <a:t> </a:t>
            </a:r>
            <a:endParaRPr lang="en-US" sz="1620" b="1" dirty="0">
              <a:solidFill>
                <a:srgbClr val="00B050"/>
              </a:solidFill>
              <a:effectLst>
                <a:outerShdw blurRad="38100" dist="38100" dir="2700000" algn="tl">
                  <a:srgbClr val="000000">
                    <a:alpha val="43137"/>
                  </a:srgbClr>
                </a:outerShdw>
              </a:effectLst>
            </a:endParaRPr>
          </a:p>
          <a:p>
            <a:pPr marL="154306" indent="-154306">
              <a:buFont typeface="Arial" panose="020B0604020202020204" pitchFamily="34" charset="0"/>
              <a:buChar char="•"/>
            </a:pPr>
            <a:endParaRPr lang="en-US" sz="360" b="1" dirty="0"/>
          </a:p>
          <a:p>
            <a:pPr marL="154306" indent="-154306">
              <a:buFont typeface="Arial" panose="020B0604020202020204" pitchFamily="34" charset="0"/>
              <a:buChar char="•"/>
            </a:pPr>
            <a:r>
              <a:rPr lang="en-US" sz="1260" b="1" dirty="0"/>
              <a:t>Weekly Morning Meetings (Staff Connection / Temp. Checks)</a:t>
            </a:r>
          </a:p>
          <a:p>
            <a:pPr marL="154306" indent="-154306">
              <a:buFont typeface="Arial" panose="020B0604020202020204" pitchFamily="34" charset="0"/>
              <a:buChar char="•"/>
            </a:pPr>
            <a:r>
              <a:rPr lang="en-US" sz="1260" b="1" dirty="0"/>
              <a:t>Adult Mental Health First Aid Training (6 hours)</a:t>
            </a:r>
          </a:p>
          <a:p>
            <a:pPr marL="154306" indent="-154306">
              <a:buFont typeface="Arial" panose="020B0604020202020204" pitchFamily="34" charset="0"/>
              <a:buChar char="•"/>
            </a:pPr>
            <a:r>
              <a:rPr lang="en-US" sz="1260" b="1" dirty="0"/>
              <a:t>Wellness Support Team</a:t>
            </a:r>
          </a:p>
          <a:p>
            <a:pPr marL="565786" lvl="1" indent="-154306">
              <a:buFont typeface="Arial" panose="020B0604020202020204" pitchFamily="34" charset="0"/>
              <a:buChar char="•"/>
            </a:pPr>
            <a:r>
              <a:rPr lang="en-US" sz="1260" b="1" dirty="0"/>
              <a:t>Listening Tours</a:t>
            </a:r>
          </a:p>
          <a:p>
            <a:pPr marL="565786" lvl="1" indent="-154306">
              <a:buFont typeface="Arial" panose="020B0604020202020204" pitchFamily="34" charset="0"/>
              <a:buChar char="•"/>
            </a:pPr>
            <a:r>
              <a:rPr lang="en-US" sz="1260" b="1" dirty="0"/>
              <a:t>Data Collection (TIPS)</a:t>
            </a:r>
          </a:p>
          <a:p>
            <a:pPr marL="565786" lvl="1" indent="-154306">
              <a:buFont typeface="Arial" panose="020B0604020202020204" pitchFamily="34" charset="0"/>
              <a:buChar char="•"/>
            </a:pPr>
            <a:r>
              <a:rPr lang="en-US" sz="1260" b="1" dirty="0"/>
              <a:t>Job Satisfaction Survey</a:t>
            </a:r>
          </a:p>
          <a:p>
            <a:pPr marL="154306" indent="-154306">
              <a:buFont typeface="Arial" panose="020B0604020202020204" pitchFamily="34" charset="0"/>
              <a:buChar char="•"/>
            </a:pPr>
            <a:r>
              <a:rPr lang="en-US" sz="1260" b="1" dirty="0"/>
              <a:t>Relationship Building and Supports (teams per each grade level/subject)     </a:t>
            </a:r>
          </a:p>
          <a:p>
            <a:pPr marL="154306" indent="-154306">
              <a:buFont typeface="Arial" panose="020B0604020202020204" pitchFamily="34" charset="0"/>
              <a:buChar char="•"/>
            </a:pPr>
            <a:r>
              <a:rPr lang="en-US" sz="1260" b="1" dirty="0"/>
              <a:t>Staff Wellness Mission and Expectations </a:t>
            </a:r>
          </a:p>
          <a:p>
            <a:pPr marL="154306" indent="-154306">
              <a:buFont typeface="Arial" panose="020B0604020202020204" pitchFamily="34" charset="0"/>
              <a:buChar char="•"/>
            </a:pPr>
            <a:r>
              <a:rPr lang="en-US" sz="1260" b="1" dirty="0"/>
              <a:t>Predictable and Consistent Routines and Procedures that Promote Staff Wellness</a:t>
            </a:r>
          </a:p>
          <a:p>
            <a:pPr marL="565786" lvl="1" indent="-154306">
              <a:buFont typeface="Arial" panose="020B0604020202020204" pitchFamily="34" charset="0"/>
              <a:buChar char="•"/>
            </a:pPr>
            <a:r>
              <a:rPr lang="en-US" sz="1260" b="1" dirty="0"/>
              <a:t>School-wide / Classroom Safety Plans</a:t>
            </a:r>
          </a:p>
          <a:p>
            <a:pPr marL="565786" lvl="1" indent="-154306">
              <a:buFont typeface="Arial" panose="020B0604020202020204" pitchFamily="34" charset="0"/>
              <a:buChar char="•"/>
            </a:pPr>
            <a:r>
              <a:rPr lang="en-US" sz="1260" b="1" dirty="0"/>
              <a:t>Mind/Movement Breaks in Daily Schedules</a:t>
            </a:r>
          </a:p>
          <a:p>
            <a:pPr marL="154306" indent="-154306">
              <a:buFont typeface="Arial" panose="020B0604020202020204" pitchFamily="34" charset="0"/>
              <a:buChar char="•"/>
            </a:pPr>
            <a:r>
              <a:rPr lang="en-US" sz="1260" b="1" dirty="0"/>
              <a:t>Adult Social Emotional Learning </a:t>
            </a:r>
          </a:p>
          <a:p>
            <a:pPr marL="154306" indent="-154306">
              <a:buFont typeface="Arial" panose="020B0604020202020204" pitchFamily="34" charset="0"/>
              <a:buChar char="•"/>
            </a:pPr>
            <a:r>
              <a:rPr lang="en-US" sz="1260" b="1" dirty="0"/>
              <a:t>Professional Development </a:t>
            </a:r>
          </a:p>
          <a:p>
            <a:pPr marL="565786" lvl="1" indent="-154306">
              <a:buFont typeface="Arial" panose="020B0604020202020204" pitchFamily="34" charset="0"/>
              <a:buChar char="•"/>
            </a:pPr>
            <a:r>
              <a:rPr lang="en-US" sz="1260" b="1" dirty="0"/>
              <a:t>Self-Wellness Awareness and Self-Advocacy</a:t>
            </a:r>
          </a:p>
          <a:p>
            <a:pPr marL="565786" lvl="1" indent="-154306">
              <a:buFont typeface="Arial" panose="020B0604020202020204" pitchFamily="34" charset="0"/>
              <a:buChar char="•"/>
            </a:pPr>
            <a:r>
              <a:rPr lang="en-US" sz="1260" b="1" dirty="0"/>
              <a:t>Trauma Informed Classrooms</a:t>
            </a:r>
          </a:p>
          <a:p>
            <a:pPr marL="565786" lvl="1" indent="-154306">
              <a:buFont typeface="Arial" panose="020B0604020202020204" pitchFamily="34" charset="0"/>
              <a:buChar char="•"/>
            </a:pPr>
            <a:r>
              <a:rPr lang="en-US" sz="1260" b="1" dirty="0"/>
              <a:t>Classroom Management / De Escalation Strategies</a:t>
            </a:r>
          </a:p>
          <a:p>
            <a:pPr marL="154306" indent="-154306">
              <a:buFont typeface="Arial" panose="020B0604020202020204" pitchFamily="34" charset="0"/>
              <a:buChar char="•"/>
            </a:pPr>
            <a:r>
              <a:rPr lang="en-US" sz="1260" b="1" dirty="0"/>
              <a:t>Gratitude Practices</a:t>
            </a:r>
          </a:p>
          <a:p>
            <a:pPr marL="565786" lvl="1" indent="-154306">
              <a:buFont typeface="Arial" panose="020B0604020202020204" pitchFamily="34" charset="0"/>
              <a:buChar char="•"/>
            </a:pPr>
            <a:r>
              <a:rPr lang="en-US" sz="1260" b="1" dirty="0"/>
              <a:t>Private/Public Acknowledgements</a:t>
            </a:r>
          </a:p>
          <a:p>
            <a:endParaRPr lang="en-US" sz="990" b="1" dirty="0"/>
          </a:p>
          <a:p>
            <a:endParaRPr lang="en-US" sz="990" b="1" dirty="0"/>
          </a:p>
          <a:p>
            <a:endParaRPr lang="en-US" sz="990" b="1" dirty="0"/>
          </a:p>
          <a:p>
            <a:r>
              <a:rPr lang="en-US" sz="990" b="1" dirty="0"/>
              <a:t> </a:t>
            </a:r>
          </a:p>
          <a:p>
            <a:endParaRPr lang="en-US" sz="990" b="1" dirty="0"/>
          </a:p>
          <a:p>
            <a:endParaRPr lang="en-US" sz="990" b="1" dirty="0"/>
          </a:p>
        </p:txBody>
      </p:sp>
      <p:sp>
        <p:nvSpPr>
          <p:cNvPr id="7" name="TextBox 6">
            <a:extLst>
              <a:ext uri="{FF2B5EF4-FFF2-40B4-BE49-F238E27FC236}">
                <a16:creationId xmlns:a16="http://schemas.microsoft.com/office/drawing/2014/main" id="{401A18CB-8FE7-4DF0-A14C-A389C2BE3AB8}"/>
              </a:ext>
            </a:extLst>
          </p:cNvPr>
          <p:cNvSpPr txBox="1"/>
          <p:nvPr/>
        </p:nvSpPr>
        <p:spPr>
          <a:xfrm>
            <a:off x="7148052" y="1448458"/>
            <a:ext cx="5272178" cy="4579715"/>
          </a:xfrm>
          <a:prstGeom prst="rect">
            <a:avLst/>
          </a:prstGeom>
          <a:noFill/>
        </p:spPr>
        <p:txBody>
          <a:bodyPr wrap="square" rtlCol="0">
            <a:spAutoFit/>
          </a:bodyPr>
          <a:lstStyle/>
          <a:p>
            <a:r>
              <a:rPr lang="en-US" sz="1620" b="1" dirty="0">
                <a:effectLst>
                  <a:outerShdw blurRad="38100" dist="38100" dir="2700000" algn="tl">
                    <a:srgbClr val="000000">
                      <a:alpha val="43137"/>
                    </a:srgbClr>
                  </a:outerShdw>
                </a:effectLst>
              </a:rPr>
              <a:t>                                   </a:t>
            </a:r>
            <a:r>
              <a:rPr lang="en-US" b="1" u="sng" dirty="0">
                <a:solidFill>
                  <a:srgbClr val="FFC000"/>
                </a:solidFill>
                <a:effectLst>
                  <a:outerShdw blurRad="38100" dist="38100" dir="2700000" algn="tl">
                    <a:srgbClr val="000000">
                      <a:alpha val="43137"/>
                    </a:srgbClr>
                  </a:outerShdw>
                </a:effectLst>
              </a:rPr>
              <a:t>TIER 2 (Some)</a:t>
            </a:r>
            <a:endParaRPr lang="en-US" sz="1620" b="1" u="sng" dirty="0">
              <a:solidFill>
                <a:srgbClr val="FFC000"/>
              </a:solidFill>
              <a:effectLst>
                <a:outerShdw blurRad="38100" dist="38100" dir="2700000" algn="tl">
                  <a:srgbClr val="000000">
                    <a:alpha val="43137"/>
                  </a:srgbClr>
                </a:outerShdw>
              </a:effectLst>
            </a:endParaRPr>
          </a:p>
          <a:p>
            <a:pPr marL="154306" indent="-154306">
              <a:buFont typeface="Arial" panose="020B0604020202020204" pitchFamily="34" charset="0"/>
              <a:buChar char="•"/>
            </a:pPr>
            <a:endParaRPr lang="en-US" sz="1080" b="1" dirty="0"/>
          </a:p>
          <a:p>
            <a:pPr marL="154306" indent="-154306">
              <a:buFont typeface="Arial" panose="020B0604020202020204" pitchFamily="34" charset="0"/>
              <a:buChar char="•"/>
            </a:pPr>
            <a:r>
              <a:rPr lang="en-US" sz="1260" b="1" dirty="0"/>
              <a:t>Buddy System</a:t>
            </a:r>
          </a:p>
          <a:p>
            <a:pPr marL="565786" lvl="1" indent="-154306">
              <a:buFont typeface="Arial" panose="020B0604020202020204" pitchFamily="34" charset="0"/>
              <a:buChar char="•"/>
            </a:pPr>
            <a:r>
              <a:rPr lang="en-US" sz="1260" b="1" dirty="0"/>
              <a:t>Tap-In/Tap-Out</a:t>
            </a:r>
          </a:p>
          <a:p>
            <a:pPr marL="565786" lvl="1" indent="-154306">
              <a:buFont typeface="Arial" panose="020B0604020202020204" pitchFamily="34" charset="0"/>
              <a:buChar char="•"/>
            </a:pPr>
            <a:r>
              <a:rPr lang="en-US" sz="1260" b="1" dirty="0"/>
              <a:t>Check-In/Check-Out</a:t>
            </a:r>
          </a:p>
          <a:p>
            <a:pPr marL="565786" lvl="1" indent="-154306">
              <a:buFont typeface="Arial" panose="020B0604020202020204" pitchFamily="34" charset="0"/>
              <a:buChar char="•"/>
            </a:pPr>
            <a:r>
              <a:rPr lang="en-US" sz="1260" b="1" dirty="0"/>
              <a:t>Mentoring (New Teachers) </a:t>
            </a:r>
          </a:p>
          <a:p>
            <a:pPr marL="154306" indent="-154306">
              <a:buFont typeface="Arial" panose="020B0604020202020204" pitchFamily="34" charset="0"/>
              <a:buChar char="•"/>
            </a:pPr>
            <a:r>
              <a:rPr lang="en-US" sz="1260" b="1" dirty="0"/>
              <a:t>Calming Space</a:t>
            </a:r>
          </a:p>
          <a:p>
            <a:pPr marL="154306" indent="-154306">
              <a:buFont typeface="Arial" panose="020B0604020202020204" pitchFamily="34" charset="0"/>
              <a:buChar char="•"/>
            </a:pPr>
            <a:r>
              <a:rPr lang="en-US" sz="1260" b="1" dirty="0"/>
              <a:t>Practice-Based Coaching</a:t>
            </a:r>
          </a:p>
          <a:p>
            <a:pPr marL="154306" indent="-154306">
              <a:buFont typeface="Arial" panose="020B0604020202020204" pitchFamily="34" charset="0"/>
              <a:buChar char="•"/>
            </a:pPr>
            <a:r>
              <a:rPr lang="en-US" sz="1260" b="1" dirty="0"/>
              <a:t>Gratitude Practices</a:t>
            </a:r>
          </a:p>
          <a:p>
            <a:pPr marL="565786" lvl="1" indent="-154306">
              <a:buFont typeface="Arial" panose="020B0604020202020204" pitchFamily="34" charset="0"/>
              <a:buChar char="•"/>
            </a:pPr>
            <a:r>
              <a:rPr lang="en-US" sz="1260" b="1" dirty="0"/>
              <a:t>Acts of Service</a:t>
            </a:r>
          </a:p>
          <a:p>
            <a:pPr marL="565786" lvl="1" indent="-154306">
              <a:buFont typeface="Arial" panose="020B0604020202020204" pitchFamily="34" charset="0"/>
              <a:buChar char="•"/>
            </a:pPr>
            <a:r>
              <a:rPr lang="en-US" sz="1260" b="1" dirty="0"/>
              <a:t>Gifts/Notes</a:t>
            </a:r>
          </a:p>
          <a:p>
            <a:pPr marL="154306" indent="-154306">
              <a:buFont typeface="Arial" panose="020B0604020202020204" pitchFamily="34" charset="0"/>
              <a:buChar char="•"/>
            </a:pPr>
            <a:r>
              <a:rPr lang="en-US" sz="1260" b="1" dirty="0"/>
              <a:t>Classroom Management / Organizational Skills</a:t>
            </a:r>
          </a:p>
          <a:p>
            <a:pPr marL="154306" indent="-154306">
              <a:buFont typeface="Arial" panose="020B0604020202020204" pitchFamily="34" charset="0"/>
              <a:buChar char="•"/>
            </a:pPr>
            <a:r>
              <a:rPr lang="en-US" sz="1260" b="1" dirty="0"/>
              <a:t>Book Studies</a:t>
            </a:r>
          </a:p>
          <a:p>
            <a:pPr marL="154306" indent="-154306">
              <a:buFont typeface="Arial" panose="020B0604020202020204" pitchFamily="34" charset="0"/>
              <a:buChar char="•"/>
            </a:pPr>
            <a:r>
              <a:rPr lang="en-US" sz="1260" b="1" dirty="0"/>
              <a:t>Before / After School Activities</a:t>
            </a:r>
          </a:p>
          <a:p>
            <a:pPr marL="565786" lvl="1" indent="-154306">
              <a:buFont typeface="Arial" panose="020B0604020202020204" pitchFamily="34" charset="0"/>
              <a:buChar char="•"/>
            </a:pPr>
            <a:r>
              <a:rPr lang="en-US" sz="1260" b="1" dirty="0"/>
              <a:t>Yoga</a:t>
            </a:r>
          </a:p>
          <a:p>
            <a:pPr marL="565786" lvl="1" indent="-154306">
              <a:buFont typeface="Arial" panose="020B0604020202020204" pitchFamily="34" charset="0"/>
              <a:buChar char="•"/>
            </a:pPr>
            <a:r>
              <a:rPr lang="en-US" sz="1260" b="1" dirty="0"/>
              <a:t>Mindfulness Activities</a:t>
            </a:r>
          </a:p>
          <a:p>
            <a:pPr marL="154306" indent="-154306">
              <a:buFont typeface="Arial" panose="020B0604020202020204" pitchFamily="34" charset="0"/>
              <a:buChar char="•"/>
            </a:pPr>
            <a:r>
              <a:rPr lang="en-US" sz="1260" b="1" dirty="0"/>
              <a:t>Group Sessions:</a:t>
            </a:r>
          </a:p>
          <a:p>
            <a:r>
              <a:rPr lang="en-US" sz="1260" b="1" dirty="0"/>
              <a:t>    (school social worker / out of school mental health)</a:t>
            </a:r>
          </a:p>
          <a:p>
            <a:endParaRPr lang="en-US" sz="1260" b="1" dirty="0"/>
          </a:p>
          <a:p>
            <a:endParaRPr lang="en-US" sz="1260" b="1" dirty="0"/>
          </a:p>
          <a:p>
            <a:pPr lvl="1"/>
            <a:endParaRPr lang="en-US" sz="1260" b="1" dirty="0"/>
          </a:p>
          <a:p>
            <a:endParaRPr lang="en-US" sz="1260" b="1" dirty="0"/>
          </a:p>
          <a:p>
            <a:endParaRPr lang="en-US" sz="1080" b="1" dirty="0"/>
          </a:p>
        </p:txBody>
      </p:sp>
      <p:sp>
        <p:nvSpPr>
          <p:cNvPr id="12" name="TextBox 11">
            <a:extLst>
              <a:ext uri="{FF2B5EF4-FFF2-40B4-BE49-F238E27FC236}">
                <a16:creationId xmlns:a16="http://schemas.microsoft.com/office/drawing/2014/main" id="{600934A5-3093-414D-B46A-B3ABCA962CBA}"/>
              </a:ext>
            </a:extLst>
          </p:cNvPr>
          <p:cNvSpPr txBox="1"/>
          <p:nvPr/>
        </p:nvSpPr>
        <p:spPr>
          <a:xfrm>
            <a:off x="1576709" y="520511"/>
            <a:ext cx="3983604" cy="2059025"/>
          </a:xfrm>
          <a:prstGeom prst="rect">
            <a:avLst/>
          </a:prstGeom>
          <a:noFill/>
        </p:spPr>
        <p:txBody>
          <a:bodyPr wrap="square" rtlCol="0">
            <a:spAutoFit/>
          </a:bodyPr>
          <a:lstStyle/>
          <a:p>
            <a:r>
              <a:rPr lang="en-US" sz="1620" b="1" dirty="0">
                <a:effectLst>
                  <a:outerShdw blurRad="38100" dist="38100" dir="2700000" algn="tl">
                    <a:srgbClr val="000000">
                      <a:alpha val="43137"/>
                    </a:srgbClr>
                  </a:outerShdw>
                </a:effectLst>
              </a:rPr>
              <a:t>                               </a:t>
            </a:r>
            <a:r>
              <a:rPr lang="en-US" b="1" u="sng" dirty="0">
                <a:solidFill>
                  <a:srgbClr val="FF0000"/>
                </a:solidFill>
                <a:effectLst>
                  <a:outerShdw blurRad="38100" dist="38100" dir="2700000" algn="tl">
                    <a:srgbClr val="000000">
                      <a:alpha val="43137"/>
                    </a:srgbClr>
                  </a:outerShdw>
                </a:effectLst>
              </a:rPr>
              <a:t>TIER 3 (Few) </a:t>
            </a:r>
          </a:p>
          <a:p>
            <a:endParaRPr lang="en-US" sz="1080" b="1" dirty="0">
              <a:solidFill>
                <a:srgbClr val="FF0000"/>
              </a:solidFill>
              <a:effectLst>
                <a:outerShdw blurRad="38100" dist="38100" dir="2700000" algn="tl">
                  <a:srgbClr val="000000">
                    <a:alpha val="43137"/>
                  </a:srgbClr>
                </a:outerShdw>
              </a:effectLst>
            </a:endParaRPr>
          </a:p>
          <a:p>
            <a:pPr marL="154306" indent="-154306">
              <a:buFont typeface="Arial" panose="020B0604020202020204" pitchFamily="34" charset="0"/>
              <a:buChar char="•"/>
            </a:pPr>
            <a:r>
              <a:rPr lang="en-US" sz="1260" b="1" dirty="0"/>
              <a:t>Person Centered Planning</a:t>
            </a:r>
          </a:p>
          <a:p>
            <a:pPr marL="565786" lvl="1" indent="-154306">
              <a:buFont typeface="Arial" panose="020B0604020202020204" pitchFamily="34" charset="0"/>
              <a:buChar char="•"/>
            </a:pPr>
            <a:r>
              <a:rPr lang="en-US" sz="1260" b="1" dirty="0"/>
              <a:t>Pro-QoL (Compassion Fatigue)</a:t>
            </a:r>
          </a:p>
          <a:p>
            <a:pPr marL="154306" indent="-154306">
              <a:buFont typeface="Arial" panose="020B0604020202020204" pitchFamily="34" charset="0"/>
              <a:buChar char="•"/>
            </a:pPr>
            <a:r>
              <a:rPr lang="en-US" sz="1260" b="1" dirty="0"/>
              <a:t>EAP (Anonymous) </a:t>
            </a:r>
          </a:p>
          <a:p>
            <a:pPr marL="154306" indent="-154306">
              <a:buFont typeface="Arial" panose="020B0604020202020204" pitchFamily="34" charset="0"/>
              <a:buChar char="•"/>
            </a:pPr>
            <a:r>
              <a:rPr lang="en-US" sz="1260" b="1" dirty="0"/>
              <a:t>PEIA Representative  </a:t>
            </a:r>
          </a:p>
          <a:p>
            <a:pPr marL="565786" lvl="1" indent="-154306">
              <a:buFont typeface="Arial" panose="020B0604020202020204" pitchFamily="34" charset="0"/>
              <a:buChar char="•"/>
            </a:pPr>
            <a:r>
              <a:rPr lang="en-US" sz="1260" b="1" dirty="0"/>
              <a:t>Message Therapy</a:t>
            </a:r>
          </a:p>
          <a:p>
            <a:pPr marL="154306" indent="-154306">
              <a:buFont typeface="Arial" panose="020B0604020202020204" pitchFamily="34" charset="0"/>
              <a:buChar char="•"/>
            </a:pPr>
            <a:r>
              <a:rPr lang="en-US" sz="1260" b="1" dirty="0"/>
              <a:t>Mental Health Resources (general) </a:t>
            </a:r>
          </a:p>
          <a:p>
            <a:pPr marL="154306" indent="-154306">
              <a:buFont typeface="Arial" panose="020B0604020202020204" pitchFamily="34" charset="0"/>
              <a:buChar char="•"/>
            </a:pPr>
            <a:r>
              <a:rPr lang="en-US" sz="1260" b="1" dirty="0"/>
              <a:t>Mentoring</a:t>
            </a:r>
          </a:p>
          <a:p>
            <a:pPr marL="154306" indent="-154306">
              <a:buFont typeface="Arial" panose="020B0604020202020204" pitchFamily="34" charset="0"/>
              <a:buChar char="•"/>
            </a:pPr>
            <a:endParaRPr lang="en-US" sz="1080" b="1" dirty="0"/>
          </a:p>
        </p:txBody>
      </p:sp>
      <p:sp>
        <p:nvSpPr>
          <p:cNvPr id="2" name="TextBox 1">
            <a:extLst>
              <a:ext uri="{FF2B5EF4-FFF2-40B4-BE49-F238E27FC236}">
                <a16:creationId xmlns:a16="http://schemas.microsoft.com/office/drawing/2014/main" id="{CC5DD64D-D060-9D90-0219-D5ED58D89BD9}"/>
              </a:ext>
            </a:extLst>
          </p:cNvPr>
          <p:cNvSpPr txBox="1"/>
          <p:nvPr/>
        </p:nvSpPr>
        <p:spPr>
          <a:xfrm>
            <a:off x="6553691" y="662784"/>
            <a:ext cx="5146912" cy="424732"/>
          </a:xfrm>
          <a:prstGeom prst="rect">
            <a:avLst/>
          </a:prstGeom>
          <a:noFill/>
        </p:spPr>
        <p:txBody>
          <a:bodyPr wrap="square" rtlCol="0">
            <a:spAutoFit/>
          </a:bodyPr>
          <a:lstStyle/>
          <a:p>
            <a:r>
              <a:rPr lang="en-US" sz="2160" b="1" dirty="0">
                <a:solidFill>
                  <a:schemeClr val="accent1"/>
                </a:solidFill>
                <a:highlight>
                  <a:srgbClr val="FFFF00"/>
                </a:highlight>
              </a:rPr>
              <a:t>Self-Select: “Supports” Not Mandates</a:t>
            </a:r>
          </a:p>
        </p:txBody>
      </p:sp>
    </p:spTree>
    <p:extLst>
      <p:ext uri="{BB962C8B-B14F-4D97-AF65-F5344CB8AC3E}">
        <p14:creationId xmlns:p14="http://schemas.microsoft.com/office/powerpoint/2010/main" val="23583954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80">
                                          <p:stCondLst>
                                            <p:cond delay="0"/>
                                          </p:stCondLst>
                                        </p:cTn>
                                        <p:tgtEl>
                                          <p:spTgt spid="2"/>
                                        </p:tgtEl>
                                      </p:cBhvr>
                                    </p:animEffect>
                                    <p:anim calcmode="lin" valueType="num">
                                      <p:cBhvr>
                                        <p:cTn id="1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0" dur="26">
                                          <p:stCondLst>
                                            <p:cond delay="650"/>
                                          </p:stCondLst>
                                        </p:cTn>
                                        <p:tgtEl>
                                          <p:spTgt spid="2"/>
                                        </p:tgtEl>
                                      </p:cBhvr>
                                      <p:to x="100000" y="60000"/>
                                    </p:animScale>
                                    <p:animScale>
                                      <p:cBhvr>
                                        <p:cTn id="21" dur="166" decel="50000">
                                          <p:stCondLst>
                                            <p:cond delay="676"/>
                                          </p:stCondLst>
                                        </p:cTn>
                                        <p:tgtEl>
                                          <p:spTgt spid="2"/>
                                        </p:tgtEl>
                                      </p:cBhvr>
                                      <p:to x="100000" y="100000"/>
                                    </p:animScale>
                                    <p:animScale>
                                      <p:cBhvr>
                                        <p:cTn id="22" dur="26">
                                          <p:stCondLst>
                                            <p:cond delay="1312"/>
                                          </p:stCondLst>
                                        </p:cTn>
                                        <p:tgtEl>
                                          <p:spTgt spid="2"/>
                                        </p:tgtEl>
                                      </p:cBhvr>
                                      <p:to x="100000" y="80000"/>
                                    </p:animScale>
                                    <p:animScale>
                                      <p:cBhvr>
                                        <p:cTn id="23" dur="166" decel="50000">
                                          <p:stCondLst>
                                            <p:cond delay="1338"/>
                                          </p:stCondLst>
                                        </p:cTn>
                                        <p:tgtEl>
                                          <p:spTgt spid="2"/>
                                        </p:tgtEl>
                                      </p:cBhvr>
                                      <p:to x="100000" y="100000"/>
                                    </p:animScale>
                                    <p:animScale>
                                      <p:cBhvr>
                                        <p:cTn id="24" dur="26">
                                          <p:stCondLst>
                                            <p:cond delay="1642"/>
                                          </p:stCondLst>
                                        </p:cTn>
                                        <p:tgtEl>
                                          <p:spTgt spid="2"/>
                                        </p:tgtEl>
                                      </p:cBhvr>
                                      <p:to x="100000" y="90000"/>
                                    </p:animScale>
                                    <p:animScale>
                                      <p:cBhvr>
                                        <p:cTn id="25" dur="166" decel="50000">
                                          <p:stCondLst>
                                            <p:cond delay="1668"/>
                                          </p:stCondLst>
                                        </p:cTn>
                                        <p:tgtEl>
                                          <p:spTgt spid="2"/>
                                        </p:tgtEl>
                                      </p:cBhvr>
                                      <p:to x="100000" y="100000"/>
                                    </p:animScale>
                                    <p:animScale>
                                      <p:cBhvr>
                                        <p:cTn id="26" dur="26">
                                          <p:stCondLst>
                                            <p:cond delay="1808"/>
                                          </p:stCondLst>
                                        </p:cTn>
                                        <p:tgtEl>
                                          <p:spTgt spid="2"/>
                                        </p:tgtEl>
                                      </p:cBhvr>
                                      <p:to x="100000" y="95000"/>
                                    </p:animScale>
                                    <p:animScale>
                                      <p:cBhvr>
                                        <p:cTn id="27" dur="166" decel="50000">
                                          <p:stCondLst>
                                            <p:cond delay="1834"/>
                                          </p:stCondLst>
                                        </p:cTn>
                                        <p:tgtEl>
                                          <p:spTgt spid="2"/>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2" grpId="0"/>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8FF9C-7A28-23E7-CFED-497E95F753F9}"/>
              </a:ext>
            </a:extLst>
          </p:cNvPr>
          <p:cNvSpPr>
            <a:spLocks noGrp="1"/>
          </p:cNvSpPr>
          <p:nvPr>
            <p:ph type="title"/>
          </p:nvPr>
        </p:nvSpPr>
        <p:spPr>
          <a:xfrm>
            <a:off x="1363980" y="365124"/>
            <a:ext cx="9464040" cy="1325563"/>
          </a:xfrm>
        </p:spPr>
        <p:txBody>
          <a:bodyPr>
            <a:normAutofit/>
          </a:bodyPr>
          <a:lstStyle/>
          <a:p>
            <a:r>
              <a:rPr lang="en-US" b="1"/>
              <a:t>Control the Controllables</a:t>
            </a:r>
            <a:br>
              <a:rPr lang="en-US"/>
            </a:br>
            <a:endParaRPr lang="en-US"/>
          </a:p>
        </p:txBody>
      </p:sp>
      <p:graphicFrame>
        <p:nvGraphicFramePr>
          <p:cNvPr id="5" name="Content Placeholder 2">
            <a:extLst>
              <a:ext uri="{FF2B5EF4-FFF2-40B4-BE49-F238E27FC236}">
                <a16:creationId xmlns:a16="http://schemas.microsoft.com/office/drawing/2014/main" id="{0D50589E-8C69-5D04-B741-94DBEAF4BF77}"/>
              </a:ext>
            </a:extLst>
          </p:cNvPr>
          <p:cNvGraphicFramePr>
            <a:graphicFrameLocks noGrp="1"/>
          </p:cNvGraphicFramePr>
          <p:nvPr>
            <p:ph idx="1"/>
          </p:nvPr>
        </p:nvGraphicFramePr>
        <p:xfrm>
          <a:off x="1363980" y="2228087"/>
          <a:ext cx="946404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04879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9F2B0-1681-31C6-5281-7FFCCD6EC75D}"/>
              </a:ext>
            </a:extLst>
          </p:cNvPr>
          <p:cNvSpPr>
            <a:spLocks noGrp="1"/>
          </p:cNvSpPr>
          <p:nvPr>
            <p:ph type="title"/>
          </p:nvPr>
        </p:nvSpPr>
        <p:spPr/>
        <p:txBody>
          <a:bodyPr>
            <a:normAutofit/>
          </a:bodyPr>
          <a:lstStyle/>
          <a:p>
            <a:r>
              <a:rPr lang="en-US" dirty="0">
                <a:solidFill>
                  <a:srgbClr val="000818"/>
                </a:solidFill>
              </a:rPr>
              <a:t>Today's Objectives</a:t>
            </a:r>
          </a:p>
        </p:txBody>
      </p:sp>
      <p:sp>
        <p:nvSpPr>
          <p:cNvPr id="3" name="Text Placeholder 2">
            <a:extLst>
              <a:ext uri="{FF2B5EF4-FFF2-40B4-BE49-F238E27FC236}">
                <a16:creationId xmlns:a16="http://schemas.microsoft.com/office/drawing/2014/main" id="{2E6ECC8D-33E6-2478-F1F5-8CE3CC3D5FBF}"/>
              </a:ext>
            </a:extLst>
          </p:cNvPr>
          <p:cNvSpPr>
            <a:spLocks noGrp="1"/>
          </p:cNvSpPr>
          <p:nvPr>
            <p:ph type="body" idx="1"/>
          </p:nvPr>
        </p:nvSpPr>
        <p:spPr/>
        <p:txBody>
          <a:bodyPr/>
          <a:lstStyle/>
          <a:p>
            <a:pPr>
              <a:spcBef>
                <a:spcPct val="20000"/>
              </a:spcBef>
              <a:buClrTx/>
            </a:pPr>
            <a:r>
              <a:rPr lang="en-US" sz="3360" dirty="0">
                <a:solidFill>
                  <a:srgbClr val="000818"/>
                </a:solidFill>
              </a:rPr>
              <a:t>What is self-care</a:t>
            </a:r>
          </a:p>
          <a:p>
            <a:pPr>
              <a:spcBef>
                <a:spcPct val="20000"/>
              </a:spcBef>
              <a:buClrTx/>
            </a:pPr>
            <a:r>
              <a:rPr lang="en-US" sz="3360" dirty="0">
                <a:solidFill>
                  <a:srgbClr val="000818"/>
                </a:solidFill>
              </a:rPr>
              <a:t>Why it's important</a:t>
            </a:r>
          </a:p>
          <a:p>
            <a:pPr>
              <a:spcBef>
                <a:spcPct val="20000"/>
              </a:spcBef>
              <a:buClrTx/>
            </a:pPr>
            <a:r>
              <a:rPr lang="en-US" sz="3360" dirty="0">
                <a:solidFill>
                  <a:srgbClr val="000818"/>
                </a:solidFill>
              </a:rPr>
              <a:t>A few strategies</a:t>
            </a:r>
          </a:p>
        </p:txBody>
      </p:sp>
      <p:pic>
        <p:nvPicPr>
          <p:cNvPr id="5" name="Picture 8" descr="A picture containing timeline&#10;&#10;Description automatically generated">
            <a:extLst>
              <a:ext uri="{FF2B5EF4-FFF2-40B4-BE49-F238E27FC236}">
                <a16:creationId xmlns:a16="http://schemas.microsoft.com/office/drawing/2014/main" id="{95C4BC53-7B6D-5E4F-0F64-CBDC651FE3DF}"/>
              </a:ext>
            </a:extLst>
          </p:cNvPr>
          <p:cNvPicPr>
            <a:picLocks noChangeAspect="1"/>
          </p:cNvPicPr>
          <p:nvPr/>
        </p:nvPicPr>
        <p:blipFill>
          <a:blip r:embed="rId2"/>
          <a:stretch>
            <a:fillRect/>
          </a:stretch>
        </p:blipFill>
        <p:spPr>
          <a:xfrm>
            <a:off x="5822318" y="3028002"/>
            <a:ext cx="5585116" cy="3729373"/>
          </a:xfrm>
          <a:prstGeom prst="rect">
            <a:avLst/>
          </a:prstGeom>
        </p:spPr>
      </p:pic>
    </p:spTree>
    <p:extLst>
      <p:ext uri="{BB962C8B-B14F-4D97-AF65-F5344CB8AC3E}">
        <p14:creationId xmlns:p14="http://schemas.microsoft.com/office/powerpoint/2010/main" val="40687032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C5F374-84D8-AE41-0B61-7C4BE16A0C14}"/>
              </a:ext>
            </a:extLst>
          </p:cNvPr>
          <p:cNvSpPr txBox="1"/>
          <p:nvPr/>
        </p:nvSpPr>
        <p:spPr>
          <a:xfrm>
            <a:off x="883920" y="1691641"/>
            <a:ext cx="10058400" cy="4099584"/>
          </a:xfrm>
          <a:prstGeom prst="rect">
            <a:avLst/>
          </a:prstGeom>
          <a:noFill/>
        </p:spPr>
        <p:txBody>
          <a:bodyPr rot="0" spcFirstLastPara="0" vertOverflow="overflow" horzOverflow="overflow" vert="horz" wrap="square" lIns="109728" tIns="54864" rIns="109728" bIns="54864" numCol="1" spcCol="0" rtlCol="0" fromWordArt="0" anchor="t" anchorCtr="0" forceAA="0" compatLnSpc="1">
            <a:prstTxWarp prst="textNoShape">
              <a:avLst/>
            </a:prstTxWarp>
            <a:spAutoFit/>
          </a:bodyPr>
          <a:lstStyle/>
          <a:p>
            <a:pPr marL="342900" indent="-342900">
              <a:buFont typeface="Arial"/>
              <a:buChar char="•"/>
            </a:pPr>
            <a:r>
              <a:rPr lang="en-US" sz="2160" dirty="0">
                <a:hlinkClick r:id="rId2"/>
              </a:rPr>
              <a:t>https://www.waterford.org/education/teacher-self-care-activities/</a:t>
            </a:r>
            <a:endParaRPr lang="en-US" sz="2160" dirty="0"/>
          </a:p>
          <a:p>
            <a:pPr marL="342900" indent="-342900">
              <a:buFont typeface="Arial"/>
              <a:buChar char="•"/>
            </a:pPr>
            <a:r>
              <a:rPr lang="en-US" sz="2160" dirty="0">
                <a:ea typeface="+mn-lt"/>
                <a:cs typeface="+mn-lt"/>
                <a:hlinkClick r:id="rId3"/>
              </a:rPr>
              <a:t>https://positivepsychology.com/self-care-activities-groups/#self-care</a:t>
            </a:r>
            <a:endParaRPr lang="en-US" sz="2160" dirty="0">
              <a:ea typeface="+mn-lt"/>
              <a:cs typeface="+mn-lt"/>
            </a:endParaRPr>
          </a:p>
          <a:p>
            <a:pPr marL="342900" indent="-342900">
              <a:buFont typeface="Arial"/>
              <a:buChar char="•"/>
            </a:pPr>
            <a:r>
              <a:rPr lang="en-US" sz="2160" dirty="0">
                <a:cs typeface="Calibri"/>
                <a:hlinkClick r:id="rId4"/>
              </a:rPr>
              <a:t>https://mcleanonline.medium.com/dont-admire-the-problem-13dfad8c5d87</a:t>
            </a:r>
            <a:r>
              <a:rPr lang="en-US" sz="2160" dirty="0">
                <a:cs typeface="Calibri"/>
              </a:rPr>
              <a:t> </a:t>
            </a:r>
          </a:p>
          <a:p>
            <a:pPr marL="342900" indent="-342900">
              <a:buFont typeface="Arial"/>
              <a:buChar char="•"/>
            </a:pPr>
            <a:r>
              <a:rPr lang="en-US" sz="2160" dirty="0">
                <a:cs typeface="Calibri"/>
                <a:hlinkClick r:id="rId5"/>
              </a:rPr>
              <a:t>https://www.everydayhealth.com/self-care/</a:t>
            </a:r>
            <a:endParaRPr lang="en-US" sz="2160" dirty="0">
              <a:cs typeface="Calibri"/>
            </a:endParaRPr>
          </a:p>
          <a:p>
            <a:pPr marL="342900" indent="-342900">
              <a:buFont typeface="Arial"/>
              <a:buChar char="•"/>
            </a:pPr>
            <a:r>
              <a:rPr lang="en-US" sz="2160" dirty="0">
                <a:cs typeface="Calibri"/>
                <a:hlinkClick r:id="rId6"/>
              </a:rPr>
              <a:t>https://mhttcnetwork.org/</a:t>
            </a:r>
            <a:endParaRPr lang="en-US" sz="2160" dirty="0">
              <a:cs typeface="Calibri"/>
            </a:endParaRPr>
          </a:p>
          <a:p>
            <a:pPr marL="342900" indent="-342900">
              <a:buFont typeface="Arial"/>
              <a:buChar char="•"/>
            </a:pPr>
            <a:r>
              <a:rPr lang="en-US" sz="2160" dirty="0">
                <a:cs typeface="Calibri"/>
                <a:hlinkClick r:id="rId7"/>
              </a:rPr>
              <a:t>https://blog.bonsecours.com/healthy/men-self-care-tips/#:~:text=Take%20time%20to%20meditate,reduce%20stress%20and%20improve%20sleep</a:t>
            </a:r>
            <a:r>
              <a:rPr lang="en-US" sz="2160" dirty="0">
                <a:cs typeface="Calibri"/>
              </a:rPr>
              <a:t>. </a:t>
            </a:r>
          </a:p>
          <a:p>
            <a:pPr marL="342900" indent="-342900">
              <a:buFont typeface="Arial"/>
              <a:buChar char="•"/>
            </a:pPr>
            <a:r>
              <a:rPr lang="en-US" sz="2160" dirty="0">
                <a:cs typeface="Calibri"/>
              </a:rPr>
              <a:t>Jones, Teryl. </a:t>
            </a:r>
            <a:r>
              <a:rPr lang="en-US" sz="2160" b="1" i="1" dirty="0">
                <a:solidFill>
                  <a:srgbClr val="000000"/>
                </a:solidFill>
                <a:latin typeface="Calibri Light" panose="020F0302020204030204" pitchFamily="34" charset="0"/>
              </a:rPr>
              <a:t>Staff Wellness: MTSS Approach</a:t>
            </a:r>
            <a:r>
              <a:rPr lang="en-US" sz="2160" dirty="0">
                <a:solidFill>
                  <a:srgbClr val="000000"/>
                </a:solidFill>
                <a:latin typeface="Calibri Light" panose="020F0302020204030204" pitchFamily="34" charset="0"/>
              </a:rPr>
              <a:t>​ </a:t>
            </a:r>
            <a:r>
              <a:rPr lang="en-US" sz="2160" b="1" dirty="0">
                <a:solidFill>
                  <a:srgbClr val="000000"/>
                </a:solidFill>
                <a:latin typeface="Calibri Light" panose="020F0302020204030204" pitchFamily="34" charset="0"/>
              </a:rPr>
              <a:t>Framing adversities and educators’ distress as a collective </a:t>
            </a:r>
            <a:r>
              <a:rPr lang="en-US" sz="2160" dirty="0">
                <a:solidFill>
                  <a:srgbClr val="000000"/>
                </a:solidFill>
                <a:latin typeface="Calibri Light" panose="020F0302020204030204" pitchFamily="34" charset="0"/>
              </a:rPr>
              <a:t>​</a:t>
            </a:r>
            <a:r>
              <a:rPr lang="en-US" sz="2160" b="1" dirty="0">
                <a:solidFill>
                  <a:srgbClr val="000000"/>
                </a:solidFill>
                <a:latin typeface="Calibri Light" panose="020F0302020204030204" pitchFamily="34" charset="0"/>
              </a:rPr>
              <a:t>rather than an individual problem. 2023. WV BMHTA Center. </a:t>
            </a:r>
            <a:endParaRPr lang="en-US" sz="2160" dirty="0">
              <a:cs typeface="Calibri"/>
            </a:endParaRPr>
          </a:p>
          <a:p>
            <a:pPr marL="342900" indent="-342900">
              <a:buFont typeface="Arial"/>
              <a:buChar char="•"/>
            </a:pPr>
            <a:endParaRPr lang="en-US" sz="2160" dirty="0">
              <a:cs typeface="Calibri"/>
            </a:endParaRPr>
          </a:p>
          <a:p>
            <a:pPr marL="342900" indent="-342900">
              <a:buFont typeface="Arial"/>
              <a:buChar char="•"/>
            </a:pPr>
            <a:endParaRPr lang="en-US" sz="2160" dirty="0">
              <a:cs typeface="Calibri"/>
            </a:endParaRPr>
          </a:p>
        </p:txBody>
      </p:sp>
      <p:sp>
        <p:nvSpPr>
          <p:cNvPr id="3" name="TextBox 2">
            <a:extLst>
              <a:ext uri="{FF2B5EF4-FFF2-40B4-BE49-F238E27FC236}">
                <a16:creationId xmlns:a16="http://schemas.microsoft.com/office/drawing/2014/main" id="{126401DC-D1A8-BA46-2E63-9C7EC88D0B01}"/>
              </a:ext>
            </a:extLst>
          </p:cNvPr>
          <p:cNvSpPr txBox="1"/>
          <p:nvPr/>
        </p:nvSpPr>
        <p:spPr>
          <a:xfrm>
            <a:off x="3992880" y="777240"/>
            <a:ext cx="3931920" cy="424732"/>
          </a:xfrm>
          <a:prstGeom prst="rect">
            <a:avLst/>
          </a:prstGeom>
          <a:noFill/>
        </p:spPr>
        <p:txBody>
          <a:bodyPr wrap="square" rtlCol="0">
            <a:spAutoFit/>
          </a:bodyPr>
          <a:lstStyle/>
          <a:p>
            <a:pPr algn="ctr"/>
            <a:r>
              <a:rPr lang="en-US" sz="2160" dirty="0"/>
              <a:t>References</a:t>
            </a:r>
          </a:p>
        </p:txBody>
      </p:sp>
    </p:spTree>
    <p:extLst>
      <p:ext uri="{BB962C8B-B14F-4D97-AF65-F5344CB8AC3E}">
        <p14:creationId xmlns:p14="http://schemas.microsoft.com/office/powerpoint/2010/main" val="9596969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82BD83-E43F-3DC6-9E38-6884F4F83702}"/>
              </a:ext>
            </a:extLst>
          </p:cNvPr>
          <p:cNvSpPr txBox="1"/>
          <p:nvPr/>
        </p:nvSpPr>
        <p:spPr>
          <a:xfrm>
            <a:off x="935651" y="3520440"/>
            <a:ext cx="6652483" cy="1772793"/>
          </a:xfrm>
          <a:prstGeom prst="rect">
            <a:avLst/>
          </a:prstGeom>
          <a:noFill/>
        </p:spPr>
        <p:txBody>
          <a:bodyPr rot="0" spcFirstLastPara="0" vertOverflow="overflow" horzOverflow="overflow" vert="horz" wrap="square" lIns="109728" tIns="54864" rIns="109728" bIns="54864" numCol="1" spcCol="0" rtlCol="0" fromWordArt="0" anchor="t" anchorCtr="0" forceAA="0" compatLnSpc="1">
            <a:prstTxWarp prst="textNoShape">
              <a:avLst/>
            </a:prstTxWarp>
            <a:spAutoFit/>
          </a:bodyPr>
          <a:lstStyle/>
          <a:p>
            <a:endParaRPr lang="en-US" sz="2160" dirty="0">
              <a:cs typeface="Calibri"/>
            </a:endParaRPr>
          </a:p>
          <a:p>
            <a:endParaRPr lang="en-US" sz="2160" dirty="0">
              <a:cs typeface="Calibri"/>
            </a:endParaRPr>
          </a:p>
          <a:p>
            <a:endParaRPr lang="en-US" sz="2160" dirty="0">
              <a:cs typeface="Calibri"/>
            </a:endParaRPr>
          </a:p>
          <a:p>
            <a:endParaRPr lang="en-US" sz="2160" dirty="0">
              <a:cs typeface="Calibri"/>
            </a:endParaRPr>
          </a:p>
          <a:p>
            <a:endParaRPr lang="en-US" sz="2160" dirty="0">
              <a:cs typeface="Calibri"/>
            </a:endParaRPr>
          </a:p>
        </p:txBody>
      </p:sp>
      <p:pic>
        <p:nvPicPr>
          <p:cNvPr id="1026" name="Picture 2" descr="My Mantra: Your Best is Good Enough - Chicago Parent">
            <a:extLst>
              <a:ext uri="{FF2B5EF4-FFF2-40B4-BE49-F238E27FC236}">
                <a16:creationId xmlns:a16="http://schemas.microsoft.com/office/drawing/2014/main" id="{7958579B-EDB2-B0E5-E9C6-BED26BA329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051561"/>
            <a:ext cx="8636861" cy="5167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7319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81524CD-3246-C292-44B1-19FBE91955E4}"/>
              </a:ext>
            </a:extLst>
          </p:cNvPr>
          <p:cNvSpPr>
            <a:spLocks noGrp="1"/>
          </p:cNvSpPr>
          <p:nvPr>
            <p:ph type="body" idx="1"/>
          </p:nvPr>
        </p:nvSpPr>
        <p:spPr>
          <a:xfrm>
            <a:off x="6553200" y="2788921"/>
            <a:ext cx="5334000" cy="2726399"/>
          </a:xfrm>
        </p:spPr>
        <p:txBody>
          <a:bodyPr>
            <a:normAutofit/>
          </a:bodyPr>
          <a:lstStyle/>
          <a:p>
            <a:pPr marL="22860" indent="0" algn="ctr">
              <a:buNone/>
            </a:pPr>
            <a:r>
              <a:rPr lang="en-US" dirty="0">
                <a:solidFill>
                  <a:srgbClr val="000818"/>
                </a:solidFill>
                <a:cs typeface="Calibri"/>
              </a:rPr>
              <a:t>Amy Staples M.A.</a:t>
            </a:r>
            <a:endParaRPr lang="en-US" dirty="0">
              <a:solidFill>
                <a:srgbClr val="000818"/>
              </a:solidFill>
            </a:endParaRPr>
          </a:p>
          <a:p>
            <a:pPr marL="22860" indent="0" algn="ctr">
              <a:buNone/>
            </a:pPr>
            <a:r>
              <a:rPr lang="en-US" dirty="0">
                <a:solidFill>
                  <a:srgbClr val="000818"/>
                </a:solidFill>
                <a:cs typeface="Calibri"/>
              </a:rPr>
              <a:t>amy.staples@marshall.edu</a:t>
            </a:r>
          </a:p>
          <a:p>
            <a:endParaRPr lang="en-US" dirty="0"/>
          </a:p>
        </p:txBody>
      </p:sp>
      <p:pic>
        <p:nvPicPr>
          <p:cNvPr id="2050" name="Picture 2" descr="Self Care is Not Selfish - it's Essential - Nutrition to Fit">
            <a:extLst>
              <a:ext uri="{FF2B5EF4-FFF2-40B4-BE49-F238E27FC236}">
                <a16:creationId xmlns:a16="http://schemas.microsoft.com/office/drawing/2014/main" id="{369DE462-078C-58AB-66B4-6F147CFC60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 y="777240"/>
            <a:ext cx="5760720" cy="576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960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5EA6F-03AF-CC28-1164-4C7068AC40A4}"/>
              </a:ext>
            </a:extLst>
          </p:cNvPr>
          <p:cNvSpPr>
            <a:spLocks noGrp="1"/>
          </p:cNvSpPr>
          <p:nvPr>
            <p:ph type="title"/>
          </p:nvPr>
        </p:nvSpPr>
        <p:spPr>
          <a:xfrm>
            <a:off x="1341120" y="411480"/>
            <a:ext cx="9729216" cy="1005840"/>
          </a:xfrm>
        </p:spPr>
        <p:txBody>
          <a:bodyPr>
            <a:normAutofit/>
          </a:bodyPr>
          <a:lstStyle/>
          <a:p>
            <a:pPr algn="ctr"/>
            <a:r>
              <a:rPr lang="en-US" dirty="0">
                <a:latin typeface="Arial" panose="020B0604020202020204" pitchFamily="34" charset="0"/>
                <a:cs typeface="Arial" panose="020B0604020202020204" pitchFamily="34" charset="0"/>
              </a:rPr>
              <a:t>What is self-care?</a:t>
            </a:r>
          </a:p>
        </p:txBody>
      </p:sp>
      <p:sp>
        <p:nvSpPr>
          <p:cNvPr id="3" name="Content Placeholder 2">
            <a:extLst>
              <a:ext uri="{FF2B5EF4-FFF2-40B4-BE49-F238E27FC236}">
                <a16:creationId xmlns:a16="http://schemas.microsoft.com/office/drawing/2014/main" id="{4EE0CB3B-3C85-FEA5-D9F9-D369E92BD3CB}"/>
              </a:ext>
            </a:extLst>
          </p:cNvPr>
          <p:cNvSpPr>
            <a:spLocks noGrp="1"/>
          </p:cNvSpPr>
          <p:nvPr>
            <p:ph idx="1"/>
          </p:nvPr>
        </p:nvSpPr>
        <p:spPr>
          <a:xfrm>
            <a:off x="500611" y="1696021"/>
            <a:ext cx="10167389" cy="4880033"/>
          </a:xfrm>
        </p:spPr>
        <p:txBody>
          <a:bodyPr>
            <a:noAutofit/>
          </a:bodyPr>
          <a:lstStyle/>
          <a:p>
            <a:r>
              <a:rPr lang="en-US" sz="2880" dirty="0">
                <a:latin typeface="Arial" panose="020B0604020202020204" pitchFamily="34" charset="0"/>
                <a:cs typeface="Arial" panose="020B0604020202020204" pitchFamily="34" charset="0"/>
              </a:rPr>
              <a:t>Any action that you use to improve your health and well-being.</a:t>
            </a:r>
            <a:endParaRPr lang="en-US" sz="2880" dirty="0">
              <a:solidFill>
                <a:srgbClr val="333333"/>
              </a:solidFill>
              <a:latin typeface="Arial" panose="020B0604020202020204" pitchFamily="34" charset="0"/>
              <a:cs typeface="Arial" panose="020B0604020202020204" pitchFamily="34" charset="0"/>
            </a:endParaRPr>
          </a:p>
          <a:p>
            <a:r>
              <a:rPr lang="en-US" sz="2880" dirty="0">
                <a:solidFill>
                  <a:srgbClr val="333333"/>
                </a:solidFill>
                <a:latin typeface="Arial" panose="020B0604020202020204" pitchFamily="34" charset="0"/>
                <a:cs typeface="Arial" panose="020B0604020202020204" pitchFamily="34" charset="0"/>
              </a:rPr>
              <a:t>Self-care is anything that you do for yourself that feels nourishing.</a:t>
            </a:r>
          </a:p>
          <a:p>
            <a:r>
              <a:rPr lang="en-US" sz="2880" dirty="0">
                <a:solidFill>
                  <a:srgbClr val="333333"/>
                </a:solidFill>
                <a:latin typeface="Arial" panose="020B0604020202020204" pitchFamily="34" charset="0"/>
                <a:cs typeface="Arial" panose="020B0604020202020204" pitchFamily="34" charset="0"/>
              </a:rPr>
              <a:t>It could be anything that floats your boat — anything that puts a smile on your face.</a:t>
            </a:r>
          </a:p>
          <a:p>
            <a:r>
              <a:rPr lang="en-US" sz="2880" dirty="0">
                <a:solidFill>
                  <a:srgbClr val="333333"/>
                </a:solidFill>
                <a:latin typeface="Arial" panose="020B0604020202020204" pitchFamily="34" charset="0"/>
                <a:cs typeface="Arial" panose="020B0604020202020204" pitchFamily="34" charset="0"/>
              </a:rPr>
              <a:t>Any action that makes you feel cared for, even if it's you caring for yourself.</a:t>
            </a:r>
            <a:endParaRPr lang="en-US" sz="288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514FF6E-5ACB-D446-E0CC-9E00584FEFAA}"/>
              </a:ext>
            </a:extLst>
          </p:cNvPr>
          <p:cNvSpPr txBox="1"/>
          <p:nvPr/>
        </p:nvSpPr>
        <p:spPr>
          <a:xfrm>
            <a:off x="7924800" y="6419088"/>
            <a:ext cx="5486400" cy="313932"/>
          </a:xfrm>
          <a:prstGeom prst="rect">
            <a:avLst/>
          </a:prstGeom>
          <a:noFill/>
        </p:spPr>
        <p:txBody>
          <a:bodyPr wrap="square">
            <a:spAutoFit/>
          </a:bodyPr>
          <a:lstStyle/>
          <a:p>
            <a:r>
              <a:rPr lang="en-US" sz="1440" dirty="0"/>
              <a:t>https://www.everydayhealth.com/self-care/</a:t>
            </a:r>
          </a:p>
        </p:txBody>
      </p:sp>
    </p:spTree>
    <p:extLst>
      <p:ext uri="{BB962C8B-B14F-4D97-AF65-F5344CB8AC3E}">
        <p14:creationId xmlns:p14="http://schemas.microsoft.com/office/powerpoint/2010/main" val="1932518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4C9CB-A239-7FE8-6D7C-A5DA5C41F8F9}"/>
              </a:ext>
            </a:extLst>
          </p:cNvPr>
          <p:cNvSpPr>
            <a:spLocks noGrp="1"/>
          </p:cNvSpPr>
          <p:nvPr>
            <p:ph type="ctrTitle"/>
          </p:nvPr>
        </p:nvSpPr>
        <p:spPr/>
        <p:txBody>
          <a:bodyPr/>
          <a:lstStyle/>
          <a:p>
            <a:r>
              <a:rPr lang="en-US" dirty="0"/>
              <a:t>What is Self-care</a:t>
            </a:r>
          </a:p>
        </p:txBody>
      </p:sp>
      <p:sp>
        <p:nvSpPr>
          <p:cNvPr id="3" name="Subtitle 2">
            <a:extLst>
              <a:ext uri="{FF2B5EF4-FFF2-40B4-BE49-F238E27FC236}">
                <a16:creationId xmlns:a16="http://schemas.microsoft.com/office/drawing/2014/main" id="{BD24A0D5-D170-B148-9711-9494F2C79975}"/>
              </a:ext>
            </a:extLst>
          </p:cNvPr>
          <p:cNvSpPr>
            <a:spLocks noGrp="1"/>
          </p:cNvSpPr>
          <p:nvPr>
            <p:ph type="subTitle" idx="1"/>
          </p:nvPr>
        </p:nvSpPr>
        <p:spPr>
          <a:xfrm>
            <a:off x="1525271" y="3388323"/>
            <a:ext cx="7500144" cy="461513"/>
          </a:xfrm>
        </p:spPr>
        <p:txBody>
          <a:bodyPr>
            <a:normAutofit lnSpcReduction="10000"/>
          </a:bodyPr>
          <a:lstStyle/>
          <a:p>
            <a:r>
              <a:rPr lang="en-US" dirty="0"/>
              <a:t>Why are we here?</a:t>
            </a:r>
          </a:p>
        </p:txBody>
      </p:sp>
    </p:spTree>
    <p:extLst>
      <p:ext uri="{BB962C8B-B14F-4D97-AF65-F5344CB8AC3E}">
        <p14:creationId xmlns:p14="http://schemas.microsoft.com/office/powerpoint/2010/main" val="14727348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C5BA2-813C-C233-4472-26867FF74A07}"/>
              </a:ext>
            </a:extLst>
          </p:cNvPr>
          <p:cNvSpPr>
            <a:spLocks noGrp="1"/>
          </p:cNvSpPr>
          <p:nvPr>
            <p:ph type="title"/>
          </p:nvPr>
        </p:nvSpPr>
        <p:spPr/>
        <p:txBody>
          <a:bodyPr>
            <a:noAutofit/>
          </a:bodyPr>
          <a:lstStyle/>
          <a:p>
            <a:r>
              <a:rPr lang="en-US" sz="5280" dirty="0"/>
              <a:t>Self-care Involves </a:t>
            </a:r>
          </a:p>
        </p:txBody>
      </p:sp>
      <p:sp>
        <p:nvSpPr>
          <p:cNvPr id="3" name="Text Placeholder 2">
            <a:extLst>
              <a:ext uri="{FF2B5EF4-FFF2-40B4-BE49-F238E27FC236}">
                <a16:creationId xmlns:a16="http://schemas.microsoft.com/office/drawing/2014/main" id="{11632C4B-1BBD-7D03-2917-9B15A63C8711}"/>
              </a:ext>
            </a:extLst>
          </p:cNvPr>
          <p:cNvSpPr>
            <a:spLocks noGrp="1"/>
          </p:cNvSpPr>
          <p:nvPr>
            <p:ph type="body" idx="1"/>
          </p:nvPr>
        </p:nvSpPr>
        <p:spPr>
          <a:xfrm>
            <a:off x="983641" y="1783081"/>
            <a:ext cx="10224719" cy="4555199"/>
          </a:xfrm>
        </p:spPr>
        <p:txBody>
          <a:bodyPr>
            <a:normAutofit/>
          </a:bodyPr>
          <a:lstStyle/>
          <a:p>
            <a:r>
              <a:rPr lang="en-US" sz="3840" dirty="0">
                <a:latin typeface="Arial" panose="020B0604020202020204" pitchFamily="34" charset="0"/>
                <a:cs typeface="Arial" panose="020B0604020202020204" pitchFamily="34" charset="0"/>
              </a:rPr>
              <a:t>Tending to your</a:t>
            </a:r>
          </a:p>
          <a:p>
            <a:pPr lvl="1"/>
            <a:r>
              <a:rPr lang="en-US" sz="3840" dirty="0">
                <a:latin typeface="Arial" panose="020B0604020202020204" pitchFamily="34" charset="0"/>
                <a:cs typeface="Arial" panose="020B0604020202020204" pitchFamily="34" charset="0"/>
              </a:rPr>
              <a:t>Body</a:t>
            </a:r>
          </a:p>
          <a:p>
            <a:pPr lvl="1"/>
            <a:r>
              <a:rPr lang="en-US" sz="3840" dirty="0">
                <a:latin typeface="Arial" panose="020B0604020202020204" pitchFamily="34" charset="0"/>
                <a:cs typeface="Arial" panose="020B0604020202020204" pitchFamily="34" charset="0"/>
              </a:rPr>
              <a:t>Intellect</a:t>
            </a:r>
          </a:p>
          <a:p>
            <a:pPr lvl="1"/>
            <a:r>
              <a:rPr lang="en-US" sz="3840" dirty="0">
                <a:latin typeface="Arial" panose="020B0604020202020204" pitchFamily="34" charset="0"/>
                <a:cs typeface="Arial" panose="020B0604020202020204" pitchFamily="34" charset="0"/>
              </a:rPr>
              <a:t>Mind</a:t>
            </a:r>
          </a:p>
          <a:p>
            <a:pPr lvl="1"/>
            <a:r>
              <a:rPr lang="en-US" sz="3840" dirty="0">
                <a:latin typeface="Arial" panose="020B0604020202020204" pitchFamily="34" charset="0"/>
                <a:cs typeface="Arial" panose="020B0604020202020204" pitchFamily="34" charset="0"/>
              </a:rPr>
              <a:t>Practical Needs</a:t>
            </a:r>
          </a:p>
          <a:p>
            <a:pPr lvl="1"/>
            <a:r>
              <a:rPr lang="en-US" sz="3840" dirty="0">
                <a:latin typeface="Arial" panose="020B0604020202020204" pitchFamily="34" charset="0"/>
                <a:cs typeface="Arial" panose="020B0604020202020204" pitchFamily="34" charset="0"/>
              </a:rPr>
              <a:t>Social Needs</a:t>
            </a:r>
          </a:p>
          <a:p>
            <a:pPr lvl="1"/>
            <a:r>
              <a:rPr lang="en-US" sz="3840" dirty="0">
                <a:latin typeface="Arial" panose="020B0604020202020204" pitchFamily="34" charset="0"/>
                <a:cs typeface="Arial" panose="020B0604020202020204" pitchFamily="34" charset="0"/>
              </a:rPr>
              <a:t>Spirit</a:t>
            </a:r>
          </a:p>
        </p:txBody>
      </p:sp>
      <p:pic>
        <p:nvPicPr>
          <p:cNvPr id="4" name="Picture 3">
            <a:extLst>
              <a:ext uri="{FF2B5EF4-FFF2-40B4-BE49-F238E27FC236}">
                <a16:creationId xmlns:a16="http://schemas.microsoft.com/office/drawing/2014/main" id="{42DFD9C6-47A6-89B3-9F2D-FE4E6EE849CD}"/>
              </a:ext>
            </a:extLst>
          </p:cNvPr>
          <p:cNvPicPr>
            <a:picLocks noChangeAspect="1"/>
          </p:cNvPicPr>
          <p:nvPr/>
        </p:nvPicPr>
        <p:blipFill>
          <a:blip r:embed="rId2"/>
          <a:stretch>
            <a:fillRect/>
          </a:stretch>
        </p:blipFill>
        <p:spPr>
          <a:xfrm>
            <a:off x="6068567" y="1783080"/>
            <a:ext cx="4961114" cy="3580310"/>
          </a:xfrm>
          <a:prstGeom prst="rect">
            <a:avLst/>
          </a:prstGeom>
        </p:spPr>
      </p:pic>
    </p:spTree>
    <p:extLst>
      <p:ext uri="{BB962C8B-B14F-4D97-AF65-F5344CB8AC3E}">
        <p14:creationId xmlns:p14="http://schemas.microsoft.com/office/powerpoint/2010/main" val="2537509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D20A6-2780-08BD-F1C1-7285ECE0E1D3}"/>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Also Known As</a:t>
            </a:r>
          </a:p>
        </p:txBody>
      </p:sp>
      <p:sp>
        <p:nvSpPr>
          <p:cNvPr id="3" name="Content Placeholder 2">
            <a:extLst>
              <a:ext uri="{FF2B5EF4-FFF2-40B4-BE49-F238E27FC236}">
                <a16:creationId xmlns:a16="http://schemas.microsoft.com/office/drawing/2014/main" id="{ACE11DC3-191D-B7A7-D584-3F3BD0B3BE9B}"/>
              </a:ext>
            </a:extLst>
          </p:cNvPr>
          <p:cNvSpPr>
            <a:spLocks noGrp="1"/>
          </p:cNvSpPr>
          <p:nvPr>
            <p:ph idx="1"/>
          </p:nvPr>
        </p:nvSpPr>
        <p:spPr/>
        <p:txBody>
          <a:bodyPr vert="horz" lIns="109728" tIns="54864" rIns="109728" bIns="54864" rtlCol="0" anchor="t">
            <a:normAutofit/>
          </a:bodyPr>
          <a:lstStyle/>
          <a:p>
            <a:r>
              <a:rPr lang="en-US" dirty="0">
                <a:latin typeface="Arial" panose="020B0604020202020204" pitchFamily="34" charset="0"/>
                <a:cs typeface="Arial" panose="020B0604020202020204" pitchFamily="34" charset="0"/>
              </a:rPr>
              <a:t>Self-care</a:t>
            </a:r>
          </a:p>
          <a:p>
            <a:r>
              <a:rPr lang="en-US" dirty="0">
                <a:latin typeface="Arial" panose="020B0604020202020204" pitchFamily="34" charset="0"/>
                <a:cs typeface="Arial" panose="020B0604020202020204" pitchFamily="34" charset="0"/>
              </a:rPr>
              <a:t>Self-help</a:t>
            </a:r>
          </a:p>
          <a:p>
            <a:r>
              <a:rPr lang="en-US" dirty="0">
                <a:latin typeface="Arial" panose="020B0604020202020204" pitchFamily="34" charset="0"/>
                <a:cs typeface="Arial" panose="020B0604020202020204" pitchFamily="34" charset="0"/>
              </a:rPr>
              <a:t>Teacher Wellness</a:t>
            </a:r>
          </a:p>
          <a:p>
            <a:r>
              <a:rPr lang="en-US" dirty="0">
                <a:latin typeface="Arial" panose="020B0604020202020204" pitchFamily="34" charset="0"/>
                <a:cs typeface="Arial" panose="020B0604020202020204" pitchFamily="34" charset="0"/>
              </a:rPr>
              <a:t>Staff Wellness</a:t>
            </a:r>
          </a:p>
          <a:p>
            <a:r>
              <a:rPr lang="en-US" dirty="0">
                <a:latin typeface="Arial" panose="020B0604020202020204" pitchFamily="34" charset="0"/>
                <a:cs typeface="Arial" panose="020B0604020202020204" pitchFamily="34" charset="0"/>
              </a:rPr>
              <a:t>Personal Optimization </a:t>
            </a:r>
          </a:p>
          <a:p>
            <a:endParaRPr lang="en-US" dirty="0">
              <a:cs typeface="Calibri"/>
            </a:endParaRPr>
          </a:p>
        </p:txBody>
      </p:sp>
      <p:pic>
        <p:nvPicPr>
          <p:cNvPr id="8" name="Picture 8" descr="A picture containing person, outdoor&#10;&#10;Description automatically generated">
            <a:extLst>
              <a:ext uri="{FF2B5EF4-FFF2-40B4-BE49-F238E27FC236}">
                <a16:creationId xmlns:a16="http://schemas.microsoft.com/office/drawing/2014/main" id="{FC4AF985-9995-6C6D-E35B-AE80C0E610CE}"/>
              </a:ext>
            </a:extLst>
          </p:cNvPr>
          <p:cNvPicPr>
            <a:picLocks noChangeAspect="1"/>
          </p:cNvPicPr>
          <p:nvPr/>
        </p:nvPicPr>
        <p:blipFill>
          <a:blip r:embed="rId3"/>
          <a:stretch>
            <a:fillRect/>
          </a:stretch>
        </p:blipFill>
        <p:spPr>
          <a:xfrm>
            <a:off x="6612485" y="2331721"/>
            <a:ext cx="4933338" cy="3291840"/>
          </a:xfrm>
          <a:prstGeom prst="rect">
            <a:avLst/>
          </a:prstGeom>
        </p:spPr>
      </p:pic>
    </p:spTree>
    <p:extLst>
      <p:ext uri="{BB962C8B-B14F-4D97-AF65-F5344CB8AC3E}">
        <p14:creationId xmlns:p14="http://schemas.microsoft.com/office/powerpoint/2010/main" val="3407227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June Conference Theme">
  <a:themeElements>
    <a:clrScheme name="BMHTAC">
      <a:dk1>
        <a:srgbClr val="4B69A6"/>
      </a:dk1>
      <a:lt1>
        <a:srgbClr val="FFFFFF"/>
      </a:lt1>
      <a:dk2>
        <a:srgbClr val="44A65C"/>
      </a:dk2>
      <a:lt2>
        <a:srgbClr val="FFFFFF"/>
      </a:lt2>
      <a:accent1>
        <a:srgbClr val="4B69A6"/>
      </a:accent1>
      <a:accent2>
        <a:srgbClr val="44A65C"/>
      </a:accent2>
      <a:accent3>
        <a:srgbClr val="D9663D"/>
      </a:accent3>
      <a:accent4>
        <a:srgbClr val="5079F2"/>
      </a:accent4>
      <a:accent5>
        <a:srgbClr val="FF914D"/>
      </a:accent5>
      <a:accent6>
        <a:srgbClr val="7ED957"/>
      </a:accent6>
      <a:hlink>
        <a:srgbClr val="5079F2"/>
      </a:hlink>
      <a:folHlink>
        <a:srgbClr val="7ED957"/>
      </a:folHlink>
    </a:clrScheme>
    <a:fontScheme name="BMHTAC">
      <a:majorFont>
        <a:latin typeface="Amasis MT Pro Medium"/>
        <a:ea typeface=""/>
        <a:cs typeface=""/>
      </a:majorFont>
      <a:minorFont>
        <a:latin typeface="Calibri"/>
        <a:ea typeface=""/>
        <a:cs typeface=""/>
      </a:minorFont>
    </a:fontScheme>
    <a:fmtScheme name="Smokey Glass">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ne Conference Theme" id="{02FCF80B-95DC-4E71-B245-DFFA9B2241FA}" vid="{4A8B211C-5EEF-45A1-80B2-63CE67D19B8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1107B725AEE44CB70E0AF05662C300" ma:contentTypeVersion="19" ma:contentTypeDescription="Create a new document." ma:contentTypeScope="" ma:versionID="d9199d741c78a91f660156c7bb72d2ad">
  <xsd:schema xmlns:xsd="http://www.w3.org/2001/XMLSchema" xmlns:xs="http://www.w3.org/2001/XMLSchema" xmlns:p="http://schemas.microsoft.com/office/2006/metadata/properties" xmlns:ns2="0f67cd57-6c49-4dfd-b16e-08a707c61815" xmlns:ns3="aff330d2-1ba9-46e8-939e-552302559514" targetNamespace="http://schemas.microsoft.com/office/2006/metadata/properties" ma:root="true" ma:fieldsID="8a13524df7930456f84aced1a9529f61" ns2:_="" ns3:_="">
    <xsd:import namespace="0f67cd57-6c49-4dfd-b16e-08a707c61815"/>
    <xsd:import namespace="aff330d2-1ba9-46e8-939e-55230255951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67cd57-6c49-4dfd-b16e-08a707c61815"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MediaServiceAutoTags" ma:index="6" nillable="true" ma:displayName="Tags" ma:internalName="MediaServiceAutoTags" ma:readOnly="true">
      <xsd:simpleType>
        <xsd:restriction base="dms:Text"/>
      </xsd:simpleType>
    </xsd:element>
    <xsd:element name="MediaServiceOCR" ma:index="7" nillable="true" ma:displayName="Extracted Text" ma:internalName="MediaServiceOCR" ma:readOnly="true">
      <xsd:simpleType>
        <xsd:restriction base="dms:Note">
          <xsd:maxLength value="255"/>
        </xsd:restriction>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8ad7eb7-3fd4-4958-8ee7-698357257d3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ff330d2-1ba9-46e8-939e-55230255951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b5e68da-a5d7-4b59-89e7-578711a49696}" ma:internalName="TaxCatchAll" ma:showField="CatchAllData" ma:web="aff330d2-1ba9-46e8-939e-5523025595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f67cd57-6c49-4dfd-b16e-08a707c61815">
      <Terms xmlns="http://schemas.microsoft.com/office/infopath/2007/PartnerControls"/>
    </lcf76f155ced4ddcb4097134ff3c332f>
    <TaxCatchAll xmlns="aff330d2-1ba9-46e8-939e-552302559514" xsi:nil="true"/>
  </documentManagement>
</p:properties>
</file>

<file path=customXml/itemProps1.xml><?xml version="1.0" encoding="utf-8"?>
<ds:datastoreItem xmlns:ds="http://schemas.openxmlformats.org/officeDocument/2006/customXml" ds:itemID="{CF3EB7E1-A5CF-44BB-9849-27488DD33D03}"/>
</file>

<file path=customXml/itemProps2.xml><?xml version="1.0" encoding="utf-8"?>
<ds:datastoreItem xmlns:ds="http://schemas.openxmlformats.org/officeDocument/2006/customXml" ds:itemID="{729E6237-A706-405C-B3DC-392CB86BBF6B}"/>
</file>

<file path=customXml/itemProps3.xml><?xml version="1.0" encoding="utf-8"?>
<ds:datastoreItem xmlns:ds="http://schemas.openxmlformats.org/officeDocument/2006/customXml" ds:itemID="{836B7DE1-07EB-4ECB-BCB3-95BC7B629BCC}"/>
</file>

<file path=docProps/app.xml><?xml version="1.0" encoding="utf-8"?>
<Properties xmlns="http://schemas.openxmlformats.org/officeDocument/2006/extended-properties" xmlns:vt="http://schemas.openxmlformats.org/officeDocument/2006/docPropsVTypes">
  <Template>June Conference Theme (1)</Template>
  <TotalTime>62</TotalTime>
  <Words>1969</Words>
  <Application>Microsoft Office PowerPoint</Application>
  <PresentationFormat>Widescreen</PresentationFormat>
  <Paragraphs>349</Paragraphs>
  <Slides>55</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55</vt:i4>
      </vt:variant>
    </vt:vector>
  </HeadingPairs>
  <TitlesOfParts>
    <vt:vector size="63" baseType="lpstr">
      <vt:lpstr>Amasis MT Pro Medium</vt:lpstr>
      <vt:lpstr>Arial</vt:lpstr>
      <vt:lpstr>Calibri</vt:lpstr>
      <vt:lpstr>Calibri Light</vt:lpstr>
      <vt:lpstr>Open Sans</vt:lpstr>
      <vt:lpstr>Wingdings</vt:lpstr>
      <vt:lpstr>June Conference Theme</vt:lpstr>
      <vt:lpstr>Custom Design</vt:lpstr>
      <vt:lpstr>PowerPoint Presentation</vt:lpstr>
      <vt:lpstr>PowerPoint Presentation</vt:lpstr>
      <vt:lpstr>PowerPoint Presentation</vt:lpstr>
      <vt:lpstr>PowerPoint Presentation</vt:lpstr>
      <vt:lpstr>Today's Objectives</vt:lpstr>
      <vt:lpstr>What is self-care?</vt:lpstr>
      <vt:lpstr>What is Self-care</vt:lpstr>
      <vt:lpstr>Self-care Involves </vt:lpstr>
      <vt:lpstr>Also Known As</vt:lpstr>
      <vt:lpstr>What We Know</vt:lpstr>
      <vt:lpstr>PowerPoint Presentation</vt:lpstr>
      <vt:lpstr>Think about it!</vt:lpstr>
      <vt:lpstr>Self-care is a Way of Life</vt:lpstr>
      <vt:lpstr>Do not make the mistake! Self-care is not Self-indulgence</vt:lpstr>
      <vt:lpstr>PowerPoint Presentation</vt:lpstr>
      <vt:lpstr>Self-care For Men</vt:lpstr>
      <vt:lpstr>Professional Learning is Self-Care</vt:lpstr>
      <vt:lpstr>Also, Self-care</vt:lpstr>
      <vt:lpstr>Why It’s Important</vt:lpstr>
      <vt:lpstr>Why is it important?</vt:lpstr>
      <vt:lpstr>It's No Walk in The Park</vt:lpstr>
      <vt:lpstr>Let's Not Forget</vt:lpstr>
      <vt:lpstr>Childcare Stress &amp; Burnout</vt:lpstr>
      <vt:lpstr>Professional Quality of Life</vt:lpstr>
      <vt:lpstr>Compassion Satisfaction</vt:lpstr>
      <vt:lpstr>PowerPoint Presentation</vt:lpstr>
      <vt:lpstr> What’s Your Why Activity </vt:lpstr>
      <vt:lpstr>Compassion Fatigue</vt:lpstr>
      <vt:lpstr>Secondary Traumatic Stress (STS)</vt:lpstr>
      <vt:lpstr>PowerPoint Presentation</vt:lpstr>
      <vt:lpstr>Admiring Problems vs Mindset </vt:lpstr>
      <vt:lpstr>PowerPoint Presentation</vt:lpstr>
      <vt:lpstr>PowerPoint Presentation</vt:lpstr>
      <vt:lpstr>Managing Stress</vt:lpstr>
      <vt:lpstr>PowerPoint Presentation</vt:lpstr>
      <vt:lpstr>Healthy Ways to Respond</vt:lpstr>
      <vt:lpstr>Unhealthy Ways to Respond</vt:lpstr>
      <vt:lpstr>Hot Buttons</vt:lpstr>
      <vt:lpstr>Control the Controllables  Step 1:Organize</vt:lpstr>
      <vt:lpstr>Control the Controllables Step 2: Prioritize</vt:lpstr>
      <vt:lpstr>PowerPoint Presentation</vt:lpstr>
      <vt:lpstr>A Few Strategies</vt:lpstr>
      <vt:lpstr>Activities for You &amp; Your Class</vt:lpstr>
      <vt:lpstr>Everyday Classroom Strategies</vt:lpstr>
      <vt:lpstr>Self-Care During the Workday  </vt:lpstr>
      <vt:lpstr>Check-In / Check-Out  Builds a Climate of “Trust” and “Support”</vt:lpstr>
      <vt:lpstr>PowerPoint Presentation</vt:lpstr>
      <vt:lpstr>Members of the school community want to have a “voice” and feel “valued” </vt:lpstr>
      <vt:lpstr>Listening Tour:  The Past, Present  and Future</vt:lpstr>
      <vt:lpstr>PowerPoint Presentation</vt:lpstr>
      <vt:lpstr>Control the Controllables </vt:lpstr>
      <vt:lpstr>Today's Objectives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Staples</dc:creator>
  <cp:lastModifiedBy>Amy Staples</cp:lastModifiedBy>
  <cp:revision>1</cp:revision>
  <dcterms:created xsi:type="dcterms:W3CDTF">2023-05-18T15:53:58Z</dcterms:created>
  <dcterms:modified xsi:type="dcterms:W3CDTF">2023-05-18T16:57:12Z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0x0101001D1107B725AEE44CB70E0AF05662C300</vt:lpwstr>
  </property>
</Properties>
</file>