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6" r:id="rId7"/>
    <p:sldId id="259" r:id="rId8"/>
    <p:sldId id="262" r:id="rId9"/>
    <p:sldId id="260" r:id="rId10"/>
    <p:sldId id="26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/>
    <p:restoredTop sz="94649"/>
  </p:normalViewPr>
  <p:slideViewPr>
    <p:cSldViewPr snapToGrid="0" snapToObjects="1">
      <p:cViewPr varScale="1">
        <p:scale>
          <a:sx n="70" d="100"/>
          <a:sy n="70" d="100"/>
        </p:scale>
        <p:origin x="5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1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4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3D037B-2749-904A-A70C-FF354551355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F4330C-68FF-B747-A922-022F2132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5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4-RPMClxJ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Disney College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0E180-DAAB-457F-A005-64D06239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5" y="162874"/>
            <a:ext cx="3426249" cy="4474852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6891"/>
            <a:ext cx="10131425" cy="1927013"/>
          </a:xfrm>
        </p:spPr>
        <p:txBody>
          <a:bodyPr/>
          <a:lstStyle/>
          <a:p>
            <a:r>
              <a:rPr lang="en-US" dirty="0" smtClean="0"/>
              <a:t>Costumes provided</a:t>
            </a:r>
          </a:p>
          <a:p>
            <a:r>
              <a:rPr lang="en-US" dirty="0" smtClean="0"/>
              <a:t>Weekly paycheck</a:t>
            </a:r>
          </a:p>
          <a:p>
            <a:r>
              <a:rPr lang="en-US" dirty="0" smtClean="0"/>
              <a:t>Direct Deposit</a:t>
            </a:r>
          </a:p>
          <a:p>
            <a:r>
              <a:rPr lang="en-US" dirty="0" smtClean="0"/>
              <a:t>Cast Member Discounts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35052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Perks and Benefits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798" y="4735915"/>
            <a:ext cx="10131425" cy="192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Free Entry for you</a:t>
            </a:r>
          </a:p>
          <a:p>
            <a:r>
              <a:rPr lang="en-US" dirty="0" smtClean="0"/>
              <a:t>Free entry for your friends and family (3 guests 3 times a year)</a:t>
            </a:r>
          </a:p>
          <a:p>
            <a:r>
              <a:rPr lang="en-US" dirty="0" smtClean="0"/>
              <a:t>Discount tickets and hotels</a:t>
            </a:r>
          </a:p>
          <a:p>
            <a:r>
              <a:rPr lang="en-US" dirty="0" smtClean="0"/>
              <a:t>Discount on merchandise and food</a:t>
            </a:r>
          </a:p>
          <a:p>
            <a:r>
              <a:rPr lang="en-US" dirty="0" smtClean="0"/>
              <a:t>40 miles from beach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4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350" descr="A person posing for a picture&#10;&#10;Description generated with high confidence">
            <a:extLst>
              <a:ext uri="{FF2B5EF4-FFF2-40B4-BE49-F238E27FC236}">
                <a16:creationId xmlns:a16="http://schemas.microsoft.com/office/drawing/2014/main" xmlns="" id="{71E1094A-B74A-44C2-9DC1-5266457F8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9" b="12059"/>
          <a:stretch/>
        </p:blipFill>
        <p:spPr>
          <a:xfrm>
            <a:off x="5008679" y="99077"/>
            <a:ext cx="3429000" cy="4514851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xmlns="" id="{3DE39AA9-773B-48B9-854C-0B9200D13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" y="1389507"/>
            <a:ext cx="3407959" cy="4401693"/>
          </a:xfrm>
          <a:prstGeom prst="rect">
            <a:avLst/>
          </a:prstGeom>
        </p:spPr>
      </p:pic>
      <p:pic>
        <p:nvPicPr>
          <p:cNvPr id="358" name="Picture 357" descr="A person posing for a picture&#10;&#10;Description generated with high confidence">
            <a:extLst>
              <a:ext uri="{FF2B5EF4-FFF2-40B4-BE49-F238E27FC236}">
                <a16:creationId xmlns:a16="http://schemas.microsoft.com/office/drawing/2014/main" xmlns="" id="{FCE1B5CE-861E-4818-A001-6E82A589CF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86" b="21562"/>
          <a:stretch/>
        </p:blipFill>
        <p:spPr>
          <a:xfrm>
            <a:off x="5943653" y="3496008"/>
            <a:ext cx="3429000" cy="336199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3467CC4-EBC0-4967-A353-200D01635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3317" b="10722"/>
          <a:stretch/>
        </p:blipFill>
        <p:spPr>
          <a:xfrm>
            <a:off x="2970144" y="1070561"/>
            <a:ext cx="2052934" cy="2772361"/>
          </a:xfrm>
        </p:spPr>
      </p:pic>
      <p:pic>
        <p:nvPicPr>
          <p:cNvPr id="13" name="Picture 12" descr="A person taking a selfie&#10;&#10;Description generated with very high confidence">
            <a:extLst>
              <a:ext uri="{FF2B5EF4-FFF2-40B4-BE49-F238E27FC236}">
                <a16:creationId xmlns:a16="http://schemas.microsoft.com/office/drawing/2014/main" xmlns="" id="{D2B33C01-AC96-41FD-811A-AB13936D9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323691"/>
            <a:ext cx="1940158" cy="3449170"/>
          </a:xfrm>
          <a:prstGeom prst="rect">
            <a:avLst/>
          </a:prstGeom>
        </p:spPr>
      </p:pic>
      <p:pic>
        <p:nvPicPr>
          <p:cNvPr id="11" name="Picture 10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6D0FE45A-38A6-40F9-B80B-DA4BAE581B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471" b="29733"/>
          <a:stretch/>
        </p:blipFill>
        <p:spPr>
          <a:xfrm>
            <a:off x="8390288" y="0"/>
            <a:ext cx="3801712" cy="275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736E28-6AEF-451A-9E7E-55E16C427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334" b="13423"/>
          <a:stretch/>
        </p:blipFill>
        <p:spPr>
          <a:xfrm>
            <a:off x="9095783" y="2757268"/>
            <a:ext cx="3149370" cy="41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3" y="362791"/>
            <a:ext cx="10131425" cy="789354"/>
          </a:xfrm>
        </p:spPr>
        <p:txBody>
          <a:bodyPr>
            <a:normAutofit/>
          </a:bodyPr>
          <a:lstStyle/>
          <a:p>
            <a:r>
              <a:rPr lang="en-US" sz="4400" dirty="0"/>
              <a:t>Application </a:t>
            </a:r>
            <a:r>
              <a:rPr lang="en-US" sz="4400" dirty="0" smtClean="0"/>
              <a:t>process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" y="1638618"/>
            <a:ext cx="3649662" cy="36496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7136" y="1767163"/>
            <a:ext cx="7245017" cy="364913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Fall 2019 Applications are OPEN!</a:t>
            </a:r>
          </a:p>
          <a:p>
            <a:pPr lvl="1"/>
            <a:r>
              <a:rPr lang="en-US" sz="2600" dirty="0" smtClean="0"/>
              <a:t>2019 Fall: Approx. Mid/late August to early January</a:t>
            </a:r>
          </a:p>
          <a:p>
            <a:pPr lvl="1"/>
            <a:r>
              <a:rPr lang="en-US" sz="2600" dirty="0" smtClean="0"/>
              <a:t>2019 Fall Advantage: Approx. Mid-May to early January</a:t>
            </a:r>
          </a:p>
          <a:p>
            <a:r>
              <a:rPr lang="en-US" sz="2800" dirty="0" smtClean="0"/>
              <a:t>Must </a:t>
            </a:r>
            <a:r>
              <a:rPr lang="en-US" sz="2800" dirty="0"/>
              <a:t>be enrolled in school or recent graduate</a:t>
            </a:r>
          </a:p>
          <a:p>
            <a:r>
              <a:rPr lang="en-US" sz="2800" dirty="0"/>
              <a:t>Apply online with general information and recent employment. </a:t>
            </a:r>
          </a:p>
          <a:p>
            <a:r>
              <a:rPr lang="en-US" sz="2800" dirty="0"/>
              <a:t>Pick top 5 roles you would prefer </a:t>
            </a:r>
          </a:p>
          <a:p>
            <a:r>
              <a:rPr lang="en-US" sz="2800" dirty="0"/>
              <a:t>Pick when and where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24" y="132861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Application </a:t>
            </a:r>
            <a:r>
              <a:rPr lang="en-US" sz="4400" dirty="0" smtClean="0"/>
              <a:t>process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24000"/>
            <a:ext cx="11185768" cy="5142523"/>
          </a:xfrm>
        </p:spPr>
        <p:txBody>
          <a:bodyPr>
            <a:normAutofit/>
          </a:bodyPr>
          <a:lstStyle/>
          <a:p>
            <a:pPr marL="0" lvl="2" indent="0">
              <a:spcAft>
                <a:spcPts val="0"/>
              </a:spcAft>
              <a:buNone/>
            </a:pPr>
            <a:r>
              <a:rPr lang="en-US" sz="4400" dirty="0" smtClean="0"/>
              <a:t>Resume</a:t>
            </a:r>
            <a:r>
              <a:rPr lang="en-US" sz="4400" dirty="0"/>
              <a:t>:</a:t>
            </a:r>
          </a:p>
          <a:p>
            <a:pPr marL="285750" lvl="2">
              <a:spcAft>
                <a:spcPts val="0"/>
              </a:spcAft>
            </a:pPr>
            <a:r>
              <a:rPr lang="en-US" sz="2400" dirty="0"/>
              <a:t>Application based</a:t>
            </a:r>
          </a:p>
          <a:p>
            <a:pPr marL="285750" lvl="2">
              <a:spcAft>
                <a:spcPts val="0"/>
              </a:spcAft>
            </a:pPr>
            <a:r>
              <a:rPr lang="en-US" sz="2400" dirty="0"/>
              <a:t>Use Disney friendly words</a:t>
            </a:r>
          </a:p>
          <a:p>
            <a:pPr marL="628650" lvl="3">
              <a:spcAft>
                <a:spcPts val="0"/>
              </a:spcAft>
            </a:pPr>
            <a:r>
              <a:rPr lang="en-US" sz="2000" dirty="0" smtClean="0"/>
              <a:t>Guest vs. Customer</a:t>
            </a:r>
            <a:endParaRPr lang="en-US" sz="2000" dirty="0"/>
          </a:p>
          <a:p>
            <a:pPr marL="628650" lvl="3">
              <a:spcAft>
                <a:spcPts val="0"/>
              </a:spcAft>
            </a:pPr>
            <a:r>
              <a:rPr lang="en-US" sz="2000" dirty="0" smtClean="0"/>
              <a:t>Attraction vs. Ride</a:t>
            </a:r>
          </a:p>
          <a:p>
            <a:pPr marL="628650" lvl="3">
              <a:spcAft>
                <a:spcPts val="0"/>
              </a:spcAft>
            </a:pPr>
            <a:r>
              <a:rPr lang="en-US" sz="2000" dirty="0" smtClean="0"/>
              <a:t>4 Keys of Disney: Safety, Courtesy, Show, and Efficiency (work these in)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4000" dirty="0" smtClean="0"/>
              <a:t>Role Ranking: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 smtClean="0"/>
              <a:t>Tip: Put a check next to everything if you’re willing to work there – better chance!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Get familiar with each role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Screen shot your preferences so you can remember them at a later date (phone interview)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8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24" y="132861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Application </a:t>
            </a:r>
            <a:r>
              <a:rPr lang="en-US" sz="4400" dirty="0" smtClean="0"/>
              <a:t>process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227016"/>
            <a:ext cx="11637107" cy="54395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Web Based Interview</a:t>
            </a:r>
          </a:p>
          <a:p>
            <a:pPr lvl="1"/>
            <a:r>
              <a:rPr lang="en-US" sz="3800" dirty="0"/>
              <a:t>Personality test (20-30 minutes)</a:t>
            </a:r>
          </a:p>
          <a:p>
            <a:pPr lvl="1"/>
            <a:r>
              <a:rPr lang="en-US" sz="3800" dirty="0"/>
              <a:t>Test of skills (20-30 minutes</a:t>
            </a:r>
            <a:r>
              <a:rPr lang="en-US" sz="3800" dirty="0" smtClean="0"/>
              <a:t>)</a:t>
            </a:r>
          </a:p>
          <a:p>
            <a:pPr lvl="1"/>
            <a:r>
              <a:rPr lang="en-US" sz="4000" dirty="0"/>
              <a:t>Be </a:t>
            </a:r>
            <a:r>
              <a:rPr lang="en-US" sz="4000" dirty="0" smtClean="0"/>
              <a:t>consistent</a:t>
            </a:r>
          </a:p>
          <a:p>
            <a:pPr lvl="1"/>
            <a:r>
              <a:rPr lang="en-US" sz="3800" dirty="0"/>
              <a:t>Repetitive questions:</a:t>
            </a:r>
          </a:p>
          <a:p>
            <a:pPr lvl="2"/>
            <a:r>
              <a:rPr lang="en-US" sz="3600" dirty="0"/>
              <a:t>I am always on time</a:t>
            </a:r>
          </a:p>
          <a:p>
            <a:pPr lvl="2"/>
            <a:r>
              <a:rPr lang="en-US" sz="3600" dirty="0"/>
              <a:t>I am almost never late</a:t>
            </a:r>
          </a:p>
          <a:p>
            <a:pPr lvl="1"/>
            <a:r>
              <a:rPr lang="en-US" sz="3800" dirty="0" smtClean="0"/>
              <a:t>Strongly Agree to Strongly Disagree Section</a:t>
            </a:r>
          </a:p>
          <a:p>
            <a:pPr lvl="1"/>
            <a:r>
              <a:rPr lang="en-US" sz="3800" dirty="0" smtClean="0"/>
              <a:t>The Most Like Me to The Least Like Me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9507" y="4314091"/>
            <a:ext cx="6119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I work really well as a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I work best independently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550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24" y="132861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Application </a:t>
            </a:r>
            <a:r>
              <a:rPr lang="en-US" sz="4400" dirty="0" smtClean="0"/>
              <a:t>process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524000"/>
            <a:ext cx="11637107" cy="5142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Web Based </a:t>
            </a:r>
            <a:r>
              <a:rPr lang="en-US" sz="4000" dirty="0" smtClean="0"/>
              <a:t>Interview (cont.)</a:t>
            </a:r>
            <a:endParaRPr lang="en-US" sz="4000" dirty="0"/>
          </a:p>
          <a:p>
            <a:pPr marL="457200" lvl="1" indent="0">
              <a:buNone/>
            </a:pPr>
            <a:r>
              <a:rPr lang="en-US" sz="2100" i="1" dirty="0" smtClean="0"/>
              <a:t>“</a:t>
            </a:r>
            <a:r>
              <a:rPr lang="en-US" sz="2100" i="1" dirty="0"/>
              <a:t>So, say you get the WBI question of "I am almost never late", would you want to say something like "most like me"/"strongly agree" or something more like "never like me"/"strongly disagree"? The "almost" in the question confuses me! Thanks so much﻿”</a:t>
            </a:r>
          </a:p>
          <a:p>
            <a:pPr marL="457200" lvl="1" indent="0">
              <a:buNone/>
            </a:pPr>
            <a:r>
              <a:rPr lang="en-US" sz="2100" dirty="0"/>
              <a:t>The wording is often confusing. Take your tome really figuring out what the question is asking! To that answer, I would say strongly agree. A little tip is when they have words like “almost” or “hardly” or thing like that...remove it from the sentence. So, it becomes “I am never late”. It gives you a better understanding of what the statement is ACTUALLY saying, and then you can put the word back in and see how it affects the statement!﻿</a:t>
            </a:r>
            <a:endParaRPr lang="en-US" sz="3800" dirty="0"/>
          </a:p>
          <a:p>
            <a:pPr marL="628650" lvl="3" indent="-457200">
              <a:lnSpc>
                <a:spcPct val="120000"/>
              </a:lnSpc>
              <a:spcAft>
                <a:spcPts val="0"/>
              </a:spcAft>
            </a:pPr>
            <a:r>
              <a:rPr lang="en-US" sz="3400" dirty="0" smtClean="0"/>
              <a:t>Use </a:t>
            </a:r>
            <a:r>
              <a:rPr lang="en-US" sz="3400" dirty="0"/>
              <a:t>“Strongly agree” or “Strongly Disagree” -  Disney wants to see you’re confident in yourself and who you are as a worker.  </a:t>
            </a:r>
            <a:r>
              <a:rPr lang="en-US" sz="3400" dirty="0" smtClean="0"/>
              <a:t>Only 3-4 neutrals.</a:t>
            </a:r>
          </a:p>
          <a:p>
            <a:pPr marL="742950" lvl="3" indent="-571500">
              <a:lnSpc>
                <a:spcPct val="120000"/>
              </a:lnSpc>
              <a:spcAft>
                <a:spcPts val="0"/>
              </a:spcAft>
            </a:pPr>
            <a:r>
              <a:rPr lang="en-US" sz="4000" dirty="0" smtClean="0"/>
              <a:t>Once you’re finished: “Congratulations!” or “Not moving on”</a:t>
            </a:r>
            <a:endParaRPr lang="en-US" sz="4000" dirty="0"/>
          </a:p>
          <a:p>
            <a:pPr lvl="1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757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195384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Application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78" y="1305167"/>
            <a:ext cx="10131425" cy="196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Schedule </a:t>
            </a:r>
            <a:r>
              <a:rPr lang="en-US" sz="4000" dirty="0"/>
              <a:t>phone interview (20-30 </a:t>
            </a:r>
            <a:r>
              <a:rPr lang="en-US" sz="4000" dirty="0" smtClean="0"/>
              <a:t>minutes)</a:t>
            </a:r>
          </a:p>
          <a:p>
            <a:pPr lvl="1"/>
            <a:r>
              <a:rPr lang="en-US" sz="3600" dirty="0" smtClean="0"/>
              <a:t>They </a:t>
            </a:r>
            <a:r>
              <a:rPr lang="en-US" sz="3600" dirty="0"/>
              <a:t>can call 15 minutes before or after scheduled time</a:t>
            </a:r>
          </a:p>
        </p:txBody>
      </p:sp>
      <p:pic>
        <p:nvPicPr>
          <p:cNvPr id="5" name="D4-RPMClxJ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80583" y="2761434"/>
            <a:ext cx="6518340" cy="39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69" y="152888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Phone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169" y="1485574"/>
            <a:ext cx="5532725" cy="4383779"/>
          </a:xfrm>
        </p:spPr>
        <p:txBody>
          <a:bodyPr>
            <a:normAutofit/>
          </a:bodyPr>
          <a:lstStyle/>
          <a:p>
            <a:r>
              <a:rPr lang="en-US" sz="2400" dirty="0"/>
              <a:t>Answer saying “Hello, this is _____.”</a:t>
            </a:r>
          </a:p>
          <a:p>
            <a:r>
              <a:rPr lang="en-US" sz="2400" dirty="0"/>
              <a:t>Have notes prepared</a:t>
            </a:r>
          </a:p>
          <a:p>
            <a:r>
              <a:rPr lang="en-US" sz="2400" dirty="0"/>
              <a:t>Write down interviewers name and use it when appropriate </a:t>
            </a:r>
          </a:p>
          <a:p>
            <a:r>
              <a:rPr lang="en-US" sz="2400" dirty="0"/>
              <a:t>Pretend you are actually meeting in person.</a:t>
            </a:r>
          </a:p>
          <a:p>
            <a:pPr lvl="1"/>
            <a:r>
              <a:rPr lang="en-US" sz="2400" dirty="0"/>
              <a:t>Smile</a:t>
            </a:r>
          </a:p>
          <a:p>
            <a:pPr lvl="1"/>
            <a:r>
              <a:rPr lang="en-US" sz="2400" dirty="0"/>
              <a:t>Dress 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4" y="1732736"/>
            <a:ext cx="6190351" cy="4469748"/>
          </a:xfrm>
        </p:spPr>
        <p:txBody>
          <a:bodyPr>
            <a:noAutofit/>
          </a:bodyPr>
          <a:lstStyle/>
          <a:p>
            <a:r>
              <a:rPr lang="en-US" sz="2000" dirty="0"/>
              <a:t>First, the interviewer will briefly go over what the interview will be like.</a:t>
            </a:r>
          </a:p>
          <a:p>
            <a:r>
              <a:rPr lang="en-US" sz="2000" dirty="0"/>
              <a:t>Then the interviewer will ask questions about your application</a:t>
            </a:r>
          </a:p>
          <a:p>
            <a:pPr lvl="1"/>
            <a:r>
              <a:rPr lang="en-US" sz="1800" dirty="0"/>
              <a:t>What were your responsibilities at Job A?</a:t>
            </a:r>
          </a:p>
          <a:p>
            <a:pPr lvl="1"/>
            <a:r>
              <a:rPr lang="en-US" sz="1800" dirty="0"/>
              <a:t>Why did you leave job B?</a:t>
            </a:r>
          </a:p>
          <a:p>
            <a:pPr lvl="1"/>
            <a:r>
              <a:rPr lang="en-US" sz="1800" dirty="0"/>
              <a:t>Why do you want to do this program? *</a:t>
            </a:r>
          </a:p>
          <a:p>
            <a:r>
              <a:rPr lang="en-US" sz="2000" dirty="0"/>
              <a:t>Scenario questions</a:t>
            </a:r>
          </a:p>
          <a:p>
            <a:pPr lvl="1"/>
            <a:r>
              <a:rPr lang="en-US" sz="1800" dirty="0"/>
              <a:t>What would you do if a child was too short to ride an attraction you were working?</a:t>
            </a:r>
          </a:p>
          <a:p>
            <a:pPr lvl="1"/>
            <a:r>
              <a:rPr lang="en-US" sz="1800" dirty="0"/>
              <a:t>Are you comfortable with heights? </a:t>
            </a:r>
          </a:p>
          <a:p>
            <a:pPr lvl="1"/>
            <a:r>
              <a:rPr lang="en-US" sz="1800" dirty="0"/>
              <a:t>Explain a time when you were in a situation ….</a:t>
            </a:r>
          </a:p>
        </p:txBody>
      </p:sp>
    </p:spTree>
    <p:extLst>
      <p:ext uri="{BB962C8B-B14F-4D97-AF65-F5344CB8AC3E}">
        <p14:creationId xmlns:p14="http://schemas.microsoft.com/office/powerpoint/2010/main" val="5876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waiting game…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963655" cy="4478189"/>
          </a:xfrm>
        </p:spPr>
        <p:txBody>
          <a:bodyPr>
            <a:normAutofit/>
          </a:bodyPr>
          <a:lstStyle/>
          <a:p>
            <a:r>
              <a:rPr lang="en-US" sz="2400" dirty="0"/>
              <a:t>The longer you wait, the better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400" dirty="0"/>
              <a:t>After receiving acceptance </a:t>
            </a:r>
            <a:r>
              <a:rPr lang="en-US" sz="2400" dirty="0" smtClean="0"/>
              <a:t>email…</a:t>
            </a:r>
            <a:endParaRPr lang="en-US" sz="2400" dirty="0"/>
          </a:p>
          <a:p>
            <a:pPr lvl="1"/>
            <a:r>
              <a:rPr lang="en-US" sz="2000" dirty="0"/>
              <a:t>Sign online documents and sign up for housing</a:t>
            </a:r>
          </a:p>
          <a:p>
            <a:pPr lvl="1"/>
            <a:r>
              <a:rPr lang="en-US" sz="2000" dirty="0"/>
              <a:t>Pay fee for housing and acceptance fee ($200- $300)</a:t>
            </a:r>
          </a:p>
          <a:p>
            <a:r>
              <a:rPr lang="en-US" sz="2400" dirty="0"/>
              <a:t>Housing</a:t>
            </a:r>
          </a:p>
          <a:p>
            <a:pPr lvl="1"/>
            <a:r>
              <a:rPr lang="en-US" sz="2000" dirty="0" smtClean="0"/>
              <a:t>Chatham </a:t>
            </a:r>
            <a:r>
              <a:rPr lang="en-US" sz="2000" dirty="0"/>
              <a:t>Square, Patterson Court, Vista Way, The Commons</a:t>
            </a:r>
          </a:p>
          <a:p>
            <a:pPr lvl="1"/>
            <a:r>
              <a:rPr lang="en-US" sz="2000" dirty="0" smtClean="0"/>
              <a:t>One to four bedrooms, double occupancy rooms</a:t>
            </a:r>
          </a:p>
          <a:p>
            <a:pPr lvl="1"/>
            <a:r>
              <a:rPr lang="en-US" sz="2000" dirty="0" smtClean="0"/>
              <a:t>Fully furnished</a:t>
            </a:r>
          </a:p>
          <a:p>
            <a:pPr lvl="1"/>
            <a:r>
              <a:rPr lang="en-US" sz="2000" dirty="0" smtClean="0"/>
              <a:t>Bus transportation system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6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pic>
        <p:nvPicPr>
          <p:cNvPr id="12" name="Picture 11" descr="A close up of a watch&#10;&#10;Description generated with high confidence">
            <a:extLst>
              <a:ext uri="{FF2B5EF4-FFF2-40B4-BE49-F238E27FC236}">
                <a16:creationId xmlns:a16="http://schemas.microsoft.com/office/drawing/2014/main" xmlns="" id="{DF6A9299-1D12-47E2-9DD4-03342553C4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generated with high confidence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r="1" b="39927"/>
          <a:stretch/>
        </p:blipFill>
        <p:spPr>
          <a:xfrm>
            <a:off x="20" y="975"/>
            <a:ext cx="6353453" cy="576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768" y="-334216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College credit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7104" y="896112"/>
            <a:ext cx="5025464" cy="532770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Talk to advisor </a:t>
            </a:r>
          </a:p>
          <a:p>
            <a:pPr>
              <a:lnSpc>
                <a:spcPct val="90000"/>
              </a:lnSpc>
            </a:pPr>
            <a:r>
              <a:rPr lang="en-US" dirty="0"/>
              <a:t>6 hours credit for internship “Special Topics”</a:t>
            </a:r>
          </a:p>
          <a:p>
            <a:pPr>
              <a:lnSpc>
                <a:spcPct val="90000"/>
              </a:lnSpc>
            </a:pPr>
            <a:r>
              <a:rPr lang="en-US" dirty="0"/>
              <a:t>You can take 2 Disney Classes while on the program. Each being 3 hours credit. Total of 12 hours for the semester!</a:t>
            </a:r>
          </a:p>
          <a:p>
            <a:pPr>
              <a:lnSpc>
                <a:spcPct val="90000"/>
              </a:lnSpc>
            </a:pPr>
            <a:r>
              <a:rPr lang="en-US" dirty="0"/>
              <a:t>Classes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Corporate </a:t>
            </a:r>
            <a:r>
              <a:rPr lang="en-US" sz="1800" dirty="0" smtClean="0"/>
              <a:t>Communications, </a:t>
            </a:r>
            <a:r>
              <a:rPr lang="en-US" sz="1800" dirty="0"/>
              <a:t>Marketing YOU, </a:t>
            </a:r>
            <a:r>
              <a:rPr lang="en-US" sz="1800" dirty="0" err="1"/>
              <a:t>Mgt</a:t>
            </a:r>
            <a:r>
              <a:rPr lang="en-US" sz="1800" dirty="0"/>
              <a:t>, hospitality, creativity, leadership…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Professional Development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Engineering, Finance, </a:t>
            </a:r>
            <a:r>
              <a:rPr lang="en-US" dirty="0" err="1" smtClean="0"/>
              <a:t>Entertsinment</a:t>
            </a:r>
            <a:r>
              <a:rPr lang="en-US" dirty="0" smtClean="0"/>
              <a:t>, Security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Seminars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Heritage</a:t>
            </a:r>
            <a:r>
              <a:rPr lang="en-US" sz="1800" dirty="0"/>
              <a:t>, MKT and Sales, Guest Service</a:t>
            </a:r>
            <a:r>
              <a:rPr lang="en-US" sz="1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72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463</TotalTime>
  <Words>580</Words>
  <Application>Microsoft Office PowerPoint</Application>
  <PresentationFormat>Widescreen</PresentationFormat>
  <Paragraphs>89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Disney College program</vt:lpstr>
      <vt:lpstr>Application process</vt:lpstr>
      <vt:lpstr>Application process </vt:lpstr>
      <vt:lpstr>Application process </vt:lpstr>
      <vt:lpstr>Application process </vt:lpstr>
      <vt:lpstr>Application process </vt:lpstr>
      <vt:lpstr>Phone interview </vt:lpstr>
      <vt:lpstr>The waiting game…</vt:lpstr>
      <vt:lpstr>College credit</vt:lpstr>
      <vt:lpstr>Earning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Disney College program</dc:title>
  <dc:creator>hannah hicks</dc:creator>
  <cp:lastModifiedBy>Brown, Jennifer</cp:lastModifiedBy>
  <cp:revision>29</cp:revision>
  <dcterms:created xsi:type="dcterms:W3CDTF">2015-09-30T00:44:55Z</dcterms:created>
  <dcterms:modified xsi:type="dcterms:W3CDTF">2019-01-23T14:46:21Z</dcterms:modified>
</cp:coreProperties>
</file>