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9" r:id="rId3"/>
    <p:sldId id="265" r:id="rId4"/>
    <p:sldId id="260" r:id="rId5"/>
    <p:sldId id="266" r:id="rId6"/>
    <p:sldId id="275" r:id="rId7"/>
    <p:sldId id="277" r:id="rId8"/>
    <p:sldId id="267" r:id="rId9"/>
    <p:sldId id="262" r:id="rId10"/>
    <p:sldId id="268" r:id="rId11"/>
    <p:sldId id="263" r:id="rId12"/>
    <p:sldId id="269" r:id="rId13"/>
    <p:sldId id="264" r:id="rId14"/>
    <p:sldId id="270" r:id="rId15"/>
    <p:sldId id="279" r:id="rId16"/>
    <p:sldId id="278" r:id="rId17"/>
    <p:sldId id="27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E74B9-2481-44E4-9519-55F9FCB7233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E6E173-33B3-49B6-8A40-DB430A801973}">
      <dgm:prSet phldrT="[Text]" custT="1"/>
      <dgm:spPr/>
      <dgm:t>
        <a:bodyPr/>
        <a:lstStyle/>
        <a:p>
          <a:r>
            <a:rPr lang="en-US" sz="900" dirty="0">
              <a:latin typeface="Monotype Corsiva" pitchFamily="66" charset="0"/>
            </a:rPr>
            <a:t>A Personal Curriculum Theory:  </a:t>
          </a:r>
          <a:r>
            <a:rPr lang="en-US" sz="900" dirty="0" err="1" smtClean="0">
              <a:latin typeface="Monotype Corsiva" pitchFamily="66" charset="0"/>
            </a:rPr>
            <a:t>Synthesisof</a:t>
          </a:r>
          <a:r>
            <a:rPr lang="en-US" sz="900" dirty="0" smtClean="0">
              <a:latin typeface="Monotype Corsiva" pitchFamily="66" charset="0"/>
            </a:rPr>
            <a:t> </a:t>
          </a:r>
          <a:r>
            <a:rPr lang="en-US" sz="900" dirty="0">
              <a:latin typeface="Monotype Corsiva" pitchFamily="66" charset="0"/>
            </a:rPr>
            <a:t>Meanings and Values</a:t>
          </a:r>
        </a:p>
      </dgm:t>
    </dgm:pt>
    <dgm:pt modelId="{2C24BAAC-F435-45E5-BFE1-2F05586889FB}" type="parTrans" cxnId="{48F7D2A6-1941-4853-B878-689D4B87BEA8}">
      <dgm:prSet/>
      <dgm:spPr/>
      <dgm:t>
        <a:bodyPr/>
        <a:lstStyle/>
        <a:p>
          <a:endParaRPr lang="en-US"/>
        </a:p>
      </dgm:t>
    </dgm:pt>
    <dgm:pt modelId="{A6A6BC04-F2B4-4147-91D5-65C7DC0AD4F5}" type="sibTrans" cxnId="{48F7D2A6-1941-4853-B878-689D4B87BEA8}">
      <dgm:prSet/>
      <dgm:spPr/>
      <dgm:t>
        <a:bodyPr/>
        <a:lstStyle/>
        <a:p>
          <a:endParaRPr lang="en-US"/>
        </a:p>
      </dgm:t>
    </dgm:pt>
    <dgm:pt modelId="{44A2F2F0-0401-4A1D-9A16-732EB01FF6C7}">
      <dgm:prSet phldrT="[Text]" custT="1"/>
      <dgm:spPr/>
      <dgm:t>
        <a:bodyPr/>
        <a:lstStyle/>
        <a:p>
          <a:r>
            <a:rPr lang="en-US" sz="900" dirty="0" err="1">
              <a:latin typeface="Monotype Corsiva" pitchFamily="66" charset="0"/>
            </a:rPr>
            <a:t>Phenonmenology</a:t>
          </a:r>
          <a:endParaRPr lang="en-US" sz="900" dirty="0">
            <a:latin typeface="Monotype Corsiva" pitchFamily="66" charset="0"/>
          </a:endParaRPr>
        </a:p>
        <a:p>
          <a:r>
            <a:rPr lang="en-US" sz="900" dirty="0"/>
            <a:t>The lived experience</a:t>
          </a:r>
        </a:p>
        <a:p>
          <a:r>
            <a:rPr lang="en-US" sz="900" dirty="0"/>
            <a:t>Truthfulness</a:t>
          </a:r>
        </a:p>
        <a:p>
          <a:r>
            <a:rPr lang="en-US" sz="900" dirty="0"/>
            <a:t>Authenticity</a:t>
          </a:r>
        </a:p>
      </dgm:t>
    </dgm:pt>
    <dgm:pt modelId="{0E2CEFCC-1FA3-4D1B-8450-FDBB0F7D4CAA}" type="parTrans" cxnId="{30E68A72-769B-4A91-9A49-F6D79D072F25}">
      <dgm:prSet/>
      <dgm:spPr/>
      <dgm:t>
        <a:bodyPr/>
        <a:lstStyle/>
        <a:p>
          <a:endParaRPr lang="en-US"/>
        </a:p>
      </dgm:t>
    </dgm:pt>
    <dgm:pt modelId="{78B363C7-FA8B-4F6B-87DA-4347D5091D67}" type="sibTrans" cxnId="{30E68A72-769B-4A91-9A49-F6D79D072F25}">
      <dgm:prSet/>
      <dgm:spPr/>
      <dgm:t>
        <a:bodyPr/>
        <a:lstStyle/>
        <a:p>
          <a:endParaRPr lang="en-US"/>
        </a:p>
      </dgm:t>
    </dgm:pt>
    <dgm:pt modelId="{FC358568-2955-4420-B565-0194ED25228E}">
      <dgm:prSet phldrT="[Text]" custT="1"/>
      <dgm:spPr/>
      <dgm:t>
        <a:bodyPr/>
        <a:lstStyle/>
        <a:p>
          <a:r>
            <a:rPr lang="en-US" sz="900" dirty="0">
              <a:latin typeface="Monotype Corsiva" pitchFamily="66" charset="0"/>
            </a:rPr>
            <a:t>Poststructuralist</a:t>
          </a:r>
        </a:p>
        <a:p>
          <a:r>
            <a:rPr lang="en-US" sz="900" dirty="0"/>
            <a:t>Openness Diversity</a:t>
          </a:r>
        </a:p>
        <a:p>
          <a:r>
            <a:rPr lang="en-US" sz="900" dirty="0"/>
            <a:t>Multiple voices</a:t>
          </a:r>
        </a:p>
      </dgm:t>
    </dgm:pt>
    <dgm:pt modelId="{8158223A-A87A-4656-8DC9-90DDA54943FA}" type="parTrans" cxnId="{A508040C-6391-4204-997E-1A0B80124CD0}">
      <dgm:prSet/>
      <dgm:spPr/>
      <dgm:t>
        <a:bodyPr/>
        <a:lstStyle/>
        <a:p>
          <a:endParaRPr lang="en-US"/>
        </a:p>
      </dgm:t>
    </dgm:pt>
    <dgm:pt modelId="{C5F2F91B-8F80-4B62-B2DF-A281706BACCA}" type="sibTrans" cxnId="{A508040C-6391-4204-997E-1A0B80124CD0}">
      <dgm:prSet/>
      <dgm:spPr/>
      <dgm:t>
        <a:bodyPr/>
        <a:lstStyle/>
        <a:p>
          <a:endParaRPr lang="en-US"/>
        </a:p>
      </dgm:t>
    </dgm:pt>
    <dgm:pt modelId="{6B087672-AF8D-4680-919C-A0D349D5162F}">
      <dgm:prSet phldrT="[Text]" custT="1"/>
      <dgm:spPr/>
      <dgm:t>
        <a:bodyPr/>
        <a:lstStyle/>
        <a:p>
          <a:r>
            <a:rPr lang="en-US" sz="900" dirty="0">
              <a:latin typeface="Monotype Corsiva" pitchFamily="66" charset="0"/>
            </a:rPr>
            <a:t>Aesthetic</a:t>
          </a:r>
        </a:p>
        <a:p>
          <a:r>
            <a:rPr lang="en-US" sz="900" dirty="0">
              <a:latin typeface="+mn-lt"/>
            </a:rPr>
            <a:t>Unanticipated ends</a:t>
          </a:r>
        </a:p>
        <a:p>
          <a:r>
            <a:rPr lang="en-US" sz="900" dirty="0">
              <a:latin typeface="+mn-lt"/>
            </a:rPr>
            <a:t>The creative</a:t>
          </a:r>
        </a:p>
      </dgm:t>
    </dgm:pt>
    <dgm:pt modelId="{B49ED988-BB47-4382-8AFB-51773DA4A27B}" type="parTrans" cxnId="{5C13D587-AB42-44FD-A20E-1260116EB696}">
      <dgm:prSet/>
      <dgm:spPr/>
      <dgm:t>
        <a:bodyPr/>
        <a:lstStyle/>
        <a:p>
          <a:endParaRPr lang="en-US"/>
        </a:p>
      </dgm:t>
    </dgm:pt>
    <dgm:pt modelId="{6B6CC4F8-DB92-4C03-86B2-FB54C164118B}" type="sibTrans" cxnId="{5C13D587-AB42-44FD-A20E-1260116EB696}">
      <dgm:prSet/>
      <dgm:spPr/>
      <dgm:t>
        <a:bodyPr/>
        <a:lstStyle/>
        <a:p>
          <a:endParaRPr lang="en-US"/>
        </a:p>
      </dgm:t>
    </dgm:pt>
    <dgm:pt modelId="{262B96B3-D1EA-4368-8135-8854F18B905C}">
      <dgm:prSet phldrT="[Text]" custT="1"/>
      <dgm:spPr/>
      <dgm:t>
        <a:bodyPr/>
        <a:lstStyle/>
        <a:p>
          <a:r>
            <a:rPr lang="en-US" sz="900" dirty="0">
              <a:latin typeface="Monotype Corsiva" pitchFamily="66" charset="0"/>
            </a:rPr>
            <a:t>Political and Gendered</a:t>
          </a:r>
        </a:p>
        <a:p>
          <a:r>
            <a:rPr lang="en-US" sz="900" dirty="0"/>
            <a:t>Radical </a:t>
          </a:r>
        </a:p>
        <a:p>
          <a:r>
            <a:rPr lang="en-US" sz="900" dirty="0"/>
            <a:t>Inclusive</a:t>
          </a:r>
        </a:p>
      </dgm:t>
    </dgm:pt>
    <dgm:pt modelId="{CB0EC75E-8512-4F5F-B3EC-182BA27A2D01}" type="parTrans" cxnId="{98B9D181-BD9C-49CA-8331-D23FFC15590C}">
      <dgm:prSet/>
      <dgm:spPr/>
      <dgm:t>
        <a:bodyPr/>
        <a:lstStyle/>
        <a:p>
          <a:endParaRPr lang="en-US"/>
        </a:p>
      </dgm:t>
    </dgm:pt>
    <dgm:pt modelId="{F430444E-8871-49B9-A23B-046C245BB6A4}" type="sibTrans" cxnId="{98B9D181-BD9C-49CA-8331-D23FFC15590C}">
      <dgm:prSet/>
      <dgm:spPr/>
      <dgm:t>
        <a:bodyPr/>
        <a:lstStyle/>
        <a:p>
          <a:endParaRPr lang="en-US"/>
        </a:p>
      </dgm:t>
    </dgm:pt>
    <dgm:pt modelId="{CA34E080-1FBD-44F0-99EF-172D88321A1D}" type="pres">
      <dgm:prSet presAssocID="{707E74B9-2481-44E4-9519-55F9FCB723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45C10-E0A1-4392-AABA-D6D239A46FD4}" type="pres">
      <dgm:prSet presAssocID="{5FE6E173-33B3-49B6-8A40-DB430A801973}" presName="centerShape" presStyleLbl="node0" presStyleIdx="0" presStyleCnt="1" custScaleX="142638" custScaleY="128544" custLinFactNeighborX="26" custLinFactNeighborY="-1491"/>
      <dgm:spPr/>
      <dgm:t>
        <a:bodyPr/>
        <a:lstStyle/>
        <a:p>
          <a:endParaRPr lang="en-US"/>
        </a:p>
      </dgm:t>
    </dgm:pt>
    <dgm:pt modelId="{6FA19E80-22CE-41E5-8974-D426E7B0933A}" type="pres">
      <dgm:prSet presAssocID="{0E2CEFCC-1FA3-4D1B-8450-FDBB0F7D4CAA}" presName="Name9" presStyleLbl="parChTrans1D2" presStyleIdx="0" presStyleCnt="4"/>
      <dgm:spPr/>
      <dgm:t>
        <a:bodyPr/>
        <a:lstStyle/>
        <a:p>
          <a:endParaRPr lang="en-US"/>
        </a:p>
      </dgm:t>
    </dgm:pt>
    <dgm:pt modelId="{7F92549A-1CF1-416F-8C1F-926A60C15CB6}" type="pres">
      <dgm:prSet presAssocID="{0E2CEFCC-1FA3-4D1B-8450-FDBB0F7D4CA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AC00F04-03BA-4388-B2C5-0978CC692AFB}" type="pres">
      <dgm:prSet presAssocID="{44A2F2F0-0401-4A1D-9A16-732EB01FF6C7}" presName="node" presStyleLbl="node1" presStyleIdx="0" presStyleCnt="4" custScaleX="168750" custScaleY="96240" custRadScaleRad="98681" custRadScaleInc="1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85EB8-79A9-4D53-9D3F-1967F6FC56C4}" type="pres">
      <dgm:prSet presAssocID="{8158223A-A87A-4656-8DC9-90DDA54943FA}" presName="Name9" presStyleLbl="parChTrans1D2" presStyleIdx="1" presStyleCnt="4"/>
      <dgm:spPr/>
      <dgm:t>
        <a:bodyPr/>
        <a:lstStyle/>
        <a:p>
          <a:endParaRPr lang="en-US"/>
        </a:p>
      </dgm:t>
    </dgm:pt>
    <dgm:pt modelId="{5EEE6D92-103A-44A1-9FEA-93B0B9722C04}" type="pres">
      <dgm:prSet presAssocID="{8158223A-A87A-4656-8DC9-90DDA54943F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98C3038-248F-4B66-AE7F-CF99C5F6FEC2}" type="pres">
      <dgm:prSet presAssocID="{FC358568-2955-4420-B565-0194ED25228E}" presName="node" presStyleLbl="node1" presStyleIdx="1" presStyleCnt="4" custScaleX="156909" custScaleY="120247" custRadScaleRad="169316" custRadScaleInc="22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C6AC-D464-4BC6-8509-E46A145115C1}" type="pres">
      <dgm:prSet presAssocID="{B49ED988-BB47-4382-8AFB-51773DA4A27B}" presName="Name9" presStyleLbl="parChTrans1D2" presStyleIdx="2" presStyleCnt="4"/>
      <dgm:spPr/>
      <dgm:t>
        <a:bodyPr/>
        <a:lstStyle/>
        <a:p>
          <a:endParaRPr lang="en-US"/>
        </a:p>
      </dgm:t>
    </dgm:pt>
    <dgm:pt modelId="{6D9E1A2D-D832-40EC-825D-7A4EC94BA1E6}" type="pres">
      <dgm:prSet presAssocID="{B49ED988-BB47-4382-8AFB-51773DA4A27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F437148-24BD-41B9-8A41-337D2665732C}" type="pres">
      <dgm:prSet presAssocID="{6B087672-AF8D-4680-919C-A0D349D5162F}" presName="node" presStyleLbl="node1" presStyleIdx="2" presStyleCnt="4" custScaleX="156818" custScaleY="99269" custRadScaleRad="93530" custRadScaleInc="-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C9268-1F9B-42C9-BB4F-7F271AD9DF25}" type="pres">
      <dgm:prSet presAssocID="{CB0EC75E-8512-4F5F-B3EC-182BA27A2D01}" presName="Name9" presStyleLbl="parChTrans1D2" presStyleIdx="3" presStyleCnt="4"/>
      <dgm:spPr/>
      <dgm:t>
        <a:bodyPr/>
        <a:lstStyle/>
        <a:p>
          <a:endParaRPr lang="en-US"/>
        </a:p>
      </dgm:t>
    </dgm:pt>
    <dgm:pt modelId="{6C4D0F58-7BC1-4597-A573-D66D6A3216B6}" type="pres">
      <dgm:prSet presAssocID="{CB0EC75E-8512-4F5F-B3EC-182BA27A2D0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B269623-EDCB-4931-A531-3D65BBE71DF9}" type="pres">
      <dgm:prSet presAssocID="{262B96B3-D1EA-4368-8135-8854F18B905C}" presName="node" presStyleLbl="node1" presStyleIdx="3" presStyleCnt="4" custScaleX="156817" custScaleY="117438" custRadScaleRad="172329" custRadScaleInc="-21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FC48C-3941-4CE9-A56D-5AE1E5FC0415}" type="presOf" srcId="{5FE6E173-33B3-49B6-8A40-DB430A801973}" destId="{E2C45C10-E0A1-4392-AABA-D6D239A46FD4}" srcOrd="0" destOrd="0" presId="urn:microsoft.com/office/officeart/2005/8/layout/radial1"/>
    <dgm:cxn modelId="{3FF5F8F1-73EB-4BFC-A62C-106B828ACD19}" type="presOf" srcId="{0E2CEFCC-1FA3-4D1B-8450-FDBB0F7D4CAA}" destId="{6FA19E80-22CE-41E5-8974-D426E7B0933A}" srcOrd="0" destOrd="0" presId="urn:microsoft.com/office/officeart/2005/8/layout/radial1"/>
    <dgm:cxn modelId="{A508040C-6391-4204-997E-1A0B80124CD0}" srcId="{5FE6E173-33B3-49B6-8A40-DB430A801973}" destId="{FC358568-2955-4420-B565-0194ED25228E}" srcOrd="1" destOrd="0" parTransId="{8158223A-A87A-4656-8DC9-90DDA54943FA}" sibTransId="{C5F2F91B-8F80-4B62-B2DF-A281706BACCA}"/>
    <dgm:cxn modelId="{24B12507-47DA-4965-9AEC-AFD374BCD8AB}" type="presOf" srcId="{6B087672-AF8D-4680-919C-A0D349D5162F}" destId="{BF437148-24BD-41B9-8A41-337D2665732C}" srcOrd="0" destOrd="0" presId="urn:microsoft.com/office/officeart/2005/8/layout/radial1"/>
    <dgm:cxn modelId="{98B9D181-BD9C-49CA-8331-D23FFC15590C}" srcId="{5FE6E173-33B3-49B6-8A40-DB430A801973}" destId="{262B96B3-D1EA-4368-8135-8854F18B905C}" srcOrd="3" destOrd="0" parTransId="{CB0EC75E-8512-4F5F-B3EC-182BA27A2D01}" sibTransId="{F430444E-8871-49B9-A23B-046C245BB6A4}"/>
    <dgm:cxn modelId="{EC8FDF09-41CA-4BC5-813A-E15945FD43DC}" type="presOf" srcId="{707E74B9-2481-44E4-9519-55F9FCB7233D}" destId="{CA34E080-1FBD-44F0-99EF-172D88321A1D}" srcOrd="0" destOrd="0" presId="urn:microsoft.com/office/officeart/2005/8/layout/radial1"/>
    <dgm:cxn modelId="{D647DCA1-5CD0-4B9E-9E6A-16F5E3495247}" type="presOf" srcId="{CB0EC75E-8512-4F5F-B3EC-182BA27A2D01}" destId="{978C9268-1F9B-42C9-BB4F-7F271AD9DF25}" srcOrd="0" destOrd="0" presId="urn:microsoft.com/office/officeart/2005/8/layout/radial1"/>
    <dgm:cxn modelId="{D0B1A7E5-A561-4808-A4BF-2B9A552B6EC0}" type="presOf" srcId="{B49ED988-BB47-4382-8AFB-51773DA4A27B}" destId="{C7A7C6AC-D464-4BC6-8509-E46A145115C1}" srcOrd="0" destOrd="0" presId="urn:microsoft.com/office/officeart/2005/8/layout/radial1"/>
    <dgm:cxn modelId="{53BEC002-99A8-41C3-8705-BE5273CE5895}" type="presOf" srcId="{FC358568-2955-4420-B565-0194ED25228E}" destId="{998C3038-248F-4B66-AE7F-CF99C5F6FEC2}" srcOrd="0" destOrd="0" presId="urn:microsoft.com/office/officeart/2005/8/layout/radial1"/>
    <dgm:cxn modelId="{FA887650-3C5D-42CF-9B00-22F4C3559F0B}" type="presOf" srcId="{8158223A-A87A-4656-8DC9-90DDA54943FA}" destId="{5EEE6D92-103A-44A1-9FEA-93B0B9722C04}" srcOrd="1" destOrd="0" presId="urn:microsoft.com/office/officeart/2005/8/layout/radial1"/>
    <dgm:cxn modelId="{CAED483D-ED9E-48F6-8C97-85A906809C6D}" type="presOf" srcId="{0E2CEFCC-1FA3-4D1B-8450-FDBB0F7D4CAA}" destId="{7F92549A-1CF1-416F-8C1F-926A60C15CB6}" srcOrd="1" destOrd="0" presId="urn:microsoft.com/office/officeart/2005/8/layout/radial1"/>
    <dgm:cxn modelId="{FFBA1F8A-997E-4144-9C2B-92F4FFA74C10}" type="presOf" srcId="{CB0EC75E-8512-4F5F-B3EC-182BA27A2D01}" destId="{6C4D0F58-7BC1-4597-A573-D66D6A3216B6}" srcOrd="1" destOrd="0" presId="urn:microsoft.com/office/officeart/2005/8/layout/radial1"/>
    <dgm:cxn modelId="{48F7D2A6-1941-4853-B878-689D4B87BEA8}" srcId="{707E74B9-2481-44E4-9519-55F9FCB7233D}" destId="{5FE6E173-33B3-49B6-8A40-DB430A801973}" srcOrd="0" destOrd="0" parTransId="{2C24BAAC-F435-45E5-BFE1-2F05586889FB}" sibTransId="{A6A6BC04-F2B4-4147-91D5-65C7DC0AD4F5}"/>
    <dgm:cxn modelId="{30E68A72-769B-4A91-9A49-F6D79D072F25}" srcId="{5FE6E173-33B3-49B6-8A40-DB430A801973}" destId="{44A2F2F0-0401-4A1D-9A16-732EB01FF6C7}" srcOrd="0" destOrd="0" parTransId="{0E2CEFCC-1FA3-4D1B-8450-FDBB0F7D4CAA}" sibTransId="{78B363C7-FA8B-4F6B-87DA-4347D5091D67}"/>
    <dgm:cxn modelId="{E249137A-1650-4E10-AB02-CF966AC2C327}" type="presOf" srcId="{44A2F2F0-0401-4A1D-9A16-732EB01FF6C7}" destId="{7AC00F04-03BA-4388-B2C5-0978CC692AFB}" srcOrd="0" destOrd="0" presId="urn:microsoft.com/office/officeart/2005/8/layout/radial1"/>
    <dgm:cxn modelId="{72885DC5-CE17-4EE5-BAC9-01BF124C89C1}" type="presOf" srcId="{8158223A-A87A-4656-8DC9-90DDA54943FA}" destId="{67A85EB8-79A9-4D53-9D3F-1967F6FC56C4}" srcOrd="0" destOrd="0" presId="urn:microsoft.com/office/officeart/2005/8/layout/radial1"/>
    <dgm:cxn modelId="{518949EF-034D-4A3E-8538-E79B96814A8B}" type="presOf" srcId="{262B96B3-D1EA-4368-8135-8854F18B905C}" destId="{0B269623-EDCB-4931-A531-3D65BBE71DF9}" srcOrd="0" destOrd="0" presId="urn:microsoft.com/office/officeart/2005/8/layout/radial1"/>
    <dgm:cxn modelId="{5C13D587-AB42-44FD-A20E-1260116EB696}" srcId="{5FE6E173-33B3-49B6-8A40-DB430A801973}" destId="{6B087672-AF8D-4680-919C-A0D349D5162F}" srcOrd="2" destOrd="0" parTransId="{B49ED988-BB47-4382-8AFB-51773DA4A27B}" sibTransId="{6B6CC4F8-DB92-4C03-86B2-FB54C164118B}"/>
    <dgm:cxn modelId="{60525154-D87C-406D-8DB0-FEEDA2FFB9BB}" type="presOf" srcId="{B49ED988-BB47-4382-8AFB-51773DA4A27B}" destId="{6D9E1A2D-D832-40EC-825D-7A4EC94BA1E6}" srcOrd="1" destOrd="0" presId="urn:microsoft.com/office/officeart/2005/8/layout/radial1"/>
    <dgm:cxn modelId="{1E28FB56-7B63-413C-B46E-34E53DEB3C56}" type="presParOf" srcId="{CA34E080-1FBD-44F0-99EF-172D88321A1D}" destId="{E2C45C10-E0A1-4392-AABA-D6D239A46FD4}" srcOrd="0" destOrd="0" presId="urn:microsoft.com/office/officeart/2005/8/layout/radial1"/>
    <dgm:cxn modelId="{8E805D57-36A6-4CF4-AA7F-E973CD75EC53}" type="presParOf" srcId="{CA34E080-1FBD-44F0-99EF-172D88321A1D}" destId="{6FA19E80-22CE-41E5-8974-D426E7B0933A}" srcOrd="1" destOrd="0" presId="urn:microsoft.com/office/officeart/2005/8/layout/radial1"/>
    <dgm:cxn modelId="{12E93D19-9F2A-45AE-93F3-0AE563E78CF2}" type="presParOf" srcId="{6FA19E80-22CE-41E5-8974-D426E7B0933A}" destId="{7F92549A-1CF1-416F-8C1F-926A60C15CB6}" srcOrd="0" destOrd="0" presId="urn:microsoft.com/office/officeart/2005/8/layout/radial1"/>
    <dgm:cxn modelId="{B6B62554-F353-4C15-98FA-0D2C5B62F285}" type="presParOf" srcId="{CA34E080-1FBD-44F0-99EF-172D88321A1D}" destId="{7AC00F04-03BA-4388-B2C5-0978CC692AFB}" srcOrd="2" destOrd="0" presId="urn:microsoft.com/office/officeart/2005/8/layout/radial1"/>
    <dgm:cxn modelId="{CA4271D1-887D-4B98-8413-97B2F6875DEB}" type="presParOf" srcId="{CA34E080-1FBD-44F0-99EF-172D88321A1D}" destId="{67A85EB8-79A9-4D53-9D3F-1967F6FC56C4}" srcOrd="3" destOrd="0" presId="urn:microsoft.com/office/officeart/2005/8/layout/radial1"/>
    <dgm:cxn modelId="{DF48C12C-BA71-472C-8BEB-B78C36B4E8B6}" type="presParOf" srcId="{67A85EB8-79A9-4D53-9D3F-1967F6FC56C4}" destId="{5EEE6D92-103A-44A1-9FEA-93B0B9722C04}" srcOrd="0" destOrd="0" presId="urn:microsoft.com/office/officeart/2005/8/layout/radial1"/>
    <dgm:cxn modelId="{D309A016-7641-4DA0-B705-B21EDBC2DA29}" type="presParOf" srcId="{CA34E080-1FBD-44F0-99EF-172D88321A1D}" destId="{998C3038-248F-4B66-AE7F-CF99C5F6FEC2}" srcOrd="4" destOrd="0" presId="urn:microsoft.com/office/officeart/2005/8/layout/radial1"/>
    <dgm:cxn modelId="{B0E71201-9F9A-4269-BF1B-CA359691DC5B}" type="presParOf" srcId="{CA34E080-1FBD-44F0-99EF-172D88321A1D}" destId="{C7A7C6AC-D464-4BC6-8509-E46A145115C1}" srcOrd="5" destOrd="0" presId="urn:microsoft.com/office/officeart/2005/8/layout/radial1"/>
    <dgm:cxn modelId="{713B68A1-9E50-492F-903F-DD2185CEF7C1}" type="presParOf" srcId="{C7A7C6AC-D464-4BC6-8509-E46A145115C1}" destId="{6D9E1A2D-D832-40EC-825D-7A4EC94BA1E6}" srcOrd="0" destOrd="0" presId="urn:microsoft.com/office/officeart/2005/8/layout/radial1"/>
    <dgm:cxn modelId="{A22473D9-D4B9-483C-91E6-AC2BB17AB773}" type="presParOf" srcId="{CA34E080-1FBD-44F0-99EF-172D88321A1D}" destId="{BF437148-24BD-41B9-8A41-337D2665732C}" srcOrd="6" destOrd="0" presId="urn:microsoft.com/office/officeart/2005/8/layout/radial1"/>
    <dgm:cxn modelId="{519444B9-F44C-4FDF-85E8-A93FDC437300}" type="presParOf" srcId="{CA34E080-1FBD-44F0-99EF-172D88321A1D}" destId="{978C9268-1F9B-42C9-BB4F-7F271AD9DF25}" srcOrd="7" destOrd="0" presId="urn:microsoft.com/office/officeart/2005/8/layout/radial1"/>
    <dgm:cxn modelId="{405218F9-56A6-4A59-9A5E-FE6E3EEDBDB2}" type="presParOf" srcId="{978C9268-1F9B-42C9-BB4F-7F271AD9DF25}" destId="{6C4D0F58-7BC1-4597-A573-D66D6A3216B6}" srcOrd="0" destOrd="0" presId="urn:microsoft.com/office/officeart/2005/8/layout/radial1"/>
    <dgm:cxn modelId="{6BFA3FDF-F336-4A00-BF75-E3D8D8E3A3FE}" type="presParOf" srcId="{CA34E080-1FBD-44F0-99EF-172D88321A1D}" destId="{0B269623-EDCB-4931-A531-3D65BBE71DF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soncamposart.files.wordpress.com/2012/03/eves_dream.jpg" TargetMode="External"/><Relationship Id="rId2" Type="http://schemas.openxmlformats.org/officeDocument/2006/relationships/hyperlink" Target="http://vintageprintable.com/wordpress/vintage-printable-art-and-design-2/art-paintings-miscellaneous/vintage-printable-art-thematic-dada-and-related/art-dadaish-jitterbug-collage-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vemanstrong.com/wp-content/uploads/2010/08/aug-10-065.jpg" TargetMode="External"/><Relationship Id="rId5" Type="http://schemas.openxmlformats.org/officeDocument/2006/relationships/hyperlink" Target="http://www.loyola.edu/academic/finearts" TargetMode="External"/><Relationship Id="rId4" Type="http://schemas.openxmlformats.org/officeDocument/2006/relationships/hyperlink" Target="http://www.environmentalgraffiti.com/news-wall-and-other-art-old-vinyl-record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alfwaybetweenthegutter.wordpress.com/2012/05/18/thank-you/" TargetMode="External"/><Relationship Id="rId2" Type="http://schemas.openxmlformats.org/officeDocument/2006/relationships/hyperlink" Target="http://collageillustration.wordpress.com/2010/07/29/my-collage-illustra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Making the Invisible Visible: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Reflections of an Artful Scholar and Researcher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Kay Lawson</a:t>
            </a:r>
          </a:p>
          <a:p>
            <a:r>
              <a:rPr lang="en-US" sz="1800" dirty="0" smtClean="0"/>
              <a:t>Portfolio Presentation</a:t>
            </a:r>
          </a:p>
          <a:p>
            <a:r>
              <a:rPr lang="en-US" sz="1800" dirty="0" smtClean="0"/>
              <a:t>October 16, 2013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665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collaborative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Shared efforts in reaching goals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network of colleagues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Collaborations with faculty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Professional Connections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667000"/>
            <a:ext cx="320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419600" cy="3962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Jambalya</a:t>
            </a:r>
            <a:r>
              <a:rPr lang="en-US" dirty="0"/>
              <a:t> - ( \ˌ</a:t>
            </a:r>
            <a:r>
              <a:rPr lang="en-US" dirty="0" err="1"/>
              <a:t>jəm-bə</a:t>
            </a:r>
            <a:r>
              <a:rPr lang="en-US" dirty="0"/>
              <a:t>-ˈ</a:t>
            </a:r>
            <a:r>
              <a:rPr lang="en-US" dirty="0" err="1"/>
              <a:t>lī</a:t>
            </a:r>
            <a:r>
              <a:rPr lang="en-US" dirty="0"/>
              <a:t>-ə), </a:t>
            </a:r>
            <a:r>
              <a:rPr lang="en-US" i="1" dirty="0"/>
              <a:t>n. </a:t>
            </a:r>
            <a:r>
              <a:rPr lang="en-US" dirty="0"/>
              <a:t>1. a mixture of diverse elements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 on meticulous writing, communication of ideas, thinking in language,  </a:t>
            </a:r>
            <a:r>
              <a:rPr lang="en-US" dirty="0" smtClean="0"/>
              <a:t>writing mechanics</a:t>
            </a:r>
          </a:p>
          <a:p>
            <a:endParaRPr lang="en-US" dirty="0" smtClean="0"/>
          </a:p>
          <a:p>
            <a:r>
              <a:rPr lang="en-US" dirty="0"/>
              <a:t>New information and skills in technology, rethink how to teach and what to </a:t>
            </a:r>
            <a:r>
              <a:rPr lang="en-US" dirty="0" smtClean="0"/>
              <a:t>teach</a:t>
            </a:r>
          </a:p>
          <a:p>
            <a:endParaRPr lang="en-US" dirty="0" smtClean="0"/>
          </a:p>
          <a:p>
            <a:r>
              <a:rPr lang="en-US" dirty="0"/>
              <a:t>New learning in curriculum and instruction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Artful Scholar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12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3" y="769739"/>
            <a:ext cx="3222221" cy="5145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Montage – (\</a:t>
            </a:r>
            <a:r>
              <a:rPr lang="en-US" dirty="0" err="1"/>
              <a:t>män</a:t>
            </a:r>
            <a:r>
              <a:rPr lang="en-US" dirty="0"/>
              <a:t>-ˈ</a:t>
            </a:r>
            <a:r>
              <a:rPr lang="en-US" dirty="0" err="1"/>
              <a:t>täzh</a:t>
            </a:r>
            <a:r>
              <a:rPr lang="en-US" dirty="0"/>
              <a:t>, </a:t>
            </a:r>
            <a:r>
              <a:rPr lang="en-US" dirty="0" err="1"/>
              <a:t>mō</a:t>
            </a:r>
            <a:r>
              <a:rPr lang="en-US" dirty="0"/>
              <a:t>ⁿ(n)-\), </a:t>
            </a:r>
            <a:r>
              <a:rPr lang="en-US" i="1" dirty="0"/>
              <a:t>n.</a:t>
            </a:r>
            <a:r>
              <a:rPr lang="en-US" dirty="0"/>
              <a:t>, 1. </a:t>
            </a:r>
            <a:r>
              <a:rPr lang="en-US" b="1" dirty="0"/>
              <a:t>a:</a:t>
            </a:r>
            <a:r>
              <a:rPr lang="en-US" dirty="0"/>
              <a:t> a literary, musical, </a:t>
            </a:r>
            <a:r>
              <a:rPr lang="en-US" dirty="0" smtClean="0"/>
              <a:t>or   artistic </a:t>
            </a:r>
            <a:r>
              <a:rPr lang="en-US" dirty="0"/>
              <a:t>composite of </a:t>
            </a:r>
            <a:r>
              <a:rPr lang="en-US" dirty="0" smtClean="0"/>
              <a:t>juxtaposed </a:t>
            </a:r>
            <a:r>
              <a:rPr lang="en-US" dirty="0"/>
              <a:t>more or less heterogeneous elements; </a:t>
            </a:r>
            <a:r>
              <a:rPr lang="en-US" b="1" dirty="0"/>
              <a:t>b:</a:t>
            </a:r>
            <a:r>
              <a:rPr lang="en-US" dirty="0"/>
              <a:t> a composite picture made by </a:t>
            </a:r>
            <a:r>
              <a:rPr lang="en-US" dirty="0" smtClean="0"/>
              <a:t>combining </a:t>
            </a:r>
            <a:r>
              <a:rPr lang="en-US" dirty="0"/>
              <a:t>several separate pictures; </a:t>
            </a:r>
            <a:r>
              <a:rPr lang="en-US" b="1" dirty="0"/>
              <a:t>2. </a:t>
            </a:r>
            <a:r>
              <a:rPr lang="en-US" dirty="0"/>
              <a:t>a </a:t>
            </a:r>
            <a:r>
              <a:rPr lang="en-US" dirty="0" smtClean="0"/>
              <a:t>heterogeneous mixture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450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Practice </a:t>
            </a:r>
            <a:r>
              <a:rPr lang="en-US" dirty="0"/>
              <a:t>in asking </a:t>
            </a:r>
            <a:r>
              <a:rPr lang="en-US" dirty="0" smtClean="0"/>
              <a:t>well-crafted and probing questions</a:t>
            </a:r>
          </a:p>
          <a:p>
            <a:endParaRPr lang="en-US" dirty="0" smtClean="0"/>
          </a:p>
          <a:p>
            <a:r>
              <a:rPr lang="en-US" dirty="0"/>
              <a:t>Elements of research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/>
              <a:t>Greater proficiency in statistical </a:t>
            </a:r>
            <a:r>
              <a:rPr lang="en-US" dirty="0" smtClean="0"/>
              <a:t>concepts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Strategies for writing literature reviews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Artful Researcher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47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Marshall University’s First Year Seminar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Interdisciplinary studies as innovative undergraduate curriculum change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Faculty involvement in undergraduate curriculum development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Potential for contributing to  teaching and 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Developing Dissertation Proposal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40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Invisible Made Visible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200" dirty="0"/>
              <a:t>Extent of integration between music education and curriculum and instruction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Abilities as a scholarly writer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r>
              <a:rPr lang="en-US" sz="1200" dirty="0"/>
              <a:t>Background of diverse professional </a:t>
            </a:r>
            <a:r>
              <a:rPr lang="en-US" sz="1200" dirty="0" smtClean="0"/>
              <a:t>experiences</a:t>
            </a:r>
            <a:r>
              <a:rPr lang="en-US" sz="1200" dirty="0"/>
              <a:t> 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Aptitude for using educational technology 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  <a:endParaRPr lang="en-US" sz="1200" dirty="0" smtClean="0"/>
          </a:p>
          <a:p>
            <a:r>
              <a:rPr lang="en-US" sz="1200" dirty="0" smtClean="0"/>
              <a:t>Broad </a:t>
            </a:r>
            <a:r>
              <a:rPr lang="en-US" sz="1200" dirty="0"/>
              <a:t>range of interdisciplinary studies experiences </a:t>
            </a:r>
          </a:p>
          <a:p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00" dirty="0"/>
              <a:t>Opportunities in my program of study augmented and brought together connections between arts background and learning in curriculum and instruction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/>
              <a:t> </a:t>
            </a:r>
            <a:endParaRPr lang="en-US" sz="4200" dirty="0" smtClean="0"/>
          </a:p>
          <a:p>
            <a:pPr>
              <a:lnSpc>
                <a:spcPct val="120000"/>
              </a:lnSpc>
            </a:pPr>
            <a:r>
              <a:rPr lang="en-US" sz="4200" dirty="0"/>
              <a:t>Papers and publications demonstrating clarity of writing style, focus of content, and flow of ideas</a:t>
            </a:r>
            <a:r>
              <a:rPr lang="en-US" sz="42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4200" dirty="0"/>
          </a:p>
          <a:p>
            <a:pPr>
              <a:lnSpc>
                <a:spcPct val="120000"/>
              </a:lnSpc>
            </a:pPr>
            <a:r>
              <a:rPr lang="en-US" sz="4200" dirty="0" smtClean="0"/>
              <a:t>Value </a:t>
            </a:r>
            <a:r>
              <a:rPr lang="en-US" sz="4200" dirty="0"/>
              <a:t>of my background and past experiences have become strengths as a scholar and </a:t>
            </a:r>
            <a:r>
              <a:rPr lang="en-US" sz="4200" dirty="0" smtClean="0"/>
              <a:t>researcher</a:t>
            </a:r>
            <a:endParaRPr lang="en-US" sz="4200" dirty="0"/>
          </a:p>
          <a:p>
            <a:pPr>
              <a:lnSpc>
                <a:spcPct val="120000"/>
              </a:lnSpc>
            </a:pPr>
            <a:endParaRPr lang="en-US" sz="42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Technology </a:t>
            </a:r>
            <a:r>
              <a:rPr lang="en-US" sz="4200" dirty="0"/>
              <a:t>skills, a variety of projects and applications of new teaching strategies are outcomes of coursework in educational computing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200" dirty="0"/>
          </a:p>
          <a:p>
            <a:pPr>
              <a:lnSpc>
                <a:spcPct val="120000"/>
              </a:lnSpc>
            </a:pPr>
            <a:r>
              <a:rPr lang="en-US" sz="4200" dirty="0" smtClean="0"/>
              <a:t>Depth </a:t>
            </a:r>
            <a:r>
              <a:rPr lang="en-US" sz="4200" dirty="0"/>
              <a:t>of preparation in research skills and knowledge of the qualitative approach provide the background to move on to the next stage of doctoral studies in conducting interdisciplinary studies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495801"/>
            <a:ext cx="7767021" cy="533400"/>
          </a:xfrm>
        </p:spPr>
        <p:txBody>
          <a:bodyPr/>
          <a:lstStyle/>
          <a:p>
            <a:r>
              <a:rPr lang="en-US" sz="2400" dirty="0" smtClean="0"/>
              <a:t>With appreciation to my committee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029200"/>
            <a:ext cx="7756264" cy="10999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Committee Chair, L. Eric Lassiter, Ph.D.</a:t>
            </a:r>
          </a:p>
          <a:p>
            <a:r>
              <a:rPr lang="en-US" dirty="0" smtClean="0"/>
              <a:t>Ronald B. Childress,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Lisa Heaton, Ph.D.</a:t>
            </a:r>
          </a:p>
          <a:p>
            <a:r>
              <a:rPr lang="en-US" dirty="0" smtClean="0"/>
              <a:t>Frances Hensley, Ph.D.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Jitterbug Collage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http://vintageprintable.com/wordpress/vintage-printable-art-and-design-2/art-paintings-miscellaneous/vintage-printable-art-thematic-dada-and-related/art-	dadaish-jitterbug-collage-3/</a:t>
            </a:r>
            <a:endParaRPr lang="en-US" sz="1400" dirty="0" smtClean="0"/>
          </a:p>
          <a:p>
            <a:r>
              <a:rPr lang="en-US" sz="1400" dirty="0" smtClean="0"/>
              <a:t>Pastiche – maids and spinners</a:t>
            </a:r>
          </a:p>
          <a:p>
            <a:pPr marL="0" indent="0">
              <a:buNone/>
            </a:pPr>
            <a:r>
              <a:rPr lang="en-US" sz="1400" u="sng" dirty="0" smtClean="0">
                <a:hlinkClick r:id="rId3"/>
              </a:rPr>
              <a:t>http://edsoncamposart.files.wordpress.com/2012/03/eves_dream.jpg</a:t>
            </a:r>
            <a:endParaRPr lang="en-US" sz="1400" dirty="0" smtClean="0"/>
          </a:p>
          <a:p>
            <a:r>
              <a:rPr lang="en-US" sz="1400" dirty="0" smtClean="0"/>
              <a:t>Area of Emphasis</a:t>
            </a:r>
          </a:p>
          <a:p>
            <a:pPr marL="0" indent="0">
              <a:buNone/>
            </a:pPr>
            <a:r>
              <a:rPr lang="en-US" sz="1400" u="sng" dirty="0" smtClean="0">
                <a:hlinkClick r:id="rId4"/>
              </a:rPr>
              <a:t>http://www.environmentalgraffiti.com/news-wall-and-other-art-old-vinyl-records</a:t>
            </a:r>
            <a:endParaRPr lang="en-US" sz="1400" u="sng" dirty="0" smtClean="0"/>
          </a:p>
          <a:p>
            <a:r>
              <a:rPr lang="en-US" sz="1400" dirty="0"/>
              <a:t>Collaboration</a:t>
            </a:r>
          </a:p>
          <a:p>
            <a:pPr marL="0" indent="0">
              <a:buNone/>
            </a:pPr>
            <a:r>
              <a:rPr lang="en-US" sz="1400" u="sng" dirty="0">
                <a:hlinkClick r:id="rId5"/>
              </a:rPr>
              <a:t>http://</a:t>
            </a:r>
            <a:r>
              <a:rPr lang="en-US" sz="1400" u="sng" dirty="0" smtClean="0">
                <a:hlinkClick r:id="rId5"/>
              </a:rPr>
              <a:t>www.loyola.edu/academic/finearts</a:t>
            </a:r>
            <a:endParaRPr lang="en-US" sz="1400" dirty="0"/>
          </a:p>
          <a:p>
            <a:r>
              <a:rPr lang="en-US" sz="1400" dirty="0" smtClean="0"/>
              <a:t>Scholarship</a:t>
            </a:r>
            <a:endParaRPr lang="en-US" sz="1400" dirty="0"/>
          </a:p>
          <a:p>
            <a:pPr marL="0" indent="0">
              <a:buNone/>
            </a:pPr>
            <a:r>
              <a:rPr lang="en-US" sz="1400" u="sng" dirty="0" smtClean="0">
                <a:hlinkClick r:id="rId6"/>
              </a:rPr>
              <a:t>http</a:t>
            </a:r>
            <a:r>
              <a:rPr lang="en-US" sz="1400" u="sng" dirty="0">
                <a:hlinkClick r:id="rId6"/>
              </a:rPr>
              <a:t>://cavemanstrong.com/wp-content/uploads/2010/08/aug-10-065.jpg</a:t>
            </a:r>
            <a:endParaRPr lang="en-US" sz="1400" dirty="0"/>
          </a:p>
          <a:p>
            <a:endParaRPr lang="en-US" sz="1400" dirty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Research</a:t>
            </a:r>
            <a:endParaRPr lang="en-US" sz="14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1400" u="sng" dirty="0" smtClean="0">
                <a:hlinkClick r:id="rId2"/>
              </a:rPr>
              <a:t>http://collageillustration.wordpress.com/2010/07/29/my-collage-illustrations/</a:t>
            </a:r>
            <a:endParaRPr lang="en-US" sz="1400" u="sng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Thank you</a:t>
            </a:r>
            <a:endParaRPr lang="en-US" sz="1400" dirty="0" smtClean="0">
              <a:hlinkClick r:id="rId3"/>
            </a:endParaRP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http://halfwaybetweenthegutter.wordpress.com/2012/05/18/thank-you/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Collage</a:t>
            </a:r>
            <a:r>
              <a:rPr lang="en-US" dirty="0"/>
              <a:t> – (</a:t>
            </a:r>
            <a:r>
              <a:rPr lang="en-US" dirty="0" err="1"/>
              <a:t>kə</a:t>
            </a:r>
            <a:r>
              <a:rPr lang="en-US" dirty="0"/>
              <a:t>-ˈ</a:t>
            </a:r>
            <a:r>
              <a:rPr lang="en-US" dirty="0" err="1"/>
              <a:t>läzh</a:t>
            </a:r>
            <a:r>
              <a:rPr lang="en-US" dirty="0"/>
              <a:t>, </a:t>
            </a:r>
            <a:r>
              <a:rPr lang="en-US" dirty="0" err="1"/>
              <a:t>ko</a:t>
            </a:r>
            <a:r>
              <a:rPr lang="en-US" dirty="0"/>
              <a:t>̇-, </a:t>
            </a:r>
            <a:r>
              <a:rPr lang="en-US" dirty="0" err="1"/>
              <a:t>kō</a:t>
            </a:r>
            <a:r>
              <a:rPr lang="en-US" dirty="0"/>
              <a:t>-), </a:t>
            </a:r>
            <a:r>
              <a:rPr lang="en-US" i="1" dirty="0"/>
              <a:t>n.</a:t>
            </a:r>
            <a:r>
              <a:rPr lang="en-US" dirty="0"/>
              <a:t>1. </a:t>
            </a:r>
            <a:r>
              <a:rPr lang="en-US" b="1" dirty="0"/>
              <a:t>a:</a:t>
            </a:r>
            <a:r>
              <a:rPr lang="en-US" dirty="0"/>
              <a:t> an artistic composition made of various</a:t>
            </a:r>
          </a:p>
          <a:p>
            <a:r>
              <a:rPr lang="en-US" dirty="0" smtClean="0"/>
              <a:t>materials </a:t>
            </a:r>
            <a:r>
              <a:rPr lang="en-US" dirty="0"/>
              <a:t>(as paper, cloth, or wood) glued on a surface; </a:t>
            </a:r>
            <a:r>
              <a:rPr lang="en-US" b="1" dirty="0"/>
              <a:t>b:</a:t>
            </a:r>
            <a:r>
              <a:rPr lang="en-US" dirty="0"/>
              <a:t> a creative work </a:t>
            </a:r>
            <a:r>
              <a:rPr lang="en-US" dirty="0" smtClean="0"/>
              <a:t>that resembles </a:t>
            </a:r>
            <a:r>
              <a:rPr lang="en-US" dirty="0"/>
              <a:t>such a composition in incorporating various materials or </a:t>
            </a:r>
            <a:r>
              <a:rPr lang="en-US" dirty="0" smtClean="0"/>
              <a:t>elements.  Syn</a:t>
            </a:r>
            <a:r>
              <a:rPr lang="en-US" dirty="0"/>
              <a:t>. -  jambalaya, mash-up, montage, olio, pastiche.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028990"/>
            <a:ext cx="4116388" cy="4626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755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Integrate music education background with </a:t>
            </a:r>
          </a:p>
          <a:p>
            <a:pPr marL="0" indent="0">
              <a:buNone/>
            </a:pPr>
            <a:r>
              <a:rPr lang="en-US" dirty="0" smtClean="0"/>
              <a:t>wider perspectives in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Strengthen knowledge in curriculum </a:t>
            </a:r>
          </a:p>
          <a:p>
            <a:pPr marL="0" indent="0">
              <a:buNone/>
            </a:pPr>
            <a:r>
              <a:rPr lang="en-US" dirty="0" smtClean="0"/>
              <a:t>and instruction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skills and background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Refresh strategies in teaching </a:t>
            </a:r>
          </a:p>
          <a:p>
            <a:pPr marL="0" indent="0">
              <a:buNone/>
            </a:pPr>
            <a:r>
              <a:rPr lang="en-US" dirty="0" smtClean="0"/>
              <a:t>and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and different professional opportunities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as an Educator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2971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&amp; Instruction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724400" cy="2743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Pastiche</a:t>
            </a:r>
            <a:r>
              <a:rPr lang="en-US" dirty="0"/>
              <a:t> – (\pas-ˈ</a:t>
            </a:r>
            <a:r>
              <a:rPr lang="en-US" dirty="0" err="1"/>
              <a:t>tēsh</a:t>
            </a:r>
            <a:r>
              <a:rPr lang="en-US" dirty="0"/>
              <a:t>, </a:t>
            </a:r>
            <a:r>
              <a:rPr lang="en-US" dirty="0" err="1"/>
              <a:t>päs</a:t>
            </a:r>
            <a:r>
              <a:rPr lang="en-US" dirty="0"/>
              <a:t>-\), </a:t>
            </a:r>
            <a:r>
              <a:rPr lang="en-US" i="1" dirty="0"/>
              <a:t>n.</a:t>
            </a:r>
            <a:r>
              <a:rPr lang="en-US" dirty="0"/>
              <a:t>, a musical, literary, or artistic composition made up of </a:t>
            </a:r>
            <a:r>
              <a:rPr lang="en-US" dirty="0" smtClean="0"/>
              <a:t>selections </a:t>
            </a:r>
            <a:r>
              <a:rPr lang="en-US" dirty="0"/>
              <a:t>from different works 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2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Constructivism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Intelligences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Brain-based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Phenomenology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Postmodernism, Poststructuralism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Inquiry and Inductive Teaching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56263" cy="1054250"/>
          </a:xfrm>
        </p:spPr>
        <p:txBody>
          <a:bodyPr/>
          <a:lstStyle/>
          <a:p>
            <a:r>
              <a:rPr lang="en-US" sz="4400" dirty="0" smtClean="0"/>
              <a:t>Theories, Theorists, &amp; Models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1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Personal Curriculum Theory:</a:t>
            </a:r>
            <a:br>
              <a:rPr lang="en-US" sz="3200" dirty="0" smtClean="0"/>
            </a:br>
            <a:r>
              <a:rPr lang="en-US" sz="3200" dirty="0" smtClean="0"/>
              <a:t>Synthesis of Meanings &amp; Values</a:t>
            </a:r>
            <a:endParaRPr lang="en-US" sz="3200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714807"/>
              </p:ext>
            </p:extLst>
          </p:nvPr>
        </p:nvGraphicFramePr>
        <p:xfrm>
          <a:off x="698500" y="2133600"/>
          <a:ext cx="77470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334000" y="2819400"/>
            <a:ext cx="1371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10200" y="4953000"/>
            <a:ext cx="99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4953000"/>
            <a:ext cx="1219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38400" y="2971800"/>
            <a:ext cx="13716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394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Emphasis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85800"/>
            <a:ext cx="4116388" cy="54101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Mash-up </a:t>
            </a:r>
            <a:r>
              <a:rPr lang="en-US" dirty="0"/>
              <a:t>– (\ˈmash-ˌ</a:t>
            </a:r>
            <a:r>
              <a:rPr lang="en-US" dirty="0" err="1"/>
              <a:t>əp</a:t>
            </a:r>
            <a:r>
              <a:rPr lang="en-US" dirty="0"/>
              <a:t>\), </a:t>
            </a:r>
            <a:r>
              <a:rPr lang="en-US" i="1" dirty="0"/>
              <a:t>n.,</a:t>
            </a:r>
            <a:r>
              <a:rPr lang="en-US" b="1" dirty="0"/>
              <a:t>:</a:t>
            </a:r>
            <a:r>
              <a:rPr lang="en-US" dirty="0"/>
              <a:t> something created by combining elements from two or more sources: as 1. </a:t>
            </a:r>
            <a:r>
              <a:rPr lang="en-US" b="1" dirty="0"/>
              <a:t>a:</a:t>
            </a:r>
            <a:r>
              <a:rPr lang="en-US" dirty="0"/>
              <a:t> a piece of music created by digitally overlaying an instrumental track with a vocal track from a different recording; </a:t>
            </a:r>
            <a:r>
              <a:rPr lang="en-US" b="1" dirty="0"/>
              <a:t>b:</a:t>
            </a:r>
            <a:r>
              <a:rPr lang="en-US" dirty="0"/>
              <a:t> a movie or video having characters or situations from other sources; </a:t>
            </a:r>
            <a:r>
              <a:rPr lang="en-US" b="1" dirty="0"/>
              <a:t>c:</a:t>
            </a:r>
            <a:r>
              <a:rPr lang="en-US" dirty="0"/>
              <a:t> a Web service or application that integrates data and functionalities from various online sources.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Relied on self-taught skills and need-to-know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Updated background and expanded knowledge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Numerous opportunities with greatest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800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Olio – (\ˈō-</a:t>
            </a:r>
            <a:r>
              <a:rPr lang="en-US" dirty="0" err="1"/>
              <a:t>lē</a:t>
            </a:r>
            <a:r>
              <a:rPr lang="en-US" dirty="0"/>
              <a:t>-ˌō\), </a:t>
            </a:r>
            <a:r>
              <a:rPr lang="en-US" i="1" dirty="0"/>
              <a:t>n.</a:t>
            </a:r>
            <a:r>
              <a:rPr lang="en-US" dirty="0"/>
              <a:t>, 1. </a:t>
            </a:r>
            <a:r>
              <a:rPr lang="en-US" b="1" dirty="0"/>
              <a:t>a:</a:t>
            </a:r>
            <a:r>
              <a:rPr lang="en-US" dirty="0"/>
              <a:t> a miscellaneous mixture; </a:t>
            </a:r>
            <a:r>
              <a:rPr lang="en-US" b="1" dirty="0"/>
              <a:t>b:</a:t>
            </a:r>
            <a:r>
              <a:rPr lang="en-US" dirty="0"/>
              <a:t> a miscellaneous collection (as of </a:t>
            </a:r>
            <a:r>
              <a:rPr lang="en-US" dirty="0" smtClean="0"/>
              <a:t>literary </a:t>
            </a:r>
            <a:r>
              <a:rPr lang="en-US" dirty="0"/>
              <a:t>or musical selections)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73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745</TotalTime>
  <Words>460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Book Antiqua</vt:lpstr>
      <vt:lpstr>Monotype Corsiva</vt:lpstr>
      <vt:lpstr>Wingdings</vt:lpstr>
      <vt:lpstr>Hardcover</vt:lpstr>
      <vt:lpstr>Making the Invisible Visible:</vt:lpstr>
      <vt:lpstr>Collage</vt:lpstr>
      <vt:lpstr>Goals as an Educator</vt:lpstr>
      <vt:lpstr>Curriculum &amp; Instruction</vt:lpstr>
      <vt:lpstr>Theories, Theorists, &amp; Models</vt:lpstr>
      <vt:lpstr>Personal Curriculum Theory: Synthesis of Meanings &amp; Values</vt:lpstr>
      <vt:lpstr>Area of Emphasis</vt:lpstr>
      <vt:lpstr>Educational Computing</vt:lpstr>
      <vt:lpstr>Collaboration</vt:lpstr>
      <vt:lpstr>Professional Connections</vt:lpstr>
      <vt:lpstr>Scholarship</vt:lpstr>
      <vt:lpstr>Artful Scholar</vt:lpstr>
      <vt:lpstr>Research</vt:lpstr>
      <vt:lpstr>Artful Researcher</vt:lpstr>
      <vt:lpstr>Developing Dissertation Proposal</vt:lpstr>
      <vt:lpstr>The Invisible Made Visible</vt:lpstr>
      <vt:lpstr>With appreciation to my committee</vt:lpstr>
      <vt:lpstr>Image Credits</vt:lpstr>
      <vt:lpstr>Image Credits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Invisible Visible:</dc:title>
  <dc:creator>Kay Lawson</dc:creator>
  <cp:lastModifiedBy>Jessica Marie Hanna</cp:lastModifiedBy>
  <cp:revision>44</cp:revision>
  <dcterms:created xsi:type="dcterms:W3CDTF">2013-10-02T18:06:44Z</dcterms:created>
  <dcterms:modified xsi:type="dcterms:W3CDTF">2013-10-22T18:31:11Z</dcterms:modified>
</cp:coreProperties>
</file>