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16"/>
  </p:notesMasterIdLst>
  <p:sldIdLst>
    <p:sldId id="256" r:id="rId2"/>
    <p:sldId id="259" r:id="rId3"/>
    <p:sldId id="261" r:id="rId4"/>
    <p:sldId id="263" r:id="rId5"/>
    <p:sldId id="268" r:id="rId6"/>
    <p:sldId id="262" r:id="rId7"/>
    <p:sldId id="264" r:id="rId8"/>
    <p:sldId id="265" r:id="rId9"/>
    <p:sldId id="266" r:id="rId10"/>
    <p:sldId id="269" r:id="rId11"/>
    <p:sldId id="270" r:id="rId12"/>
    <p:sldId id="267" r:id="rId13"/>
    <p:sldId id="271" r:id="rId14"/>
    <p:sldId id="26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3E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1" autoAdjust="0"/>
  </p:normalViewPr>
  <p:slideViewPr>
    <p:cSldViewPr>
      <p:cViewPr>
        <p:scale>
          <a:sx n="91" d="100"/>
          <a:sy n="91" d="100"/>
        </p:scale>
        <p:origin x="-93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F40DB-C2D9-4A89-9DBE-888C2EB57A5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098A5C76-3E8D-4618-8371-8B5272B5199F}">
      <dgm:prSet phldrT="[Text]"/>
      <dgm:spPr>
        <a:solidFill>
          <a:schemeClr val="accent6">
            <a:lumMod val="60000"/>
            <a:lumOff val="40000"/>
          </a:schemeClr>
        </a:solidFill>
      </dgm:spPr>
      <dgm:t>
        <a:bodyPr/>
        <a:lstStyle/>
        <a:p>
          <a:r>
            <a:rPr lang="en-US" dirty="0" smtClean="0"/>
            <a:t>Pinar</a:t>
          </a:r>
          <a:endParaRPr lang="en-US" dirty="0"/>
        </a:p>
      </dgm:t>
    </dgm:pt>
    <dgm:pt modelId="{5965411B-F51A-45DF-802A-F5F1BBB98DD4}" type="parTrans" cxnId="{6CE587E3-7693-40C6-839F-055C3E13A07F}">
      <dgm:prSet/>
      <dgm:spPr/>
      <dgm:t>
        <a:bodyPr/>
        <a:lstStyle/>
        <a:p>
          <a:endParaRPr lang="en-US"/>
        </a:p>
      </dgm:t>
    </dgm:pt>
    <dgm:pt modelId="{3D2527FC-944E-4CBA-BE35-391437022C49}" type="sibTrans" cxnId="{6CE587E3-7693-40C6-839F-055C3E13A07F}">
      <dgm:prSet/>
      <dgm:spPr/>
      <dgm:t>
        <a:bodyPr/>
        <a:lstStyle/>
        <a:p>
          <a:endParaRPr lang="en-US"/>
        </a:p>
      </dgm:t>
    </dgm:pt>
    <dgm:pt modelId="{0FB5CBF3-58AD-4BF3-BD7C-99619491D7D7}">
      <dgm:prSet phldrT="[Text]"/>
      <dgm:spPr>
        <a:solidFill>
          <a:srgbClr val="92D050"/>
        </a:solidFill>
      </dgm:spPr>
      <dgm:t>
        <a:bodyPr/>
        <a:lstStyle/>
        <a:p>
          <a:r>
            <a:rPr lang="en-US" dirty="0" smtClean="0"/>
            <a:t>Bruner</a:t>
          </a:r>
          <a:endParaRPr lang="en-US" dirty="0"/>
        </a:p>
      </dgm:t>
    </dgm:pt>
    <dgm:pt modelId="{66A7F436-64F8-4EB6-9C5C-8CBA9779BC88}" type="parTrans" cxnId="{762C6E6B-9F8D-49B1-91D1-808EA0CF1886}">
      <dgm:prSet/>
      <dgm:spPr/>
      <dgm:t>
        <a:bodyPr/>
        <a:lstStyle/>
        <a:p>
          <a:endParaRPr lang="en-US"/>
        </a:p>
      </dgm:t>
    </dgm:pt>
    <dgm:pt modelId="{1BCB8D3C-09A5-4A43-B911-17093126D861}" type="sibTrans" cxnId="{762C6E6B-9F8D-49B1-91D1-808EA0CF1886}">
      <dgm:prSet/>
      <dgm:spPr/>
      <dgm:t>
        <a:bodyPr/>
        <a:lstStyle/>
        <a:p>
          <a:endParaRPr lang="en-US"/>
        </a:p>
      </dgm:t>
    </dgm:pt>
    <dgm:pt modelId="{3A125D93-E26F-447D-8DAE-168DF4EA82FC}">
      <dgm:prSet phldrT="[Text]"/>
      <dgm:spPr>
        <a:solidFill>
          <a:srgbClr val="FFC000"/>
        </a:solidFill>
      </dgm:spPr>
      <dgm:t>
        <a:bodyPr/>
        <a:lstStyle/>
        <a:p>
          <a:r>
            <a:rPr lang="en-US" dirty="0" smtClean="0"/>
            <a:t>Piaget</a:t>
          </a:r>
          <a:endParaRPr lang="en-US" dirty="0"/>
        </a:p>
      </dgm:t>
    </dgm:pt>
    <dgm:pt modelId="{75A3C6C4-F8D9-44CF-AB28-B02AFFA81B5D}" type="parTrans" cxnId="{90E25642-AD30-4665-BD7D-84920C9C3BCE}">
      <dgm:prSet/>
      <dgm:spPr/>
      <dgm:t>
        <a:bodyPr/>
        <a:lstStyle/>
        <a:p>
          <a:endParaRPr lang="en-US"/>
        </a:p>
      </dgm:t>
    </dgm:pt>
    <dgm:pt modelId="{FAD6149F-82D9-4B50-B5A8-D92FB153C310}" type="sibTrans" cxnId="{90E25642-AD30-4665-BD7D-84920C9C3BCE}">
      <dgm:prSet/>
      <dgm:spPr/>
      <dgm:t>
        <a:bodyPr/>
        <a:lstStyle/>
        <a:p>
          <a:endParaRPr lang="en-US"/>
        </a:p>
      </dgm:t>
    </dgm:pt>
    <dgm:pt modelId="{2EEED1F9-890F-4C51-88F2-B574F62ADA99}">
      <dgm:prSet phldrT="[Text]"/>
      <dgm:spPr>
        <a:solidFill>
          <a:srgbClr val="C03E16"/>
        </a:solidFill>
      </dgm:spPr>
      <dgm:t>
        <a:bodyPr/>
        <a:lstStyle/>
        <a:p>
          <a:r>
            <a:rPr lang="en-US" dirty="0" smtClean="0"/>
            <a:t>Bronfenbrenner</a:t>
          </a:r>
          <a:endParaRPr lang="en-US" dirty="0"/>
        </a:p>
      </dgm:t>
    </dgm:pt>
    <dgm:pt modelId="{323538BB-6A04-4400-BEA0-2A1A89F7AF0B}" type="parTrans" cxnId="{9A623F88-B64A-4D08-8272-AEB5A72493A2}">
      <dgm:prSet/>
      <dgm:spPr/>
      <dgm:t>
        <a:bodyPr/>
        <a:lstStyle/>
        <a:p>
          <a:endParaRPr lang="en-US"/>
        </a:p>
      </dgm:t>
    </dgm:pt>
    <dgm:pt modelId="{60C54CAC-4860-4E65-A628-B8987A21C324}" type="sibTrans" cxnId="{9A623F88-B64A-4D08-8272-AEB5A72493A2}">
      <dgm:prSet/>
      <dgm:spPr/>
      <dgm:t>
        <a:bodyPr/>
        <a:lstStyle/>
        <a:p>
          <a:endParaRPr lang="en-US"/>
        </a:p>
      </dgm:t>
    </dgm:pt>
    <dgm:pt modelId="{2FF26B42-6D19-456F-A804-6093911C09A0}" type="pres">
      <dgm:prSet presAssocID="{E90F40DB-C2D9-4A89-9DBE-888C2EB57A58}" presName="Name0" presStyleCnt="0">
        <dgm:presLayoutVars>
          <dgm:chMax val="7"/>
          <dgm:resizeHandles val="exact"/>
        </dgm:presLayoutVars>
      </dgm:prSet>
      <dgm:spPr/>
      <dgm:t>
        <a:bodyPr/>
        <a:lstStyle/>
        <a:p>
          <a:endParaRPr lang="en-US"/>
        </a:p>
      </dgm:t>
    </dgm:pt>
    <dgm:pt modelId="{F9856309-C528-40F4-A47C-E8CB8C5789D6}" type="pres">
      <dgm:prSet presAssocID="{E90F40DB-C2D9-4A89-9DBE-888C2EB57A58}" presName="comp1" presStyleCnt="0"/>
      <dgm:spPr/>
    </dgm:pt>
    <dgm:pt modelId="{86F34242-C2BA-4340-910A-0F80AA28D925}" type="pres">
      <dgm:prSet presAssocID="{E90F40DB-C2D9-4A89-9DBE-888C2EB57A58}" presName="circle1" presStyleLbl="node1" presStyleIdx="0" presStyleCnt="4"/>
      <dgm:spPr/>
      <dgm:t>
        <a:bodyPr/>
        <a:lstStyle/>
        <a:p>
          <a:endParaRPr lang="en-US"/>
        </a:p>
      </dgm:t>
    </dgm:pt>
    <dgm:pt modelId="{0BE94CA2-385B-4CD0-8534-8298B1762322}" type="pres">
      <dgm:prSet presAssocID="{E90F40DB-C2D9-4A89-9DBE-888C2EB57A58}" presName="c1text" presStyleLbl="node1" presStyleIdx="0" presStyleCnt="4">
        <dgm:presLayoutVars>
          <dgm:bulletEnabled val="1"/>
        </dgm:presLayoutVars>
      </dgm:prSet>
      <dgm:spPr/>
      <dgm:t>
        <a:bodyPr/>
        <a:lstStyle/>
        <a:p>
          <a:endParaRPr lang="en-US"/>
        </a:p>
      </dgm:t>
    </dgm:pt>
    <dgm:pt modelId="{28FC9EA6-FB1E-47AD-A3FF-23505329EBF2}" type="pres">
      <dgm:prSet presAssocID="{E90F40DB-C2D9-4A89-9DBE-888C2EB57A58}" presName="comp2" presStyleCnt="0"/>
      <dgm:spPr/>
    </dgm:pt>
    <dgm:pt modelId="{750D6FC4-FB43-4A24-93B6-39123BDF8F5A}" type="pres">
      <dgm:prSet presAssocID="{E90F40DB-C2D9-4A89-9DBE-888C2EB57A58}" presName="circle2" presStyleLbl="node1" presStyleIdx="1" presStyleCnt="4"/>
      <dgm:spPr/>
      <dgm:t>
        <a:bodyPr/>
        <a:lstStyle/>
        <a:p>
          <a:endParaRPr lang="en-US"/>
        </a:p>
      </dgm:t>
    </dgm:pt>
    <dgm:pt modelId="{BFA241C2-5C9E-4C66-BEC4-FCD1FB6F7EDF}" type="pres">
      <dgm:prSet presAssocID="{E90F40DB-C2D9-4A89-9DBE-888C2EB57A58}" presName="c2text" presStyleLbl="node1" presStyleIdx="1" presStyleCnt="4">
        <dgm:presLayoutVars>
          <dgm:bulletEnabled val="1"/>
        </dgm:presLayoutVars>
      </dgm:prSet>
      <dgm:spPr/>
      <dgm:t>
        <a:bodyPr/>
        <a:lstStyle/>
        <a:p>
          <a:endParaRPr lang="en-US"/>
        </a:p>
      </dgm:t>
    </dgm:pt>
    <dgm:pt modelId="{525670A9-35B6-4CEF-990D-387A1C2C481E}" type="pres">
      <dgm:prSet presAssocID="{E90F40DB-C2D9-4A89-9DBE-888C2EB57A58}" presName="comp3" presStyleCnt="0"/>
      <dgm:spPr/>
    </dgm:pt>
    <dgm:pt modelId="{FAB6D4EC-DD2E-4D86-822C-F10DC42E3B28}" type="pres">
      <dgm:prSet presAssocID="{E90F40DB-C2D9-4A89-9DBE-888C2EB57A58}" presName="circle3" presStyleLbl="node1" presStyleIdx="2" presStyleCnt="4"/>
      <dgm:spPr/>
      <dgm:t>
        <a:bodyPr/>
        <a:lstStyle/>
        <a:p>
          <a:endParaRPr lang="en-US"/>
        </a:p>
      </dgm:t>
    </dgm:pt>
    <dgm:pt modelId="{C31B61B6-2A56-402E-B461-5661E8D29149}" type="pres">
      <dgm:prSet presAssocID="{E90F40DB-C2D9-4A89-9DBE-888C2EB57A58}" presName="c3text" presStyleLbl="node1" presStyleIdx="2" presStyleCnt="4">
        <dgm:presLayoutVars>
          <dgm:bulletEnabled val="1"/>
        </dgm:presLayoutVars>
      </dgm:prSet>
      <dgm:spPr/>
      <dgm:t>
        <a:bodyPr/>
        <a:lstStyle/>
        <a:p>
          <a:endParaRPr lang="en-US"/>
        </a:p>
      </dgm:t>
    </dgm:pt>
    <dgm:pt modelId="{6B3E194A-7B9F-48E0-8417-8B7E389C74A3}" type="pres">
      <dgm:prSet presAssocID="{E90F40DB-C2D9-4A89-9DBE-888C2EB57A58}" presName="comp4" presStyleCnt="0"/>
      <dgm:spPr/>
    </dgm:pt>
    <dgm:pt modelId="{1581F21D-6B81-4528-BD95-DFEFAFA588CE}" type="pres">
      <dgm:prSet presAssocID="{E90F40DB-C2D9-4A89-9DBE-888C2EB57A58}" presName="circle4" presStyleLbl="node1" presStyleIdx="3" presStyleCnt="4"/>
      <dgm:spPr/>
      <dgm:t>
        <a:bodyPr/>
        <a:lstStyle/>
        <a:p>
          <a:endParaRPr lang="en-US"/>
        </a:p>
      </dgm:t>
    </dgm:pt>
    <dgm:pt modelId="{32F9CFE8-FB2C-4272-9865-8709F6C2803B}" type="pres">
      <dgm:prSet presAssocID="{E90F40DB-C2D9-4A89-9DBE-888C2EB57A58}" presName="c4text" presStyleLbl="node1" presStyleIdx="3" presStyleCnt="4">
        <dgm:presLayoutVars>
          <dgm:bulletEnabled val="1"/>
        </dgm:presLayoutVars>
      </dgm:prSet>
      <dgm:spPr/>
      <dgm:t>
        <a:bodyPr/>
        <a:lstStyle/>
        <a:p>
          <a:endParaRPr lang="en-US"/>
        </a:p>
      </dgm:t>
    </dgm:pt>
  </dgm:ptLst>
  <dgm:cxnLst>
    <dgm:cxn modelId="{6CE587E3-7693-40C6-839F-055C3E13A07F}" srcId="{E90F40DB-C2D9-4A89-9DBE-888C2EB57A58}" destId="{098A5C76-3E8D-4618-8371-8B5272B5199F}" srcOrd="0" destOrd="0" parTransId="{5965411B-F51A-45DF-802A-F5F1BBB98DD4}" sibTransId="{3D2527FC-944E-4CBA-BE35-391437022C49}"/>
    <dgm:cxn modelId="{B840474F-859E-49B0-9698-C177284939E9}" type="presOf" srcId="{3A125D93-E26F-447D-8DAE-168DF4EA82FC}" destId="{FAB6D4EC-DD2E-4D86-822C-F10DC42E3B28}" srcOrd="0" destOrd="0" presId="urn:microsoft.com/office/officeart/2005/8/layout/venn2"/>
    <dgm:cxn modelId="{45D928FD-B121-4B8A-AA3D-3690AED97D15}" type="presOf" srcId="{3A125D93-E26F-447D-8DAE-168DF4EA82FC}" destId="{C31B61B6-2A56-402E-B461-5661E8D29149}" srcOrd="1" destOrd="0" presId="urn:microsoft.com/office/officeart/2005/8/layout/venn2"/>
    <dgm:cxn modelId="{2110313D-3A02-464D-A3A4-9A0AAAB665D8}" type="presOf" srcId="{E90F40DB-C2D9-4A89-9DBE-888C2EB57A58}" destId="{2FF26B42-6D19-456F-A804-6093911C09A0}" srcOrd="0" destOrd="0" presId="urn:microsoft.com/office/officeart/2005/8/layout/venn2"/>
    <dgm:cxn modelId="{CB1A465A-1399-49B9-9725-9E7968C0A51A}" type="presOf" srcId="{098A5C76-3E8D-4618-8371-8B5272B5199F}" destId="{0BE94CA2-385B-4CD0-8534-8298B1762322}" srcOrd="1" destOrd="0" presId="urn:microsoft.com/office/officeart/2005/8/layout/venn2"/>
    <dgm:cxn modelId="{762C6E6B-9F8D-49B1-91D1-808EA0CF1886}" srcId="{E90F40DB-C2D9-4A89-9DBE-888C2EB57A58}" destId="{0FB5CBF3-58AD-4BF3-BD7C-99619491D7D7}" srcOrd="1" destOrd="0" parTransId="{66A7F436-64F8-4EB6-9C5C-8CBA9779BC88}" sibTransId="{1BCB8D3C-09A5-4A43-B911-17093126D861}"/>
    <dgm:cxn modelId="{9A623F88-B64A-4D08-8272-AEB5A72493A2}" srcId="{E90F40DB-C2D9-4A89-9DBE-888C2EB57A58}" destId="{2EEED1F9-890F-4C51-88F2-B574F62ADA99}" srcOrd="3" destOrd="0" parTransId="{323538BB-6A04-4400-BEA0-2A1A89F7AF0B}" sibTransId="{60C54CAC-4860-4E65-A628-B8987A21C324}"/>
    <dgm:cxn modelId="{90E25642-AD30-4665-BD7D-84920C9C3BCE}" srcId="{E90F40DB-C2D9-4A89-9DBE-888C2EB57A58}" destId="{3A125D93-E26F-447D-8DAE-168DF4EA82FC}" srcOrd="2" destOrd="0" parTransId="{75A3C6C4-F8D9-44CF-AB28-B02AFFA81B5D}" sibTransId="{FAD6149F-82D9-4B50-B5A8-D92FB153C310}"/>
    <dgm:cxn modelId="{3511F745-3ED9-455A-8E39-95D7CEA6D89C}" type="presOf" srcId="{2EEED1F9-890F-4C51-88F2-B574F62ADA99}" destId="{32F9CFE8-FB2C-4272-9865-8709F6C2803B}" srcOrd="1" destOrd="0" presId="urn:microsoft.com/office/officeart/2005/8/layout/venn2"/>
    <dgm:cxn modelId="{77B99E30-4164-47E3-BA28-9CB9F30223EC}" type="presOf" srcId="{2EEED1F9-890F-4C51-88F2-B574F62ADA99}" destId="{1581F21D-6B81-4528-BD95-DFEFAFA588CE}" srcOrd="0" destOrd="0" presId="urn:microsoft.com/office/officeart/2005/8/layout/venn2"/>
    <dgm:cxn modelId="{FCACDCAB-4373-4180-A401-A77C199195F9}" type="presOf" srcId="{098A5C76-3E8D-4618-8371-8B5272B5199F}" destId="{86F34242-C2BA-4340-910A-0F80AA28D925}" srcOrd="0" destOrd="0" presId="urn:microsoft.com/office/officeart/2005/8/layout/venn2"/>
    <dgm:cxn modelId="{821162D8-D725-4E04-ACF2-0C7791D8CAB7}" type="presOf" srcId="{0FB5CBF3-58AD-4BF3-BD7C-99619491D7D7}" destId="{BFA241C2-5C9E-4C66-BEC4-FCD1FB6F7EDF}" srcOrd="1" destOrd="0" presId="urn:microsoft.com/office/officeart/2005/8/layout/venn2"/>
    <dgm:cxn modelId="{711FB3BC-5844-4DA2-BF93-17D83735A02E}" type="presOf" srcId="{0FB5CBF3-58AD-4BF3-BD7C-99619491D7D7}" destId="{750D6FC4-FB43-4A24-93B6-39123BDF8F5A}" srcOrd="0" destOrd="0" presId="urn:microsoft.com/office/officeart/2005/8/layout/venn2"/>
    <dgm:cxn modelId="{1B95CA0A-E0CF-40E7-BBF8-8C2BDD3BAE3B}" type="presParOf" srcId="{2FF26B42-6D19-456F-A804-6093911C09A0}" destId="{F9856309-C528-40F4-A47C-E8CB8C5789D6}" srcOrd="0" destOrd="0" presId="urn:microsoft.com/office/officeart/2005/8/layout/venn2"/>
    <dgm:cxn modelId="{1385A4E1-72D3-4131-BB57-C84398CD1E18}" type="presParOf" srcId="{F9856309-C528-40F4-A47C-E8CB8C5789D6}" destId="{86F34242-C2BA-4340-910A-0F80AA28D925}" srcOrd="0" destOrd="0" presId="urn:microsoft.com/office/officeart/2005/8/layout/venn2"/>
    <dgm:cxn modelId="{D1A6C784-FA58-4157-A58C-DE603AF56C15}" type="presParOf" srcId="{F9856309-C528-40F4-A47C-E8CB8C5789D6}" destId="{0BE94CA2-385B-4CD0-8534-8298B1762322}" srcOrd="1" destOrd="0" presId="urn:microsoft.com/office/officeart/2005/8/layout/venn2"/>
    <dgm:cxn modelId="{10D78D42-4C0E-493F-8D4A-40DD95450968}" type="presParOf" srcId="{2FF26B42-6D19-456F-A804-6093911C09A0}" destId="{28FC9EA6-FB1E-47AD-A3FF-23505329EBF2}" srcOrd="1" destOrd="0" presId="urn:microsoft.com/office/officeart/2005/8/layout/venn2"/>
    <dgm:cxn modelId="{AB0F356C-5D40-443E-9C80-D5F1552EA1C3}" type="presParOf" srcId="{28FC9EA6-FB1E-47AD-A3FF-23505329EBF2}" destId="{750D6FC4-FB43-4A24-93B6-39123BDF8F5A}" srcOrd="0" destOrd="0" presId="urn:microsoft.com/office/officeart/2005/8/layout/venn2"/>
    <dgm:cxn modelId="{1C61F9B6-5D93-46C7-B53C-0F7EA6F44127}" type="presParOf" srcId="{28FC9EA6-FB1E-47AD-A3FF-23505329EBF2}" destId="{BFA241C2-5C9E-4C66-BEC4-FCD1FB6F7EDF}" srcOrd="1" destOrd="0" presId="urn:microsoft.com/office/officeart/2005/8/layout/venn2"/>
    <dgm:cxn modelId="{A5AC78FA-7F33-416E-B802-3CDC8FC31D4E}" type="presParOf" srcId="{2FF26B42-6D19-456F-A804-6093911C09A0}" destId="{525670A9-35B6-4CEF-990D-387A1C2C481E}" srcOrd="2" destOrd="0" presId="urn:microsoft.com/office/officeart/2005/8/layout/venn2"/>
    <dgm:cxn modelId="{FE3B994E-544E-46FC-A8DA-DCFEEBF7F7EB}" type="presParOf" srcId="{525670A9-35B6-4CEF-990D-387A1C2C481E}" destId="{FAB6D4EC-DD2E-4D86-822C-F10DC42E3B28}" srcOrd="0" destOrd="0" presId="urn:microsoft.com/office/officeart/2005/8/layout/venn2"/>
    <dgm:cxn modelId="{EA2D82E5-611D-4CB8-B233-EEF2F8BA2820}" type="presParOf" srcId="{525670A9-35B6-4CEF-990D-387A1C2C481E}" destId="{C31B61B6-2A56-402E-B461-5661E8D29149}" srcOrd="1" destOrd="0" presId="urn:microsoft.com/office/officeart/2005/8/layout/venn2"/>
    <dgm:cxn modelId="{313C7CB3-1B3F-49D7-812A-47D710E7AB97}" type="presParOf" srcId="{2FF26B42-6D19-456F-A804-6093911C09A0}" destId="{6B3E194A-7B9F-48E0-8417-8B7E389C74A3}" srcOrd="3" destOrd="0" presId="urn:microsoft.com/office/officeart/2005/8/layout/venn2"/>
    <dgm:cxn modelId="{1B8A33D2-9E21-40BB-976D-0BC8C76FD951}" type="presParOf" srcId="{6B3E194A-7B9F-48E0-8417-8B7E389C74A3}" destId="{1581F21D-6B81-4528-BD95-DFEFAFA588CE}" srcOrd="0" destOrd="0" presId="urn:microsoft.com/office/officeart/2005/8/layout/venn2"/>
    <dgm:cxn modelId="{80082070-2B91-43E7-9C6F-4E588BB8DD5C}" type="presParOf" srcId="{6B3E194A-7B9F-48E0-8417-8B7E389C74A3}" destId="{32F9CFE8-FB2C-4272-9865-8709F6C2803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34242-C2BA-4340-910A-0F80AA28D925}">
      <dsp:nvSpPr>
        <dsp:cNvPr id="0" name=""/>
        <dsp:cNvSpPr/>
      </dsp:nvSpPr>
      <dsp:spPr>
        <a:xfrm>
          <a:off x="1851818" y="0"/>
          <a:ext cx="4525963" cy="4525963"/>
        </a:xfrm>
        <a:prstGeom prst="ellipse">
          <a:avLst/>
        </a:prstGeom>
        <a:solidFill>
          <a:schemeClr val="accent6">
            <a:lumMod val="60000"/>
            <a:lumOff val="40000"/>
          </a:schemeClr>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Pinar</a:t>
          </a:r>
          <a:endParaRPr lang="en-US" sz="1100" kern="1200" dirty="0"/>
        </a:p>
      </dsp:txBody>
      <dsp:txXfrm>
        <a:off x="3482070" y="226298"/>
        <a:ext cx="1265459" cy="678894"/>
      </dsp:txXfrm>
    </dsp:sp>
    <dsp:sp modelId="{750D6FC4-FB43-4A24-93B6-39123BDF8F5A}">
      <dsp:nvSpPr>
        <dsp:cNvPr id="0" name=""/>
        <dsp:cNvSpPr/>
      </dsp:nvSpPr>
      <dsp:spPr>
        <a:xfrm>
          <a:off x="2304414" y="905192"/>
          <a:ext cx="3620770" cy="3620770"/>
        </a:xfrm>
        <a:prstGeom prst="ellipse">
          <a:avLst/>
        </a:prstGeom>
        <a:solidFill>
          <a:srgbClr val="92D050"/>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Bruner</a:t>
          </a:r>
          <a:endParaRPr lang="en-US" sz="1100" kern="1200" dirty="0"/>
        </a:p>
      </dsp:txBody>
      <dsp:txXfrm>
        <a:off x="3482070" y="1122438"/>
        <a:ext cx="1265459" cy="651738"/>
      </dsp:txXfrm>
    </dsp:sp>
    <dsp:sp modelId="{FAB6D4EC-DD2E-4D86-822C-F10DC42E3B28}">
      <dsp:nvSpPr>
        <dsp:cNvPr id="0" name=""/>
        <dsp:cNvSpPr/>
      </dsp:nvSpPr>
      <dsp:spPr>
        <a:xfrm>
          <a:off x="2757011" y="1810385"/>
          <a:ext cx="2715577" cy="2715577"/>
        </a:xfrm>
        <a:prstGeom prst="ellipse">
          <a:avLst/>
        </a:prstGeom>
        <a:solidFill>
          <a:srgbClr val="FFC000"/>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Piaget</a:t>
          </a:r>
          <a:endParaRPr lang="en-US" sz="1100" kern="1200" dirty="0"/>
        </a:p>
      </dsp:txBody>
      <dsp:txXfrm>
        <a:off x="3482070" y="2014053"/>
        <a:ext cx="1265459" cy="611005"/>
      </dsp:txXfrm>
    </dsp:sp>
    <dsp:sp modelId="{1581F21D-6B81-4528-BD95-DFEFAFA588CE}">
      <dsp:nvSpPr>
        <dsp:cNvPr id="0" name=""/>
        <dsp:cNvSpPr/>
      </dsp:nvSpPr>
      <dsp:spPr>
        <a:xfrm>
          <a:off x="3209607" y="2715577"/>
          <a:ext cx="1810385" cy="1810385"/>
        </a:xfrm>
        <a:prstGeom prst="ellipse">
          <a:avLst/>
        </a:prstGeom>
        <a:solidFill>
          <a:srgbClr val="C03E16"/>
        </a:solidFill>
        <a:ln w="127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Bronfenbrenner</a:t>
          </a:r>
          <a:endParaRPr lang="en-US" sz="1100" kern="1200" dirty="0"/>
        </a:p>
      </dsp:txBody>
      <dsp:txXfrm>
        <a:off x="3474732" y="3168174"/>
        <a:ext cx="1280135" cy="90519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02CA41-6A2B-4562-96B0-DCA88C81676F}" type="datetimeFigureOut">
              <a:rPr lang="en-US"/>
              <a:pPr>
                <a:defRPr/>
              </a:pPr>
              <a:t>5/10/2012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0E4286B-2587-4243-9ABB-02B1D8EBB83E}" type="slidenum">
              <a:rPr lang="en-US"/>
              <a:pPr>
                <a:defRPr/>
              </a:pPr>
              <a:t>‹#›</a:t>
            </a:fld>
            <a:endParaRPr lang="en-US" dirty="0"/>
          </a:p>
        </p:txBody>
      </p:sp>
    </p:spTree>
    <p:extLst>
      <p:ext uri="{BB962C8B-B14F-4D97-AF65-F5344CB8AC3E}">
        <p14:creationId xmlns:p14="http://schemas.microsoft.com/office/powerpoint/2010/main" val="16091246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3C8241-4BD1-465F-BCEC-3882B9A9DA6B}"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07FB39F-60B5-49AB-A25E-E4A4BA839ED3}"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4EBC6BB-B9C8-42CD-A3AD-8098BC6A8A1B}"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0996068-329B-4263-B8F7-1454AF012C7E}"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i="1" smtClean="0"/>
          </a:p>
        </p:txBody>
      </p:sp>
      <p:sp>
        <p:nvSpPr>
          <p:cNvPr id="4" name="Slide Number Placeholder 3"/>
          <p:cNvSpPr>
            <a:spLocks noGrp="1"/>
          </p:cNvSpPr>
          <p:nvPr>
            <p:ph type="sldNum" sz="quarter" idx="5"/>
          </p:nvPr>
        </p:nvSpPr>
        <p:spPr/>
        <p:txBody>
          <a:bodyPr/>
          <a:lstStyle/>
          <a:p>
            <a:pPr>
              <a:defRPr/>
            </a:pPr>
            <a:fld id="{C728FAE2-2737-40EC-8DFF-CB5741ABCE55}"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0338F3A-C27C-476A-B4DC-26F187134400}"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B44D4AB-B133-42EA-A0FB-74D52419FBED}"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Carpooling with Cheryl Jeffers, Georgia Porter, and Lezlie Barton provided opportunity for friendships, to develop, reflect and problem solve.  We worked on projects   and formed a support system.</a:t>
            </a:r>
          </a:p>
          <a:p>
            <a:endParaRPr lang="en-US" smtClean="0"/>
          </a:p>
          <a:p>
            <a:r>
              <a:rPr lang="en-US" smtClean="0"/>
              <a:t>Seminars were a time to learn from peers about the process of putting together a residential portfolio, gain knowledge about topics pertinent  to the doctoral program and celebrate the successes of peers</a:t>
            </a:r>
          </a:p>
          <a:p>
            <a:r>
              <a:rPr lang="en-US" smtClean="0"/>
              <a:t>At the suggestion of Dr. Spatig in my first qualitative research class I began with interviews and observations at  the June hairless Model School . This grew into a truly collaborative effort that continued for two semesters and culminated in co-writing  an article.</a:t>
            </a:r>
          </a:p>
        </p:txBody>
      </p:sp>
      <p:sp>
        <p:nvSpPr>
          <p:cNvPr id="4" name="Slide Number Placeholder 3"/>
          <p:cNvSpPr>
            <a:spLocks noGrp="1"/>
          </p:cNvSpPr>
          <p:nvPr>
            <p:ph type="sldNum" sz="quarter" idx="5"/>
          </p:nvPr>
        </p:nvSpPr>
        <p:spPr/>
        <p:txBody>
          <a:bodyPr/>
          <a:lstStyle/>
          <a:p>
            <a:pPr>
              <a:defRPr/>
            </a:pPr>
            <a:fld id="{97BB2823-A496-4564-918B-3F7204E4CF4E}"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 Models and Research in Teaching Cheryl Jeffers, Georgia Porter and Is and I completed a group project on Humanism.  Dr. Meyer encouraged us to share this presentation with others to demonstrate how learning theories can be practically applied in the classroom.  We presented at the Association for teacher Educators in Orlando FL. Feb. 2011</a:t>
            </a:r>
          </a:p>
          <a:p>
            <a:r>
              <a:rPr lang="en-US" smtClean="0"/>
              <a:t>March of 2011 in Parkersburg participated  with Dr. Dozier in  Pre-k in-service training on the project method of teaching specifically incorporating how to actively involve parents</a:t>
            </a:r>
          </a:p>
          <a:p>
            <a:r>
              <a:rPr lang="en-US" smtClean="0"/>
              <a:t>Co-taught with Dr. Dozier in spring of 2010    Teaching content I had expertise in , preparing lectures and PowerPoint presentations, along with engaging in class discussions was both satisfying and motivating.  </a:t>
            </a:r>
          </a:p>
          <a:p>
            <a:r>
              <a:rPr lang="en-US" smtClean="0"/>
              <a:t>My confidence grew as I actively participated in scholarly activities.  The wiring was being added to the structure-the lights were coming on and the structure of a professional educator was emerging</a:t>
            </a:r>
          </a:p>
        </p:txBody>
      </p:sp>
      <p:sp>
        <p:nvSpPr>
          <p:cNvPr id="4" name="Slide Number Placeholder 3"/>
          <p:cNvSpPr>
            <a:spLocks noGrp="1"/>
          </p:cNvSpPr>
          <p:nvPr>
            <p:ph type="sldNum" sz="quarter" idx="5"/>
          </p:nvPr>
        </p:nvSpPr>
        <p:spPr/>
        <p:txBody>
          <a:bodyPr/>
          <a:lstStyle/>
          <a:p>
            <a:pPr>
              <a:defRPr/>
            </a:pPr>
            <a:fld id="{C4FEA07A-59F7-44DF-938F-FD0A3C029155}"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0000" lnSpcReduction="20000"/>
          </a:bodyPr>
          <a:lstStyle/>
          <a:p>
            <a:pPr>
              <a:defRPr/>
            </a:pPr>
            <a:r>
              <a:rPr lang="en-US" dirty="0" smtClean="0"/>
              <a:t>Participating in research is like putting the roof on to the structure I have been building throughout my participation in the doctoral program.  My initial thought when I started in the doctoral program was “What do I know about Research?”  As I moved through my first qualitative research class I became involved in an ongoing evaluative research project at the June Harless Model School under the direction of Dr.  Spatig.  Weekly meeting with the group allowed me to build my skills on collecting and analyze data.  Other members of the group conducted focus group interviews so I was exposed to additional kinds of data collecting.  The outcome at the end of the semester was an Annual Report co-authored by the research team which provided constructive and formative feedback to Marshall University project administrators and school administrators.  As a result of our feedback, changes were made in some school policies.</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p:txBody>
      </p:sp>
      <p:sp>
        <p:nvSpPr>
          <p:cNvPr id="4" name="Slide Number Placeholder 3"/>
          <p:cNvSpPr>
            <a:spLocks noGrp="1"/>
          </p:cNvSpPr>
          <p:nvPr>
            <p:ph type="sldNum" sz="quarter" idx="5"/>
          </p:nvPr>
        </p:nvSpPr>
        <p:spPr/>
        <p:txBody>
          <a:bodyPr/>
          <a:lstStyle/>
          <a:p>
            <a:pPr>
              <a:defRPr/>
            </a:pPr>
            <a:fld id="{CF4D588F-3D72-49D9-AEC2-7BE82FB4B611}"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C08971D-ACDA-47BF-A7FE-C9480B1F02A3}"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fld id="{D1DE35F3-D007-4F10-98B6-F2F97C675F9B}" type="datetimeFigureOut">
              <a:rPr/>
              <a:pPr>
                <a:defRPr/>
              </a:pPr>
              <a:t>5/10/2012</a:t>
            </a:fld>
            <a:endParaRPr dirty="0"/>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A2BBD7B7-F1E2-4B44-9443-DC6277E84D11}" type="slidenum">
              <a:rPr/>
              <a:pPr>
                <a:defRPr/>
              </a:pPr>
              <a:t>‹#›</a:t>
            </a:fld>
            <a:endParaRPr dirty="0"/>
          </a:p>
        </p:txBody>
      </p:sp>
    </p:spTree>
    <p:extLst>
      <p:ext uri="{BB962C8B-B14F-4D97-AF65-F5344CB8AC3E}">
        <p14:creationId xmlns:p14="http://schemas.microsoft.com/office/powerpoint/2010/main" val="104091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fld id="{4BBD661D-7AB8-4A85-BA49-A7628D6629C8}" type="datetimeFigureOut">
              <a:rPr/>
              <a:pPr>
                <a:defRPr/>
              </a:pPr>
              <a:t>5/10/2012</a:t>
            </a:fld>
            <a:endParaRPr dirty="0"/>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B8E8B03B-EEA6-4E52-B01B-44EBEB802463}" type="slidenum">
              <a:rPr/>
              <a:pPr>
                <a:defRPr/>
              </a:pPr>
              <a:t>‹#›</a:t>
            </a:fld>
            <a:endParaRPr dirty="0"/>
          </a:p>
        </p:txBody>
      </p:sp>
    </p:spTree>
    <p:extLst>
      <p:ext uri="{BB962C8B-B14F-4D97-AF65-F5344CB8AC3E}">
        <p14:creationId xmlns:p14="http://schemas.microsoft.com/office/powerpoint/2010/main" val="366901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fld id="{68D440E5-D3BA-4A57-8445-83CBCB83CFFA}" type="datetimeFigureOut">
              <a:rPr/>
              <a:pPr>
                <a:defRPr/>
              </a:pPr>
              <a:t>5/10/2012</a:t>
            </a:fld>
            <a:endParaRPr dirty="0"/>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CA9D67B2-2F87-4443-AECA-ED6A50D2BF58}" type="slidenum">
              <a:rPr/>
              <a:pPr>
                <a:defRPr/>
              </a:pPr>
              <a:t>‹#›</a:t>
            </a:fld>
            <a:endParaRPr dirty="0"/>
          </a:p>
        </p:txBody>
      </p:sp>
    </p:spTree>
    <p:extLst>
      <p:ext uri="{BB962C8B-B14F-4D97-AF65-F5344CB8AC3E}">
        <p14:creationId xmlns:p14="http://schemas.microsoft.com/office/powerpoint/2010/main" val="307163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fld id="{2FCD1670-A9A9-4030-8944-857D9E595C88}" type="datetimeFigureOut">
              <a:rPr/>
              <a:pPr>
                <a:defRPr/>
              </a:pPr>
              <a:t>5/10/2012</a:t>
            </a:fld>
            <a:endParaRPr dirty="0"/>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3C4B9F3-31B8-44F6-9738-DA0E43AA49E4}" type="slidenum">
              <a:rPr/>
              <a:pPr>
                <a:defRPr/>
              </a:pPr>
              <a:t>‹#›</a:t>
            </a:fld>
            <a:endParaRPr dirty="0"/>
          </a:p>
        </p:txBody>
      </p:sp>
    </p:spTree>
    <p:extLst>
      <p:ext uri="{BB962C8B-B14F-4D97-AF65-F5344CB8AC3E}">
        <p14:creationId xmlns:p14="http://schemas.microsoft.com/office/powerpoint/2010/main" val="61495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ounded Rectangle 3"/>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anchor="ctr"/>
          <a:lstStyle/>
          <a:p>
            <a:pPr algn="ctr" fontAlgn="auto">
              <a:spcBef>
                <a:spcPts val="0"/>
              </a:spcBef>
              <a:spcAft>
                <a:spcPts val="0"/>
              </a:spcAft>
              <a:defRPr/>
            </a:pPr>
            <a:endParaRPr lang="en-US" kern="0" dirty="0">
              <a:solidFill>
                <a:sysClr val="window" lastClr="FFFFFF"/>
              </a:solidFill>
              <a:latin typeface="Corbel"/>
              <a:cs typeface="+mn-cs"/>
            </a:endParaRPr>
          </a:p>
        </p:txBody>
      </p:sp>
      <p:sp>
        <p:nvSpPr>
          <p:cNvPr id="2" name="Rectangle 2"/>
          <p:cNvSpPr>
            <a:spLocks noGrp="1"/>
          </p:cNvSpPr>
          <p:nvPr>
            <p:ph type="title"/>
          </p:nvPr>
        </p:nvSpPr>
        <p:spPr>
          <a:xfrm>
            <a:off x="777240" y="795996"/>
            <a:ext cx="7589520" cy="3112843"/>
          </a:xfrm>
        </p:spPr>
        <p:txBody>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Rectangle 4"/>
          <p:cNvSpPr>
            <a:spLocks noGrp="1"/>
          </p:cNvSpPr>
          <p:nvPr>
            <p:ph type="dt" sz="half" idx="10"/>
          </p:nvPr>
        </p:nvSpPr>
        <p:spPr>
          <a:xfrm>
            <a:off x="762000" y="5959475"/>
            <a:ext cx="2133600" cy="365125"/>
          </a:xfrm>
        </p:spPr>
        <p:txBody>
          <a:bodyPr/>
          <a:lstStyle>
            <a:lvl1pPr>
              <a:defRPr/>
            </a:lvl1pPr>
          </a:lstStyle>
          <a:p>
            <a:pPr>
              <a:defRPr/>
            </a:pPr>
            <a:fld id="{D94C1D3E-AC6A-4260-8FB2-3E4A88B9979E}" type="datetimeFigureOut">
              <a:rPr/>
              <a:pPr>
                <a:defRPr/>
              </a:pPr>
              <a:t>5/10/2012</a:t>
            </a:fld>
            <a:endParaRPr dirty="0"/>
          </a:p>
        </p:txBody>
      </p:sp>
      <p:sp>
        <p:nvSpPr>
          <p:cNvPr id="6" name="Rectangle 5"/>
          <p:cNvSpPr>
            <a:spLocks noGrp="1"/>
          </p:cNvSpPr>
          <p:nvPr>
            <p:ph type="ftr" sz="quarter" idx="11"/>
          </p:nvPr>
        </p:nvSpPr>
        <p:spPr>
          <a:xfrm>
            <a:off x="3124200" y="5959475"/>
            <a:ext cx="2895600" cy="365125"/>
          </a:xfrm>
        </p:spPr>
        <p:txBody>
          <a:bodyPr/>
          <a:lstStyle>
            <a:lvl1pPr>
              <a:defRPr/>
            </a:lvl1pPr>
          </a:lstStyle>
          <a:p>
            <a:pPr>
              <a:defRPr/>
            </a:pPr>
            <a:endParaRPr/>
          </a:p>
        </p:txBody>
      </p:sp>
      <p:sp>
        <p:nvSpPr>
          <p:cNvPr id="7" name="Rectangle 6"/>
          <p:cNvSpPr>
            <a:spLocks noGrp="1"/>
          </p:cNvSpPr>
          <p:nvPr>
            <p:ph type="sldNum" sz="quarter" idx="12"/>
          </p:nvPr>
        </p:nvSpPr>
        <p:spPr>
          <a:xfrm>
            <a:off x="6248400" y="5959475"/>
            <a:ext cx="2133600" cy="365125"/>
          </a:xfrm>
        </p:spPr>
        <p:txBody>
          <a:bodyPr/>
          <a:lstStyle>
            <a:lvl1pPr>
              <a:defRPr/>
            </a:lvl1pPr>
          </a:lstStyle>
          <a:p>
            <a:pPr>
              <a:defRPr/>
            </a:pPr>
            <a:fld id="{2FC3247E-1C55-4EE9-B3F3-B90AA2185F03}" type="slidenum">
              <a:rPr/>
              <a:pPr>
                <a:defRPr/>
              </a:pPr>
              <a:t>‹#›</a:t>
            </a:fld>
            <a:endParaRPr dirty="0"/>
          </a:p>
        </p:txBody>
      </p:sp>
    </p:spTree>
    <p:extLst>
      <p:ext uri="{BB962C8B-B14F-4D97-AF65-F5344CB8AC3E}">
        <p14:creationId xmlns:p14="http://schemas.microsoft.com/office/powerpoint/2010/main" val="4089198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22"/>
          <p:cNvSpPr>
            <a:spLocks noGrp="1"/>
          </p:cNvSpPr>
          <p:nvPr>
            <p:ph type="dt" sz="half" idx="10"/>
          </p:nvPr>
        </p:nvSpPr>
        <p:spPr/>
        <p:txBody>
          <a:bodyPr/>
          <a:lstStyle>
            <a:lvl1pPr>
              <a:defRPr/>
            </a:lvl1pPr>
          </a:lstStyle>
          <a:p>
            <a:pPr>
              <a:defRPr/>
            </a:pPr>
            <a:fld id="{9AE628EE-3196-49A6-8F35-42F50B920388}" type="datetimeFigureOut">
              <a:rPr/>
              <a:pPr>
                <a:defRPr/>
              </a:pPr>
              <a:t>5/10/2012</a:t>
            </a:fld>
            <a:endParaRPr dirty="0"/>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31E7AC0A-E5EA-41D1-800F-43F0FAA40C2B}" type="slidenum">
              <a:rPr/>
              <a:pPr>
                <a:defRPr/>
              </a:pPr>
              <a:t>‹#›</a:t>
            </a:fld>
            <a:endParaRPr dirty="0"/>
          </a:p>
        </p:txBody>
      </p:sp>
    </p:spTree>
    <p:extLst>
      <p:ext uri="{BB962C8B-B14F-4D97-AF65-F5344CB8AC3E}">
        <p14:creationId xmlns:p14="http://schemas.microsoft.com/office/powerpoint/2010/main" val="140558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22"/>
          <p:cNvSpPr>
            <a:spLocks noGrp="1"/>
          </p:cNvSpPr>
          <p:nvPr>
            <p:ph type="dt" sz="half" idx="10"/>
          </p:nvPr>
        </p:nvSpPr>
        <p:spPr/>
        <p:txBody>
          <a:bodyPr/>
          <a:lstStyle>
            <a:lvl1pPr>
              <a:defRPr/>
            </a:lvl1pPr>
          </a:lstStyle>
          <a:p>
            <a:pPr>
              <a:defRPr/>
            </a:pPr>
            <a:fld id="{AF5F4E5D-1BC6-4F0F-982B-2A54F6B6C0EA}" type="datetimeFigureOut">
              <a:rPr/>
              <a:pPr>
                <a:defRPr/>
              </a:pPr>
              <a:t>5/10/2012</a:t>
            </a:fld>
            <a:endParaRPr dirty="0"/>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CDC97EAE-312B-486F-825B-DC1810895344}" type="slidenum">
              <a:rPr/>
              <a:pPr>
                <a:defRPr/>
              </a:pPr>
              <a:t>‹#›</a:t>
            </a:fld>
            <a:endParaRPr dirty="0"/>
          </a:p>
        </p:txBody>
      </p:sp>
    </p:spTree>
    <p:extLst>
      <p:ext uri="{BB962C8B-B14F-4D97-AF65-F5344CB8AC3E}">
        <p14:creationId xmlns:p14="http://schemas.microsoft.com/office/powerpoint/2010/main" val="225592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fld id="{9B63438F-EE0B-4AB3-AC6D-1B6ED0C37D51}" type="datetimeFigureOut">
              <a:rPr/>
              <a:pPr>
                <a:defRPr/>
              </a:pPr>
              <a:t>5/10/2012</a:t>
            </a:fld>
            <a:endParaRPr dirty="0"/>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FDC5D1B1-640A-4211-B8F6-79ADADF7AC66}" type="slidenum">
              <a:rPr/>
              <a:pPr>
                <a:defRPr/>
              </a:pPr>
              <a:t>‹#›</a:t>
            </a:fld>
            <a:endParaRPr dirty="0"/>
          </a:p>
        </p:txBody>
      </p:sp>
    </p:spTree>
    <p:extLst>
      <p:ext uri="{BB962C8B-B14F-4D97-AF65-F5344CB8AC3E}">
        <p14:creationId xmlns:p14="http://schemas.microsoft.com/office/powerpoint/2010/main" val="283369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fld id="{875B9BF9-2C5C-4854-942D-146E900C03BB}" type="datetimeFigureOut">
              <a:rPr/>
              <a:pPr>
                <a:defRPr/>
              </a:pPr>
              <a:t>5/10/2012</a:t>
            </a:fld>
            <a:endParaRPr dirty="0"/>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40B1E53D-DC36-43A1-A087-6C477A79F9B1}" type="slidenum">
              <a:rPr/>
              <a:pPr>
                <a:defRPr/>
              </a:pPr>
              <a:t>‹#›</a:t>
            </a:fld>
            <a:endParaRPr dirty="0"/>
          </a:p>
        </p:txBody>
      </p:sp>
    </p:spTree>
    <p:extLst>
      <p:ext uri="{BB962C8B-B14F-4D97-AF65-F5344CB8AC3E}">
        <p14:creationId xmlns:p14="http://schemas.microsoft.com/office/powerpoint/2010/main" val="373049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fld id="{0C6768DC-F07B-4B1F-A4FB-5C4E00E6A02D}" type="datetimeFigureOut">
              <a:rPr/>
              <a:pPr>
                <a:defRPr/>
              </a:pPr>
              <a:t>5/10/2012</a:t>
            </a:fld>
            <a:endParaRPr dirty="0"/>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BDD675-E22D-48F4-938F-F71D4992FA74}" type="slidenum">
              <a:rPr/>
              <a:pPr>
                <a:defRPr/>
              </a:pPr>
              <a:t>‹#›</a:t>
            </a:fld>
            <a:endParaRPr dirty="0"/>
          </a:p>
        </p:txBody>
      </p:sp>
    </p:spTree>
    <p:extLst>
      <p:ext uri="{BB962C8B-B14F-4D97-AF65-F5344CB8AC3E}">
        <p14:creationId xmlns:p14="http://schemas.microsoft.com/office/powerpoint/2010/main" val="113575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4740275" y="795338"/>
            <a:ext cx="3960813" cy="5294312"/>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Rectangle 2"/>
          <p:cNvSpPr>
            <a:spLocks noGrp="1"/>
          </p:cNvSpPr>
          <p:nvPr>
            <p:ph type="title"/>
          </p:nvPr>
        </p:nvSpPr>
        <p:spPr>
          <a:xfrm>
            <a:off x="5277728" y="3501743"/>
            <a:ext cx="3200400" cy="1143000"/>
          </a:xfrm>
        </p:spPr>
        <p:txBody>
          <a:bodyPr anchor="t">
            <a:noAutofit/>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normAutofit/>
          </a:bodyPr>
          <a:lstStyle>
            <a:lvl1pPr>
              <a:buNone/>
              <a:defRPr sz="3200">
                <a:solidFill>
                  <a:schemeClr val="tx1"/>
                </a:solidFill>
              </a:defRPr>
            </a:lvl1pPr>
          </a:lstStyle>
          <a:p>
            <a:pPr lvl="0"/>
            <a:r>
              <a:rPr lang="en-US" noProof="0" dirty="0" smtClean="0"/>
              <a:t>Click icon to add picture</a:t>
            </a:r>
            <a:endParaRPr lang="en-US" noProof="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fld id="{DD345740-4C10-4E13-AD5E-3A57FA581457}" type="datetimeFigureOut">
              <a:rPr/>
              <a:pPr>
                <a:defRPr/>
              </a:pPr>
              <a:t>5/10/2012</a:t>
            </a:fld>
            <a:endParaRPr dirty="0"/>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91B9ED09-2FA5-4B5C-B2E6-D457B02E7A3A}" type="slidenum">
              <a:rPr/>
              <a:pPr>
                <a:defRPr/>
              </a:pPr>
              <a:t>‹#›</a:t>
            </a:fld>
            <a:endParaRPr dirty="0"/>
          </a:p>
        </p:txBody>
      </p:sp>
    </p:spTree>
    <p:extLst>
      <p:ext uri="{BB962C8B-B14F-4D97-AF65-F5344CB8AC3E}">
        <p14:creationId xmlns:p14="http://schemas.microsoft.com/office/powerpoint/2010/main" val="270189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anchor="ctr"/>
          <a:lstStyle/>
          <a:p>
            <a:pPr algn="ctr" fontAlgn="auto">
              <a:spcBef>
                <a:spcPts val="0"/>
              </a:spcBef>
              <a:spcAft>
                <a:spcPts val="0"/>
              </a:spcAft>
              <a:defRPr/>
            </a:pPr>
            <a:endParaRPr lang="en-US" kern="0" dirty="0">
              <a:solidFill>
                <a:sysClr val="window" lastClr="FFFFFF"/>
              </a:solidFill>
              <a:latin typeface="Corbel"/>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1030" name="Rectangle 11"/>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457200" y="6215063"/>
            <a:ext cx="2133600" cy="365125"/>
          </a:xfrm>
          <a:prstGeom prst="rect">
            <a:avLst/>
          </a:prstGeom>
        </p:spPr>
        <p:txBody>
          <a:bodyPr anchor="b" anchorCtr="0"/>
          <a:lstStyle>
            <a:lvl1pPr fontAlgn="auto">
              <a:spcBef>
                <a:spcPts val="0"/>
              </a:spcBef>
              <a:spcAft>
                <a:spcPts val="0"/>
              </a:spcAft>
              <a:defRPr lang="en-US" sz="1000" b="0">
                <a:solidFill>
                  <a:schemeClr val="tx2">
                    <a:tint val="75000"/>
                    <a:satMod val="150000"/>
                  </a:schemeClr>
                </a:solidFill>
                <a:latin typeface="+mn-lt"/>
                <a:ea typeface="+mn-lt"/>
                <a:cs typeface="+mn-lt"/>
              </a:defRPr>
            </a:lvl1pPr>
          </a:lstStyle>
          <a:p>
            <a:pPr>
              <a:defRPr/>
            </a:pPr>
            <a:fld id="{517A522F-1294-4E42-AE7E-B455CA490E89}" type="datetimeFigureOut">
              <a:rPr/>
              <a:pPr>
                <a:defRPr/>
              </a:pPr>
              <a:t>5/10/2012</a:t>
            </a:fld>
            <a:endParaRPr dirty="0"/>
          </a:p>
        </p:txBody>
      </p:sp>
      <p:sp>
        <p:nvSpPr>
          <p:cNvPr id="18" name="Rectangle 18"/>
          <p:cNvSpPr>
            <a:spLocks noGrp="1"/>
          </p:cNvSpPr>
          <p:nvPr>
            <p:ph type="ftr" sz="quarter" idx="3"/>
          </p:nvPr>
        </p:nvSpPr>
        <p:spPr>
          <a:xfrm>
            <a:off x="3124200" y="6215063"/>
            <a:ext cx="2895600" cy="365125"/>
          </a:xfrm>
          <a:prstGeom prst="rect">
            <a:avLst/>
          </a:prstGeom>
        </p:spPr>
        <p:txBody>
          <a:bodyPr anchor="b" anchorCtr="0"/>
          <a:lstStyle>
            <a:lvl1pPr algn="ctr" fontAlgn="auto">
              <a:spcBef>
                <a:spcPts val="0"/>
              </a:spcBef>
              <a:spcAft>
                <a:spcPts val="0"/>
              </a:spcAft>
              <a:defRPr lang="en-US" sz="1000" b="0">
                <a:solidFill>
                  <a:schemeClr val="tx2">
                    <a:tint val="75000"/>
                    <a:satMod val="150000"/>
                  </a:schemeClr>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6553200" y="6215063"/>
            <a:ext cx="2133600" cy="365125"/>
          </a:xfrm>
          <a:prstGeom prst="rect">
            <a:avLst/>
          </a:prstGeom>
        </p:spPr>
        <p:txBody>
          <a:bodyPr anchor="b" anchorCtr="0"/>
          <a:lstStyle>
            <a:lvl1pPr algn="r" fontAlgn="auto">
              <a:spcBef>
                <a:spcPts val="0"/>
              </a:spcBef>
              <a:spcAft>
                <a:spcPts val="0"/>
              </a:spcAft>
              <a:defRPr lang="en-US" sz="1000" b="0">
                <a:solidFill>
                  <a:schemeClr val="tx2">
                    <a:tint val="75000"/>
                    <a:satMod val="150000"/>
                  </a:schemeClr>
                </a:solidFill>
                <a:latin typeface="+mn-lt"/>
                <a:ea typeface="+mn-lt"/>
                <a:cs typeface="+mn-lt"/>
              </a:defRPr>
            </a:lvl1pPr>
          </a:lstStyle>
          <a:p>
            <a:pPr>
              <a:defRPr/>
            </a:pPr>
            <a:fld id="{81486D13-69B6-45DD-9401-FE48BD8D8B69}"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83" r:id="rId3"/>
    <p:sldLayoutId id="2147483976" r:id="rId4"/>
    <p:sldLayoutId id="2147483977" r:id="rId5"/>
    <p:sldLayoutId id="2147483978" r:id="rId6"/>
    <p:sldLayoutId id="2147483979" r:id="rId7"/>
    <p:sldLayoutId id="2147483980" r:id="rId8"/>
    <p:sldLayoutId id="2147483984" r:id="rId9"/>
    <p:sldLayoutId id="2147483981" r:id="rId10"/>
    <p:sldLayoutId id="2147483982" r:id="rId11"/>
  </p:sldLayoutIdLst>
  <p:txStyles>
    <p:titleStyle>
      <a:defPPr>
        <a:defRPr sz="4400">
          <a:solidFill>
            <a:schemeClr val="tx2">
              <a:shade val="80000"/>
              <a:satMod val="150000"/>
            </a:schemeClr>
          </a:solidFill>
          <a:latin typeface="+mj-lt"/>
          <a:ea typeface="+mj-ea"/>
          <a:cs typeface="+mj-cs"/>
        </a:defRPr>
      </a:defPPr>
      <a:lvl1pPr algn="ctr" rtl="0" eaLnBrk="0" fontAlgn="base" hangingPunct="0">
        <a:spcBef>
          <a:spcPct val="0"/>
        </a:spcBef>
        <a:spcAft>
          <a:spcPct val="0"/>
        </a:spcAft>
        <a:defRPr lang="en-US" sz="5300" b="1" kern="1200" dirty="0">
          <a:solidFill>
            <a:srgbClr val="171B73"/>
          </a:solidFill>
          <a:latin typeface="+mj-lt"/>
          <a:ea typeface="+mj-lt"/>
          <a:cs typeface="+mj-lt"/>
        </a:defRPr>
      </a:lvl1pPr>
      <a:lvl2pPr algn="ctr" rtl="0" eaLnBrk="0" fontAlgn="base" hangingPunct="0">
        <a:spcBef>
          <a:spcPct val="0"/>
        </a:spcBef>
        <a:spcAft>
          <a:spcPct val="0"/>
        </a:spcAft>
        <a:defRPr sz="5300" b="1">
          <a:solidFill>
            <a:srgbClr val="171B73"/>
          </a:solidFill>
          <a:latin typeface="Bodoni MT"/>
          <a:ea typeface="Bodoni MT"/>
          <a:cs typeface="Bodoni MT"/>
        </a:defRPr>
      </a:lvl2pPr>
      <a:lvl3pPr algn="ctr" rtl="0" eaLnBrk="0" fontAlgn="base" hangingPunct="0">
        <a:spcBef>
          <a:spcPct val="0"/>
        </a:spcBef>
        <a:spcAft>
          <a:spcPct val="0"/>
        </a:spcAft>
        <a:defRPr sz="5300" b="1">
          <a:solidFill>
            <a:srgbClr val="171B73"/>
          </a:solidFill>
          <a:latin typeface="Bodoni MT"/>
          <a:ea typeface="Bodoni MT"/>
          <a:cs typeface="Bodoni MT"/>
        </a:defRPr>
      </a:lvl3pPr>
      <a:lvl4pPr algn="ctr" rtl="0" eaLnBrk="0" fontAlgn="base" hangingPunct="0">
        <a:spcBef>
          <a:spcPct val="0"/>
        </a:spcBef>
        <a:spcAft>
          <a:spcPct val="0"/>
        </a:spcAft>
        <a:defRPr sz="5300" b="1">
          <a:solidFill>
            <a:srgbClr val="171B73"/>
          </a:solidFill>
          <a:latin typeface="Bodoni MT"/>
          <a:ea typeface="Bodoni MT"/>
          <a:cs typeface="Bodoni MT"/>
        </a:defRPr>
      </a:lvl4pPr>
      <a:lvl5pPr algn="ctr" rtl="0" eaLnBrk="0" fontAlgn="base" hangingPunct="0">
        <a:spcBef>
          <a:spcPct val="0"/>
        </a:spcBef>
        <a:spcAft>
          <a:spcPct val="0"/>
        </a:spcAft>
        <a:defRPr sz="5300" b="1">
          <a:solidFill>
            <a:srgbClr val="171B73"/>
          </a:solidFill>
          <a:latin typeface="Bodoni MT"/>
          <a:ea typeface="Bodoni MT"/>
          <a:cs typeface="Bodoni MT"/>
        </a:defRPr>
      </a:lvl5pPr>
      <a:lvl6pPr marL="457200" algn="ctr" rtl="0" fontAlgn="base">
        <a:spcBef>
          <a:spcPct val="0"/>
        </a:spcBef>
        <a:spcAft>
          <a:spcPct val="0"/>
        </a:spcAft>
        <a:defRPr sz="5300" b="1">
          <a:solidFill>
            <a:srgbClr val="171B73"/>
          </a:solidFill>
          <a:latin typeface="Bodoni MT"/>
          <a:ea typeface="Bodoni MT"/>
          <a:cs typeface="Bodoni MT"/>
        </a:defRPr>
      </a:lvl6pPr>
      <a:lvl7pPr marL="914400" algn="ctr" rtl="0" fontAlgn="base">
        <a:spcBef>
          <a:spcPct val="0"/>
        </a:spcBef>
        <a:spcAft>
          <a:spcPct val="0"/>
        </a:spcAft>
        <a:defRPr sz="5300" b="1">
          <a:solidFill>
            <a:srgbClr val="171B73"/>
          </a:solidFill>
          <a:latin typeface="Bodoni MT"/>
          <a:ea typeface="Bodoni MT"/>
          <a:cs typeface="Bodoni MT"/>
        </a:defRPr>
      </a:lvl7pPr>
      <a:lvl8pPr marL="1371600" algn="ctr" rtl="0" fontAlgn="base">
        <a:spcBef>
          <a:spcPct val="0"/>
        </a:spcBef>
        <a:spcAft>
          <a:spcPct val="0"/>
        </a:spcAft>
        <a:defRPr sz="5300" b="1">
          <a:solidFill>
            <a:srgbClr val="171B73"/>
          </a:solidFill>
          <a:latin typeface="Bodoni MT"/>
          <a:ea typeface="Bodoni MT"/>
          <a:cs typeface="Bodoni MT"/>
        </a:defRPr>
      </a:lvl8pPr>
      <a:lvl9pPr marL="1828800" algn="ctr" rtl="0" fontAlgn="base">
        <a:spcBef>
          <a:spcPct val="0"/>
        </a:spcBef>
        <a:spcAft>
          <a:spcPct val="0"/>
        </a:spcAft>
        <a:defRPr sz="5300" b="1">
          <a:solidFill>
            <a:srgbClr val="171B73"/>
          </a:solidFill>
          <a:latin typeface="Bodoni MT"/>
          <a:ea typeface="Bodoni MT"/>
          <a:cs typeface="Bodoni MT"/>
        </a:defRPr>
      </a:lvl9pPr>
    </p:titleStyle>
    <p:bodyStyle>
      <a:defPPr>
        <a:defRPr>
          <a:solidFill>
            <a:schemeClr val="tx1"/>
          </a:solidFill>
          <a:latin typeface="+mn-lt"/>
          <a:ea typeface="+mn-ea"/>
          <a:cs typeface="+mn-cs"/>
        </a:defRPr>
      </a:defPPr>
      <a:lvl1pPr marL="457200" indent="-2730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758825" indent="-228600" algn="l" rtl="0" eaLnBrk="0" fontAlgn="base" hangingPunct="0">
        <a:spcBef>
          <a:spcPct val="20000"/>
        </a:spcBef>
        <a:spcAft>
          <a:spcPct val="0"/>
        </a:spcAft>
        <a:buClr>
          <a:schemeClr val="accent2"/>
        </a:buClr>
        <a:buFont typeface="Wingdings 2" pitchFamily="18" charset="2"/>
        <a:buChar char=""/>
        <a:defRPr sz="2200">
          <a:solidFill>
            <a:schemeClr val="tx1"/>
          </a:solidFill>
          <a:latin typeface="+mn-lt"/>
          <a:ea typeface="+mn-lt"/>
          <a:cs typeface="+mn-lt"/>
        </a:defRPr>
      </a:lvl2pPr>
      <a:lvl3pPr marL="1031875" indent="-228600" algn="l" rtl="0" eaLnBrk="0" fontAlgn="base" hangingPunct="0">
        <a:spcBef>
          <a:spcPct val="20000"/>
        </a:spcBef>
        <a:spcAft>
          <a:spcPct val="0"/>
        </a:spcAft>
        <a:buClr>
          <a:srgbClr val="C43D1F"/>
        </a:buClr>
        <a:buFont typeface="Wingdings 2" pitchFamily="18" charset="2"/>
        <a:buChar char=""/>
        <a:defRPr sz="2000">
          <a:solidFill>
            <a:schemeClr val="tx1"/>
          </a:solidFill>
          <a:latin typeface="+mn-lt"/>
          <a:ea typeface="+mn-lt"/>
          <a:cs typeface="+mn-lt"/>
        </a:defRPr>
      </a:lvl3pPr>
      <a:lvl4pPr marL="1296988" indent="-228600" algn="l" rtl="0" eaLnBrk="0" fontAlgn="base" hangingPunct="0">
        <a:spcBef>
          <a:spcPct val="20000"/>
        </a:spcBef>
        <a:spcAft>
          <a:spcPct val="0"/>
        </a:spcAft>
        <a:buClr>
          <a:srgbClr val="B42469"/>
        </a:buClr>
        <a:buFont typeface="Wingdings 2" pitchFamily="18" charset="2"/>
        <a:buChar char=""/>
        <a:defRPr>
          <a:solidFill>
            <a:schemeClr val="tx1"/>
          </a:solidFill>
          <a:latin typeface="+mn-lt"/>
          <a:ea typeface="+mn-lt"/>
          <a:cs typeface="+mn-lt"/>
        </a:defRPr>
      </a:lvl4pPr>
      <a:lvl5pPr marL="1554163" indent="-228600" algn="l" rtl="0" eaLnBrk="0" fontAlgn="base" hangingPunct="0">
        <a:spcBef>
          <a:spcPct val="20000"/>
        </a:spcBef>
        <a:spcAft>
          <a:spcPct val="0"/>
        </a:spcAft>
        <a:buClr>
          <a:srgbClr val="7B309B"/>
        </a:buClr>
        <a:buFont typeface="Wingdings 2" pitchFamily="18" charset="2"/>
        <a:buChar char=""/>
        <a:defRPr>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Bef>
                <a:spcPts val="0"/>
              </a:spcBef>
              <a:spcAft>
                <a:spcPts val="0"/>
              </a:spcAft>
              <a:defRPr/>
            </a:pPr>
            <a:r>
              <a:rPr sz="5400"/>
              <a:t>Building a New Professional Identity</a:t>
            </a:r>
            <a:br>
              <a:rPr sz="5400"/>
            </a:br>
            <a:r>
              <a:rPr sz="5400"/>
              <a:t>One Block at Time</a:t>
            </a:r>
          </a:p>
        </p:txBody>
      </p:sp>
      <p:sp>
        <p:nvSpPr>
          <p:cNvPr id="3" name="Subtitle 2"/>
          <p:cNvSpPr>
            <a:spLocks noGrp="1"/>
          </p:cNvSpPr>
          <p:nvPr>
            <p:ph type="subTitle" idx="1"/>
          </p:nvPr>
        </p:nvSpPr>
        <p:spPr>
          <a:xfrm>
            <a:off x="722313" y="1133475"/>
            <a:ext cx="7772400" cy="1509713"/>
          </a:xfrm>
        </p:spPr>
        <p:txBody>
          <a:bodyPr/>
          <a:lstStyle/>
          <a:p>
            <a:pPr eaLnBrk="1" fontAlgn="auto" hangingPunct="1">
              <a:spcBef>
                <a:spcPts val="0"/>
              </a:spcBef>
              <a:spcAft>
                <a:spcPts val="0"/>
              </a:spcAft>
              <a:defRPr/>
            </a:pPr>
            <a:r>
              <a:rPr dirty="0" smtClean="0"/>
              <a:t>Ruthann Arneson</a:t>
            </a:r>
          </a:p>
          <a:p>
            <a:pPr eaLnBrk="1" fontAlgn="auto" hangingPunct="1">
              <a:spcBef>
                <a:spcPts val="0"/>
              </a:spcBef>
              <a:spcAft>
                <a:spcPts val="0"/>
              </a:spcAft>
              <a:defRPr/>
            </a:pPr>
            <a:r>
              <a:rPr dirty="0" smtClean="0"/>
              <a:t>Marshall University</a:t>
            </a:r>
          </a:p>
          <a:p>
            <a:pPr eaLnBrk="1" fontAlgn="auto" hangingPunct="1">
              <a:spcBef>
                <a:spcPts val="0"/>
              </a:spcBef>
              <a:spcAft>
                <a:spcPts val="0"/>
              </a:spcAft>
              <a:defRPr/>
            </a:pPr>
            <a:r>
              <a:rPr dirty="0" smtClean="0"/>
              <a:t>Portfolio Presentation</a:t>
            </a:r>
          </a:p>
          <a:p>
            <a:pPr eaLnBrk="1" fontAlgn="auto" hangingPunct="1">
              <a:spcBef>
                <a:spcPts val="0"/>
              </a:spcBef>
              <a:spcAft>
                <a:spcPts val="0"/>
              </a:spcAft>
              <a:defRPr/>
            </a:pPr>
            <a:r>
              <a:rPr dirty="0" smtClean="0"/>
              <a:t>Qualifying Assessment</a:t>
            </a:r>
          </a:p>
          <a:p>
            <a:pPr eaLnBrk="1" fontAlgn="auto" hangingPunct="1">
              <a:spcBef>
                <a:spcPts val="0"/>
              </a:spcBef>
              <a:spcAft>
                <a:spcPts val="0"/>
              </a:spcAft>
              <a:defRPr/>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smtClean="0"/>
          </a:p>
        </p:txBody>
      </p:sp>
      <p:sp>
        <p:nvSpPr>
          <p:cNvPr id="13315" name="Content Placeholder 2"/>
          <p:cNvSpPr>
            <a:spLocks noGrp="1"/>
          </p:cNvSpPr>
          <p:nvPr>
            <p:ph idx="1"/>
          </p:nvPr>
        </p:nvSpPr>
        <p:spPr/>
        <p:txBody>
          <a:bodyPr/>
          <a:lstStyle/>
          <a:p>
            <a:pPr eaLnBrk="1" hangingPunct="1"/>
            <a:endParaRPr lang="en-US" smtClean="0"/>
          </a:p>
          <a:p>
            <a:pPr eaLnBrk="1" hangingPunct="1">
              <a:spcBef>
                <a:spcPct val="0"/>
              </a:spcBef>
            </a:pPr>
            <a:r>
              <a:rPr lang="en-US" smtClean="0"/>
              <a:t>Co-author “mind AND heart”: Caring Learning Communities Bridge the Testing Divide”</a:t>
            </a:r>
          </a:p>
          <a:p>
            <a:pPr lvl="1" eaLnBrk="1" hangingPunct="1"/>
            <a:r>
              <a:rPr lang="en-US" smtClean="0"/>
              <a:t>Dr. Linda Spatig, Fr. Paula Flaherty, Ashley Stephens, Cheryl Jeffers, Ruthann Arneson</a:t>
            </a:r>
          </a:p>
          <a:p>
            <a:pPr eaLnBrk="1" hangingPunct="1"/>
            <a:r>
              <a:rPr lang="en-US" smtClean="0"/>
              <a:t>Appalachian Studies Association Conference</a:t>
            </a:r>
          </a:p>
          <a:p>
            <a:pPr lvl="1" eaLnBrk="1" hangingPunct="1"/>
            <a:r>
              <a:rPr lang="en-US" smtClean="0"/>
              <a:t>“Creating a Caring Learning Community in an Appalachian School”</a:t>
            </a:r>
          </a:p>
          <a:p>
            <a:pPr lvl="1" eaLnBrk="1" hangingPunct="1">
              <a:buFont typeface="Wingdings 2" pitchFamily="18" charset="2"/>
              <a:buNone/>
            </a:pPr>
            <a:endParaRPr lang="en-US" smtClean="0"/>
          </a:p>
          <a:p>
            <a:pPr lvl="1" eaLnBrk="1" hangingPunct="1">
              <a:buFont typeface="Wingdings 2" pitchFamily="18" charset="2"/>
              <a:buNone/>
            </a:pPr>
            <a:r>
              <a:rPr lang="en-US" smtClean="0"/>
              <a:t> </a:t>
            </a:r>
          </a:p>
          <a:p>
            <a:pPr eaLnBrk="1" hangingPunct="1">
              <a:buFont typeface="Wingdings 2" pitchFamily="18" charset="2"/>
              <a:buNone/>
            </a:pPr>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smtClean="0"/>
          </a:p>
        </p:txBody>
      </p:sp>
      <p:sp>
        <p:nvSpPr>
          <p:cNvPr id="14339" name="Content Placeholder 2"/>
          <p:cNvSpPr>
            <a:spLocks noGrp="1"/>
          </p:cNvSpPr>
          <p:nvPr>
            <p:ph idx="1"/>
          </p:nvPr>
        </p:nvSpPr>
        <p:spPr/>
        <p:txBody>
          <a:bodyPr/>
          <a:lstStyle/>
          <a:p>
            <a:pPr eaLnBrk="1" hangingPunct="1"/>
            <a:r>
              <a:rPr lang="en-US" smtClean="0"/>
              <a:t>EDF 711 Survey Research</a:t>
            </a:r>
          </a:p>
          <a:p>
            <a:pPr lvl="1" eaLnBrk="1" hangingPunct="1"/>
            <a:r>
              <a:rPr lang="en-US" smtClean="0"/>
              <a:t>Group Survey</a:t>
            </a:r>
          </a:p>
          <a:p>
            <a:pPr lvl="1" eaLnBrk="1" hangingPunct="1"/>
            <a:r>
              <a:rPr lang="en-US" smtClean="0"/>
              <a:t>Group Survey Report</a:t>
            </a:r>
          </a:p>
          <a:p>
            <a:pPr lvl="1" eaLnBrk="1" hangingPunct="1"/>
            <a:r>
              <a:rPr lang="en-US" smtClean="0"/>
              <a:t>Individual Survey</a:t>
            </a:r>
          </a:p>
        </p:txBody>
      </p:sp>
      <p:pic>
        <p:nvPicPr>
          <p:cNvPr id="14340" name="Picture 4" descr="C:\Users\ruthann\AppData\Local\Microsoft\Windows\Temporary Internet Files\Content.IE5\8LU6PCYS\MC9003577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200400"/>
            <a:ext cx="1687513"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Bef>
                <a:spcPts val="0"/>
              </a:spcBef>
              <a:spcAft>
                <a:spcPts val="0"/>
              </a:spcAft>
              <a:defRPr/>
            </a:pPr>
            <a:r>
              <a:rPr>
                <a:solidFill>
                  <a:schemeClr val="tx2">
                    <a:shade val="85000"/>
                    <a:satMod val="150000"/>
                  </a:schemeClr>
                </a:solidFill>
              </a:rPr>
              <a:t>Finishing the Construction</a:t>
            </a:r>
          </a:p>
        </p:txBody>
      </p:sp>
      <p:sp>
        <p:nvSpPr>
          <p:cNvPr id="15363" name="Content Placeholder 2"/>
          <p:cNvSpPr>
            <a:spLocks noGrp="1"/>
          </p:cNvSpPr>
          <p:nvPr>
            <p:ph idx="1"/>
          </p:nvPr>
        </p:nvSpPr>
        <p:spPr/>
        <p:txBody>
          <a:bodyPr/>
          <a:lstStyle/>
          <a:p>
            <a:pPr eaLnBrk="1" hangingPunct="1">
              <a:spcBef>
                <a:spcPct val="0"/>
              </a:spcBef>
              <a:buFont typeface="Wingdings 2" pitchFamily="18" charset="2"/>
              <a:buNone/>
            </a:pPr>
            <a:r>
              <a:rPr lang="en-US" sz="2400" smtClean="0"/>
              <a:t>Professional Identity</a:t>
            </a:r>
          </a:p>
          <a:p>
            <a:pPr eaLnBrk="1" hangingPunct="1">
              <a:spcBef>
                <a:spcPct val="0"/>
              </a:spcBef>
            </a:pPr>
            <a:r>
              <a:rPr lang="en-US" sz="2400" smtClean="0"/>
              <a:t>Increased depth of knowledge</a:t>
            </a:r>
          </a:p>
          <a:p>
            <a:pPr eaLnBrk="1" hangingPunct="1">
              <a:spcBef>
                <a:spcPct val="0"/>
              </a:spcBef>
            </a:pPr>
            <a:r>
              <a:rPr lang="en-US" sz="2400" smtClean="0"/>
              <a:t>Scholarship</a:t>
            </a:r>
          </a:p>
          <a:p>
            <a:pPr eaLnBrk="1" hangingPunct="1">
              <a:spcBef>
                <a:spcPct val="0"/>
              </a:spcBef>
            </a:pPr>
            <a:r>
              <a:rPr lang="en-US" sz="2400" smtClean="0"/>
              <a:t>Collaboration with Faculty and peers</a:t>
            </a:r>
          </a:p>
          <a:p>
            <a:pPr eaLnBrk="1" hangingPunct="1">
              <a:spcBef>
                <a:spcPct val="0"/>
              </a:spcBef>
            </a:pPr>
            <a:r>
              <a:rPr lang="en-US" sz="2400" smtClean="0"/>
              <a:t>Enhanced ability to conduct research</a:t>
            </a:r>
          </a:p>
          <a:p>
            <a:pPr eaLnBrk="1" hangingPunct="1">
              <a:spcBef>
                <a:spcPct val="0"/>
              </a:spcBef>
              <a:buFont typeface="Wingdings 2" pitchFamily="18" charset="2"/>
              <a:buNone/>
            </a:pPr>
            <a:endParaRPr lang="en-US" sz="2400" smtClean="0"/>
          </a:p>
          <a:p>
            <a:pPr eaLnBrk="1" hangingPunct="1">
              <a:spcBef>
                <a:spcPct val="0"/>
              </a:spcBef>
              <a:buFont typeface="Wingdings 2" pitchFamily="18" charset="2"/>
              <a:buNone/>
            </a:pPr>
            <a:endParaRPr lang="en-US" sz="2400" smtClean="0"/>
          </a:p>
          <a:p>
            <a:pPr eaLnBrk="1" hangingPunct="1">
              <a:spcBef>
                <a:spcPct val="0"/>
              </a:spcBef>
              <a:buFont typeface="Wingdings 2" pitchFamily="18" charset="2"/>
              <a:buNone/>
            </a:pPr>
            <a:r>
              <a:rPr lang="en-US" sz="2400" i="1" smtClean="0"/>
              <a:t>Often when you think you’re at the end of something, you’re at the beginning of something else</a:t>
            </a:r>
          </a:p>
          <a:p>
            <a:pPr eaLnBrk="1" hangingPunct="1">
              <a:spcBef>
                <a:spcPct val="0"/>
              </a:spcBef>
              <a:buFont typeface="Wingdings 2" pitchFamily="18" charset="2"/>
              <a:buNone/>
            </a:pPr>
            <a:r>
              <a:rPr lang="en-US" sz="2400" smtClean="0"/>
              <a:t>Fred Rogers</a:t>
            </a:r>
          </a:p>
          <a:p>
            <a:pPr eaLnBrk="1" hangingPunct="1">
              <a:spcBef>
                <a:spcPct val="0"/>
              </a:spcBef>
              <a:buFont typeface="Wingdings 2" pitchFamily="18" charset="2"/>
              <a:buNone/>
            </a:pPr>
            <a:endParaRPr lang="en-US" sz="2400" smtClean="0"/>
          </a:p>
        </p:txBody>
      </p:sp>
      <p:pic>
        <p:nvPicPr>
          <p:cNvPr id="4" name="Picture 3" descr="blocks 2.jpg"/>
          <p:cNvPicPr>
            <a:picLocks noChangeAspect="1"/>
          </p:cNvPicPr>
          <p:nvPr/>
        </p:nvPicPr>
        <p:blipFill>
          <a:blip r:embed="rId3" cstate="print"/>
          <a:stretch>
            <a:fillRect/>
          </a:stretch>
        </p:blipFill>
        <p:spPr>
          <a:xfrm>
            <a:off x="7086600" y="4953000"/>
            <a:ext cx="1533525" cy="16192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smtClean="0"/>
              <a:t>A New Professional Identity</a:t>
            </a:r>
            <a:endParaRPr/>
          </a:p>
        </p:txBody>
      </p:sp>
      <p:sp>
        <p:nvSpPr>
          <p:cNvPr id="16387" name="Content Placeholder 2"/>
          <p:cNvSpPr>
            <a:spLocks noGrp="1"/>
          </p:cNvSpPr>
          <p:nvPr>
            <p:ph idx="1"/>
          </p:nvPr>
        </p:nvSpPr>
        <p:spPr/>
        <p:txBody>
          <a:bodyPr/>
          <a:lstStyle/>
          <a:p>
            <a:r>
              <a:rPr lang="en-US" smtClean="0"/>
              <a:t>Looking Ahead….</a:t>
            </a:r>
          </a:p>
          <a:p>
            <a:pPr lvl="1"/>
            <a:r>
              <a:rPr lang="en-US" smtClean="0"/>
              <a:t>Ready to begin the dissertation process</a:t>
            </a:r>
          </a:p>
          <a:p>
            <a:pPr lvl="1"/>
            <a:r>
              <a:rPr lang="en-US" smtClean="0"/>
              <a:t>With new skills and confidence I am ready to meet the challenge</a:t>
            </a:r>
          </a:p>
          <a:p>
            <a:pPr lvl="1"/>
            <a:r>
              <a:rPr lang="en-US" smtClean="0"/>
              <a:t>Plan on conducting a qualitative study examining the issue of transitioning pre-k children into kindergarten.  Examining attitudes of teachers and identifying what practices best support children and families through this process.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pPr eaLnBrk="1" fontAlgn="auto" hangingPunct="1">
              <a:spcBef>
                <a:spcPts val="0"/>
              </a:spcBef>
              <a:spcAft>
                <a:spcPts val="0"/>
              </a:spcAft>
              <a:defRPr/>
            </a:pPr>
            <a:r>
              <a:rPr>
                <a:solidFill>
                  <a:schemeClr val="tx2">
                    <a:shade val="85000"/>
                    <a:satMod val="150000"/>
                  </a:schemeClr>
                </a:solidFill>
              </a:rPr>
              <a:t>Special Thanks </a:t>
            </a:r>
          </a:p>
        </p:txBody>
      </p:sp>
      <p:sp>
        <p:nvSpPr>
          <p:cNvPr id="17411" name="Content Placeholder 2"/>
          <p:cNvSpPr>
            <a:spLocks noGrp="1"/>
          </p:cNvSpPr>
          <p:nvPr>
            <p:ph idx="1"/>
          </p:nvPr>
        </p:nvSpPr>
        <p:spPr/>
        <p:txBody>
          <a:bodyPr/>
          <a:lstStyle/>
          <a:p>
            <a:pPr eaLnBrk="1" hangingPunct="1">
              <a:spcBef>
                <a:spcPct val="0"/>
              </a:spcBef>
              <a:buFont typeface="Wingdings 2" pitchFamily="18" charset="2"/>
              <a:buNone/>
            </a:pPr>
            <a:r>
              <a:rPr lang="en-US" sz="3200" smtClean="0"/>
              <a:t>Committee Members</a:t>
            </a:r>
          </a:p>
          <a:p>
            <a:pPr eaLnBrk="1" hangingPunct="1">
              <a:spcBef>
                <a:spcPct val="0"/>
              </a:spcBef>
            </a:pPr>
            <a:r>
              <a:rPr lang="en-US" smtClean="0"/>
              <a:t>Dr. Linda Spatig, Ed. D., Committee Chair</a:t>
            </a:r>
          </a:p>
          <a:p>
            <a:pPr eaLnBrk="1" hangingPunct="1">
              <a:spcBef>
                <a:spcPct val="0"/>
              </a:spcBef>
            </a:pPr>
            <a:r>
              <a:rPr lang="en-US" smtClean="0"/>
              <a:t>Dr. Ron Childress, Ed. D.</a:t>
            </a:r>
          </a:p>
          <a:p>
            <a:pPr eaLnBrk="1" hangingPunct="1">
              <a:spcBef>
                <a:spcPct val="0"/>
              </a:spcBef>
            </a:pPr>
            <a:r>
              <a:rPr lang="en-US" smtClean="0"/>
              <a:t>Dr. Janet Dozier, Ed. D.</a:t>
            </a:r>
          </a:p>
          <a:p>
            <a:pPr eaLnBrk="1" hangingPunct="1">
              <a:spcBef>
                <a:spcPct val="0"/>
              </a:spcBef>
            </a:pPr>
            <a:r>
              <a:rPr lang="en-US" smtClean="0"/>
              <a:t>Dr. Louis Watts, Ed. D</a:t>
            </a:r>
            <a:r>
              <a:rPr lang="en-US" sz="3200" smtClean="0"/>
              <a:t>.</a:t>
            </a:r>
          </a:p>
          <a:p>
            <a:pPr eaLnBrk="1" hangingPunct="1">
              <a:spcBef>
                <a:spcPct val="0"/>
              </a:spcBef>
            </a:pPr>
            <a:endParaRPr lang="en-US" sz="3200" smtClean="0"/>
          </a:p>
          <a:p>
            <a:pPr eaLnBrk="1" hangingPunct="1">
              <a:spcBef>
                <a:spcPct val="0"/>
              </a:spcBef>
              <a:buFont typeface="Wingdings 2" pitchFamily="18" charset="2"/>
              <a:buNone/>
            </a:pPr>
            <a:r>
              <a:rPr lang="en-US" smtClean="0"/>
              <a:t>Family and Friends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ts val="0"/>
              </a:spcBef>
              <a:spcAft>
                <a:spcPts val="0"/>
              </a:spcAft>
              <a:defRPr/>
            </a:pPr>
            <a:endParaRPr>
              <a:solidFill>
                <a:schemeClr val="tx2">
                  <a:shade val="85000"/>
                  <a:satMod val="150000"/>
                </a:schemeClr>
              </a:solidFill>
            </a:endParaRPr>
          </a:p>
        </p:txBody>
      </p:sp>
      <p:sp>
        <p:nvSpPr>
          <p:cNvPr id="5123" name="Content Placeholder 2"/>
          <p:cNvSpPr>
            <a:spLocks noGrp="1"/>
          </p:cNvSpPr>
          <p:nvPr>
            <p:ph idx="1"/>
          </p:nvPr>
        </p:nvSpPr>
        <p:spPr/>
        <p:txBody>
          <a:bodyPr/>
          <a:lstStyle/>
          <a:p>
            <a:pPr eaLnBrk="1" hangingPunct="1">
              <a:spcBef>
                <a:spcPct val="0"/>
              </a:spcBef>
              <a:buFont typeface="Wingdings 2" pitchFamily="18" charset="2"/>
              <a:buNone/>
            </a:pPr>
            <a:endParaRPr lang="en-US" sz="3600" smtClean="0"/>
          </a:p>
          <a:p>
            <a:pPr eaLnBrk="1" hangingPunct="1">
              <a:spcBef>
                <a:spcPct val="0"/>
              </a:spcBef>
              <a:buFont typeface="Wingdings 2" pitchFamily="18" charset="2"/>
              <a:buNone/>
            </a:pPr>
            <a:r>
              <a:rPr lang="en-US" sz="3200" i="1" smtClean="0"/>
              <a:t>If I have the belief that I can do it, I shall surely acquire the capacity to do it even if I may not have it at the beginning.</a:t>
            </a:r>
          </a:p>
          <a:p>
            <a:pPr eaLnBrk="1" hangingPunct="1">
              <a:spcBef>
                <a:spcPct val="0"/>
              </a:spcBef>
              <a:buFont typeface="Wingdings 2" pitchFamily="18" charset="2"/>
              <a:buNone/>
            </a:pPr>
            <a:endParaRPr lang="en-US" sz="3600" smtClean="0"/>
          </a:p>
          <a:p>
            <a:pPr eaLnBrk="1" hangingPunct="1">
              <a:spcBef>
                <a:spcPct val="0"/>
              </a:spcBef>
              <a:buFont typeface="Wingdings 2" pitchFamily="18" charset="2"/>
              <a:buNone/>
            </a:pPr>
            <a:r>
              <a:rPr lang="en-US" sz="3600" smtClean="0"/>
              <a:t>Mahatma Gandhi</a:t>
            </a:r>
          </a:p>
          <a:p>
            <a:pPr eaLnBrk="1" hangingPunct="1">
              <a:spcBef>
                <a:spcPct val="0"/>
              </a:spcBef>
              <a:buFont typeface="Wingdings 2" pitchFamily="18" charset="2"/>
              <a:buNone/>
            </a:pPr>
            <a:endParaRPr lang="en-US" smtClean="0"/>
          </a:p>
          <a:p>
            <a:pPr eaLnBrk="1" hangingPunct="1">
              <a:spcBef>
                <a:spcPct val="0"/>
              </a:spcBef>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ts val="0"/>
              </a:spcBef>
              <a:spcAft>
                <a:spcPts val="0"/>
              </a:spcAft>
              <a:defRPr/>
            </a:pPr>
            <a:r>
              <a:rPr>
                <a:solidFill>
                  <a:schemeClr val="tx2">
                    <a:shade val="85000"/>
                    <a:satMod val="150000"/>
                  </a:schemeClr>
                </a:solidFill>
              </a:rPr>
              <a:t>Laying the Foundation</a:t>
            </a:r>
          </a:p>
        </p:txBody>
      </p:sp>
      <p:sp>
        <p:nvSpPr>
          <p:cNvPr id="6147" name="Content Placeholder 4"/>
          <p:cNvSpPr>
            <a:spLocks noGrp="1"/>
          </p:cNvSpPr>
          <p:nvPr>
            <p:ph idx="1"/>
          </p:nvPr>
        </p:nvSpPr>
        <p:spPr/>
        <p:txBody>
          <a:bodyPr/>
          <a:lstStyle/>
          <a:p>
            <a:pPr eaLnBrk="1" hangingPunct="1">
              <a:spcBef>
                <a:spcPct val="0"/>
              </a:spcBef>
              <a:buFont typeface="Wingdings 2" pitchFamily="18" charset="2"/>
              <a:buNone/>
            </a:pPr>
            <a:endParaRPr lang="en-US" smtClean="0"/>
          </a:p>
          <a:p>
            <a:pPr eaLnBrk="1" hangingPunct="1">
              <a:spcBef>
                <a:spcPct val="0"/>
              </a:spcBef>
              <a:buFont typeface="Wingdings 2" pitchFamily="18" charset="2"/>
              <a:buNone/>
            </a:pPr>
            <a:r>
              <a:rPr lang="en-US" smtClean="0"/>
              <a:t>Acceptance into the program</a:t>
            </a:r>
          </a:p>
          <a:p>
            <a:pPr eaLnBrk="1" hangingPunct="1">
              <a:spcBef>
                <a:spcPct val="0"/>
              </a:spcBef>
              <a:buFont typeface="Wingdings 2" pitchFamily="18" charset="2"/>
              <a:buNone/>
            </a:pPr>
            <a:endParaRPr lang="en-US" smtClean="0"/>
          </a:p>
          <a:p>
            <a:pPr eaLnBrk="1" hangingPunct="1">
              <a:spcBef>
                <a:spcPct val="0"/>
              </a:spcBef>
              <a:buFont typeface="Wingdings 2" pitchFamily="18" charset="2"/>
              <a:buNone/>
            </a:pPr>
            <a:r>
              <a:rPr lang="en-US" smtClean="0"/>
              <a:t>Building a professional identity</a:t>
            </a:r>
          </a:p>
          <a:p>
            <a:pPr eaLnBrk="1" hangingPunct="1">
              <a:spcBef>
                <a:spcPct val="0"/>
              </a:spcBef>
              <a:buFont typeface="Wingdings 2" pitchFamily="18" charset="2"/>
              <a:buNone/>
            </a:pPr>
            <a:endParaRPr lang="en-US" smtClean="0"/>
          </a:p>
          <a:p>
            <a:pPr eaLnBrk="1" hangingPunct="1">
              <a:spcBef>
                <a:spcPct val="0"/>
              </a:spcBef>
              <a:buFont typeface="Wingdings 2" pitchFamily="18" charset="2"/>
              <a:buNone/>
            </a:pPr>
            <a:r>
              <a:rPr lang="en-US" smtClean="0"/>
              <a:t>  </a:t>
            </a:r>
          </a:p>
          <a:p>
            <a:pPr eaLnBrk="1" hangingPunct="1">
              <a:spcBef>
                <a:spcPct val="0"/>
              </a:spcBef>
              <a:buFont typeface="Wingdings 2" pitchFamily="18" charset="2"/>
              <a:buNone/>
            </a:pPr>
            <a:r>
              <a:rPr lang="en-US" i="1" smtClean="0"/>
              <a:t>Lively intellectual curiosities turn a world into an exciting laboratory and keep us ever a learner.</a:t>
            </a:r>
          </a:p>
          <a:p>
            <a:pPr eaLnBrk="1" hangingPunct="1">
              <a:spcBef>
                <a:spcPct val="0"/>
              </a:spcBef>
              <a:buFont typeface="Wingdings 2" pitchFamily="18" charset="2"/>
              <a:buNone/>
            </a:pPr>
            <a:r>
              <a:rPr lang="en-US" smtClean="0"/>
              <a:t>Lucy Sprague Mitchell</a:t>
            </a:r>
          </a:p>
          <a:p>
            <a:pPr eaLnBrk="1" hangingPunct="1">
              <a:spcBef>
                <a:spcPct val="0"/>
              </a:spcBef>
              <a:buFont typeface="Wingdings 2" pitchFamily="18" charset="2"/>
              <a:buNone/>
            </a:pPr>
            <a:endParaRPr lang="en-US" smtClean="0"/>
          </a:p>
          <a:p>
            <a:pPr eaLnBrk="1" hangingPunct="1">
              <a:spcBef>
                <a:spcPct val="0"/>
              </a:spcBef>
              <a:buFont typeface="Wingdings 2" pitchFamily="18" charset="2"/>
              <a:buNone/>
            </a:pPr>
            <a:endParaRPr lang="en-US" smtClean="0"/>
          </a:p>
          <a:p>
            <a:pPr eaLnBrk="1" hangingPunct="1">
              <a:spcBef>
                <a:spcPct val="0"/>
              </a:spcBef>
              <a:buFont typeface="Wingdings 2" pitchFamily="18" charset="2"/>
              <a:buNone/>
            </a:pPr>
            <a:endParaRPr lang="en-US" smtClean="0"/>
          </a:p>
        </p:txBody>
      </p:sp>
      <p:pic>
        <p:nvPicPr>
          <p:cNvPr id="4" name="Picture 3" descr="blocks 1.jpg"/>
          <p:cNvPicPr>
            <a:picLocks noChangeAspect="1"/>
          </p:cNvPicPr>
          <p:nvPr/>
        </p:nvPicPr>
        <p:blipFill>
          <a:blip r:embed="rId3" cstate="print"/>
          <a:stretch>
            <a:fillRect/>
          </a:stretch>
        </p:blipFill>
        <p:spPr>
          <a:xfrm>
            <a:off x="6705600" y="1981200"/>
            <a:ext cx="1762125" cy="17621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Bef>
                <a:spcPts val="0"/>
              </a:spcBef>
              <a:spcAft>
                <a:spcPts val="0"/>
              </a:spcAft>
              <a:defRPr/>
            </a:pPr>
            <a:r>
              <a:rPr>
                <a:solidFill>
                  <a:schemeClr val="tx2">
                    <a:shade val="85000"/>
                    <a:satMod val="150000"/>
                  </a:schemeClr>
                </a:solidFill>
              </a:rPr>
              <a:t>Constructing the Framework</a:t>
            </a:r>
          </a:p>
        </p:txBody>
      </p:sp>
      <p:sp>
        <p:nvSpPr>
          <p:cNvPr id="7171" name="Content Placeholder 2"/>
          <p:cNvSpPr>
            <a:spLocks noGrp="1"/>
          </p:cNvSpPr>
          <p:nvPr>
            <p:ph idx="1"/>
          </p:nvPr>
        </p:nvSpPr>
        <p:spPr/>
        <p:txBody>
          <a:bodyPr/>
          <a:lstStyle/>
          <a:p>
            <a:pPr eaLnBrk="1" hangingPunct="1">
              <a:spcBef>
                <a:spcPct val="0"/>
              </a:spcBef>
              <a:buFont typeface="Wingdings 2" pitchFamily="18" charset="2"/>
              <a:buNone/>
            </a:pPr>
            <a:r>
              <a:rPr lang="en-US" sz="3200" smtClean="0"/>
              <a:t>Coursework:</a:t>
            </a:r>
          </a:p>
          <a:p>
            <a:pPr eaLnBrk="1" hangingPunct="1">
              <a:spcBef>
                <a:spcPct val="0"/>
              </a:spcBef>
              <a:buFont typeface="Wingdings 2" pitchFamily="18" charset="2"/>
              <a:buNone/>
            </a:pPr>
            <a:endParaRPr lang="en-US" sz="3200" smtClean="0"/>
          </a:p>
          <a:p>
            <a:pPr eaLnBrk="1" hangingPunct="1">
              <a:spcBef>
                <a:spcPct val="0"/>
              </a:spcBef>
            </a:pPr>
            <a:r>
              <a:rPr lang="en-US" smtClean="0"/>
              <a:t>CI 701 Curriculum Development</a:t>
            </a:r>
          </a:p>
          <a:p>
            <a:pPr eaLnBrk="1" hangingPunct="1">
              <a:spcBef>
                <a:spcPct val="0"/>
              </a:spcBef>
            </a:pPr>
            <a:endParaRPr lang="en-US" smtClean="0"/>
          </a:p>
          <a:p>
            <a:pPr eaLnBrk="1" hangingPunct="1">
              <a:spcBef>
                <a:spcPct val="0"/>
              </a:spcBef>
            </a:pPr>
            <a:r>
              <a:rPr lang="en-US" smtClean="0"/>
              <a:t>EDF 625 Qualitative Research</a:t>
            </a:r>
          </a:p>
          <a:p>
            <a:pPr eaLnBrk="1" hangingPunct="1">
              <a:spcBef>
                <a:spcPct val="0"/>
              </a:spcBef>
              <a:buFont typeface="Wingdings 2" pitchFamily="18" charset="2"/>
              <a:buNone/>
            </a:pPr>
            <a:endParaRPr lang="en-US" smtClean="0"/>
          </a:p>
          <a:p>
            <a:pPr eaLnBrk="1" hangingPunct="1">
              <a:spcBef>
                <a:spcPct val="0"/>
              </a:spcBef>
            </a:pPr>
            <a:r>
              <a:rPr lang="en-US" smtClean="0"/>
              <a:t>CI 677 Writing for Publication</a:t>
            </a:r>
          </a:p>
          <a:p>
            <a:pPr lvl="1" eaLnBrk="1" hangingPunct="1">
              <a:spcBef>
                <a:spcPct val="0"/>
              </a:spcBef>
            </a:pPr>
            <a:r>
              <a:rPr lang="en-US" u="sng" smtClean="0"/>
              <a:t>Fostering Friendships</a:t>
            </a:r>
          </a:p>
          <a:p>
            <a:pPr eaLnBrk="1" hangingPunct="1">
              <a:spcBef>
                <a:spcPct val="0"/>
              </a:spcBef>
              <a:buFont typeface="Wingdings 2" pitchFamily="18" charset="2"/>
              <a:buNone/>
            </a:pPr>
            <a:endParaRPr lang="en-US" smtClean="0"/>
          </a:p>
        </p:txBody>
      </p:sp>
      <p:sp>
        <p:nvSpPr>
          <p:cNvPr id="4" name="Rectangle 3"/>
          <p:cNvSpPr/>
          <p:nvPr/>
        </p:nvSpPr>
        <p:spPr>
          <a:xfrm>
            <a:off x="6019800" y="5181600"/>
            <a:ext cx="533400" cy="914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7924800" y="5181600"/>
            <a:ext cx="533400" cy="914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019800" y="6096000"/>
            <a:ext cx="24384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a:off x="6019800" y="4267200"/>
            <a:ext cx="2438400" cy="91440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smtClean="0"/>
          </a:p>
        </p:txBody>
      </p:sp>
      <p:sp>
        <p:nvSpPr>
          <p:cNvPr id="8195" name="Content Placeholder 2"/>
          <p:cNvSpPr>
            <a:spLocks noGrp="1"/>
          </p:cNvSpPr>
          <p:nvPr>
            <p:ph idx="1"/>
          </p:nvPr>
        </p:nvSpPr>
        <p:spPr/>
        <p:txBody>
          <a:bodyPr/>
          <a:lstStyle/>
          <a:p>
            <a:pPr eaLnBrk="1" hangingPunct="1">
              <a:spcBef>
                <a:spcPct val="0"/>
              </a:spcBef>
              <a:buFont typeface="Wingdings 2" pitchFamily="18" charset="2"/>
              <a:buNone/>
            </a:pPr>
            <a:r>
              <a:rPr lang="en-US" smtClean="0"/>
              <a:t>CI 703 Theories, Models, and Research of Teaching</a:t>
            </a:r>
          </a:p>
          <a:p>
            <a:pPr eaLnBrk="1" hangingPunct="1">
              <a:spcBef>
                <a:spcPct val="0"/>
              </a:spcBef>
              <a:buFont typeface="Wingdings 2" pitchFamily="18" charset="2"/>
              <a:buNone/>
            </a:pPr>
            <a:r>
              <a:rPr lang="en-US" smtClean="0"/>
              <a:t>	</a:t>
            </a:r>
            <a:r>
              <a:rPr lang="en-US" u="sng" smtClean="0"/>
              <a:t>Personal Learning Theory</a:t>
            </a:r>
          </a:p>
          <a:p>
            <a:pPr eaLnBrk="1" hangingPunct="1">
              <a:spcBef>
                <a:spcPct val="0"/>
              </a:spcBef>
              <a:buFont typeface="Wingdings 2" pitchFamily="18" charset="2"/>
              <a:buNone/>
            </a:pPr>
            <a:endParaRPr lang="en-US" smtClean="0"/>
          </a:p>
          <a:p>
            <a:pPr eaLnBrk="1" hangingPunct="1">
              <a:spcBef>
                <a:spcPct val="0"/>
              </a:spcBef>
              <a:buFont typeface="Wingdings 2" pitchFamily="18" charset="2"/>
              <a:buNone/>
            </a:pPr>
            <a:r>
              <a:rPr lang="en-US" smtClean="0"/>
              <a:t>Curriculum Theory CI 702</a:t>
            </a:r>
          </a:p>
          <a:p>
            <a:pPr eaLnBrk="1" hangingPunct="1">
              <a:spcBef>
                <a:spcPct val="0"/>
              </a:spcBef>
              <a:buFont typeface="Wingdings 2" pitchFamily="18" charset="2"/>
              <a:buNone/>
            </a:pPr>
            <a:r>
              <a:rPr lang="en-US" smtClean="0"/>
              <a:t>	</a:t>
            </a:r>
            <a:r>
              <a:rPr lang="en-US" u="sng" smtClean="0"/>
              <a:t>Personal  Curriculum Theory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ts val="0"/>
              </a:spcBef>
              <a:spcAft>
                <a:spcPts val="0"/>
              </a:spcAft>
              <a:defRPr/>
            </a:pPr>
            <a:endParaRPr i="1">
              <a:solidFill>
                <a:schemeClr val="tx2">
                  <a:shade val="85000"/>
                  <a:satMod val="150000"/>
                </a:schemeClr>
              </a:solidFill>
            </a:endParaRPr>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pPr eaLnBrk="1" fontAlgn="auto" hangingPunct="1">
              <a:spcBef>
                <a:spcPts val="0"/>
              </a:spcBef>
              <a:spcAft>
                <a:spcPts val="0"/>
              </a:spcAft>
              <a:defRPr/>
            </a:pPr>
            <a:r>
              <a:rPr sz="4400">
                <a:solidFill>
                  <a:schemeClr val="tx2">
                    <a:shade val="85000"/>
                    <a:satMod val="150000"/>
                  </a:schemeClr>
                </a:solidFill>
              </a:rPr>
              <a:t>Raising the Walls Together</a:t>
            </a:r>
          </a:p>
        </p:txBody>
      </p:sp>
      <p:sp>
        <p:nvSpPr>
          <p:cNvPr id="10243" name="Content Placeholder 2"/>
          <p:cNvSpPr>
            <a:spLocks noGrp="1"/>
          </p:cNvSpPr>
          <p:nvPr>
            <p:ph idx="1"/>
          </p:nvPr>
        </p:nvSpPr>
        <p:spPr/>
        <p:txBody>
          <a:bodyPr/>
          <a:lstStyle/>
          <a:p>
            <a:pPr eaLnBrk="1" hangingPunct="1">
              <a:spcBef>
                <a:spcPct val="0"/>
              </a:spcBef>
              <a:buFont typeface="Wingdings 2" pitchFamily="18" charset="2"/>
              <a:buNone/>
            </a:pPr>
            <a:r>
              <a:rPr lang="en-US" sz="3200" smtClean="0"/>
              <a:t>Collaboration</a:t>
            </a:r>
          </a:p>
          <a:p>
            <a:pPr eaLnBrk="1" hangingPunct="1">
              <a:spcBef>
                <a:spcPct val="0"/>
              </a:spcBef>
            </a:pPr>
            <a:r>
              <a:rPr lang="en-US" smtClean="0"/>
              <a:t>Carpooling</a:t>
            </a:r>
          </a:p>
          <a:p>
            <a:pPr eaLnBrk="1" hangingPunct="1">
              <a:spcBef>
                <a:spcPct val="0"/>
              </a:spcBef>
            </a:pPr>
            <a:r>
              <a:rPr lang="en-US" smtClean="0"/>
              <a:t>Seminars</a:t>
            </a:r>
          </a:p>
          <a:p>
            <a:pPr eaLnBrk="1" hangingPunct="1">
              <a:spcBef>
                <a:spcPct val="0"/>
              </a:spcBef>
            </a:pPr>
            <a:r>
              <a:rPr lang="en-US" smtClean="0"/>
              <a:t>June Harless Model School</a:t>
            </a:r>
          </a:p>
          <a:p>
            <a:pPr eaLnBrk="1" hangingPunct="1">
              <a:spcBef>
                <a:spcPct val="0"/>
              </a:spcBef>
            </a:pPr>
            <a:endParaRPr lang="en-US" smtClean="0"/>
          </a:p>
          <a:p>
            <a:pPr eaLnBrk="1" hangingPunct="1">
              <a:spcBef>
                <a:spcPct val="0"/>
              </a:spcBef>
              <a:buFont typeface="Wingdings 2" pitchFamily="18" charset="2"/>
              <a:buNone/>
            </a:pPr>
            <a:r>
              <a:rPr lang="en-US" i="1" smtClean="0"/>
              <a:t>Caring-about is empty if it does not culminate in caring relations.</a:t>
            </a:r>
          </a:p>
          <a:p>
            <a:pPr eaLnBrk="1" hangingPunct="1">
              <a:spcBef>
                <a:spcPct val="0"/>
              </a:spcBef>
              <a:buFont typeface="Wingdings 2" pitchFamily="18" charset="2"/>
              <a:buNone/>
            </a:pPr>
            <a:r>
              <a:rPr lang="en-US" smtClean="0"/>
              <a:t>Nel Noddings</a:t>
            </a:r>
          </a:p>
          <a:p>
            <a:pPr eaLnBrk="1" hangingPunct="1">
              <a:spcBef>
                <a:spcPct val="0"/>
              </a:spcBef>
              <a:buFont typeface="Wingdings 2" pitchFamily="18" charset="2"/>
              <a:buNone/>
            </a:pPr>
            <a:endParaRPr lang="en-US" sz="3200" smtClean="0"/>
          </a:p>
        </p:txBody>
      </p:sp>
      <p:pic>
        <p:nvPicPr>
          <p:cNvPr id="4" name="Picture 3" descr="blocks 3.bmp"/>
          <p:cNvPicPr>
            <a:picLocks noChangeAspect="1"/>
          </p:cNvPicPr>
          <p:nvPr/>
        </p:nvPicPr>
        <p:blipFill>
          <a:blip r:embed="rId3" cstate="print">
            <a:duotone>
              <a:schemeClr val="accent6">
                <a:shade val="45000"/>
                <a:satMod val="135000"/>
              </a:schemeClr>
              <a:prstClr val="white"/>
            </a:duotone>
          </a:blip>
          <a:stretch>
            <a:fillRect/>
          </a:stretch>
        </p:blipFill>
        <p:spPr>
          <a:xfrm>
            <a:off x="6705600" y="4648200"/>
            <a:ext cx="1885600" cy="1657029"/>
          </a:xfrm>
          <a:prstGeom prst="rect">
            <a:avLst/>
          </a:prstGeom>
          <a:ln>
            <a:solidFill>
              <a:schemeClr val="accent3"/>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ts val="0"/>
              </a:spcBef>
              <a:spcAft>
                <a:spcPts val="0"/>
              </a:spcAft>
              <a:defRPr/>
            </a:pPr>
            <a:r>
              <a:rPr>
                <a:solidFill>
                  <a:schemeClr val="tx2">
                    <a:shade val="85000"/>
                    <a:satMod val="150000"/>
                  </a:schemeClr>
                </a:solidFill>
              </a:rPr>
              <a:t>Installing the Wiring</a:t>
            </a:r>
          </a:p>
        </p:txBody>
      </p:sp>
      <p:sp>
        <p:nvSpPr>
          <p:cNvPr id="11267" name="Content Placeholder 2"/>
          <p:cNvSpPr>
            <a:spLocks noGrp="1"/>
          </p:cNvSpPr>
          <p:nvPr>
            <p:ph idx="1"/>
          </p:nvPr>
        </p:nvSpPr>
        <p:spPr/>
        <p:txBody>
          <a:bodyPr/>
          <a:lstStyle/>
          <a:p>
            <a:pPr eaLnBrk="1" hangingPunct="1">
              <a:spcBef>
                <a:spcPct val="0"/>
              </a:spcBef>
              <a:buFont typeface="Wingdings 2" pitchFamily="18" charset="2"/>
              <a:buNone/>
            </a:pPr>
            <a:r>
              <a:rPr lang="en-US" smtClean="0"/>
              <a:t>Scholarship</a:t>
            </a:r>
          </a:p>
          <a:p>
            <a:pPr eaLnBrk="1" hangingPunct="1">
              <a:spcBef>
                <a:spcPct val="0"/>
              </a:spcBef>
              <a:buFont typeface="Wingdings" pitchFamily="2" charset="2"/>
              <a:buChar char="v"/>
            </a:pPr>
            <a:r>
              <a:rPr lang="en-US" sz="3200" smtClean="0"/>
              <a:t>Association of Teacher Educators</a:t>
            </a:r>
          </a:p>
          <a:p>
            <a:pPr eaLnBrk="1" hangingPunct="1">
              <a:spcBef>
                <a:spcPct val="0"/>
              </a:spcBef>
              <a:buFont typeface="Wingdings 2" pitchFamily="18" charset="2"/>
              <a:buNone/>
            </a:pPr>
            <a:r>
              <a:rPr lang="en-US" sz="3200" smtClean="0"/>
              <a:t>	</a:t>
            </a:r>
            <a:r>
              <a:rPr lang="en-US" sz="2400" u="sng" smtClean="0"/>
              <a:t>An Approach to the Classroom That Models Compassionate Accountability</a:t>
            </a:r>
          </a:p>
          <a:p>
            <a:pPr eaLnBrk="1" hangingPunct="1">
              <a:spcBef>
                <a:spcPct val="0"/>
              </a:spcBef>
              <a:buFont typeface="Wingdings 2" pitchFamily="18" charset="2"/>
              <a:buNone/>
            </a:pPr>
            <a:endParaRPr lang="en-US" sz="3200" u="sng" smtClean="0"/>
          </a:p>
          <a:p>
            <a:pPr eaLnBrk="1" hangingPunct="1">
              <a:spcBef>
                <a:spcPct val="0"/>
              </a:spcBef>
              <a:buFont typeface="Wingdings" pitchFamily="2" charset="2"/>
              <a:buChar char="v"/>
            </a:pPr>
            <a:r>
              <a:rPr lang="en-US" sz="3200" smtClean="0"/>
              <a:t>Inquiry Approach for Parent’s</a:t>
            </a:r>
          </a:p>
          <a:p>
            <a:pPr eaLnBrk="1" hangingPunct="1">
              <a:spcBef>
                <a:spcPct val="0"/>
              </a:spcBef>
              <a:buFont typeface="Wingdings 2" pitchFamily="18" charset="2"/>
              <a:buNone/>
            </a:pPr>
            <a:r>
              <a:rPr lang="en-US" sz="3200" smtClean="0"/>
              <a:t>	</a:t>
            </a:r>
            <a:r>
              <a:rPr lang="en-US" sz="2400" u="sng" smtClean="0"/>
              <a:t>Pre-k teacher in-service training</a:t>
            </a:r>
          </a:p>
          <a:p>
            <a:pPr eaLnBrk="1" hangingPunct="1">
              <a:spcBef>
                <a:spcPct val="0"/>
              </a:spcBef>
              <a:buFont typeface="Wingdings 2" pitchFamily="18" charset="2"/>
              <a:buNone/>
            </a:pPr>
            <a:endParaRPr lang="en-US" sz="2400" u="sng" smtClean="0"/>
          </a:p>
          <a:p>
            <a:pPr eaLnBrk="1" hangingPunct="1">
              <a:spcBef>
                <a:spcPct val="0"/>
              </a:spcBef>
              <a:buFont typeface="Wingdings" pitchFamily="2" charset="2"/>
              <a:buChar char="v"/>
            </a:pPr>
            <a:r>
              <a:rPr lang="en-US" sz="3200" smtClean="0"/>
              <a:t>Co-teaching CI 634</a:t>
            </a:r>
          </a:p>
          <a:p>
            <a:pPr lvl="1" eaLnBrk="1" hangingPunct="1">
              <a:spcBef>
                <a:spcPct val="0"/>
              </a:spcBef>
              <a:buFont typeface="Wingdings 2" pitchFamily="18" charset="2"/>
              <a:buNone/>
            </a:pPr>
            <a:r>
              <a:rPr lang="en-US" sz="2600" u="sng" smtClean="0"/>
              <a:t>Early Childhood Programs</a:t>
            </a:r>
          </a:p>
          <a:p>
            <a:pPr eaLnBrk="1" hangingPunct="1">
              <a:spcBef>
                <a:spcPct val="0"/>
              </a:spcBef>
              <a:buFont typeface="Wingdings 2" pitchFamily="18" charset="2"/>
              <a:buNone/>
            </a:pPr>
            <a:endParaRPr lang="en-US" sz="2400" smtClean="0"/>
          </a:p>
          <a:p>
            <a:pPr eaLnBrk="1" hangingPunct="1">
              <a:spcBef>
                <a:spcPct val="0"/>
              </a:spcBef>
              <a:buFont typeface="Wingdings" pitchFamily="2" charset="2"/>
              <a:buChar char="v"/>
            </a:pPr>
            <a:endParaRPr lang="en-US" sz="3200" smtClean="0"/>
          </a:p>
          <a:p>
            <a:pPr eaLnBrk="1" hangingPunct="1">
              <a:spcBef>
                <a:spcPct val="0"/>
              </a:spcBef>
              <a:buFont typeface="Wingdings 2" pitchFamily="18" charset="2"/>
              <a:buNone/>
            </a:pPr>
            <a:endParaRPr lang="en-US" sz="3200"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pic>
        <p:nvPicPr>
          <p:cNvPr id="11268" name="Picture 5" descr="C:\Users\ruthann\AppData\Local\Microsoft\Windows\Temporary Internet Files\Content.IE5\8LU6PCYS\MC9003899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4191000"/>
            <a:ext cx="1268413"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ts val="0"/>
              </a:spcBef>
              <a:spcAft>
                <a:spcPts val="0"/>
              </a:spcAft>
              <a:defRPr/>
            </a:pPr>
            <a:r>
              <a:rPr>
                <a:solidFill>
                  <a:schemeClr val="tx2">
                    <a:shade val="85000"/>
                    <a:satMod val="150000"/>
                  </a:schemeClr>
                </a:solidFill>
              </a:rPr>
              <a:t>Putting on the Roof</a:t>
            </a:r>
          </a:p>
        </p:txBody>
      </p:sp>
      <p:sp>
        <p:nvSpPr>
          <p:cNvPr id="12291" name="Content Placeholder 2"/>
          <p:cNvSpPr>
            <a:spLocks noGrp="1"/>
          </p:cNvSpPr>
          <p:nvPr>
            <p:ph idx="1"/>
          </p:nvPr>
        </p:nvSpPr>
        <p:spPr/>
        <p:txBody>
          <a:bodyPr/>
          <a:lstStyle/>
          <a:p>
            <a:pPr eaLnBrk="1" hangingPunct="1">
              <a:spcBef>
                <a:spcPct val="0"/>
              </a:spcBef>
              <a:buFont typeface="Wingdings 2" pitchFamily="18" charset="2"/>
              <a:buNone/>
            </a:pPr>
            <a:r>
              <a:rPr lang="en-US" sz="3200" smtClean="0"/>
              <a:t>Research</a:t>
            </a:r>
          </a:p>
          <a:p>
            <a:pPr eaLnBrk="1" hangingPunct="1">
              <a:spcBef>
                <a:spcPct val="0"/>
              </a:spcBef>
              <a:buFont typeface="Wingdings 2" pitchFamily="18" charset="2"/>
              <a:buNone/>
            </a:pPr>
            <a:r>
              <a:rPr lang="en-US" sz="2400" smtClean="0"/>
              <a:t>On-going evaluative research project at the June Harless Model School under the direction of Dr. Linda Spatig</a:t>
            </a:r>
          </a:p>
          <a:p>
            <a:pPr eaLnBrk="1" hangingPunct="1">
              <a:spcBef>
                <a:spcPct val="0"/>
              </a:spcBef>
            </a:pPr>
            <a:r>
              <a:rPr lang="en-US" sz="2400" smtClean="0"/>
              <a:t>Co-teaching EDF 625-Spring 2009</a:t>
            </a:r>
          </a:p>
          <a:p>
            <a:pPr eaLnBrk="1" hangingPunct="1">
              <a:spcBef>
                <a:spcPct val="0"/>
              </a:spcBef>
            </a:pPr>
            <a:r>
              <a:rPr lang="en-US" sz="2400" smtClean="0"/>
              <a:t>Research cohort led by Dr. Spatig</a:t>
            </a:r>
          </a:p>
          <a:p>
            <a:pPr eaLnBrk="1" hangingPunct="1">
              <a:spcBef>
                <a:spcPct val="0"/>
              </a:spcBef>
            </a:pPr>
            <a:r>
              <a:rPr lang="en-US" sz="2400" smtClean="0"/>
              <a:t>Annual Report</a:t>
            </a:r>
          </a:p>
          <a:p>
            <a:pPr eaLnBrk="1" hangingPunct="1">
              <a:spcBef>
                <a:spcPct val="0"/>
              </a:spcBef>
              <a:buFont typeface="Wingdings 2" pitchFamily="18" charset="2"/>
              <a:buNone/>
            </a:pPr>
            <a:endParaRPr lang="en-US" sz="2400" smtClean="0"/>
          </a:p>
          <a:p>
            <a:pPr eaLnBrk="1" hangingPunct="1">
              <a:spcBef>
                <a:spcPct val="0"/>
              </a:spcBef>
            </a:pPr>
            <a:endParaRPr lang="en-US" sz="2400" smtClean="0"/>
          </a:p>
          <a:p>
            <a:pPr eaLnBrk="1" hangingPunct="1">
              <a:spcBef>
                <a:spcPct val="0"/>
              </a:spcBef>
              <a:buFont typeface="Wingdings 2" pitchFamily="18" charset="2"/>
              <a:buNone/>
            </a:pPr>
            <a:endParaRPr lang="en-US" sz="2400" smtClean="0"/>
          </a:p>
          <a:p>
            <a:pPr eaLnBrk="1" hangingPunct="1">
              <a:spcBef>
                <a:spcPct val="0"/>
              </a:spcBef>
            </a:pPr>
            <a:endParaRPr lang="en-US" sz="1800" smtClean="0"/>
          </a:p>
          <a:p>
            <a:pPr eaLnBrk="1" hangingPunct="1">
              <a:spcBef>
                <a:spcPct val="0"/>
              </a:spcBef>
              <a:buFont typeface="Wingdings 2" pitchFamily="18" charset="2"/>
              <a:buNone/>
            </a:pPr>
            <a:endParaRPr lang="en-US" sz="2400" smtClean="0"/>
          </a:p>
        </p:txBody>
      </p:sp>
      <p:pic>
        <p:nvPicPr>
          <p:cNvPr id="12292" name="Picture 7" descr="C:\Users\ruthann\AppData\Local\Microsoft\Windows\Temporary Internet Files\Content.IE5\RSXWXN8D\MP90042774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495800"/>
            <a:ext cx="1981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956</TotalTime>
  <Words>819</Words>
  <Application>Microsoft Office PowerPoint</Application>
  <PresentationFormat>On-screen Show (4:3)</PresentationFormat>
  <Paragraphs>172</Paragraphs>
  <Slides>14</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Bodoni MT</vt:lpstr>
      <vt:lpstr>Verdana</vt:lpstr>
      <vt:lpstr>Wingdings 2</vt:lpstr>
      <vt:lpstr>Calibri</vt:lpstr>
      <vt:lpstr>Corbel</vt:lpstr>
      <vt:lpstr>Wingdings</vt:lpstr>
      <vt:lpstr>Carnival</vt:lpstr>
      <vt:lpstr>Building a New Professional Identity One Block at Time</vt:lpstr>
      <vt:lpstr>PowerPoint Presentation</vt:lpstr>
      <vt:lpstr>Laying the Foundation</vt:lpstr>
      <vt:lpstr>Constructing the Framework</vt:lpstr>
      <vt:lpstr>PowerPoint Presentation</vt:lpstr>
      <vt:lpstr>PowerPoint Presentation</vt:lpstr>
      <vt:lpstr>Raising the Walls Together</vt:lpstr>
      <vt:lpstr>Installing the Wiring</vt:lpstr>
      <vt:lpstr>Putting on the Roof</vt:lpstr>
      <vt:lpstr>PowerPoint Presentation</vt:lpstr>
      <vt:lpstr>PowerPoint Presentation</vt:lpstr>
      <vt:lpstr>Finishing the Construction</vt:lpstr>
      <vt:lpstr>A New Professional Identity</vt:lpstr>
      <vt:lpstr>Special 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reflection</dc:title>
  <dc:creator>ruthann</dc:creator>
  <cp:lastModifiedBy>Thomas, Edna</cp:lastModifiedBy>
  <cp:revision>94</cp:revision>
  <dcterms:created xsi:type="dcterms:W3CDTF">2011-10-25T16:00:12Z</dcterms:created>
  <dcterms:modified xsi:type="dcterms:W3CDTF">2012-05-10T14:50:24Z</dcterms:modified>
</cp:coreProperties>
</file>