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7" r:id="rId2"/>
    <p:sldId id="265" r:id="rId3"/>
    <p:sldId id="266" r:id="rId4"/>
    <p:sldId id="258" r:id="rId5"/>
    <p:sldId id="288" r:id="rId6"/>
    <p:sldId id="289" r:id="rId7"/>
    <p:sldId id="290" r:id="rId8"/>
    <p:sldId id="259" r:id="rId9"/>
    <p:sldId id="291" r:id="rId10"/>
    <p:sldId id="292" r:id="rId11"/>
    <p:sldId id="293" r:id="rId12"/>
    <p:sldId id="294" r:id="rId13"/>
    <p:sldId id="295" r:id="rId14"/>
    <p:sldId id="296" r:id="rId15"/>
    <p:sldId id="260" r:id="rId16"/>
    <p:sldId id="297" r:id="rId17"/>
    <p:sldId id="298" r:id="rId18"/>
    <p:sldId id="299" r:id="rId19"/>
    <p:sldId id="300" r:id="rId20"/>
    <p:sldId id="301" r:id="rId21"/>
    <p:sldId id="302" r:id="rId22"/>
    <p:sldId id="261" r:id="rId23"/>
    <p:sldId id="303" r:id="rId24"/>
    <p:sldId id="262" r:id="rId25"/>
    <p:sldId id="263" r:id="rId26"/>
    <p:sldId id="277" r:id="rId27"/>
    <p:sldId id="264" r:id="rId28"/>
    <p:sldId id="270" r:id="rId29"/>
    <p:sldId id="278" r:id="rId30"/>
    <p:sldId id="269" r:id="rId31"/>
    <p:sldId id="287" r:id="rId32"/>
    <p:sldId id="271" r:id="rId33"/>
    <p:sldId id="272" r:id="rId34"/>
    <p:sldId id="273" r:id="rId35"/>
    <p:sldId id="274" r:id="rId36"/>
    <p:sldId id="281" r:id="rId37"/>
    <p:sldId id="280" r:id="rId38"/>
    <p:sldId id="275" r:id="rId39"/>
    <p:sldId id="286" r:id="rId40"/>
    <p:sldId id="282" r:id="rId41"/>
    <p:sldId id="283" r:id="rId42"/>
    <p:sldId id="284" r:id="rId43"/>
    <p:sldId id="285" r:id="rId44"/>
    <p:sldId id="276" r:id="rId45"/>
    <p:sldId id="256" r:id="rId46"/>
    <p:sldId id="27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93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AFC9-99F4-CE4F-B57C-82C1B97C61DA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84E45-EEC4-E748-A6BB-E0129182E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84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EA8E-7B47-754D-94BE-80CEF3ABC102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D82C-A768-B141-A4FC-85BED1DA8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3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0E61-7B22-9E4F-B959-A444ECA72A4F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CBD0-3A50-904A-87DD-132953BBF110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B6F2-40AC-ED46-B66B-3763EEB370F1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2AB6-5449-F44A-8CC4-4F34C55D829B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3670-C67D-1843-9855-E9BBF0C2CAED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1C23-A9E9-2548-BD39-2DA779C0454C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20D5-ACB3-1A45-B3F6-20414F0F8B19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F6F5-FEFC-2140-BBEB-28208D3BA501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4B57-7D83-1C46-A173-EC66F891F7F3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8352-8904-C34C-BFFF-F29C01989619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6CD5-D0A9-3944-9A7C-D96AF0A65385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2942-418B-E342-87B8-F42DBEED1104}" type="datetime1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F58F-9516-6445-B669-21F7DD3366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4667"/>
            <a:ext cx="9144000" cy="322838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Morphing into a 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Doctoral Student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3909"/>
            <a:ext cx="9144000" cy="24675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Bill Bissett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Doctoral Student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College of Education &amp; Professional Development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Marshall University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November 30, 2011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LS 719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>
                <a:solidFill>
                  <a:schemeClr val="bg1"/>
                </a:solidFill>
              </a:rPr>
              <a:t>Introduction to Doctoral Studies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Process explained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LS 719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>
                <a:solidFill>
                  <a:schemeClr val="bg1"/>
                </a:solidFill>
              </a:rPr>
              <a:t>Introduction to Doctoral Studies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Process explained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Faculty want their students to succeed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LS 719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>
                <a:solidFill>
                  <a:schemeClr val="bg1"/>
                </a:solidFill>
              </a:rPr>
              <a:t>Introduction to Doctoral Studies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Process explained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Faculty want their students to succeed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Clear benchmarks of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LS 719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>
                <a:solidFill>
                  <a:schemeClr val="bg1"/>
                </a:solidFill>
              </a:rPr>
              <a:t>Introduction to Doctoral Studies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Process explained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Faculty want their students to succeed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Clear benchmarks of progress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Working with nontraditional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LS 719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>
                <a:solidFill>
                  <a:schemeClr val="bg1"/>
                </a:solidFill>
              </a:rPr>
              <a:t>Introduction to Doctoral Studies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Process explained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Faculty want their students to succeed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Clear benchmarks of progress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Working with nontraditional students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Remember what is important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2005</a:t>
            </a:r>
            <a:r>
              <a:rPr lang="en-US" dirty="0" smtClean="0">
                <a:solidFill>
                  <a:schemeClr val="bg1"/>
                </a:solidFill>
              </a:rPr>
              <a:t> - Director of Communications at South Charleston Campus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2005</a:t>
            </a:r>
            <a:r>
              <a:rPr lang="en-US" dirty="0" smtClean="0">
                <a:solidFill>
                  <a:schemeClr val="bg1"/>
                </a:solidFill>
              </a:rPr>
              <a:t> - Director of Communications at South Charleston Campus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Admitted to Doctoral Program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2005</a:t>
            </a:r>
            <a:r>
              <a:rPr lang="en-US" dirty="0" smtClean="0">
                <a:solidFill>
                  <a:schemeClr val="bg1"/>
                </a:solidFill>
              </a:rPr>
              <a:t> - Director of Communications at South Charleston Campus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Admitted to Doctoral Program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r>
              <a:rPr lang="en-US" dirty="0" smtClean="0">
                <a:solidFill>
                  <a:schemeClr val="bg1"/>
                </a:solidFill>
              </a:rPr>
              <a:t> - Named Chief of Staff/Senior Vice President for Communications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2005</a:t>
            </a:r>
            <a:r>
              <a:rPr lang="en-US" dirty="0" smtClean="0">
                <a:solidFill>
                  <a:schemeClr val="bg1"/>
                </a:solidFill>
              </a:rPr>
              <a:t> - Director of Communications at South Charleston Campus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Admitted to Doctoral Program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r>
              <a:rPr lang="en-US" dirty="0" smtClean="0">
                <a:solidFill>
                  <a:schemeClr val="bg1"/>
                </a:solidFill>
              </a:rPr>
              <a:t> - Named Chief of Staff/Senior Vice President for Communications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Continued Coursework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Molly Kathleen Bissett – 11/8/11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 descr="Minut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2005</a:t>
            </a:r>
            <a:r>
              <a:rPr lang="en-US" dirty="0" smtClean="0">
                <a:solidFill>
                  <a:schemeClr val="bg1"/>
                </a:solidFill>
              </a:rPr>
              <a:t> - Director of Communications at South Charleston Campus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Admitted to Doctoral Program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r>
              <a:rPr lang="en-US" dirty="0" smtClean="0">
                <a:solidFill>
                  <a:schemeClr val="bg1"/>
                </a:solidFill>
              </a:rPr>
              <a:t> - Named Chief of Staff/Senior Vice President for Communications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Continued Coursework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r>
              <a:rPr lang="en-US" dirty="0" smtClean="0">
                <a:solidFill>
                  <a:schemeClr val="bg1"/>
                </a:solidFill>
              </a:rPr>
              <a:t> - President of Kentucky Coal Association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Parallel Tracks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2005</a:t>
            </a:r>
            <a:r>
              <a:rPr lang="en-US" dirty="0" smtClean="0">
                <a:solidFill>
                  <a:schemeClr val="bg1"/>
                </a:solidFill>
              </a:rPr>
              <a:t> - Director of Communications at South Charleston Campus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2006 </a:t>
            </a:r>
            <a:r>
              <a:rPr lang="en-US" dirty="0" smtClean="0">
                <a:solidFill>
                  <a:schemeClr val="bg1"/>
                </a:solidFill>
              </a:rPr>
              <a:t>- Admitted to Doctoral Program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r>
              <a:rPr lang="en-US" dirty="0" smtClean="0">
                <a:solidFill>
                  <a:schemeClr val="bg1"/>
                </a:solidFill>
              </a:rPr>
              <a:t> - Named Chief of Staff/Senior Vice President for Communications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Continued Coursework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r>
              <a:rPr lang="en-US" dirty="0" smtClean="0">
                <a:solidFill>
                  <a:schemeClr val="bg1"/>
                </a:solidFill>
              </a:rPr>
              <a:t> - President of Kentucky Coal Association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2011</a:t>
            </a:r>
            <a:r>
              <a:rPr lang="en-US" dirty="0" smtClean="0">
                <a:solidFill>
                  <a:schemeClr val="bg1"/>
                </a:solidFill>
              </a:rPr>
              <a:t> - Finishing Coursework at UK/Marshall U.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Area of Emphasis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Area of Emphasis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5" descr="Appalachian_region_of_United_State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3308" r="-43308"/>
          <a:stretch>
            <a:fillRect/>
          </a:stretch>
        </p:blipFill>
        <p:spPr>
          <a:xfrm>
            <a:off x="0" y="1417638"/>
            <a:ext cx="9245672" cy="508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Humanities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Content Placeholder 8" descr="cropped-GHPheader0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5988" b="-125988"/>
          <a:stretch>
            <a:fillRect/>
          </a:stretch>
        </p:blipFill>
        <p:spPr>
          <a:xfrm>
            <a:off x="0" y="-238427"/>
            <a:ext cx="9144000" cy="5028847"/>
          </a:xfrm>
        </p:spPr>
      </p:pic>
      <p:pic>
        <p:nvPicPr>
          <p:cNvPr id="10" name="Picture 9" descr="humanities-defini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18" y="3429000"/>
            <a:ext cx="6586538" cy="29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Area of Emphasis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HUMN 600 </a:t>
            </a:r>
            <a:r>
              <a:rPr lang="en-US" dirty="0" smtClean="0">
                <a:solidFill>
                  <a:schemeClr val="bg1"/>
                </a:solidFill>
              </a:rPr>
              <a:t>- Introduction to the Humanities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Area of Emphasis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HUMN 600 </a:t>
            </a:r>
            <a:r>
              <a:rPr lang="en-US" dirty="0" smtClean="0">
                <a:solidFill>
                  <a:schemeClr val="bg1"/>
                </a:solidFill>
              </a:rPr>
              <a:t>- Introduction to the Humanities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Independent Study </a:t>
            </a:r>
            <a:r>
              <a:rPr lang="en-US" dirty="0" smtClean="0">
                <a:solidFill>
                  <a:schemeClr val="bg1"/>
                </a:solidFill>
              </a:rPr>
              <a:t>– Dr. Luke Eric Lassiter - Development of an annotated bibliography of Coal in Appalachia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Coal in Appalachia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4724302"/>
            <a:ext cx="3642518" cy="17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418" y="1462633"/>
            <a:ext cx="2882900" cy="130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4256" y="2921000"/>
            <a:ext cx="1643062" cy="16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8844" y="2921000"/>
            <a:ext cx="1468712" cy="16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35172" y="2057399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VERSUS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 descr="FOC LogoBet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2" y="1445251"/>
            <a:ext cx="2232152" cy="1475749"/>
          </a:xfrm>
          <a:prstGeom prst="rect">
            <a:avLst/>
          </a:prstGeom>
        </p:spPr>
      </p:pic>
      <p:pic>
        <p:nvPicPr>
          <p:cNvPr id="13" name="Picture 12" descr="Graysca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72" y="4724302"/>
            <a:ext cx="3200400" cy="1706880"/>
          </a:xfrm>
          <a:prstGeom prst="rect">
            <a:avLst/>
          </a:prstGeom>
        </p:spPr>
      </p:pic>
      <p:pic>
        <p:nvPicPr>
          <p:cNvPr id="14" name="Picture 13" descr="alumpofco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72" y="3092449"/>
            <a:ext cx="2070072" cy="1470465"/>
          </a:xfrm>
          <a:prstGeom prst="rect">
            <a:avLst/>
          </a:prstGeom>
        </p:spPr>
      </p:pic>
      <p:pic>
        <p:nvPicPr>
          <p:cNvPr id="16" name="Picture 15" descr="faces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844" y="3092448"/>
            <a:ext cx="1537305" cy="147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Coal in Appalachia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4724302"/>
            <a:ext cx="3642518" cy="17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418" y="1417639"/>
            <a:ext cx="2882900" cy="130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4256" y="2921000"/>
            <a:ext cx="1643062" cy="16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2920999"/>
            <a:ext cx="1468712" cy="16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35172" y="1703456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VERSUS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 descr="FOC LogoBet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2" y="1445251"/>
            <a:ext cx="2232152" cy="1475749"/>
          </a:xfrm>
          <a:prstGeom prst="rect">
            <a:avLst/>
          </a:prstGeom>
        </p:spPr>
      </p:pic>
      <p:pic>
        <p:nvPicPr>
          <p:cNvPr id="13" name="Picture 12" descr="Graysca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72" y="4801870"/>
            <a:ext cx="3200400" cy="1706880"/>
          </a:xfrm>
          <a:prstGeom prst="rect">
            <a:avLst/>
          </a:prstGeom>
        </p:spPr>
      </p:pic>
      <p:pic>
        <p:nvPicPr>
          <p:cNvPr id="14" name="Picture 13" descr="alumpofco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772" y="3092449"/>
            <a:ext cx="2070072" cy="1470465"/>
          </a:xfrm>
          <a:prstGeom prst="rect">
            <a:avLst/>
          </a:prstGeom>
        </p:spPr>
      </p:pic>
      <p:pic>
        <p:nvPicPr>
          <p:cNvPr id="16" name="Picture 15" descr="faces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6924" y="3092449"/>
            <a:ext cx="1537305" cy="1470466"/>
          </a:xfrm>
          <a:prstGeom prst="rect">
            <a:avLst/>
          </a:prstGeom>
        </p:spPr>
      </p:pic>
      <p:pic>
        <p:nvPicPr>
          <p:cNvPr id="15" name="Picture 14" descr="redX-300x29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4263" y="1703456"/>
            <a:ext cx="4114789" cy="407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Area of Emphasis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HUMN 600 </a:t>
            </a:r>
            <a:r>
              <a:rPr lang="en-US" dirty="0" smtClean="0">
                <a:solidFill>
                  <a:schemeClr val="bg1"/>
                </a:solidFill>
              </a:rPr>
              <a:t>- Introduction to the Humanities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Independent Study </a:t>
            </a:r>
            <a:r>
              <a:rPr lang="en-US" dirty="0" smtClean="0">
                <a:solidFill>
                  <a:schemeClr val="bg1"/>
                </a:solidFill>
              </a:rPr>
              <a:t>– Dr. Luke Eric Lassiter - Development of an annotated bibliography of Coal in Appalachia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Independent Study </a:t>
            </a:r>
            <a:r>
              <a:rPr lang="en-US" dirty="0" smtClean="0">
                <a:solidFill>
                  <a:schemeClr val="bg1"/>
                </a:solidFill>
              </a:rPr>
              <a:t>– Prof. Al Cross, University of Kentucky’s Institute for Rural Journalism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Presentations to Appalachian Studies Association &amp; National Newspaper Association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Morphing Into A Doctoral Student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600" i="1" dirty="0" smtClean="0">
                <a:solidFill>
                  <a:schemeClr val="bg1"/>
                </a:solidFill>
              </a:rPr>
              <a:t>“Congratulations – She looks just like you when you were in class.”</a:t>
            </a:r>
          </a:p>
          <a:p>
            <a:pPr algn="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Dr. Dennis Anderson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Weekly Newspapers in Appalachia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Crossnew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527" y="1417638"/>
            <a:ext cx="2121784" cy="3179496"/>
          </a:xfrm>
          <a:prstGeom prst="rect">
            <a:avLst/>
          </a:prstGeom>
        </p:spPr>
      </p:pic>
      <p:pic>
        <p:nvPicPr>
          <p:cNvPr id="6" name="Picture 5" descr="47-newspaper_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44" y="1417638"/>
            <a:ext cx="4239329" cy="3179496"/>
          </a:xfrm>
          <a:prstGeom prst="rect">
            <a:avLst/>
          </a:prstGeom>
        </p:spPr>
      </p:pic>
      <p:pic>
        <p:nvPicPr>
          <p:cNvPr id="7" name="Picture 6" descr="Screen shot 2011-11-10 at 2.26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61" y="4941698"/>
            <a:ext cx="5889567" cy="141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Portfolio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SRCEA</a:t>
            </a:r>
            <a:r>
              <a:rPr lang="en-US" sz="4000" dirty="0" smtClean="0">
                <a:solidFill>
                  <a:schemeClr val="bg1"/>
                </a:solidFill>
              </a:rPr>
              <a:t> Paper Presentation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Revision of </a:t>
            </a:r>
            <a:r>
              <a:rPr lang="en-US" sz="4000" b="1" i="1" dirty="0" smtClean="0">
                <a:solidFill>
                  <a:schemeClr val="bg1"/>
                </a:solidFill>
              </a:rPr>
              <a:t>Organizational Analysis </a:t>
            </a:r>
            <a:r>
              <a:rPr lang="en-US" sz="4000" dirty="0" smtClean="0">
                <a:solidFill>
                  <a:schemeClr val="bg1"/>
                </a:solidFill>
              </a:rPr>
              <a:t>Course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Develop </a:t>
            </a:r>
            <a:r>
              <a:rPr lang="en-US" sz="4000" b="1" i="1" dirty="0" smtClean="0">
                <a:solidFill>
                  <a:schemeClr val="bg1"/>
                </a:solidFill>
              </a:rPr>
              <a:t>Higher Education Public Relations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Course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Communications Plan </a:t>
            </a:r>
            <a:r>
              <a:rPr lang="en-US" sz="4000" dirty="0" smtClean="0">
                <a:solidFill>
                  <a:schemeClr val="bg1"/>
                </a:solidFill>
              </a:rPr>
              <a:t>for Doctoral Program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Southern Regional Council on Educational Administration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Content Placeholder 5" descr="SRCE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192" r="-6192"/>
          <a:stretch>
            <a:fillRect/>
          </a:stretch>
        </p:blipFill>
        <p:spPr>
          <a:xfrm>
            <a:off x="1335610" y="1885624"/>
            <a:ext cx="6664784" cy="3665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Organizational Analysis </a:t>
            </a:r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dirty="0"/>
          </a:p>
        </p:txBody>
      </p:sp>
      <p:pic>
        <p:nvPicPr>
          <p:cNvPr id="5" name="Content Placeholder 4" descr="iStock_networking_home_small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6" r="-10526"/>
          <a:stretch>
            <a:fillRect/>
          </a:stretch>
        </p:blipFill>
        <p:spPr>
          <a:xfrm>
            <a:off x="0" y="1640436"/>
            <a:ext cx="5993684" cy="3296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8087"/>
            <a:ext cx="9144000" cy="72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684" y="1640437"/>
            <a:ext cx="2523896" cy="329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Higher Education Public Relations </a:t>
            </a:r>
            <a:r>
              <a:rPr lang="en-US" b="1" dirty="0" smtClean="0">
                <a:solidFill>
                  <a:schemeClr val="bg1"/>
                </a:solidFill>
              </a:rPr>
              <a:t>Course - SOJMC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Higher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810" y="1916024"/>
            <a:ext cx="3367990" cy="3929322"/>
          </a:xfrm>
          <a:prstGeom prst="rect">
            <a:avLst/>
          </a:prstGeom>
        </p:spPr>
      </p:pic>
      <p:pic>
        <p:nvPicPr>
          <p:cNvPr id="7" name="Picture 6" descr="email-marketing-announc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024"/>
            <a:ext cx="4069201" cy="392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 Plan for Ed. D.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 Plan for Ed. D. Program</a:t>
            </a:r>
            <a:endParaRPr lang="en-US" dirty="0"/>
          </a:p>
        </p:txBody>
      </p:sp>
      <p:pic>
        <p:nvPicPr>
          <p:cNvPr id="5" name="Content Placeholder 4" descr="obxov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62" r="-10062"/>
          <a:stretch>
            <a:fillRect/>
          </a:stretch>
        </p:blipFill>
        <p:spPr>
          <a:xfrm>
            <a:off x="1248029" y="1852021"/>
            <a:ext cx="6946128" cy="38201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Commo Plan for Ed. D. Program</a:t>
            </a:r>
            <a:endParaRPr lang="en-US" dirty="0"/>
          </a:p>
        </p:txBody>
      </p:sp>
      <p:pic>
        <p:nvPicPr>
          <p:cNvPr id="5" name="Content Placeholder 4" descr="EDD sticker PMS 357 ALL CAPS cop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345" r="-1934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now well versed in higher education: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Depth</a:t>
            </a:r>
            <a:r>
              <a:rPr lang="en-US" dirty="0" smtClean="0">
                <a:solidFill>
                  <a:schemeClr val="bg1"/>
                </a:solidFill>
              </a:rPr>
              <a:t> = Levels of culture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Breadth</a:t>
            </a:r>
            <a:r>
              <a:rPr lang="en-US" dirty="0" smtClean="0">
                <a:solidFill>
                  <a:schemeClr val="bg1"/>
                </a:solidFill>
              </a:rPr>
              <a:t> = Scope of culture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Portfolio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now well versed in higher education: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Depth</a:t>
            </a:r>
            <a:r>
              <a:rPr lang="en-US" dirty="0" smtClean="0">
                <a:solidFill>
                  <a:schemeClr val="bg1"/>
                </a:solidFill>
              </a:rPr>
              <a:t> = Levels of culture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Breadth</a:t>
            </a:r>
            <a:r>
              <a:rPr lang="en-US" dirty="0" smtClean="0">
                <a:solidFill>
                  <a:schemeClr val="bg1"/>
                </a:solidFill>
              </a:rPr>
              <a:t> = Scope of 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 work in Higher Education (and KCA) is improved through involvement in the doctoral program.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now well versed in higher education: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Depth</a:t>
            </a:r>
            <a:r>
              <a:rPr lang="en-US" dirty="0" smtClean="0">
                <a:solidFill>
                  <a:schemeClr val="bg1"/>
                </a:solidFill>
              </a:rPr>
              <a:t> = Levels of culture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Breadth</a:t>
            </a:r>
            <a:r>
              <a:rPr lang="en-US" dirty="0" smtClean="0">
                <a:solidFill>
                  <a:schemeClr val="bg1"/>
                </a:solidFill>
              </a:rPr>
              <a:t> = Scope of 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 work in Higher Education (and KCA) is improved through involvement in the doctoral program.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will never be fully prepared, but now know how to find the answers.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now well versed in higher education: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Depth</a:t>
            </a:r>
            <a:r>
              <a:rPr lang="en-US" dirty="0" smtClean="0">
                <a:solidFill>
                  <a:schemeClr val="bg1"/>
                </a:solidFill>
              </a:rPr>
              <a:t> = Levels of culture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Breadth</a:t>
            </a:r>
            <a:r>
              <a:rPr lang="en-US" dirty="0" smtClean="0">
                <a:solidFill>
                  <a:schemeClr val="bg1"/>
                </a:solidFill>
              </a:rPr>
              <a:t> = Scope of 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 work in Higher Education (and KCA) is improved through involvement in the doctoral program.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will never be fully prepared, but now know how to find the answers.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Higher Education is </a:t>
            </a:r>
            <a:r>
              <a:rPr lang="en-US" i="1" u="sng" dirty="0" smtClean="0">
                <a:solidFill>
                  <a:schemeClr val="bg1"/>
                </a:solidFill>
              </a:rPr>
              <a:t>sort of</a:t>
            </a:r>
            <a:r>
              <a:rPr lang="en-US" dirty="0" smtClean="0">
                <a:solidFill>
                  <a:schemeClr val="bg1"/>
                </a:solidFill>
              </a:rPr>
              <a:t> a business.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now well versed in higher education: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Depth</a:t>
            </a:r>
            <a:r>
              <a:rPr lang="en-US" dirty="0" smtClean="0">
                <a:solidFill>
                  <a:schemeClr val="bg1"/>
                </a:solidFill>
              </a:rPr>
              <a:t> = Levels of culture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Breadth</a:t>
            </a:r>
            <a:r>
              <a:rPr lang="en-US" dirty="0" smtClean="0">
                <a:solidFill>
                  <a:schemeClr val="bg1"/>
                </a:solidFill>
              </a:rPr>
              <a:t> = Scope of culture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 work in Higher Education (and KCA) is improved through involvement in the doctoral program.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will never be fully prepared, but now know how to find the answers.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Higher Education is </a:t>
            </a:r>
            <a:r>
              <a:rPr lang="en-US" i="1" u="sng" dirty="0" smtClean="0">
                <a:solidFill>
                  <a:schemeClr val="bg1"/>
                </a:solidFill>
              </a:rPr>
              <a:t>sort of</a:t>
            </a:r>
            <a:r>
              <a:rPr lang="en-US" dirty="0" smtClean="0">
                <a:solidFill>
                  <a:schemeClr val="bg1"/>
                </a:solidFill>
              </a:rPr>
              <a:t> a business.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Education </a:t>
            </a:r>
            <a:r>
              <a:rPr lang="en-US" smtClean="0">
                <a:solidFill>
                  <a:schemeClr val="bg1"/>
                </a:solidFill>
              </a:rPr>
              <a:t>remains a </a:t>
            </a:r>
            <a:r>
              <a:rPr lang="en-US" dirty="0" smtClean="0">
                <a:solidFill>
                  <a:schemeClr val="bg1"/>
                </a:solidFill>
              </a:rPr>
              <a:t>highly political environment.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Horace Mann said…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800" i="1" dirty="0" smtClean="0">
                <a:solidFill>
                  <a:schemeClr val="bg1"/>
                </a:solidFill>
              </a:rPr>
              <a:t>“Education then, beyond all other devices of human origin, is the </a:t>
            </a:r>
            <a:r>
              <a:rPr lang="en-US" sz="4800" b="1" dirty="0" smtClean="0">
                <a:solidFill>
                  <a:schemeClr val="bg1"/>
                </a:solidFill>
              </a:rPr>
              <a:t>great equalizer </a:t>
            </a:r>
            <a:r>
              <a:rPr lang="en-US" sz="4800" i="1" dirty="0" smtClean="0">
                <a:solidFill>
                  <a:schemeClr val="bg1"/>
                </a:solidFill>
              </a:rPr>
              <a:t>of the conditions of men, the balance-wheel of the social machinery.“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3909"/>
            <a:ext cx="9144000" cy="24675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Bill Bissett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Doctoral Student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College of Education &amp; Professional Development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Marshall University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November 30, 2011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Morphing Into A Doctoral Student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creen shot 2011-11-14 at 7.35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05" y="1417638"/>
            <a:ext cx="6771902" cy="266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4667"/>
            <a:ext cx="9144000" cy="322838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Morphing into a 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Doctoral Student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53909"/>
            <a:ext cx="9144000" cy="24675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Bill Bissett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Doctoral Student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College of Education &amp; Professional Development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Marshall University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November 30, 2011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Portfolio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SURPRISE! Not as tortuous as I expected…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Portfolio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SURPRISE! Not as tortuous as I expected…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Kept most of my materials and work product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Portfolio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SURPRISE! Not as tortuous as I expected…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Kept most of my materials and work product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Looking back to 2006, I am now more conversant in Education.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Explaining the Doctoral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LS 719 </a:t>
            </a:r>
            <a:r>
              <a:rPr lang="en-US" sz="3600" dirty="0" smtClean="0">
                <a:solidFill>
                  <a:schemeClr val="bg1"/>
                </a:solidFill>
              </a:rPr>
              <a:t>– </a:t>
            </a:r>
            <a:r>
              <a:rPr lang="en-US" sz="3600" i="1" dirty="0" smtClean="0">
                <a:solidFill>
                  <a:schemeClr val="bg1"/>
                </a:solidFill>
              </a:rPr>
              <a:t>Introduction to Doctoral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F58F-9516-6445-B669-21F7DD33662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942</Words>
  <Application>Microsoft Office PowerPoint</Application>
  <PresentationFormat>On-screen Show (4:3)</PresentationFormat>
  <Paragraphs>196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Morphing into a  Doctoral Student</vt:lpstr>
      <vt:lpstr>Molly Kathleen Bissett – 11/8/11</vt:lpstr>
      <vt:lpstr>Morphing Into A Doctoral Student</vt:lpstr>
      <vt:lpstr>The Portfolio Process</vt:lpstr>
      <vt:lpstr>The Portfolio Process</vt:lpstr>
      <vt:lpstr>The Portfolio Process</vt:lpstr>
      <vt:lpstr>The Portfolio Process</vt:lpstr>
      <vt:lpstr>Explaining the Doctoral Program</vt:lpstr>
      <vt:lpstr>Explaining the Doctoral Program</vt:lpstr>
      <vt:lpstr>Explaining the Doctoral Program</vt:lpstr>
      <vt:lpstr>Explaining the Doctoral Program</vt:lpstr>
      <vt:lpstr>Explaining the Doctoral Program</vt:lpstr>
      <vt:lpstr>Explaining the Doctoral Program</vt:lpstr>
      <vt:lpstr>Explaining the Doctoral Program</vt:lpstr>
      <vt:lpstr>Parallel Tracks</vt:lpstr>
      <vt:lpstr>Parallel Tracks</vt:lpstr>
      <vt:lpstr>Parallel Tracks</vt:lpstr>
      <vt:lpstr>Parallel Tracks</vt:lpstr>
      <vt:lpstr>Parallel Tracks</vt:lpstr>
      <vt:lpstr>Parallel Tracks</vt:lpstr>
      <vt:lpstr>Parallel Tracks</vt:lpstr>
      <vt:lpstr>Area of Emphasis</vt:lpstr>
      <vt:lpstr>Area of Emphasis</vt:lpstr>
      <vt:lpstr>Humanities</vt:lpstr>
      <vt:lpstr>Area of Emphasis</vt:lpstr>
      <vt:lpstr>Area of Emphasis</vt:lpstr>
      <vt:lpstr>Coal in Appalachia</vt:lpstr>
      <vt:lpstr>Coal in Appalachia</vt:lpstr>
      <vt:lpstr>Area of Emphasis</vt:lpstr>
      <vt:lpstr>Weekly Newspapers in Appalachia</vt:lpstr>
      <vt:lpstr>Portfolio Items</vt:lpstr>
      <vt:lpstr>Southern Regional Council on Educational Administration</vt:lpstr>
      <vt:lpstr>Organizational Analysis Course</vt:lpstr>
      <vt:lpstr>Higher Education Public Relations Course - SOJMC</vt:lpstr>
      <vt:lpstr>Commo Plan for Ed. D. Program</vt:lpstr>
      <vt:lpstr>Commo Plan for Ed. D. Program</vt:lpstr>
      <vt:lpstr>Commo Plan for Ed. D. Program</vt:lpstr>
      <vt:lpstr>CONCLUSIONS</vt:lpstr>
      <vt:lpstr>CONCLUSIONS</vt:lpstr>
      <vt:lpstr>CONCLUSIONS</vt:lpstr>
      <vt:lpstr>CONCLUSIONS</vt:lpstr>
      <vt:lpstr>CONCLUSIONS</vt:lpstr>
      <vt:lpstr>CONCLUSIONS</vt:lpstr>
      <vt:lpstr>Horace Mann said…</vt:lpstr>
      <vt:lpstr>PowerPoint Presentation</vt:lpstr>
      <vt:lpstr>Morphing into a  Doctoral Student</vt:lpstr>
    </vt:vector>
  </TitlesOfParts>
  <Company>Kentucky Coal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Bissett</dc:creator>
  <cp:lastModifiedBy>Thomas, Edna</cp:lastModifiedBy>
  <cp:revision>33</cp:revision>
  <dcterms:created xsi:type="dcterms:W3CDTF">2011-11-29T02:02:10Z</dcterms:created>
  <dcterms:modified xsi:type="dcterms:W3CDTF">2011-12-01T14:43:47Z</dcterms:modified>
</cp:coreProperties>
</file>