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93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2FA6F3BE-3356-472A-9A7D-CA8C864864A7}" type="datetimeFigureOut">
              <a:rPr lang="en-US" smtClean="0"/>
              <a:t>8/14/2012</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06700F82-BC3D-4808-BE3B-D13A77667C36}" type="slidenum">
              <a:rPr lang="en-US" smtClean="0"/>
              <a:t>‹#›</a:t>
            </a:fld>
            <a:endParaRPr lang="en-US"/>
          </a:p>
        </p:txBody>
      </p:sp>
    </p:spTree>
    <p:extLst>
      <p:ext uri="{BB962C8B-B14F-4D97-AF65-F5344CB8AC3E}">
        <p14:creationId xmlns:p14="http://schemas.microsoft.com/office/powerpoint/2010/main" val="1821980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FF2CEF9-8F22-4326-BEC5-8387993E810D}" type="datetimeFigureOut">
              <a:rPr lang="en-US" smtClean="0"/>
              <a:t>8/14/2012</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EE386DBB-DAA1-4CA4-A994-61399594B140}" type="slidenum">
              <a:rPr lang="en-US" smtClean="0"/>
              <a:t>‹#›</a:t>
            </a:fld>
            <a:endParaRPr lang="en-US"/>
          </a:p>
        </p:txBody>
      </p:sp>
    </p:spTree>
    <p:extLst>
      <p:ext uri="{BB962C8B-B14F-4D97-AF65-F5344CB8AC3E}">
        <p14:creationId xmlns:p14="http://schemas.microsoft.com/office/powerpoint/2010/main" val="42928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a:t>
            </a:fld>
            <a:endParaRPr lang="en-US"/>
          </a:p>
        </p:txBody>
      </p:sp>
    </p:spTree>
    <p:extLst>
      <p:ext uri="{BB962C8B-B14F-4D97-AF65-F5344CB8AC3E}">
        <p14:creationId xmlns:p14="http://schemas.microsoft.com/office/powerpoint/2010/main" val="2637396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10</a:t>
            </a:fld>
            <a:endParaRPr lang="en-US"/>
          </a:p>
        </p:txBody>
      </p:sp>
    </p:spTree>
    <p:extLst>
      <p:ext uri="{BB962C8B-B14F-4D97-AF65-F5344CB8AC3E}">
        <p14:creationId xmlns:p14="http://schemas.microsoft.com/office/powerpoint/2010/main" val="70633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11</a:t>
            </a:fld>
            <a:endParaRPr lang="en-US"/>
          </a:p>
        </p:txBody>
      </p:sp>
    </p:spTree>
    <p:extLst>
      <p:ext uri="{BB962C8B-B14F-4D97-AF65-F5344CB8AC3E}">
        <p14:creationId xmlns:p14="http://schemas.microsoft.com/office/powerpoint/2010/main" val="2728123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12</a:t>
            </a:fld>
            <a:endParaRPr lang="en-US"/>
          </a:p>
        </p:txBody>
      </p:sp>
    </p:spTree>
    <p:extLst>
      <p:ext uri="{BB962C8B-B14F-4D97-AF65-F5344CB8AC3E}">
        <p14:creationId xmlns:p14="http://schemas.microsoft.com/office/powerpoint/2010/main" val="3586349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13</a:t>
            </a:fld>
            <a:endParaRPr lang="en-US"/>
          </a:p>
        </p:txBody>
      </p:sp>
    </p:spTree>
    <p:extLst>
      <p:ext uri="{BB962C8B-B14F-4D97-AF65-F5344CB8AC3E}">
        <p14:creationId xmlns:p14="http://schemas.microsoft.com/office/powerpoint/2010/main" val="2555811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14</a:t>
            </a:fld>
            <a:endParaRPr lang="en-US"/>
          </a:p>
        </p:txBody>
      </p:sp>
    </p:spTree>
    <p:extLst>
      <p:ext uri="{BB962C8B-B14F-4D97-AF65-F5344CB8AC3E}">
        <p14:creationId xmlns:p14="http://schemas.microsoft.com/office/powerpoint/2010/main" val="2889620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15</a:t>
            </a:fld>
            <a:endParaRPr lang="en-US"/>
          </a:p>
        </p:txBody>
      </p:sp>
    </p:spTree>
    <p:extLst>
      <p:ext uri="{BB962C8B-B14F-4D97-AF65-F5344CB8AC3E}">
        <p14:creationId xmlns:p14="http://schemas.microsoft.com/office/powerpoint/2010/main" val="925453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16</a:t>
            </a:fld>
            <a:endParaRPr lang="en-US"/>
          </a:p>
        </p:txBody>
      </p:sp>
    </p:spTree>
    <p:extLst>
      <p:ext uri="{BB962C8B-B14F-4D97-AF65-F5344CB8AC3E}">
        <p14:creationId xmlns:p14="http://schemas.microsoft.com/office/powerpoint/2010/main" val="1615767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17</a:t>
            </a:fld>
            <a:endParaRPr lang="en-US"/>
          </a:p>
        </p:txBody>
      </p:sp>
    </p:spTree>
    <p:extLst>
      <p:ext uri="{BB962C8B-B14F-4D97-AF65-F5344CB8AC3E}">
        <p14:creationId xmlns:p14="http://schemas.microsoft.com/office/powerpoint/2010/main" val="190144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2</a:t>
            </a:fld>
            <a:endParaRPr lang="en-US"/>
          </a:p>
        </p:txBody>
      </p:sp>
    </p:spTree>
    <p:extLst>
      <p:ext uri="{BB962C8B-B14F-4D97-AF65-F5344CB8AC3E}">
        <p14:creationId xmlns:p14="http://schemas.microsoft.com/office/powerpoint/2010/main" val="3752704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3</a:t>
            </a:fld>
            <a:endParaRPr lang="en-US"/>
          </a:p>
        </p:txBody>
      </p:sp>
    </p:spTree>
    <p:extLst>
      <p:ext uri="{BB962C8B-B14F-4D97-AF65-F5344CB8AC3E}">
        <p14:creationId xmlns:p14="http://schemas.microsoft.com/office/powerpoint/2010/main" val="149654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4</a:t>
            </a:fld>
            <a:endParaRPr lang="en-US"/>
          </a:p>
        </p:txBody>
      </p:sp>
    </p:spTree>
    <p:extLst>
      <p:ext uri="{BB962C8B-B14F-4D97-AF65-F5344CB8AC3E}">
        <p14:creationId xmlns:p14="http://schemas.microsoft.com/office/powerpoint/2010/main" val="2491227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5</a:t>
            </a:fld>
            <a:endParaRPr lang="en-US"/>
          </a:p>
        </p:txBody>
      </p:sp>
    </p:spTree>
    <p:extLst>
      <p:ext uri="{BB962C8B-B14F-4D97-AF65-F5344CB8AC3E}">
        <p14:creationId xmlns:p14="http://schemas.microsoft.com/office/powerpoint/2010/main" val="1216430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6</a:t>
            </a:fld>
            <a:endParaRPr lang="en-US"/>
          </a:p>
        </p:txBody>
      </p:sp>
    </p:spTree>
    <p:extLst>
      <p:ext uri="{BB962C8B-B14F-4D97-AF65-F5344CB8AC3E}">
        <p14:creationId xmlns:p14="http://schemas.microsoft.com/office/powerpoint/2010/main" val="433253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7</a:t>
            </a:fld>
            <a:endParaRPr lang="en-US"/>
          </a:p>
        </p:txBody>
      </p:sp>
    </p:spTree>
    <p:extLst>
      <p:ext uri="{BB962C8B-B14F-4D97-AF65-F5344CB8AC3E}">
        <p14:creationId xmlns:p14="http://schemas.microsoft.com/office/powerpoint/2010/main" val="4288594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8</a:t>
            </a:fld>
            <a:endParaRPr lang="en-US"/>
          </a:p>
        </p:txBody>
      </p:sp>
    </p:spTree>
    <p:extLst>
      <p:ext uri="{BB962C8B-B14F-4D97-AF65-F5344CB8AC3E}">
        <p14:creationId xmlns:p14="http://schemas.microsoft.com/office/powerpoint/2010/main" val="3239233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386DBB-DAA1-4CA4-A994-61399594B140}" type="slidenum">
              <a:rPr lang="en-US" smtClean="0"/>
              <a:t>9</a:t>
            </a:fld>
            <a:endParaRPr lang="en-US"/>
          </a:p>
        </p:txBody>
      </p:sp>
    </p:spTree>
    <p:extLst>
      <p:ext uri="{BB962C8B-B14F-4D97-AF65-F5344CB8AC3E}">
        <p14:creationId xmlns:p14="http://schemas.microsoft.com/office/powerpoint/2010/main" val="729981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1F5BDCB-4DBF-4829-BADD-C9E884FDC05C}" type="datetimeFigureOut">
              <a:rPr lang="en-US" smtClean="0"/>
              <a:t>8/14/2012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8C55A27-59D4-466B-9A51-EECCB77B18E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5BDCB-4DBF-4829-BADD-C9E884FDC05C}" type="datetimeFigureOut">
              <a:rPr lang="en-US" smtClean="0"/>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F5BDCB-4DBF-4829-BADD-C9E884FDC05C}" type="datetimeFigureOut">
              <a:rPr lang="en-US" smtClean="0"/>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F5BDCB-4DBF-4829-BADD-C9E884FDC05C}" type="datetimeFigureOut">
              <a:rPr lang="en-US" smtClean="0"/>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F5BDCB-4DBF-4829-BADD-C9E884FDC05C}" type="datetimeFigureOut">
              <a:rPr lang="en-US" smtClean="0"/>
              <a:t>8/14/2012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1F5BDCB-4DBF-4829-BADD-C9E884FDC05C}" type="datetimeFigureOut">
              <a:rPr lang="en-US" smtClean="0"/>
              <a:t>8/14/2012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55A27-59D4-466B-9A51-EECCB77B18E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F5BDCB-4DBF-4829-BADD-C9E884FDC05C}" type="datetimeFigureOut">
              <a:rPr lang="en-US" smtClean="0"/>
              <a:t>8/14/2012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F5BDCB-4DBF-4829-BADD-C9E884FDC05C}" type="datetimeFigureOut">
              <a:rPr lang="en-US" smtClean="0"/>
              <a:t>8/14/2012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5BDCB-4DBF-4829-BADD-C9E884FDC05C}" type="datetimeFigureOut">
              <a:rPr lang="en-US" smtClean="0"/>
              <a:t>8/14/2012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1F5BDCB-4DBF-4829-BADD-C9E884FDC05C}" type="datetimeFigureOut">
              <a:rPr lang="en-US" smtClean="0"/>
              <a:t>8/14/2012</a:t>
            </a:fld>
            <a:endParaRPr lang="en-US"/>
          </a:p>
        </p:txBody>
      </p:sp>
      <p:sp>
        <p:nvSpPr>
          <p:cNvPr id="7" name="Slide Number Placeholder 6"/>
          <p:cNvSpPr>
            <a:spLocks noGrp="1"/>
          </p:cNvSpPr>
          <p:nvPr>
            <p:ph type="sldNum" sz="quarter" idx="12"/>
          </p:nvPr>
        </p:nvSpPr>
        <p:spPr/>
        <p:txBody>
          <a:bodyPr/>
          <a:lstStyle/>
          <a:p>
            <a:fld id="{38C55A27-59D4-466B-9A51-EECCB77B18E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F5BDCB-4DBF-4829-BADD-C9E884FDC05C}" type="datetimeFigureOut">
              <a:rPr lang="en-US" smtClean="0"/>
              <a:t>8/14/2012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8C55A27-59D4-466B-9A51-EECCB77B18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1F5BDCB-4DBF-4829-BADD-C9E884FDC05C}" type="datetimeFigureOut">
              <a:rPr lang="en-US" smtClean="0"/>
              <a:t>8/14/2012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8C55A27-59D4-466B-9A51-EECCB77B18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000" dirty="0" smtClean="0"/>
              <a:t>Development of a Doctoral Student in Preparation for the Dissertation: A Program Logic Model</a:t>
            </a:r>
            <a:endParaRPr lang="en-US" sz="2000" dirty="0"/>
          </a:p>
        </p:txBody>
      </p:sp>
      <p:sp>
        <p:nvSpPr>
          <p:cNvPr id="3" name="Subtitle 2"/>
          <p:cNvSpPr>
            <a:spLocks noGrp="1"/>
          </p:cNvSpPr>
          <p:nvPr>
            <p:ph type="subTitle" idx="1"/>
          </p:nvPr>
        </p:nvSpPr>
        <p:spPr/>
        <p:txBody>
          <a:bodyPr>
            <a:normAutofit lnSpcReduction="10000"/>
          </a:bodyPr>
          <a:lstStyle/>
          <a:p>
            <a:r>
              <a:rPr lang="en-US" dirty="0" smtClean="0"/>
              <a:t>Frances Pack</a:t>
            </a:r>
          </a:p>
          <a:p>
            <a:r>
              <a:rPr lang="en-US" dirty="0" smtClean="0"/>
              <a:t>Marshall University</a:t>
            </a:r>
          </a:p>
          <a:p>
            <a:r>
              <a:rPr lang="en-US" dirty="0" smtClean="0"/>
              <a:t>Portfolio Presentation</a:t>
            </a:r>
          </a:p>
          <a:p>
            <a:r>
              <a:rPr lang="en-US" dirty="0" smtClean="0"/>
              <a:t>Qualifying Assessment</a:t>
            </a:r>
            <a:endParaRPr lang="en-US" dirty="0"/>
          </a:p>
        </p:txBody>
      </p:sp>
    </p:spTree>
    <p:extLst>
      <p:ext uri="{BB962C8B-B14F-4D97-AF65-F5344CB8AC3E}">
        <p14:creationId xmlns:p14="http://schemas.microsoft.com/office/powerpoint/2010/main" val="2363284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8580" indent="0">
              <a:buNone/>
            </a:pPr>
            <a:r>
              <a:rPr lang="en-US" sz="1600" i="1" dirty="0" smtClean="0"/>
              <a:t>“To live is to change; to live well is to have changed often”</a:t>
            </a:r>
          </a:p>
          <a:p>
            <a:pPr marL="68580" indent="0">
              <a:buNone/>
            </a:pPr>
            <a:r>
              <a:rPr lang="en-US" sz="1600" i="1" dirty="0"/>
              <a:t>	</a:t>
            </a:r>
            <a:r>
              <a:rPr lang="en-US" sz="1600" dirty="0" smtClean="0"/>
              <a:t>Cardinal Newman</a:t>
            </a:r>
          </a:p>
          <a:p>
            <a:pPr marL="68580" indent="0">
              <a:buNone/>
            </a:pPr>
            <a:endParaRPr lang="en-US" sz="1600" i="1" dirty="0" smtClean="0"/>
          </a:p>
          <a:p>
            <a:pPr marL="68580" indent="0">
              <a:buNone/>
            </a:pPr>
            <a:endParaRPr lang="en-US" sz="1600" i="1" dirty="0"/>
          </a:p>
          <a:p>
            <a:pPr marL="68580" indent="0">
              <a:buNone/>
            </a:pPr>
            <a:endParaRPr lang="en-US" sz="1600" i="1" dirty="0"/>
          </a:p>
          <a:p>
            <a:pPr>
              <a:buFont typeface="Wingdings" pitchFamily="2" charset="2"/>
              <a:buChar char="v"/>
            </a:pPr>
            <a:r>
              <a:rPr lang="en-US" sz="1600" dirty="0" smtClean="0"/>
              <a:t>Reduction of required coursework.</a:t>
            </a:r>
          </a:p>
          <a:p>
            <a:pPr>
              <a:buFont typeface="Wingdings" pitchFamily="2" charset="2"/>
              <a:buChar char="v"/>
            </a:pPr>
            <a:r>
              <a:rPr lang="en-US" sz="1600" dirty="0" smtClean="0"/>
              <a:t>Pre/post assessment</a:t>
            </a:r>
          </a:p>
          <a:p>
            <a:pPr>
              <a:buFont typeface="Wingdings" pitchFamily="2" charset="2"/>
              <a:buChar char="v"/>
            </a:pPr>
            <a:r>
              <a:rPr lang="en-US" sz="1600" dirty="0" smtClean="0"/>
              <a:t>Realignment of coursework to curriculum standards</a:t>
            </a:r>
            <a:endParaRPr lang="en-US" sz="1600" dirty="0"/>
          </a:p>
        </p:txBody>
      </p:sp>
      <p:sp>
        <p:nvSpPr>
          <p:cNvPr id="3" name="Title 2"/>
          <p:cNvSpPr>
            <a:spLocks noGrp="1"/>
          </p:cNvSpPr>
          <p:nvPr>
            <p:ph type="title"/>
          </p:nvPr>
        </p:nvSpPr>
        <p:spPr>
          <a:xfrm>
            <a:off x="4739833" y="1752601"/>
            <a:ext cx="3304572" cy="2057400"/>
          </a:xfrm>
        </p:spPr>
        <p:txBody>
          <a:bodyPr>
            <a:normAutofit/>
          </a:bodyPr>
          <a:lstStyle/>
          <a:p>
            <a:r>
              <a:rPr lang="en-US" dirty="0" smtClean="0"/>
              <a:t>Attendance and Social Services Certification Program Revision</a:t>
            </a:r>
            <a:endParaRPr lang="en-US" dirty="0"/>
          </a:p>
        </p:txBody>
      </p:sp>
      <p:sp>
        <p:nvSpPr>
          <p:cNvPr id="4" name="Text Placeholder 3"/>
          <p:cNvSpPr>
            <a:spLocks noGrp="1"/>
          </p:cNvSpPr>
          <p:nvPr>
            <p:ph type="body" sz="half" idx="2"/>
          </p:nvPr>
        </p:nvSpPr>
        <p:spPr>
          <a:xfrm>
            <a:off x="4648200" y="4117848"/>
            <a:ext cx="3048000" cy="1517904"/>
          </a:xfrm>
        </p:spPr>
        <p:txBody>
          <a:bodyPr/>
          <a:lstStyle/>
          <a:p>
            <a:endParaRPr lang="en-US" dirty="0"/>
          </a:p>
        </p:txBody>
      </p:sp>
      <p:pic>
        <p:nvPicPr>
          <p:cNvPr id="8194" name="Picture 2" descr="C:\Users\Frances\AppData\Local\Microsoft\Windows\Temporary Internet Files\Content.IE5\GDEO5B3W\MC90025062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4465" y="3962400"/>
            <a:ext cx="3203961" cy="1544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067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8580" indent="0">
              <a:buNone/>
            </a:pPr>
            <a:r>
              <a:rPr lang="en-US" sz="1600" i="1" dirty="0" smtClean="0"/>
              <a:t>“I need to see you as soon as you get a chance”</a:t>
            </a:r>
          </a:p>
          <a:p>
            <a:pPr marL="68580" indent="0">
              <a:buNone/>
            </a:pPr>
            <a:r>
              <a:rPr lang="en-US" sz="1600" i="1" dirty="0" smtClean="0"/>
              <a:t>  </a:t>
            </a:r>
            <a:r>
              <a:rPr lang="en-US" sz="1600" dirty="0" smtClean="0"/>
              <a:t>Dr. Sue </a:t>
            </a:r>
            <a:r>
              <a:rPr lang="en-US" sz="1600" dirty="0" err="1" smtClean="0"/>
              <a:t>Hollandsworth</a:t>
            </a:r>
            <a:endParaRPr lang="en-US" sz="1600" dirty="0" smtClean="0"/>
          </a:p>
          <a:p>
            <a:pPr marL="68580" indent="0">
              <a:buNone/>
            </a:pPr>
            <a:endParaRPr lang="en-US" sz="1600" i="1" dirty="0"/>
          </a:p>
          <a:p>
            <a:pPr>
              <a:buFont typeface="Arial" pitchFamily="34" charset="0"/>
              <a:buChar char="•"/>
            </a:pPr>
            <a:r>
              <a:rPr lang="en-US" sz="1600" dirty="0" smtClean="0"/>
              <a:t>Ignorance</a:t>
            </a:r>
          </a:p>
          <a:p>
            <a:pPr>
              <a:buFont typeface="Arial" pitchFamily="34" charset="0"/>
              <a:buChar char="•"/>
            </a:pPr>
            <a:endParaRPr lang="en-US" sz="1600" dirty="0"/>
          </a:p>
          <a:p>
            <a:pPr>
              <a:buFont typeface="Arial" pitchFamily="34" charset="0"/>
              <a:buChar char="•"/>
            </a:pPr>
            <a:r>
              <a:rPr lang="en-US" sz="1600" dirty="0" smtClean="0"/>
              <a:t>Stress</a:t>
            </a:r>
          </a:p>
          <a:p>
            <a:pPr>
              <a:buFont typeface="Arial" pitchFamily="34" charset="0"/>
              <a:buChar char="•"/>
            </a:pPr>
            <a:endParaRPr lang="en-US" sz="1600" dirty="0"/>
          </a:p>
          <a:p>
            <a:pPr>
              <a:buFont typeface="Arial" pitchFamily="34" charset="0"/>
              <a:buChar char="•"/>
            </a:pPr>
            <a:r>
              <a:rPr lang="en-US" sz="1600" dirty="0" smtClean="0"/>
              <a:t>Improvement in the certification program</a:t>
            </a:r>
          </a:p>
          <a:p>
            <a:pPr>
              <a:buFont typeface="Arial" pitchFamily="34" charset="0"/>
              <a:buChar char="•"/>
            </a:pPr>
            <a:endParaRPr lang="en-US" sz="1600" dirty="0"/>
          </a:p>
          <a:p>
            <a:pPr>
              <a:buFont typeface="Arial" pitchFamily="34" charset="0"/>
              <a:buChar char="•"/>
            </a:pPr>
            <a:r>
              <a:rPr lang="en-US" sz="1600" dirty="0" smtClean="0"/>
              <a:t>Developed a strategy for dealing with life’s uncertainties</a:t>
            </a:r>
            <a:endParaRPr lang="en-US" sz="1600" dirty="0"/>
          </a:p>
        </p:txBody>
      </p:sp>
      <p:sp>
        <p:nvSpPr>
          <p:cNvPr id="3" name="Title 2"/>
          <p:cNvSpPr>
            <a:spLocks noGrp="1"/>
          </p:cNvSpPr>
          <p:nvPr>
            <p:ph type="title"/>
          </p:nvPr>
        </p:nvSpPr>
        <p:spPr>
          <a:xfrm>
            <a:off x="4739833" y="1828801"/>
            <a:ext cx="3304572" cy="1676400"/>
          </a:xfrm>
        </p:spPr>
        <p:txBody>
          <a:bodyPr/>
          <a:lstStyle/>
          <a:p>
            <a:r>
              <a:rPr lang="en-US" dirty="0" smtClean="0"/>
              <a:t>Curriculum Analysis Report</a:t>
            </a:r>
            <a:endParaRPr lang="en-US" dirty="0"/>
          </a:p>
        </p:txBody>
      </p:sp>
      <p:sp>
        <p:nvSpPr>
          <p:cNvPr id="4" name="Text Placeholder 3"/>
          <p:cNvSpPr>
            <a:spLocks noGrp="1"/>
          </p:cNvSpPr>
          <p:nvPr>
            <p:ph type="body" sz="half" idx="2"/>
          </p:nvPr>
        </p:nvSpPr>
        <p:spPr/>
        <p:txBody>
          <a:bodyPr/>
          <a:lstStyle/>
          <a:p>
            <a:endParaRPr lang="en-US" dirty="0"/>
          </a:p>
        </p:txBody>
      </p:sp>
      <p:pic>
        <p:nvPicPr>
          <p:cNvPr id="9218" name="Picture 2" descr="C:\Users\Frances\AppData\Local\Microsoft\Windows\Temporary Internet Files\Content.IE5\M3663W3Z\MP90043952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4122928"/>
            <a:ext cx="3352800" cy="159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062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v"/>
            </a:pPr>
            <a:r>
              <a:rPr lang="en-US" dirty="0" smtClean="0"/>
              <a:t>Research on Homeless High School Students</a:t>
            </a:r>
          </a:p>
          <a:p>
            <a:pPr>
              <a:buFont typeface="Wingdings" pitchFamily="2" charset="2"/>
              <a:buChar char="v"/>
            </a:pPr>
            <a:endParaRPr lang="en-US" dirty="0"/>
          </a:p>
          <a:p>
            <a:pPr>
              <a:buFont typeface="Wingdings" pitchFamily="2" charset="2"/>
              <a:buChar char="v"/>
            </a:pPr>
            <a:r>
              <a:rPr lang="en-US" dirty="0" smtClean="0"/>
              <a:t>Dissemination of research into a written document</a:t>
            </a:r>
          </a:p>
          <a:p>
            <a:pPr>
              <a:buFont typeface="Wingdings" pitchFamily="2" charset="2"/>
              <a:buChar char="v"/>
            </a:pPr>
            <a:endParaRPr lang="en-US" dirty="0"/>
          </a:p>
          <a:p>
            <a:pPr>
              <a:buFont typeface="Wingdings" pitchFamily="2" charset="2"/>
              <a:buChar char="v"/>
            </a:pPr>
            <a:r>
              <a:rPr lang="en-US" dirty="0" smtClean="0"/>
              <a:t>Presentation to an audience of Education Administrators</a:t>
            </a:r>
          </a:p>
          <a:p>
            <a:pPr>
              <a:buFont typeface="Wingdings" pitchFamily="2" charset="2"/>
              <a:buChar char="v"/>
            </a:pPr>
            <a:endParaRPr lang="en-US" dirty="0"/>
          </a:p>
          <a:p>
            <a:pPr>
              <a:buFont typeface="Wingdings" pitchFamily="2" charset="2"/>
              <a:buChar char="v"/>
            </a:pPr>
            <a:endParaRPr lang="en-US" dirty="0"/>
          </a:p>
        </p:txBody>
      </p:sp>
      <p:sp>
        <p:nvSpPr>
          <p:cNvPr id="3" name="Title 2"/>
          <p:cNvSpPr>
            <a:spLocks noGrp="1"/>
          </p:cNvSpPr>
          <p:nvPr>
            <p:ph type="title"/>
          </p:nvPr>
        </p:nvSpPr>
        <p:spPr/>
        <p:txBody>
          <a:bodyPr>
            <a:normAutofit fontScale="90000"/>
          </a:bodyPr>
          <a:lstStyle/>
          <a:p>
            <a:r>
              <a:rPr lang="en-US" dirty="0" smtClean="0"/>
              <a:t>Presentation to the Southern Regional Council for Education Administrators</a:t>
            </a:r>
            <a:endParaRPr lang="en-US" dirty="0"/>
          </a:p>
        </p:txBody>
      </p:sp>
      <p:sp>
        <p:nvSpPr>
          <p:cNvPr id="4" name="Text Placeholder 3"/>
          <p:cNvSpPr>
            <a:spLocks noGrp="1"/>
          </p:cNvSpPr>
          <p:nvPr>
            <p:ph type="body" sz="half" idx="2"/>
          </p:nvPr>
        </p:nvSpPr>
        <p:spPr/>
        <p:txBody>
          <a:bodyPr/>
          <a:lstStyle/>
          <a:p>
            <a:r>
              <a:rPr lang="en-US" dirty="0" smtClean="0"/>
              <a:t>SRCEA</a:t>
            </a:r>
          </a:p>
          <a:p>
            <a:r>
              <a:rPr lang="en-US" sz="1100" dirty="0" smtClean="0"/>
              <a:t>11/4/11</a:t>
            </a:r>
            <a:endParaRPr lang="en-US" sz="1100" dirty="0"/>
          </a:p>
        </p:txBody>
      </p:sp>
      <p:pic>
        <p:nvPicPr>
          <p:cNvPr id="10242" name="Picture 2" descr="C:\Users\Frances\AppData\Local\Microsoft\Windows\Temporary Internet Files\Content.IE5\M3663W3Z\MC90029572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4109106"/>
            <a:ext cx="2006521" cy="1560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742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Intended Results</a:t>
            </a:r>
            <a:endParaRPr lang="en-US" dirty="0"/>
          </a:p>
        </p:txBody>
      </p:sp>
      <p:sp>
        <p:nvSpPr>
          <p:cNvPr id="6" name="Content Placeholder 5"/>
          <p:cNvSpPr>
            <a:spLocks noGrp="1"/>
          </p:cNvSpPr>
          <p:nvPr>
            <p:ph idx="1"/>
          </p:nvPr>
        </p:nvSpPr>
        <p:spPr/>
        <p:txBody>
          <a:bodyPr/>
          <a:lstStyle/>
          <a:p>
            <a:r>
              <a:rPr lang="en-US" dirty="0" smtClean="0"/>
              <a:t>Outputs</a:t>
            </a:r>
          </a:p>
          <a:p>
            <a:pPr marL="68580" indent="0">
              <a:buNone/>
            </a:pPr>
            <a:endParaRPr lang="en-US" dirty="0" smtClean="0"/>
          </a:p>
          <a:p>
            <a:pPr lvl="1"/>
            <a:r>
              <a:rPr lang="en-US" dirty="0" smtClean="0"/>
              <a:t>Gained Knowledge of public </a:t>
            </a:r>
            <a:r>
              <a:rPr lang="en-US" dirty="0"/>
              <a:t>s</a:t>
            </a:r>
            <a:r>
              <a:rPr lang="en-US" dirty="0" smtClean="0"/>
              <a:t>chool </a:t>
            </a:r>
            <a:r>
              <a:rPr lang="en-US" dirty="0"/>
              <a:t>a</a:t>
            </a:r>
            <a:r>
              <a:rPr lang="en-US" dirty="0" smtClean="0"/>
              <a:t>dministration</a:t>
            </a:r>
          </a:p>
          <a:p>
            <a:pPr lvl="1"/>
            <a:r>
              <a:rPr lang="en-US" dirty="0" smtClean="0"/>
              <a:t>Identified a personal leadership style</a:t>
            </a:r>
          </a:p>
          <a:p>
            <a:pPr lvl="1"/>
            <a:r>
              <a:rPr lang="en-US" dirty="0" smtClean="0"/>
              <a:t>Developed a desire to work more collaboratively with outside agencies</a:t>
            </a:r>
            <a:endParaRPr lang="en-US" dirty="0"/>
          </a:p>
        </p:txBody>
      </p:sp>
    </p:spTree>
    <p:extLst>
      <p:ext uri="{BB962C8B-B14F-4D97-AF65-F5344CB8AC3E}">
        <p14:creationId xmlns:p14="http://schemas.microsoft.com/office/powerpoint/2010/main" val="3461295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Intended Results</a:t>
            </a:r>
            <a:endParaRPr lang="en-US" dirty="0"/>
          </a:p>
        </p:txBody>
      </p:sp>
      <p:sp>
        <p:nvSpPr>
          <p:cNvPr id="3" name="Content Placeholder 2"/>
          <p:cNvSpPr>
            <a:spLocks noGrp="1"/>
          </p:cNvSpPr>
          <p:nvPr>
            <p:ph idx="1"/>
          </p:nvPr>
        </p:nvSpPr>
        <p:spPr/>
        <p:txBody>
          <a:bodyPr/>
          <a:lstStyle/>
          <a:p>
            <a:r>
              <a:rPr lang="en-US" dirty="0" smtClean="0"/>
              <a:t>Outcomes</a:t>
            </a:r>
          </a:p>
          <a:p>
            <a:endParaRPr lang="en-US" dirty="0"/>
          </a:p>
          <a:p>
            <a:pPr marL="68580" indent="0">
              <a:buNone/>
            </a:pPr>
            <a:endParaRPr lang="en-US" dirty="0" smtClean="0"/>
          </a:p>
          <a:p>
            <a:pPr lvl="1"/>
            <a:r>
              <a:rPr lang="en-US" dirty="0" smtClean="0"/>
              <a:t>Role as an Ambassador</a:t>
            </a:r>
          </a:p>
          <a:p>
            <a:pPr marL="365760" lvl="1" indent="0">
              <a:buNone/>
            </a:pPr>
            <a:endParaRPr lang="en-US" dirty="0"/>
          </a:p>
        </p:txBody>
      </p:sp>
      <p:pic>
        <p:nvPicPr>
          <p:cNvPr id="11266" name="Picture 2" descr="C:\Users\Frances\AppData\Local\Microsoft\Windows\Temporary Internet Files\Content.IE5\NK77T1XU\MC90043927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895600"/>
            <a:ext cx="3124200" cy="3539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732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Intended Results</a:t>
            </a:r>
            <a:endParaRPr lang="en-US" dirty="0"/>
          </a:p>
        </p:txBody>
      </p:sp>
      <p:sp>
        <p:nvSpPr>
          <p:cNvPr id="3" name="Content Placeholder 2"/>
          <p:cNvSpPr>
            <a:spLocks noGrp="1"/>
          </p:cNvSpPr>
          <p:nvPr>
            <p:ph idx="1"/>
          </p:nvPr>
        </p:nvSpPr>
        <p:spPr/>
        <p:txBody>
          <a:bodyPr/>
          <a:lstStyle/>
          <a:p>
            <a:r>
              <a:rPr lang="en-US" dirty="0" smtClean="0"/>
              <a:t>Impact</a:t>
            </a:r>
          </a:p>
          <a:p>
            <a:pPr lvl="1"/>
            <a:endParaRPr lang="en-US" dirty="0"/>
          </a:p>
          <a:p>
            <a:pPr marL="365760" lvl="1" indent="0">
              <a:buNone/>
            </a:pPr>
            <a:r>
              <a:rPr lang="en-US" sz="1600" i="1" dirty="0" smtClean="0"/>
              <a:t>“I counsel you then to be aware of your priceless gift of creativity.  No matter how small and flickering a light it may seem to be at the time, cultivate it as a pearl beyond price.  Whatever your competence in your chosen field turns out to be, and regardless of the size of the opportunities that may come your way in the foreseeable world, your imaginative capacity will measure the productive use of your strengths and opportunities.” (Greenleaf, 1998)</a:t>
            </a:r>
            <a:endParaRPr lang="en-US" sz="1600" i="1" dirty="0"/>
          </a:p>
        </p:txBody>
      </p:sp>
    </p:spTree>
    <p:extLst>
      <p:ext uri="{BB962C8B-B14F-4D97-AF65-F5344CB8AC3E}">
        <p14:creationId xmlns:p14="http://schemas.microsoft.com/office/powerpoint/2010/main" val="1747856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969004"/>
            <a:ext cx="6643744" cy="1143000"/>
          </a:xfrm>
        </p:spPr>
        <p:txBody>
          <a:bodyPr>
            <a:normAutofit fontScale="90000"/>
          </a:bodyPr>
          <a:lstStyle/>
          <a:p>
            <a:r>
              <a:rPr lang="en-US" dirty="0" smtClean="0"/>
              <a:t>Thank you for helping me make this journey</a:t>
            </a:r>
            <a:endParaRPr lang="en-US" dirty="0"/>
          </a:p>
        </p:txBody>
      </p:sp>
      <p:sp>
        <p:nvSpPr>
          <p:cNvPr id="3" name="Content Placeholder 2"/>
          <p:cNvSpPr>
            <a:spLocks noGrp="1"/>
          </p:cNvSpPr>
          <p:nvPr>
            <p:ph idx="1"/>
          </p:nvPr>
        </p:nvSpPr>
        <p:spPr/>
        <p:txBody>
          <a:bodyPr>
            <a:normAutofit/>
          </a:bodyPr>
          <a:lstStyle/>
          <a:p>
            <a:pPr lvl="1"/>
            <a:r>
              <a:rPr lang="en-US" dirty="0" smtClean="0"/>
              <a:t>Dr. Michael Cunningham</a:t>
            </a:r>
          </a:p>
          <a:p>
            <a:pPr marL="365760" lvl="1" indent="0">
              <a:buNone/>
            </a:pPr>
            <a:r>
              <a:rPr lang="en-US" dirty="0" smtClean="0"/>
              <a:t>	Committee Chair</a:t>
            </a:r>
          </a:p>
          <a:p>
            <a:pPr lvl="1"/>
            <a:r>
              <a:rPr lang="en-US" dirty="0" smtClean="0"/>
              <a:t>Dr. Teresa Eagle</a:t>
            </a:r>
          </a:p>
          <a:p>
            <a:pPr marL="365760" lvl="1" indent="0">
              <a:buNone/>
            </a:pPr>
            <a:r>
              <a:rPr lang="en-US" dirty="0" smtClean="0"/>
              <a:t>	Committee Member </a:t>
            </a:r>
          </a:p>
          <a:p>
            <a:pPr lvl="1"/>
            <a:r>
              <a:rPr lang="en-US" dirty="0" smtClean="0"/>
              <a:t>Dr. Rebecca Goodwin</a:t>
            </a:r>
          </a:p>
          <a:p>
            <a:pPr marL="365760" lvl="1" indent="0">
              <a:buNone/>
            </a:pPr>
            <a:r>
              <a:rPr lang="en-US" dirty="0" smtClean="0"/>
              <a:t>	Committee Member</a:t>
            </a:r>
          </a:p>
          <a:p>
            <a:pPr lvl="1"/>
            <a:r>
              <a:rPr lang="en-US" dirty="0" smtClean="0"/>
              <a:t>Dr. Michael Sullivan</a:t>
            </a:r>
          </a:p>
          <a:p>
            <a:pPr marL="365760" lvl="1" indent="0">
              <a:buNone/>
            </a:pPr>
            <a:r>
              <a:rPr lang="en-US" dirty="0" smtClean="0"/>
              <a:t>	Committee Member	</a:t>
            </a:r>
          </a:p>
        </p:txBody>
      </p:sp>
      <p:pic>
        <p:nvPicPr>
          <p:cNvPr id="12290" name="Picture 2" descr="C:\Users\Frances\AppData\Local\Microsoft\Windows\Temporary Internet Files\Content.IE5\M3663W3Z\MC90043447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5486400"/>
            <a:ext cx="1838325" cy="727075"/>
          </a:xfrm>
          <a:prstGeom prst="rect">
            <a:avLst/>
          </a:prstGeom>
          <a:noFill/>
          <a:extLst>
            <a:ext uri="{909E8E84-426E-40DD-AFC4-6F175D3DCCD1}">
              <a14:hiddenFill xmlns:a14="http://schemas.microsoft.com/office/drawing/2010/main">
                <a:solidFill>
                  <a:srgbClr val="FFFFFF"/>
                </a:solidFill>
              </a14:hiddenFill>
            </a:ext>
          </a:extLst>
        </p:spPr>
      </p:pic>
      <p:pic>
        <p:nvPicPr>
          <p:cNvPr id="12291" name="Picture 3" descr="C:\Users\Frances\AppData\Local\Microsoft\Windows\Temporary Internet Files\Content.IE5\NK77T1XU\MC90010483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799" y="5643804"/>
            <a:ext cx="1821485" cy="1139342"/>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C:\Users\Frances\AppData\Local\Microsoft\Windows\Temporary Internet Files\Content.IE5\M3663W3Z\MC90043447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54543" y="3657600"/>
            <a:ext cx="1828800" cy="790575"/>
          </a:xfrm>
          <a:prstGeom prst="rect">
            <a:avLst/>
          </a:prstGeom>
          <a:noFill/>
          <a:extLst>
            <a:ext uri="{909E8E84-426E-40DD-AFC4-6F175D3DCCD1}">
              <a14:hiddenFill xmlns:a14="http://schemas.microsoft.com/office/drawing/2010/main">
                <a:solidFill>
                  <a:srgbClr val="FFFFFF"/>
                </a:solidFill>
              </a14:hiddenFill>
            </a:ext>
          </a:extLst>
        </p:spPr>
      </p:pic>
      <p:pic>
        <p:nvPicPr>
          <p:cNvPr id="12293" name="Picture 5" descr="C:\Users\Frances\AppData\Local\Microsoft\Windows\Temporary Internet Files\Content.IE5\GDEO5B3W\MC90010481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91770" y="2441094"/>
            <a:ext cx="1812341" cy="572414"/>
          </a:xfrm>
          <a:prstGeom prst="rect">
            <a:avLst/>
          </a:prstGeom>
          <a:noFill/>
          <a:extLst>
            <a:ext uri="{909E8E84-426E-40DD-AFC4-6F175D3DCCD1}">
              <a14:hiddenFill xmlns:a14="http://schemas.microsoft.com/office/drawing/2010/main">
                <a:solidFill>
                  <a:srgbClr val="FFFFFF"/>
                </a:solidFill>
              </a14:hiddenFill>
            </a:ext>
          </a:extLst>
        </p:spPr>
      </p:pic>
      <p:pic>
        <p:nvPicPr>
          <p:cNvPr id="12294" name="Picture 6" descr="C:\Users\Frances\AppData\Local\Microsoft\Windows\Temporary Internet Files\Content.IE5\M3663W3Z\MC90010515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199" y="685800"/>
            <a:ext cx="1371601" cy="1426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0098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pPr marL="68580" indent="0">
              <a:buNone/>
            </a:pPr>
            <a:r>
              <a:rPr lang="en-US" dirty="0" smtClean="0"/>
              <a:t>Greenleaf, R. (1998), </a:t>
            </a:r>
            <a:r>
              <a:rPr lang="en-US" i="1" dirty="0" smtClean="0"/>
              <a:t>The Power of Servant </a:t>
            </a:r>
          </a:p>
          <a:p>
            <a:pPr marL="68580" indent="0">
              <a:buNone/>
            </a:pPr>
            <a:r>
              <a:rPr lang="en-US" i="1" dirty="0"/>
              <a:t>	</a:t>
            </a:r>
            <a:r>
              <a:rPr lang="en-US" i="1" dirty="0" smtClean="0"/>
              <a:t>Leadership.  </a:t>
            </a:r>
            <a:r>
              <a:rPr lang="en-US" dirty="0" smtClean="0"/>
              <a:t>San Francisco, CA:</a:t>
            </a:r>
          </a:p>
          <a:p>
            <a:pPr marL="68580" indent="0">
              <a:buNone/>
            </a:pPr>
            <a:r>
              <a:rPr lang="en-US" dirty="0"/>
              <a:t>	</a:t>
            </a:r>
            <a:r>
              <a:rPr lang="en-US" dirty="0" err="1" smtClean="0"/>
              <a:t>Berrett</a:t>
            </a:r>
            <a:r>
              <a:rPr lang="en-US" dirty="0" smtClean="0"/>
              <a:t>-Koehler Publishers, Inc.</a:t>
            </a:r>
            <a:endParaRPr lang="en-US" dirty="0"/>
          </a:p>
        </p:txBody>
      </p:sp>
    </p:spTree>
    <p:extLst>
      <p:ext uri="{BB962C8B-B14F-4D97-AF65-F5344CB8AC3E}">
        <p14:creationId xmlns:p14="http://schemas.microsoft.com/office/powerpoint/2010/main" val="3962699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i="1" dirty="0" smtClean="0"/>
              <a:t>“If you don’t know where you are going, how are you gonna’ know when you get there?”  </a:t>
            </a:r>
            <a:r>
              <a:rPr lang="en-US" sz="2000" dirty="0" smtClean="0"/>
              <a:t>Yogi Berra</a:t>
            </a:r>
            <a:endParaRPr lang="en-US" sz="2000" i="1" dirty="0"/>
          </a:p>
        </p:txBody>
      </p:sp>
      <p:sp>
        <p:nvSpPr>
          <p:cNvPr id="3" name="Content Placeholder 2"/>
          <p:cNvSpPr>
            <a:spLocks noGrp="1"/>
          </p:cNvSpPr>
          <p:nvPr>
            <p:ph idx="1"/>
          </p:nvPr>
        </p:nvSpPr>
        <p:spPr>
          <a:xfrm>
            <a:off x="1043492" y="2323652"/>
            <a:ext cx="7109908" cy="3924748"/>
          </a:xfrm>
        </p:spPr>
        <p:txBody>
          <a:bodyPr>
            <a:normAutofit/>
          </a:bodyPr>
          <a:lstStyle/>
          <a:p>
            <a:r>
              <a:rPr lang="en-US" dirty="0" smtClean="0"/>
              <a:t>Request for Proposal</a:t>
            </a:r>
          </a:p>
          <a:p>
            <a:r>
              <a:rPr lang="en-US" dirty="0" smtClean="0"/>
              <a:t>Planned Work</a:t>
            </a:r>
          </a:p>
          <a:p>
            <a:pPr lvl="1"/>
            <a:r>
              <a:rPr lang="en-US" sz="1600" dirty="0" smtClean="0"/>
              <a:t>Preparation for Research</a:t>
            </a:r>
          </a:p>
          <a:p>
            <a:pPr lvl="1"/>
            <a:r>
              <a:rPr lang="en-US" sz="1600" dirty="0" smtClean="0"/>
              <a:t>Public School Administration</a:t>
            </a:r>
          </a:p>
          <a:p>
            <a:pPr lvl="1"/>
            <a:r>
              <a:rPr lang="en-US" sz="1600" dirty="0" smtClean="0"/>
              <a:t>Theory and Leadership</a:t>
            </a:r>
          </a:p>
          <a:p>
            <a:pPr lvl="1"/>
            <a:r>
              <a:rPr lang="en-US" sz="1600" dirty="0" smtClean="0"/>
              <a:t>Area of Emphasis</a:t>
            </a:r>
          </a:p>
          <a:p>
            <a:pPr lvl="1"/>
            <a:r>
              <a:rPr lang="en-US" sz="1600" dirty="0" smtClean="0"/>
              <a:t>Portfolio Activities</a:t>
            </a:r>
          </a:p>
          <a:p>
            <a:r>
              <a:rPr lang="en-US" dirty="0" smtClean="0"/>
              <a:t>Intended Results</a:t>
            </a:r>
          </a:p>
          <a:p>
            <a:pPr lvl="1"/>
            <a:r>
              <a:rPr lang="en-US" sz="1400" dirty="0" smtClean="0"/>
              <a:t>Outputs</a:t>
            </a:r>
          </a:p>
          <a:p>
            <a:pPr lvl="1"/>
            <a:r>
              <a:rPr lang="en-US" sz="1400" dirty="0" smtClean="0"/>
              <a:t>Outcomes</a:t>
            </a:r>
          </a:p>
          <a:p>
            <a:pPr lvl="1"/>
            <a:r>
              <a:rPr lang="en-US" sz="1400" dirty="0" smtClean="0"/>
              <a:t>Impact</a:t>
            </a:r>
          </a:p>
          <a:p>
            <a:pPr lvl="1"/>
            <a:endParaRPr lang="en-US" dirty="0"/>
          </a:p>
        </p:txBody>
      </p:sp>
      <p:pic>
        <p:nvPicPr>
          <p:cNvPr id="1285" name="Picture 261" descr="C:\Users\Frances\AppData\Local\Microsoft\Windows\Temporary Internet Files\Content.IE5\NK77T1XU\MC90033243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3332099"/>
            <a:ext cx="2819400" cy="2206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Proposal</a:t>
            </a:r>
            <a:endParaRPr lang="en-US" dirty="0"/>
          </a:p>
        </p:txBody>
      </p:sp>
      <p:sp>
        <p:nvSpPr>
          <p:cNvPr id="3" name="Content Placeholder 2"/>
          <p:cNvSpPr>
            <a:spLocks noGrp="1"/>
          </p:cNvSpPr>
          <p:nvPr>
            <p:ph idx="1"/>
          </p:nvPr>
        </p:nvSpPr>
        <p:spPr>
          <a:xfrm>
            <a:off x="1043492" y="2323652"/>
            <a:ext cx="6777317" cy="4000948"/>
          </a:xfrm>
        </p:spPr>
        <p:txBody>
          <a:bodyPr/>
          <a:lstStyle/>
          <a:p>
            <a:r>
              <a:rPr lang="en-US" dirty="0" smtClean="0"/>
              <a:t>Desire</a:t>
            </a:r>
          </a:p>
          <a:p>
            <a:pPr marL="68580" indent="0">
              <a:buNone/>
            </a:pPr>
            <a:endParaRPr lang="en-US" dirty="0"/>
          </a:p>
          <a:p>
            <a:endParaRPr lang="en-US" dirty="0" smtClean="0"/>
          </a:p>
          <a:p>
            <a:r>
              <a:rPr lang="en-US" dirty="0" smtClean="0"/>
              <a:t>Knowledge of personal strengths and challenges</a:t>
            </a:r>
          </a:p>
          <a:p>
            <a:pPr marL="68580" indent="0">
              <a:buNone/>
            </a:pPr>
            <a:endParaRPr lang="en-US" dirty="0" smtClean="0"/>
          </a:p>
          <a:p>
            <a:pPr marL="68580" indent="0">
              <a:buNone/>
            </a:pPr>
            <a:endParaRPr lang="en-US" dirty="0"/>
          </a:p>
          <a:p>
            <a:r>
              <a:rPr lang="en-US" dirty="0" smtClean="0"/>
              <a:t>Ignorance</a:t>
            </a:r>
            <a:endParaRPr lang="en-US" dirty="0"/>
          </a:p>
        </p:txBody>
      </p:sp>
      <p:pic>
        <p:nvPicPr>
          <p:cNvPr id="3074" name="Picture 2" descr="C:\Users\Frances\AppData\Local\Microsoft\Windows\Temporary Internet Files\Content.IE5\GDEO5B3W\MC9003325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1579" y="2101536"/>
            <a:ext cx="1534821" cy="147986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Frances\AppData\Local\Microsoft\Windows\Temporary Internet Files\Content.IE5\NK77T1XU\MC90003702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3000" y="4038600"/>
            <a:ext cx="1981200" cy="1066799"/>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Frances\AppData\Local\Microsoft\Windows\Temporary Internet Files\Content.IE5\GDEO5B3W\MC90044193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23166" y="4953000"/>
            <a:ext cx="1978025" cy="137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477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p:txBody>
          <a:bodyPr/>
          <a:lstStyle/>
          <a:p>
            <a:r>
              <a:rPr lang="en-US" dirty="0" smtClean="0"/>
              <a:t>Preparation for Research</a:t>
            </a:r>
          </a:p>
          <a:p>
            <a:pPr lvl="1"/>
            <a:r>
              <a:rPr lang="en-US" dirty="0" smtClean="0"/>
              <a:t>Survey Research in Education LS 711</a:t>
            </a:r>
          </a:p>
          <a:p>
            <a:pPr lvl="2"/>
            <a:r>
              <a:rPr lang="en-US" dirty="0" smtClean="0"/>
              <a:t>Considering for upcoming research</a:t>
            </a:r>
          </a:p>
          <a:p>
            <a:pPr lvl="1"/>
            <a:endParaRPr lang="en-US" dirty="0"/>
          </a:p>
          <a:p>
            <a:pPr lvl="1"/>
            <a:r>
              <a:rPr lang="en-US" dirty="0" smtClean="0"/>
              <a:t>Qualitative Research EDF 625</a:t>
            </a:r>
          </a:p>
          <a:p>
            <a:pPr lvl="2"/>
            <a:r>
              <a:rPr lang="en-US" dirty="0" smtClean="0"/>
              <a:t>IRB Approval</a:t>
            </a:r>
          </a:p>
          <a:p>
            <a:pPr lvl="2"/>
            <a:r>
              <a:rPr lang="en-US" dirty="0" smtClean="0"/>
              <a:t>Developed connections with foster parents</a:t>
            </a:r>
          </a:p>
        </p:txBody>
      </p:sp>
    </p:spTree>
    <p:extLst>
      <p:ext uri="{BB962C8B-B14F-4D97-AF65-F5344CB8AC3E}">
        <p14:creationId xmlns:p14="http://schemas.microsoft.com/office/powerpoint/2010/main" val="645097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a:xfrm>
            <a:off x="1043492" y="2323652"/>
            <a:ext cx="6777317" cy="3848548"/>
          </a:xfrm>
        </p:spPr>
        <p:txBody>
          <a:bodyPr/>
          <a:lstStyle/>
          <a:p>
            <a:r>
              <a:rPr lang="en-US" dirty="0" smtClean="0"/>
              <a:t>Public School Administration</a:t>
            </a:r>
          </a:p>
          <a:p>
            <a:pPr lvl="1"/>
            <a:r>
              <a:rPr lang="en-US" dirty="0" smtClean="0"/>
              <a:t>School Finance</a:t>
            </a:r>
          </a:p>
          <a:p>
            <a:pPr lvl="1"/>
            <a:endParaRPr lang="en-US" dirty="0"/>
          </a:p>
          <a:p>
            <a:pPr lvl="1"/>
            <a:endParaRPr lang="en-US" dirty="0" smtClean="0"/>
          </a:p>
          <a:p>
            <a:pPr lvl="1"/>
            <a:r>
              <a:rPr lang="en-US" dirty="0" err="1" smtClean="0"/>
              <a:t>Superintendency</a:t>
            </a:r>
            <a:endParaRPr lang="en-US" dirty="0"/>
          </a:p>
        </p:txBody>
      </p:sp>
      <p:pic>
        <p:nvPicPr>
          <p:cNvPr id="4098" name="Picture 2" descr="C:\Users\Frances\AppData\Local\Microsoft\Windows\Temporary Internet Files\Content.IE5\GDEO5B3W\MP90040102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1868424"/>
            <a:ext cx="1828800" cy="2093976"/>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Frances\AppData\Local\Microsoft\Windows\Temporary Internet Files\Content.IE5\W51EW8TF\MP900400654[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9969" y="4343400"/>
            <a:ext cx="2372751"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6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p:txBody>
          <a:bodyPr/>
          <a:lstStyle/>
          <a:p>
            <a:r>
              <a:rPr lang="en-US" dirty="0" smtClean="0"/>
              <a:t>Theory and Leadership</a:t>
            </a:r>
          </a:p>
          <a:p>
            <a:pPr marL="68580" indent="0">
              <a:buNone/>
            </a:pPr>
            <a:endParaRPr lang="en-US" dirty="0" smtClean="0"/>
          </a:p>
          <a:p>
            <a:pPr lvl="1"/>
            <a:r>
              <a:rPr lang="en-US" dirty="0" smtClean="0"/>
              <a:t>Personal Philosophy</a:t>
            </a:r>
          </a:p>
          <a:p>
            <a:pPr lvl="2"/>
            <a:r>
              <a:rPr lang="en-US" dirty="0" smtClean="0"/>
              <a:t>Ecological System Theory – Urie Bronfenbrenner</a:t>
            </a:r>
          </a:p>
          <a:p>
            <a:pPr lvl="2"/>
            <a:endParaRPr lang="en-US" dirty="0" smtClean="0"/>
          </a:p>
        </p:txBody>
      </p:sp>
      <p:pic>
        <p:nvPicPr>
          <p:cNvPr id="5122" name="Picture 2" descr="C:\Users\Frances\AppData\Local\Microsoft\Windows\Temporary Internet Files\Content.IE5\W51EW8TF\MC90005001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8656" y="4114800"/>
            <a:ext cx="3262343" cy="2209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437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p:txBody>
          <a:bodyPr/>
          <a:lstStyle/>
          <a:p>
            <a:r>
              <a:rPr lang="en-US" dirty="0" smtClean="0"/>
              <a:t>Leadership Style</a:t>
            </a:r>
          </a:p>
          <a:p>
            <a:endParaRPr lang="en-US" dirty="0"/>
          </a:p>
          <a:p>
            <a:pPr lvl="1"/>
            <a:r>
              <a:rPr lang="en-US" dirty="0" smtClean="0"/>
              <a:t>Servant Leadership – Robert Greenleaf</a:t>
            </a:r>
            <a:endParaRPr lang="en-US" dirty="0"/>
          </a:p>
        </p:txBody>
      </p:sp>
      <p:pic>
        <p:nvPicPr>
          <p:cNvPr id="6147" name="Picture 3" descr="C:\Users\Frances\AppData\Local\Microsoft\Windows\Temporary Internet Files\Content.IE5\M3663W3Z\MC9000549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3810001"/>
            <a:ext cx="29718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251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p:txBody>
          <a:bodyPr/>
          <a:lstStyle/>
          <a:p>
            <a:r>
              <a:rPr lang="en-US" dirty="0" smtClean="0"/>
              <a:t>Area of Emphasis</a:t>
            </a:r>
          </a:p>
          <a:p>
            <a:pPr lvl="1"/>
            <a:r>
              <a:rPr lang="en-US" dirty="0" smtClean="0"/>
              <a:t>Special Education</a:t>
            </a:r>
          </a:p>
          <a:p>
            <a:pPr lvl="2"/>
            <a:r>
              <a:rPr lang="en-US" dirty="0" smtClean="0"/>
              <a:t>Learning from classmates</a:t>
            </a:r>
          </a:p>
          <a:p>
            <a:pPr lvl="2"/>
            <a:endParaRPr lang="en-US" dirty="0"/>
          </a:p>
          <a:p>
            <a:pPr lvl="2"/>
            <a:endParaRPr lang="en-US" dirty="0" smtClean="0"/>
          </a:p>
          <a:p>
            <a:pPr lvl="2"/>
            <a:r>
              <a:rPr lang="en-US" dirty="0" smtClean="0"/>
              <a:t>Special Education Laws</a:t>
            </a:r>
            <a:endParaRPr lang="en-US" dirty="0"/>
          </a:p>
        </p:txBody>
      </p:sp>
      <p:pic>
        <p:nvPicPr>
          <p:cNvPr id="7170" name="Picture 2" descr="C:\Users\Frances\AppData\Local\Microsoft\Windows\Temporary Internet Files\Content.IE5\NK77T1XU\MP90042306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2133600"/>
            <a:ext cx="2481113" cy="2362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358417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Work</a:t>
            </a:r>
            <a:endParaRPr lang="en-US" dirty="0"/>
          </a:p>
        </p:txBody>
      </p:sp>
      <p:sp>
        <p:nvSpPr>
          <p:cNvPr id="3" name="Content Placeholder 2"/>
          <p:cNvSpPr>
            <a:spLocks noGrp="1"/>
          </p:cNvSpPr>
          <p:nvPr>
            <p:ph idx="1"/>
          </p:nvPr>
        </p:nvSpPr>
        <p:spPr/>
        <p:txBody>
          <a:bodyPr/>
          <a:lstStyle/>
          <a:p>
            <a:r>
              <a:rPr lang="en-US" dirty="0" smtClean="0"/>
              <a:t>Portfolio Activities</a:t>
            </a:r>
          </a:p>
          <a:p>
            <a:pPr lvl="1"/>
            <a:r>
              <a:rPr lang="en-US" dirty="0" smtClean="0"/>
              <a:t>Revision of the Attendance and Social Services Certification Program</a:t>
            </a:r>
          </a:p>
          <a:p>
            <a:pPr lvl="1"/>
            <a:r>
              <a:rPr lang="en-US" dirty="0" smtClean="0"/>
              <a:t>Curriculum Analysis Report</a:t>
            </a:r>
          </a:p>
          <a:p>
            <a:pPr lvl="1"/>
            <a:r>
              <a:rPr lang="en-US" dirty="0" smtClean="0"/>
              <a:t>Presentation to the Southern Regional Council on Educational Administration</a:t>
            </a:r>
          </a:p>
        </p:txBody>
      </p:sp>
    </p:spTree>
    <p:extLst>
      <p:ext uri="{BB962C8B-B14F-4D97-AF65-F5344CB8AC3E}">
        <p14:creationId xmlns:p14="http://schemas.microsoft.com/office/powerpoint/2010/main" val="36136176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179</TotalTime>
  <Words>430</Words>
  <Application>Microsoft Office PowerPoint</Application>
  <PresentationFormat>On-screen Show (4:3)</PresentationFormat>
  <Paragraphs>133</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Development of a Doctoral Student in Preparation for the Dissertation: A Program Logic Model</vt:lpstr>
      <vt:lpstr>“If you don’t know where you are going, how are you gonna’ know when you get there?”  Yogi Berra</vt:lpstr>
      <vt:lpstr>Request for Proposal</vt:lpstr>
      <vt:lpstr>Planned Work</vt:lpstr>
      <vt:lpstr>Planned Work</vt:lpstr>
      <vt:lpstr>Planned Work</vt:lpstr>
      <vt:lpstr>Planned Work</vt:lpstr>
      <vt:lpstr>Planned Work</vt:lpstr>
      <vt:lpstr>Planned Work</vt:lpstr>
      <vt:lpstr>Attendance and Social Services Certification Program Revision</vt:lpstr>
      <vt:lpstr>Curriculum Analysis Report</vt:lpstr>
      <vt:lpstr>Presentation to the Southern Regional Council for Education Administrators</vt:lpstr>
      <vt:lpstr>Intended Results</vt:lpstr>
      <vt:lpstr>Intended Results</vt:lpstr>
      <vt:lpstr>Intended Results</vt:lpstr>
      <vt:lpstr>Thank you for helping me make this journey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a Doctoral Student in Preparation for the Dissertation: A Program Logic Model</dc:title>
  <dc:creator>Frances</dc:creator>
  <cp:lastModifiedBy>Thomas, Edna</cp:lastModifiedBy>
  <cp:revision>17</cp:revision>
  <cp:lastPrinted>2012-07-31T23:22:06Z</cp:lastPrinted>
  <dcterms:created xsi:type="dcterms:W3CDTF">2012-07-27T15:36:53Z</dcterms:created>
  <dcterms:modified xsi:type="dcterms:W3CDTF">2012-08-14T13:25:26Z</dcterms:modified>
</cp:coreProperties>
</file>