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2" r:id="rId8"/>
    <p:sldId id="263" r:id="rId9"/>
    <p:sldId id="264" r:id="rId10"/>
    <p:sldId id="265" r:id="rId11"/>
  </p:sldIdLst>
  <p:sldSz cx="9144000" cy="6858000" type="screen4x3"/>
  <p:notesSz cx="6858000" cy="91440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E79388-A6CE-432A-9C75-55B703EC3C71}" type="datetimeFigureOut">
              <a:rPr lang="en-US" smtClean="0"/>
              <a:pPr/>
              <a:t>11/29/2011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97166C-3F54-491B-8F87-B8E73F55677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E79388-A6CE-432A-9C75-55B703EC3C71}" type="datetimeFigureOut">
              <a:rPr lang="en-US" smtClean="0"/>
              <a:pPr/>
              <a:t>11/29/2011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97166C-3F54-491B-8F87-B8E73F55677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E79388-A6CE-432A-9C75-55B703EC3C71}" type="datetimeFigureOut">
              <a:rPr lang="en-US" smtClean="0"/>
              <a:pPr/>
              <a:t>11/29/2011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97166C-3F54-491B-8F87-B8E73F55677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E79388-A6CE-432A-9C75-55B703EC3C71}" type="datetimeFigureOut">
              <a:rPr lang="en-US" smtClean="0"/>
              <a:pPr/>
              <a:t>11/29/2011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97166C-3F54-491B-8F87-B8E73F55677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E79388-A6CE-432A-9C75-55B703EC3C71}" type="datetimeFigureOut">
              <a:rPr lang="en-US" smtClean="0"/>
              <a:pPr/>
              <a:t>11/29/2011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97166C-3F54-491B-8F87-B8E73F55677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E79388-A6CE-432A-9C75-55B703EC3C71}" type="datetimeFigureOut">
              <a:rPr lang="en-US" smtClean="0"/>
              <a:pPr/>
              <a:t>11/29/2011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97166C-3F54-491B-8F87-B8E73F55677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E79388-A6CE-432A-9C75-55B703EC3C71}" type="datetimeFigureOut">
              <a:rPr lang="en-US" smtClean="0"/>
              <a:pPr/>
              <a:t>11/29/2011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97166C-3F54-491B-8F87-B8E73F55677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E79388-A6CE-432A-9C75-55B703EC3C71}" type="datetimeFigureOut">
              <a:rPr lang="en-US" smtClean="0"/>
              <a:pPr/>
              <a:t>11/29/2011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97166C-3F54-491B-8F87-B8E73F55677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E79388-A6CE-432A-9C75-55B703EC3C71}" type="datetimeFigureOut">
              <a:rPr lang="en-US" smtClean="0"/>
              <a:pPr/>
              <a:t>11/29/2011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97166C-3F54-491B-8F87-B8E73F55677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E79388-A6CE-432A-9C75-55B703EC3C71}" type="datetimeFigureOut">
              <a:rPr lang="en-US" smtClean="0"/>
              <a:pPr/>
              <a:t>11/29/2011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97166C-3F54-491B-8F87-B8E73F55677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E79388-A6CE-432A-9C75-55B703EC3C71}" type="datetimeFigureOut">
              <a:rPr lang="en-US" smtClean="0"/>
              <a:pPr/>
              <a:t>11/29/2011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97166C-3F54-491B-8F87-B8E73F55677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E79388-A6CE-432A-9C75-55B703EC3C71}" type="datetimeFigureOut">
              <a:rPr lang="en-US" smtClean="0"/>
              <a:pPr/>
              <a:t>11/29/2011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97166C-3F54-491B-8F87-B8E73F55677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914400"/>
          </a:xfrm>
        </p:spPr>
        <p:txBody>
          <a:bodyPr>
            <a:normAutofit fontScale="90000"/>
          </a:bodyPr>
          <a:lstStyle/>
          <a:p>
            <a:r>
              <a:rPr lang="en-US" sz="3200" b="1" dirty="0" smtClean="0">
                <a:latin typeface="Times New Roman" pitchFamily="18" charset="0"/>
                <a:cs typeface="Times New Roman" pitchFamily="18" charset="0"/>
              </a:rPr>
              <a:t/>
            </a:r>
            <a:br>
              <a:rPr lang="en-US" sz="3200" b="1" dirty="0" smtClean="0">
                <a:latin typeface="Times New Roman" pitchFamily="18" charset="0"/>
                <a:cs typeface="Times New Roman" pitchFamily="18" charset="0"/>
              </a:rPr>
            </a:br>
            <a:r>
              <a:rPr lang="en-US" sz="3200" b="1" dirty="0" smtClean="0">
                <a:latin typeface="Times New Roman" pitchFamily="18" charset="0"/>
                <a:cs typeface="Times New Roman" pitchFamily="18" charset="0"/>
              </a:rPr>
              <a:t>Transformation</a:t>
            </a:r>
            <a:r>
              <a:rPr lang="en-US" sz="3200" b="1" dirty="0" smtClean="0">
                <a:latin typeface="Times New Roman" pitchFamily="18" charset="0"/>
                <a:cs typeface="Times New Roman" pitchFamily="18" charset="0"/>
              </a:rPr>
              <a:t>:</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2000" dirty="0" smtClean="0">
                <a:solidFill>
                  <a:srgbClr val="002060"/>
                </a:solidFill>
                <a:latin typeface="Times New Roman" pitchFamily="18" charset="0"/>
                <a:cs typeface="Times New Roman" pitchFamily="18" charset="0"/>
              </a:rPr>
              <a:t>My Lifelong Journey Toward Becoming a Leader in Education</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pic>
        <p:nvPicPr>
          <p:cNvPr id="10" name="Content Placeholder 9" descr="First Day of School.jpg"/>
          <p:cNvPicPr>
            <a:picLocks noGrp="1" noChangeAspect="1"/>
          </p:cNvPicPr>
          <p:nvPr>
            <p:ph idx="1"/>
          </p:nvPr>
        </p:nvPicPr>
        <p:blipFill>
          <a:blip r:embed="rId2" cstate="print"/>
          <a:stretch>
            <a:fillRect/>
          </a:stretch>
        </p:blipFill>
        <p:spPr>
          <a:xfrm>
            <a:off x="0" y="1295400"/>
            <a:ext cx="2743200" cy="2971800"/>
          </a:xfrm>
        </p:spPr>
      </p:pic>
      <p:pic>
        <p:nvPicPr>
          <p:cNvPr id="1026" name="Picture 2" descr="C:\Users\Marc\Pictures\Me and MU.jpg"/>
          <p:cNvPicPr>
            <a:picLocks noChangeAspect="1" noChangeArrowheads="1"/>
          </p:cNvPicPr>
          <p:nvPr/>
        </p:nvPicPr>
        <p:blipFill>
          <a:blip r:embed="rId3" cstate="print"/>
          <a:srcRect/>
          <a:stretch>
            <a:fillRect/>
          </a:stretch>
        </p:blipFill>
        <p:spPr bwMode="auto">
          <a:xfrm>
            <a:off x="6505575" y="3810000"/>
            <a:ext cx="2638425" cy="3048000"/>
          </a:xfrm>
          <a:prstGeom prst="rect">
            <a:avLst/>
          </a:prstGeom>
          <a:noFill/>
        </p:spPr>
      </p:pic>
      <p:pic>
        <p:nvPicPr>
          <p:cNvPr id="11" name="Content Placeholder 3" descr="ScreenHunter_09 Nov. 28 12.39.jpg"/>
          <p:cNvPicPr>
            <a:picLocks noChangeAspect="1"/>
          </p:cNvPicPr>
          <p:nvPr/>
        </p:nvPicPr>
        <p:blipFill>
          <a:blip r:embed="rId4" cstate="print"/>
          <a:stretch>
            <a:fillRect/>
          </a:stretch>
        </p:blipFill>
        <p:spPr>
          <a:xfrm>
            <a:off x="2743200" y="2514600"/>
            <a:ext cx="3810000" cy="3429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273050"/>
            <a:ext cx="8305800" cy="488950"/>
          </a:xfrm>
        </p:spPr>
        <p:txBody>
          <a:bodyPr>
            <a:normAutofit/>
          </a:bodyPr>
          <a:lstStyle/>
          <a:p>
            <a:pPr algn="ctr"/>
            <a:r>
              <a:rPr lang="en-US" sz="2400" dirty="0" smtClean="0">
                <a:latin typeface="Times New Roman" pitchFamily="18" charset="0"/>
                <a:cs typeface="Times New Roman" pitchFamily="18" charset="0"/>
              </a:rPr>
              <a:t>Important Lessons From </a:t>
            </a:r>
            <a:r>
              <a:rPr lang="en-US" sz="2400" i="1" dirty="0" smtClean="0">
                <a:latin typeface="Times New Roman" pitchFamily="18" charset="0"/>
                <a:cs typeface="Times New Roman" pitchFamily="18" charset="0"/>
              </a:rPr>
              <a:t>The Journey</a:t>
            </a:r>
            <a:endParaRPr lang="en-US" sz="2400" i="1" dirty="0">
              <a:latin typeface="Times New Roman" pitchFamily="18" charset="0"/>
              <a:cs typeface="Times New Roman" pitchFamily="18" charset="0"/>
            </a:endParaRPr>
          </a:p>
        </p:txBody>
      </p:sp>
      <p:sp>
        <p:nvSpPr>
          <p:cNvPr id="6" name="Content Placeholder 5"/>
          <p:cNvSpPr>
            <a:spLocks noGrp="1"/>
          </p:cNvSpPr>
          <p:nvPr>
            <p:ph idx="1"/>
          </p:nvPr>
        </p:nvSpPr>
        <p:spPr>
          <a:xfrm>
            <a:off x="4038600" y="1219200"/>
            <a:ext cx="4953000" cy="5410200"/>
          </a:xfrm>
        </p:spPr>
        <p:txBody>
          <a:bodyPr>
            <a:normAutofit fontScale="62500" lnSpcReduction="20000"/>
          </a:bodyPr>
          <a:lstStyle/>
          <a:p>
            <a:pPr algn="ctr">
              <a:buNone/>
            </a:pPr>
            <a:endParaRPr lang="en-US" sz="2900" b="1" dirty="0" smtClean="0">
              <a:solidFill>
                <a:schemeClr val="accent5">
                  <a:lumMod val="50000"/>
                </a:schemeClr>
              </a:solidFill>
              <a:latin typeface="Times New Roman" pitchFamily="18" charset="0"/>
              <a:cs typeface="Times New Roman" pitchFamily="18" charset="0"/>
            </a:endParaRPr>
          </a:p>
          <a:p>
            <a:pPr algn="ctr">
              <a:buNone/>
            </a:pPr>
            <a:endParaRPr lang="en-US" sz="2900" b="1" dirty="0" smtClean="0">
              <a:solidFill>
                <a:schemeClr val="accent5">
                  <a:lumMod val="50000"/>
                </a:schemeClr>
              </a:solidFill>
              <a:latin typeface="Times New Roman" pitchFamily="18" charset="0"/>
              <a:cs typeface="Times New Roman" pitchFamily="18" charset="0"/>
            </a:endParaRPr>
          </a:p>
          <a:p>
            <a:pPr algn="ctr">
              <a:buNone/>
            </a:pPr>
            <a:r>
              <a:rPr lang="en-US" sz="2900" b="1" dirty="0" smtClean="0">
                <a:solidFill>
                  <a:schemeClr val="accent5">
                    <a:lumMod val="50000"/>
                  </a:schemeClr>
                </a:solidFill>
                <a:latin typeface="Times New Roman" pitchFamily="18" charset="0"/>
                <a:cs typeface="Times New Roman" pitchFamily="18" charset="0"/>
              </a:rPr>
              <a:t>From my Learning Journal for LS 707:</a:t>
            </a:r>
          </a:p>
          <a:p>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King, Jr. writes </a:t>
            </a:r>
            <a:r>
              <a:rPr lang="en-US" dirty="0" smtClean="0">
                <a:latin typeface="Times New Roman" pitchFamily="18" charset="0"/>
                <a:cs typeface="Times New Roman" pitchFamily="18" charset="0"/>
              </a:rPr>
              <a:t>of </a:t>
            </a:r>
            <a:r>
              <a:rPr lang="en-US" dirty="0" smtClean="0">
                <a:latin typeface="Times New Roman" pitchFamily="18" charset="0"/>
                <a:cs typeface="Times New Roman" pitchFamily="18" charset="0"/>
              </a:rPr>
              <a:t>the need to get outside one’s comfort zone in order to connect with others and, hopefully, participate in the creation of change. Change for civil rights, change in human relations, change in intellectual thought—it matters less what type of </a:t>
            </a:r>
            <a:r>
              <a:rPr lang="en-US" dirty="0" smtClean="0">
                <a:latin typeface="Times New Roman" pitchFamily="18" charset="0"/>
                <a:cs typeface="Times New Roman" pitchFamily="18" charset="0"/>
              </a:rPr>
              <a:t>change </a:t>
            </a:r>
            <a:r>
              <a:rPr lang="en-US" dirty="0" smtClean="0">
                <a:latin typeface="Times New Roman" pitchFamily="18" charset="0"/>
                <a:cs typeface="Times New Roman" pitchFamily="18" charset="0"/>
              </a:rPr>
              <a:t>one is generating, and more that one is actively participating as an agent of change. </a:t>
            </a: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Finding </a:t>
            </a:r>
            <a:r>
              <a:rPr lang="en-US" dirty="0" smtClean="0">
                <a:latin typeface="Times New Roman" pitchFamily="18" charset="0"/>
                <a:cs typeface="Times New Roman" pitchFamily="18" charset="0"/>
              </a:rPr>
              <a:t>the courage to facilitate change can be difficult, especially </a:t>
            </a:r>
            <a:r>
              <a:rPr lang="en-US" dirty="0" smtClean="0">
                <a:latin typeface="Times New Roman" pitchFamily="18" charset="0"/>
                <a:cs typeface="Times New Roman" pitchFamily="18" charset="0"/>
              </a:rPr>
              <a:t>[when]action </a:t>
            </a:r>
            <a:r>
              <a:rPr lang="en-US" dirty="0" smtClean="0">
                <a:latin typeface="Times New Roman" pitchFamily="18" charset="0"/>
                <a:cs typeface="Times New Roman" pitchFamily="18" charset="0"/>
              </a:rPr>
              <a:t>might be costly. Sometimes, however, one must step outside their comfort zone and participate, simply because it’s the right thing to do.”</a:t>
            </a:r>
          </a:p>
          <a:p>
            <a:endParaRPr lang="en-US" dirty="0"/>
          </a:p>
        </p:txBody>
      </p:sp>
      <p:sp>
        <p:nvSpPr>
          <p:cNvPr id="7" name="Text Placeholder 6"/>
          <p:cNvSpPr>
            <a:spLocks noGrp="1"/>
          </p:cNvSpPr>
          <p:nvPr>
            <p:ph type="body" sz="half" idx="2"/>
          </p:nvPr>
        </p:nvSpPr>
        <p:spPr>
          <a:xfrm>
            <a:off x="152400" y="762000"/>
            <a:ext cx="3886200" cy="5791200"/>
          </a:xfrm>
        </p:spPr>
        <p:txBody>
          <a:bodyPr>
            <a:normAutofit/>
          </a:bodyPr>
          <a:lstStyle/>
          <a:p>
            <a:pPr>
              <a:buFont typeface="Wingdings" pitchFamily="2" charset="2"/>
              <a:buChar char="§"/>
            </a:pPr>
            <a:r>
              <a:rPr lang="en-US" sz="1800" dirty="0" smtClean="0">
                <a:latin typeface="Times New Roman" pitchFamily="18" charset="0"/>
                <a:cs typeface="Times New Roman" pitchFamily="18" charset="0"/>
              </a:rPr>
              <a:t>“Life-long learner” is a term that should be embraced. It is not a term of dishonor. It suggests I’m continuing to improve and grow, and through that  better affect the lives of those I </a:t>
            </a:r>
            <a:r>
              <a:rPr lang="en-US" sz="1800" dirty="0" smtClean="0">
                <a:latin typeface="Times New Roman" pitchFamily="18" charset="0"/>
                <a:cs typeface="Times New Roman" pitchFamily="18" charset="0"/>
              </a:rPr>
              <a:t>support and help educate</a:t>
            </a:r>
          </a:p>
          <a:p>
            <a:endParaRPr lang="en-US" sz="1800" dirty="0" smtClean="0">
              <a:latin typeface="Times New Roman" pitchFamily="18" charset="0"/>
              <a:cs typeface="Times New Roman" pitchFamily="18" charset="0"/>
            </a:endParaRPr>
          </a:p>
          <a:p>
            <a:pPr>
              <a:buFont typeface="Wingdings" pitchFamily="2" charset="2"/>
              <a:buChar char="§"/>
            </a:pPr>
            <a:r>
              <a:rPr lang="en-US" sz="1800" dirty="0" smtClean="0">
                <a:latin typeface="Times New Roman" pitchFamily="18" charset="0"/>
                <a:cs typeface="Times New Roman" pitchFamily="18" charset="0"/>
              </a:rPr>
              <a:t>Knowing what </a:t>
            </a:r>
            <a:r>
              <a:rPr lang="en-US" sz="1800" dirty="0" smtClean="0">
                <a:latin typeface="Times New Roman" pitchFamily="18" charset="0"/>
                <a:cs typeface="Times New Roman" pitchFamily="18" charset="0"/>
              </a:rPr>
              <a:t>questions </a:t>
            </a:r>
            <a:r>
              <a:rPr lang="en-US" sz="1800" dirty="0" smtClean="0">
                <a:latin typeface="Times New Roman" pitchFamily="18" charset="0"/>
                <a:cs typeface="Times New Roman" pitchFamily="18" charset="0"/>
              </a:rPr>
              <a:t>to ask – and how to ask them – may be more important </a:t>
            </a:r>
            <a:r>
              <a:rPr lang="en-US" sz="1800" dirty="0" smtClean="0">
                <a:latin typeface="Times New Roman" pitchFamily="18" charset="0"/>
                <a:cs typeface="Times New Roman" pitchFamily="18" charset="0"/>
              </a:rPr>
              <a:t>than </a:t>
            </a:r>
            <a:r>
              <a:rPr lang="en-US" sz="1800" dirty="0" smtClean="0">
                <a:latin typeface="Times New Roman" pitchFamily="18" charset="0"/>
                <a:cs typeface="Times New Roman" pitchFamily="18" charset="0"/>
              </a:rPr>
              <a:t>knowing the answers </a:t>
            </a:r>
          </a:p>
          <a:p>
            <a:endParaRPr lang="en-US" sz="1800" dirty="0" smtClean="0">
              <a:latin typeface="Times New Roman" pitchFamily="18" charset="0"/>
              <a:cs typeface="Times New Roman" pitchFamily="18" charset="0"/>
            </a:endParaRPr>
          </a:p>
          <a:p>
            <a:pPr>
              <a:buFont typeface="Wingdings" pitchFamily="2" charset="2"/>
              <a:buChar char="§"/>
            </a:pPr>
            <a:r>
              <a:rPr lang="en-US" sz="1800" dirty="0" smtClean="0">
                <a:latin typeface="Times New Roman" pitchFamily="18" charset="0"/>
                <a:cs typeface="Times New Roman" pitchFamily="18" charset="0"/>
              </a:rPr>
              <a:t>Never, under any </a:t>
            </a:r>
            <a:r>
              <a:rPr lang="en-US" sz="1800" dirty="0" smtClean="0">
                <a:latin typeface="Times New Roman" pitchFamily="18" charset="0"/>
                <a:cs typeface="Times New Roman" pitchFamily="18" charset="0"/>
              </a:rPr>
              <a:t>circumstances, confuse the definition of  “sex”  with “gender”</a:t>
            </a:r>
          </a:p>
          <a:p>
            <a:endParaRPr lang="en-US" sz="1800" dirty="0" smtClean="0">
              <a:latin typeface="Times New Roman" pitchFamily="18" charset="0"/>
              <a:cs typeface="Times New Roman" pitchFamily="18" charset="0"/>
            </a:endParaRPr>
          </a:p>
          <a:p>
            <a:pPr>
              <a:buFont typeface="Wingdings" pitchFamily="2" charset="2"/>
              <a:buChar char="§"/>
            </a:pPr>
            <a:r>
              <a:rPr lang="en-US" sz="1800" dirty="0" smtClean="0">
                <a:latin typeface="Times New Roman" pitchFamily="18" charset="0"/>
                <a:cs typeface="Times New Roman" pitchFamily="18" charset="0"/>
              </a:rPr>
              <a:t>The politics of higher education is brutal, and regularly takes priority over the education of students</a:t>
            </a:r>
          </a:p>
          <a:p>
            <a:pPr>
              <a:buFont typeface="Wingdings" pitchFamily="2" charset="2"/>
              <a:buChar char="§"/>
            </a:pPr>
            <a:endParaRPr lang="en-US" sz="1800" dirty="0" smtClean="0">
              <a:latin typeface="Times New Roman" pitchFamily="18" charset="0"/>
              <a:cs typeface="Times New Roman" pitchFamily="18" charset="0"/>
            </a:endParaRPr>
          </a:p>
          <a:p>
            <a:pPr>
              <a:buFont typeface="Wingdings" pitchFamily="2" charset="2"/>
              <a:buChar char="§"/>
            </a:pPr>
            <a:endParaRPr lang="en-US" sz="1800" dirty="0" smtClean="0">
              <a:latin typeface="Times New Roman" pitchFamily="18" charset="0"/>
              <a:cs typeface="Times New Roman" pitchFamily="18" charset="0"/>
            </a:endParaRPr>
          </a:p>
          <a:p>
            <a:pPr>
              <a:buFont typeface="Wingdings" pitchFamily="2" charset="2"/>
              <a:buChar char="§"/>
            </a:pPr>
            <a:endParaRPr lang="en-US" sz="1800" dirty="0" smtClean="0">
              <a:latin typeface="Times New Roman" pitchFamily="18" charset="0"/>
              <a:cs typeface="Times New Roman" pitchFamily="18" charset="0"/>
            </a:endParaRPr>
          </a:p>
          <a:p>
            <a:pPr>
              <a:buFont typeface="Wingdings" pitchFamily="2" charset="2"/>
              <a:buChar char="§"/>
            </a:pPr>
            <a:endParaRPr lang="en-US" sz="1800" dirty="0" smtClean="0">
              <a:latin typeface="Times New Roman" pitchFamily="18" charset="0"/>
              <a:cs typeface="Times New Roman" pitchFamily="18" charset="0"/>
            </a:endParaRPr>
          </a:p>
          <a:p>
            <a:pPr>
              <a:buFont typeface="Wingdings" pitchFamily="2" charset="2"/>
              <a:buChar char="§"/>
            </a:pP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990600"/>
          </a:xfrm>
        </p:spPr>
        <p:txBody>
          <a:bodyPr>
            <a:normAutofit fontScale="90000"/>
          </a:bodyPr>
          <a:lstStyle/>
          <a:p>
            <a:r>
              <a:rPr lang="en-US" sz="3600" b="1" dirty="0" smtClean="0">
                <a:latin typeface="Times New Roman" pitchFamily="18" charset="0"/>
                <a:cs typeface="Times New Roman" pitchFamily="18" charset="0"/>
              </a:rPr>
              <a:t>The </a:t>
            </a:r>
            <a:r>
              <a:rPr lang="en-US" sz="3600" b="1" dirty="0" smtClean="0">
                <a:latin typeface="Times New Roman" pitchFamily="18" charset="0"/>
                <a:cs typeface="Times New Roman" pitchFamily="18" charset="0"/>
              </a:rPr>
              <a:t>Undergraduate</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200" dirty="0" smtClean="0">
                <a:solidFill>
                  <a:srgbClr val="002060"/>
                </a:solidFill>
                <a:latin typeface="Times New Roman" pitchFamily="18" charset="0"/>
                <a:cs typeface="Times New Roman" pitchFamily="18" charset="0"/>
              </a:rPr>
              <a:t>“If isolation tempers the strong, it is the stumbling block of the uncertain”</a:t>
            </a:r>
            <a:br>
              <a:rPr lang="en-US" sz="2200" dirty="0" smtClean="0">
                <a:solidFill>
                  <a:srgbClr val="002060"/>
                </a:solidFill>
                <a:latin typeface="Times New Roman" pitchFamily="18" charset="0"/>
                <a:cs typeface="Times New Roman" pitchFamily="18" charset="0"/>
              </a:rPr>
            </a:br>
            <a:r>
              <a:rPr lang="en-US" sz="200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 Paul Cezanne</a:t>
            </a:r>
            <a:endParaRPr lang="en-US" sz="1800" dirty="0">
              <a:latin typeface="Times New Roman" pitchFamily="18" charset="0"/>
              <a:cs typeface="Times New Roman" pitchFamily="18" charset="0"/>
            </a:endParaRPr>
          </a:p>
        </p:txBody>
      </p:sp>
      <p:sp>
        <p:nvSpPr>
          <p:cNvPr id="7" name="Content Placeholder 6"/>
          <p:cNvSpPr>
            <a:spLocks noGrp="1"/>
          </p:cNvSpPr>
          <p:nvPr>
            <p:ph sz="half" idx="2"/>
          </p:nvPr>
        </p:nvSpPr>
        <p:spPr>
          <a:xfrm>
            <a:off x="4191000" y="1295400"/>
            <a:ext cx="4800600" cy="5334000"/>
          </a:xfrm>
        </p:spPr>
        <p:txBody>
          <a:bodyPr>
            <a:normAutofit/>
          </a:bodyPr>
          <a:lstStyle/>
          <a:p>
            <a:r>
              <a:rPr lang="en-US" sz="2000" dirty="0" smtClean="0">
                <a:latin typeface="Times New Roman" pitchFamily="18" charset="0"/>
                <a:cs typeface="Times New Roman" pitchFamily="18" charset="0"/>
              </a:rPr>
              <a:t>Slightly above-average HS student from rural, central WV </a:t>
            </a:r>
          </a:p>
          <a:p>
            <a:r>
              <a:rPr lang="en-US" sz="2000" dirty="0" smtClean="0">
                <a:latin typeface="Times New Roman" pitchFamily="18" charset="0"/>
                <a:cs typeface="Times New Roman" pitchFamily="18" charset="0"/>
              </a:rPr>
              <a:t>Leadership potential</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Largest distance traveled through senior year: Mountaineer’s Boy’s State in Jane Lew, WV</a:t>
            </a:r>
          </a:p>
          <a:p>
            <a:r>
              <a:rPr lang="en-US" sz="2000" dirty="0" smtClean="0">
                <a:latin typeface="Times New Roman" pitchFamily="18" charset="0"/>
                <a:cs typeface="Times New Roman" pitchFamily="18" charset="0"/>
              </a:rPr>
              <a:t>First generation college </a:t>
            </a:r>
            <a:r>
              <a:rPr lang="en-US" sz="2000" dirty="0" smtClean="0">
                <a:latin typeface="Times New Roman" pitchFamily="18" charset="0"/>
                <a:cs typeface="Times New Roman" pitchFamily="18" charset="0"/>
              </a:rPr>
              <a:t>student, went </a:t>
            </a:r>
            <a:r>
              <a:rPr lang="en-US" sz="2000" dirty="0" smtClean="0">
                <a:latin typeface="Times New Roman" pitchFamily="18" charset="0"/>
                <a:cs typeface="Times New Roman" pitchFamily="18" charset="0"/>
              </a:rPr>
              <a:t>to college to be with girlfriend</a:t>
            </a:r>
          </a:p>
          <a:p>
            <a:r>
              <a:rPr lang="en-US" sz="2000" dirty="0" smtClean="0">
                <a:latin typeface="Times New Roman" pitchFamily="18" charset="0"/>
                <a:cs typeface="Times New Roman" pitchFamily="18" charset="0"/>
              </a:rPr>
              <a:t>Struggled </a:t>
            </a:r>
            <a:r>
              <a:rPr lang="en-US" sz="2000" dirty="0" smtClean="0">
                <a:latin typeface="Times New Roman" pitchFamily="18" charset="0"/>
                <a:cs typeface="Times New Roman" pitchFamily="18" charset="0"/>
              </a:rPr>
              <a:t>with coursework</a:t>
            </a:r>
            <a:r>
              <a:rPr lang="en-US" sz="2000" dirty="0" smtClean="0">
                <a:latin typeface="Times New Roman" pitchFamily="18" charset="0"/>
                <a:cs typeface="Times New Roman" pitchFamily="18" charset="0"/>
              </a:rPr>
              <a:t>. No direction, poorly motivated, no academic or emotional support</a:t>
            </a:r>
          </a:p>
          <a:p>
            <a:r>
              <a:rPr lang="en-US" sz="2000" dirty="0" smtClean="0">
                <a:latin typeface="Times New Roman" pitchFamily="18" charset="0"/>
                <a:cs typeface="Times New Roman" pitchFamily="18" charset="0"/>
              </a:rPr>
              <a:t>Changed undergrad major three times in three years </a:t>
            </a:r>
          </a:p>
          <a:p>
            <a:r>
              <a:rPr lang="en-US" sz="2000" dirty="0" smtClean="0">
                <a:latin typeface="Times New Roman" pitchFamily="18" charset="0"/>
                <a:cs typeface="Times New Roman" pitchFamily="18" charset="0"/>
              </a:rPr>
              <a:t>Attempted 181 credit hours, earned 154, and graduate with a 2.59 GPA</a:t>
            </a:r>
          </a:p>
          <a:p>
            <a:endParaRPr lang="en-US" sz="2000"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pic>
        <p:nvPicPr>
          <p:cNvPr id="9" name="Content Placeholder 8" descr="NCHS.jpg"/>
          <p:cNvPicPr>
            <a:picLocks noGrp="1" noChangeAspect="1"/>
          </p:cNvPicPr>
          <p:nvPr>
            <p:ph sz="half" idx="1"/>
          </p:nvPr>
        </p:nvPicPr>
        <p:blipFill>
          <a:blip r:embed="rId2" cstate="print"/>
          <a:stretch>
            <a:fillRect/>
          </a:stretch>
        </p:blipFill>
        <p:spPr>
          <a:xfrm>
            <a:off x="304800" y="1371600"/>
            <a:ext cx="3733800" cy="50292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4294967295"/>
          </p:nvPr>
        </p:nvSpPr>
        <p:spPr>
          <a:xfrm>
            <a:off x="4800600" y="1371600"/>
            <a:ext cx="4343400" cy="838200"/>
          </a:xfrm>
        </p:spPr>
        <p:txBody>
          <a:bodyPr>
            <a:normAutofit/>
          </a:bodyPr>
          <a:lstStyle/>
          <a:p>
            <a:endParaRPr lang="en-US" sz="1400" dirty="0">
              <a:latin typeface="Times New Roman" pitchFamily="18" charset="0"/>
              <a:cs typeface="Times New Roman" pitchFamily="18" charset="0"/>
            </a:endParaRPr>
          </a:p>
        </p:txBody>
      </p:sp>
      <p:sp>
        <p:nvSpPr>
          <p:cNvPr id="2" name="Title 1"/>
          <p:cNvSpPr>
            <a:spLocks noGrp="1"/>
          </p:cNvSpPr>
          <p:nvPr>
            <p:ph type="title" idx="4294967295"/>
          </p:nvPr>
        </p:nvSpPr>
        <p:spPr>
          <a:xfrm>
            <a:off x="0" y="0"/>
            <a:ext cx="9144000" cy="1143000"/>
          </a:xfrm>
        </p:spPr>
        <p:txBody>
          <a:bodyPr>
            <a:normAutofit fontScale="90000"/>
          </a:bodyPr>
          <a:lstStyle/>
          <a:p>
            <a:r>
              <a:rPr lang="en-US" sz="2700" dirty="0" smtClean="0">
                <a:latin typeface="Times New Roman" pitchFamily="18" charset="0"/>
                <a:cs typeface="Times New Roman" pitchFamily="18" charset="0"/>
              </a:rPr>
              <a:t/>
            </a:r>
            <a:br>
              <a:rPr lang="en-US" sz="27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
            </a:r>
            <a:br>
              <a:rPr lang="en-US" sz="1600" dirty="0" smtClean="0">
                <a:latin typeface="Times New Roman" pitchFamily="18" charset="0"/>
                <a:cs typeface="Times New Roman" pitchFamily="18" charset="0"/>
              </a:rPr>
            </a:br>
            <a:r>
              <a:rPr lang="en-US" sz="2200" dirty="0" smtClean="0">
                <a:solidFill>
                  <a:srgbClr val="002060"/>
                </a:solidFill>
                <a:latin typeface="Times New Roman" pitchFamily="18" charset="0"/>
                <a:cs typeface="Times New Roman" pitchFamily="18" charset="0"/>
              </a:rPr>
              <a:t>"A mentor is someone who sees more talent and ability within </a:t>
            </a:r>
            <a:r>
              <a:rPr lang="en-US" sz="2200" dirty="0" smtClean="0">
                <a:solidFill>
                  <a:srgbClr val="002060"/>
                </a:solidFill>
                <a:latin typeface="Times New Roman" pitchFamily="18" charset="0"/>
                <a:cs typeface="Times New Roman" pitchFamily="18" charset="0"/>
              </a:rPr>
              <a:t>you </a:t>
            </a:r>
            <a:r>
              <a:rPr lang="en-US" sz="2200" dirty="0" smtClean="0">
                <a:solidFill>
                  <a:srgbClr val="002060"/>
                </a:solidFill>
                <a:latin typeface="Times New Roman" pitchFamily="18" charset="0"/>
                <a:cs typeface="Times New Roman" pitchFamily="18" charset="0"/>
              </a:rPr>
              <a:t>than you see in yourself, and helps bring it out of you." </a:t>
            </a:r>
            <a:r>
              <a:rPr lang="en-US" sz="1600" dirty="0" smtClean="0">
                <a:latin typeface="Times New Roman" pitchFamily="18" charset="0"/>
                <a:cs typeface="Times New Roman" pitchFamily="18" charset="0"/>
              </a:rPr>
              <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                                                                                      ~ Bob Proctor</a:t>
            </a:r>
            <a:r>
              <a:rPr lang="en-US" dirty="0" smtClean="0"/>
              <a:t/>
            </a:r>
            <a:br>
              <a:rPr lang="en-US" dirty="0" smtClean="0"/>
            </a:br>
            <a:endParaRPr lang="en-US" dirty="0">
              <a:latin typeface="Times New Roman" pitchFamily="18" charset="0"/>
              <a:cs typeface="Times New Roman" pitchFamily="18" charset="0"/>
            </a:endParaRPr>
          </a:p>
        </p:txBody>
      </p:sp>
      <p:pic>
        <p:nvPicPr>
          <p:cNvPr id="4" name="Content Placeholder 5" descr="308874_2417212710617_1260343648_32914638_560994494_n.jpg"/>
          <p:cNvPicPr>
            <a:picLocks noGrp="1" noChangeAspect="1"/>
          </p:cNvPicPr>
          <p:nvPr>
            <p:ph idx="4294967295"/>
          </p:nvPr>
        </p:nvPicPr>
        <p:blipFill>
          <a:blip r:embed="rId2" cstate="print"/>
          <a:stretch>
            <a:fillRect/>
          </a:stretch>
        </p:blipFill>
        <p:spPr>
          <a:xfrm>
            <a:off x="0" y="1066800"/>
            <a:ext cx="3886200" cy="2514600"/>
          </a:xfrm>
        </p:spPr>
      </p:pic>
      <p:pic>
        <p:nvPicPr>
          <p:cNvPr id="2051" name="Picture 3" descr="C:\Users\Marc\Documents\Screen Shots\ScreenHunter_12 Nov. 28 13.25.jpg"/>
          <p:cNvPicPr>
            <a:picLocks noChangeAspect="1" noChangeArrowheads="1"/>
          </p:cNvPicPr>
          <p:nvPr/>
        </p:nvPicPr>
        <p:blipFill>
          <a:blip r:embed="rId3" cstate="print"/>
          <a:srcRect/>
          <a:stretch>
            <a:fillRect/>
          </a:stretch>
        </p:blipFill>
        <p:spPr bwMode="auto">
          <a:xfrm>
            <a:off x="3886200" y="990600"/>
            <a:ext cx="5257800" cy="5943600"/>
          </a:xfrm>
          <a:prstGeom prst="rect">
            <a:avLst/>
          </a:prstGeom>
          <a:noFill/>
        </p:spPr>
      </p:pic>
      <p:sp>
        <p:nvSpPr>
          <p:cNvPr id="7" name="Rectangle 6"/>
          <p:cNvSpPr/>
          <p:nvPr/>
        </p:nvSpPr>
        <p:spPr>
          <a:xfrm>
            <a:off x="0" y="3886200"/>
            <a:ext cx="3810000" cy="1754326"/>
          </a:xfrm>
          <a:prstGeom prst="rect">
            <a:avLst/>
          </a:prstGeom>
        </p:spPr>
        <p:txBody>
          <a:bodyPr wrap="square">
            <a:spAutoFit/>
          </a:bodyPr>
          <a:lstStyle/>
          <a:p>
            <a:r>
              <a:rPr lang="en-US" dirty="0" smtClean="0"/>
              <a:t>Dyer, K., Dunlap, G., &amp; Winterling, V. (1990). The effects of choice-making on </a:t>
            </a:r>
            <a:r>
              <a:rPr lang="en-US" dirty="0" smtClean="0"/>
              <a:t>the serious </a:t>
            </a:r>
            <a:r>
              <a:rPr lang="en-US" dirty="0" smtClean="0"/>
              <a:t>problem behaviors of students with developmental disabilities. </a:t>
            </a:r>
            <a:r>
              <a:rPr lang="en-US" i="1" dirty="0" smtClean="0"/>
              <a:t>Journal of Applied</a:t>
            </a:r>
          </a:p>
          <a:p>
            <a:r>
              <a:rPr lang="en-US" i="1" dirty="0" smtClean="0"/>
              <a:t>Behavior Analysis, 23, 515-524.</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763000" cy="990600"/>
          </a:xfrm>
        </p:spPr>
        <p:txBody>
          <a:bodyPr>
            <a:normAutofit fontScale="90000"/>
          </a:bodyPr>
          <a:lstStyle/>
          <a:p>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The </a:t>
            </a:r>
            <a:r>
              <a:rPr lang="en-US" sz="2700" b="1" dirty="0" smtClean="0">
                <a:latin typeface="Times New Roman" pitchFamily="18" charset="0"/>
                <a:cs typeface="Times New Roman" pitchFamily="18" charset="0"/>
              </a:rPr>
              <a:t>Clinician</a:t>
            </a: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dirty="0" smtClean="0">
                <a:solidFill>
                  <a:srgbClr val="002060"/>
                </a:solidFill>
                <a:latin typeface="Times New Roman" pitchFamily="18" charset="0"/>
                <a:cs typeface="Times New Roman" pitchFamily="18" charset="0"/>
              </a:rPr>
              <a:t> “Suspecting and knowing are not the same”</a:t>
            </a:r>
            <a:br>
              <a:rPr lang="en-US" sz="1800" dirty="0" smtClean="0">
                <a:solidFill>
                  <a:srgbClr val="002060"/>
                </a:solidFill>
                <a:latin typeface="Times New Roman" pitchFamily="18" charset="0"/>
                <a:cs typeface="Times New Roman" pitchFamily="18" charset="0"/>
              </a:rPr>
            </a:br>
            <a:r>
              <a:rPr lang="en-US" sz="18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 Rick Riordan </a:t>
            </a: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pic>
        <p:nvPicPr>
          <p:cNvPr id="6" name="Content Placeholder 5" descr="logo.jpg"/>
          <p:cNvPicPr>
            <a:picLocks noGrp="1" noChangeAspect="1"/>
          </p:cNvPicPr>
          <p:nvPr>
            <p:ph sz="half" idx="1"/>
          </p:nvPr>
        </p:nvPicPr>
        <p:blipFill>
          <a:blip r:embed="rId2" cstate="print"/>
          <a:stretch>
            <a:fillRect/>
          </a:stretch>
        </p:blipFill>
        <p:spPr>
          <a:xfrm>
            <a:off x="0" y="1524000"/>
            <a:ext cx="3352800" cy="4343400"/>
          </a:xfrm>
        </p:spPr>
      </p:pic>
      <p:sp>
        <p:nvSpPr>
          <p:cNvPr id="5" name="Content Placeholder 4"/>
          <p:cNvSpPr>
            <a:spLocks noGrp="1"/>
          </p:cNvSpPr>
          <p:nvPr>
            <p:ph sz="half" idx="2"/>
          </p:nvPr>
        </p:nvSpPr>
        <p:spPr>
          <a:xfrm>
            <a:off x="3505200" y="1143000"/>
            <a:ext cx="5486400" cy="5562600"/>
          </a:xfrm>
        </p:spPr>
        <p:txBody>
          <a:bodyPr>
            <a:normAutofit/>
          </a:bodyPr>
          <a:lstStyle/>
          <a:p>
            <a:r>
              <a:rPr lang="en-US" sz="1800" dirty="0" smtClean="0">
                <a:latin typeface="Times New Roman" pitchFamily="18" charset="0"/>
                <a:cs typeface="Times New Roman" pitchFamily="18" charset="0"/>
              </a:rPr>
              <a:t>Long career in behavioral health, developing and supervising community-based programs for individuals with autism </a:t>
            </a:r>
          </a:p>
          <a:p>
            <a:r>
              <a:rPr lang="en-US" sz="1800" dirty="0" smtClean="0">
                <a:latin typeface="Times New Roman" pitchFamily="18" charset="0"/>
                <a:cs typeface="Times New Roman" pitchFamily="18" charset="0"/>
              </a:rPr>
              <a:t>Completed  48-hour M.A. in Counseling in less than two years, with 3.93 GPA</a:t>
            </a:r>
          </a:p>
          <a:p>
            <a:r>
              <a:rPr lang="en-US" sz="1800" dirty="0" smtClean="0">
                <a:latin typeface="Times New Roman" pitchFamily="18" charset="0"/>
                <a:cs typeface="Times New Roman" pitchFamily="18" charset="0"/>
              </a:rPr>
              <a:t>Created </a:t>
            </a:r>
            <a:r>
              <a:rPr lang="en-US" sz="1800" dirty="0" smtClean="0">
                <a:latin typeface="Times New Roman" pitchFamily="18" charset="0"/>
                <a:cs typeface="Times New Roman" pitchFamily="18" charset="0"/>
              </a:rPr>
              <a:t>department that delivered more than110,000 </a:t>
            </a:r>
            <a:r>
              <a:rPr lang="en-US" sz="1800" dirty="0" smtClean="0">
                <a:latin typeface="Times New Roman" pitchFamily="18" charset="0"/>
                <a:cs typeface="Times New Roman" pitchFamily="18" charset="0"/>
              </a:rPr>
              <a:t>direct </a:t>
            </a:r>
            <a:r>
              <a:rPr lang="en-US" sz="1800" dirty="0" smtClean="0">
                <a:latin typeface="Times New Roman" pitchFamily="18" charset="0"/>
                <a:cs typeface="Times New Roman" pitchFamily="18" charset="0"/>
              </a:rPr>
              <a:t>service hours </a:t>
            </a:r>
            <a:r>
              <a:rPr lang="en-US" sz="1800" dirty="0" smtClean="0">
                <a:latin typeface="Times New Roman" pitchFamily="18" charset="0"/>
                <a:cs typeface="Times New Roman" pitchFamily="18" charset="0"/>
              </a:rPr>
              <a:t>annually to clients</a:t>
            </a:r>
            <a:r>
              <a:rPr lang="en-US" sz="180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and helped grow  agency to more than 500 clients and 400 employees</a:t>
            </a:r>
          </a:p>
          <a:p>
            <a:r>
              <a:rPr lang="en-US" sz="1800" dirty="0" smtClean="0">
                <a:latin typeface="Times New Roman" pitchFamily="18" charset="0"/>
                <a:cs typeface="Times New Roman" pitchFamily="18" charset="0"/>
              </a:rPr>
              <a:t>Collaborated with WV Autism Training Center on various projects</a:t>
            </a:r>
          </a:p>
          <a:p>
            <a:r>
              <a:rPr lang="en-US" sz="1800" dirty="0" smtClean="0">
                <a:latin typeface="Times New Roman" pitchFamily="18" charset="0"/>
                <a:cs typeface="Times New Roman" pitchFamily="18" charset="0"/>
              </a:rPr>
              <a:t>Held long-term dream of one day becoming </a:t>
            </a:r>
            <a:r>
              <a:rPr lang="en-US" sz="1800" dirty="0" smtClean="0">
                <a:latin typeface="Times New Roman" pitchFamily="18" charset="0"/>
                <a:cs typeface="Times New Roman" pitchFamily="18" charset="0"/>
              </a:rPr>
              <a:t>an administrator at the WV </a:t>
            </a:r>
            <a:r>
              <a:rPr lang="en-US" sz="1800" dirty="0" smtClean="0">
                <a:latin typeface="Times New Roman" pitchFamily="18" charset="0"/>
                <a:cs typeface="Times New Roman" pitchFamily="18" charset="0"/>
              </a:rPr>
              <a:t>ATC</a:t>
            </a:r>
          </a:p>
          <a:p>
            <a:r>
              <a:rPr lang="en-US" sz="1800" b="1" dirty="0" smtClean="0">
                <a:solidFill>
                  <a:schemeClr val="accent5">
                    <a:lumMod val="50000"/>
                  </a:schemeClr>
                </a:solidFill>
                <a:latin typeface="Times New Roman" pitchFamily="18" charset="0"/>
                <a:cs typeface="Times New Roman" pitchFamily="18" charset="0"/>
              </a:rPr>
              <a:t>Certain </a:t>
            </a:r>
            <a:r>
              <a:rPr lang="en-US" sz="1800" b="1" dirty="0" smtClean="0">
                <a:solidFill>
                  <a:schemeClr val="accent5">
                    <a:lumMod val="50000"/>
                  </a:schemeClr>
                </a:solidFill>
                <a:latin typeface="Times New Roman" pitchFamily="18" charset="0"/>
                <a:cs typeface="Times New Roman" pitchFamily="18" charset="0"/>
              </a:rPr>
              <a:t>my lack of </a:t>
            </a:r>
            <a:r>
              <a:rPr lang="en-US" sz="1800" b="1" dirty="0" smtClean="0">
                <a:solidFill>
                  <a:schemeClr val="accent5">
                    <a:lumMod val="50000"/>
                  </a:schemeClr>
                </a:solidFill>
                <a:latin typeface="Times New Roman" pitchFamily="18" charset="0"/>
                <a:cs typeface="Times New Roman" pitchFamily="18" charset="0"/>
              </a:rPr>
              <a:t>research skills and understanding of university infrastructure </a:t>
            </a:r>
            <a:r>
              <a:rPr lang="en-US" sz="1800" b="1" dirty="0" smtClean="0">
                <a:solidFill>
                  <a:schemeClr val="accent5">
                    <a:lumMod val="50000"/>
                  </a:schemeClr>
                </a:solidFill>
                <a:latin typeface="Times New Roman" pitchFamily="18" charset="0"/>
                <a:cs typeface="Times New Roman" pitchFamily="18" charset="0"/>
              </a:rPr>
              <a:t>would prohibit that dream from being fulfilled</a:t>
            </a:r>
            <a:endParaRPr lang="en-US" sz="1800" b="1" dirty="0">
              <a:solidFill>
                <a:schemeClr val="accent5">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Autofit/>
          </a:bodyPr>
          <a:lstStyle/>
          <a:p>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pic>
        <p:nvPicPr>
          <p:cNvPr id="4" name="Content Placeholder 3" descr="ScreenHunter_09 Nov. 28 12.39.jpg"/>
          <p:cNvPicPr>
            <a:picLocks noGrp="1" noChangeAspect="1"/>
          </p:cNvPicPr>
          <p:nvPr>
            <p:ph sz="half" idx="1"/>
          </p:nvPr>
        </p:nvPicPr>
        <p:blipFill>
          <a:blip r:embed="rId2" cstate="print"/>
          <a:stretch>
            <a:fillRect/>
          </a:stretch>
        </p:blipFill>
        <p:spPr>
          <a:xfrm>
            <a:off x="5638800" y="457200"/>
            <a:ext cx="3505200" cy="3286125"/>
          </a:xfrm>
        </p:spPr>
      </p:pic>
      <p:pic>
        <p:nvPicPr>
          <p:cNvPr id="6" name="Content Placeholder 5" descr="USAToday Screen Shot.jpg"/>
          <p:cNvPicPr>
            <a:picLocks noGrp="1" noChangeAspect="1"/>
          </p:cNvPicPr>
          <p:nvPr>
            <p:ph sz="half" idx="2"/>
          </p:nvPr>
        </p:nvPicPr>
        <p:blipFill>
          <a:blip r:embed="rId3" cstate="print"/>
          <a:stretch>
            <a:fillRect/>
          </a:stretch>
        </p:blipFill>
        <p:spPr>
          <a:xfrm>
            <a:off x="5715000" y="3810000"/>
            <a:ext cx="3429000" cy="3048000"/>
          </a:xfrm>
        </p:spPr>
      </p:pic>
      <p:sp>
        <p:nvSpPr>
          <p:cNvPr id="9" name="Text Placeholder 8"/>
          <p:cNvSpPr>
            <a:spLocks noGrp="1"/>
          </p:cNvSpPr>
          <p:nvPr>
            <p:ph type="body" sz="half" idx="4294967295"/>
          </p:nvPr>
        </p:nvSpPr>
        <p:spPr>
          <a:xfrm>
            <a:off x="0" y="381000"/>
            <a:ext cx="5562600" cy="6248400"/>
          </a:xfrm>
        </p:spPr>
        <p:txBody>
          <a:bodyPr>
            <a:noAutofit/>
          </a:bodyPr>
          <a:lstStyle/>
          <a:p>
            <a:pPr>
              <a:buFont typeface="Wingdings" pitchFamily="2" charset="2"/>
              <a:buChar char="§"/>
            </a:pPr>
            <a:r>
              <a:rPr lang="en-US" sz="180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In 2006, hired by WV ATC  coordinate the </a:t>
            </a:r>
            <a:r>
              <a:rPr lang="en-US" sz="1800" dirty="0" smtClean="0">
                <a:latin typeface="Times New Roman" pitchFamily="18" charset="0"/>
                <a:cs typeface="Times New Roman" pitchFamily="18" charset="0"/>
              </a:rPr>
              <a:t>first university-based program in country </a:t>
            </a:r>
            <a:r>
              <a:rPr lang="en-US" sz="1800" dirty="0" smtClean="0">
                <a:latin typeface="Times New Roman" pitchFamily="18" charset="0"/>
                <a:cs typeface="Times New Roman" pitchFamily="18" charset="0"/>
              </a:rPr>
              <a:t>to provide specialized </a:t>
            </a:r>
            <a:r>
              <a:rPr lang="en-US" sz="1800" dirty="0" smtClean="0">
                <a:latin typeface="Times New Roman" pitchFamily="18" charset="0"/>
                <a:cs typeface="Times New Roman" pitchFamily="18" charset="0"/>
              </a:rPr>
              <a:t>supports to college students with Asperger’s Disorder</a:t>
            </a:r>
          </a:p>
          <a:p>
            <a:pPr>
              <a:buFont typeface="Wingdings" pitchFamily="2" charset="2"/>
              <a:buChar char="§"/>
            </a:pPr>
            <a:r>
              <a:rPr lang="en-US" sz="1800" dirty="0" smtClean="0">
                <a:latin typeface="Times New Roman" pitchFamily="18" charset="0"/>
                <a:cs typeface="Times New Roman" pitchFamily="18" charset="0"/>
              </a:rPr>
              <a:t>Good fit for </a:t>
            </a:r>
            <a:r>
              <a:rPr lang="en-US" sz="1800" dirty="0" smtClean="0">
                <a:latin typeface="Times New Roman" pitchFamily="18" charset="0"/>
                <a:cs typeface="Times New Roman" pitchFamily="18" charset="0"/>
              </a:rPr>
              <a:t> my clinical skills, and my personal college experience</a:t>
            </a:r>
            <a:endParaRPr lang="en-US" sz="1800" dirty="0" smtClean="0">
              <a:latin typeface="Times New Roman" pitchFamily="18" charset="0"/>
              <a:cs typeface="Times New Roman" pitchFamily="18" charset="0"/>
            </a:endParaRPr>
          </a:p>
          <a:p>
            <a:pPr>
              <a:buFont typeface="Wingdings" pitchFamily="2" charset="2"/>
              <a:buChar char="§"/>
            </a:pPr>
            <a:r>
              <a:rPr lang="en-US" sz="1800" dirty="0" smtClean="0">
                <a:latin typeface="Times New Roman" pitchFamily="18" charset="0"/>
                <a:cs typeface="Times New Roman" pitchFamily="18" charset="0"/>
              </a:rPr>
              <a:t>Program grew 600% in three years. 95% of students supported graduated or </a:t>
            </a:r>
            <a:r>
              <a:rPr lang="en-US" sz="1800" dirty="0" smtClean="0">
                <a:latin typeface="Times New Roman" pitchFamily="18" charset="0"/>
                <a:cs typeface="Times New Roman" pitchFamily="18" charset="0"/>
              </a:rPr>
              <a:t>on </a:t>
            </a:r>
            <a:r>
              <a:rPr lang="en-US" sz="1800" dirty="0" smtClean="0">
                <a:latin typeface="Times New Roman" pitchFamily="18" charset="0"/>
                <a:cs typeface="Times New Roman" pitchFamily="18" charset="0"/>
              </a:rPr>
              <a:t>track to graduate</a:t>
            </a:r>
          </a:p>
          <a:p>
            <a:pPr>
              <a:buFont typeface="Wingdings" pitchFamily="2" charset="2"/>
              <a:buChar char="§"/>
            </a:pPr>
            <a:r>
              <a:rPr lang="en-US" sz="1800" dirty="0" smtClean="0">
                <a:latin typeface="Times New Roman" pitchFamily="18" charset="0"/>
                <a:cs typeface="Times New Roman" pitchFamily="18" charset="0"/>
              </a:rPr>
              <a:t>Began speaking on topic nationally, consulting with institutions like University of Alabama, Virginia Commonwealth, Western Kentucky, Bowling Green, Nova University, Baylor, </a:t>
            </a:r>
            <a:r>
              <a:rPr lang="en-US" sz="1800" dirty="0" smtClean="0">
                <a:latin typeface="Times New Roman" pitchFamily="18" charset="0"/>
                <a:cs typeface="Times New Roman" pitchFamily="18" charset="0"/>
              </a:rPr>
              <a:t>Cal Poly, several community colleges</a:t>
            </a:r>
            <a:endParaRPr lang="en-US" sz="1800" dirty="0" smtClean="0">
              <a:latin typeface="Times New Roman" pitchFamily="18" charset="0"/>
              <a:cs typeface="Times New Roman" pitchFamily="18" charset="0"/>
            </a:endParaRPr>
          </a:p>
          <a:p>
            <a:pPr>
              <a:buFont typeface="Wingdings" pitchFamily="2" charset="2"/>
              <a:buChar char="§"/>
            </a:pPr>
            <a:r>
              <a:rPr lang="en-US" sz="1800" dirty="0" smtClean="0">
                <a:latin typeface="Times New Roman" pitchFamily="18" charset="0"/>
                <a:cs typeface="Times New Roman" pitchFamily="18" charset="0"/>
              </a:rPr>
              <a:t>Our work noticed by ABC News, USA Today, and several regional media outlets</a:t>
            </a:r>
          </a:p>
          <a:p>
            <a:pPr>
              <a:buFont typeface="Wingdings" pitchFamily="2" charset="2"/>
              <a:buChar char="§"/>
            </a:pPr>
            <a:r>
              <a:rPr lang="en-US" sz="1800" dirty="0" smtClean="0">
                <a:latin typeface="Times New Roman" pitchFamily="18" charset="0"/>
                <a:cs typeface="Times New Roman" pitchFamily="18" charset="0"/>
              </a:rPr>
              <a:t>Regularly asked to contribute research on topic, and write on effective supports. </a:t>
            </a:r>
            <a:r>
              <a:rPr lang="en-US" sz="1800" b="1" dirty="0" smtClean="0">
                <a:solidFill>
                  <a:schemeClr val="accent5">
                    <a:lumMod val="50000"/>
                  </a:schemeClr>
                </a:solidFill>
                <a:latin typeface="Times New Roman" pitchFamily="18" charset="0"/>
                <a:cs typeface="Times New Roman" pitchFamily="18" charset="0"/>
              </a:rPr>
              <a:t>Unsure and insecure about how to do either</a:t>
            </a:r>
          </a:p>
          <a:p>
            <a:pPr>
              <a:buFont typeface="Wingdings" pitchFamily="2" charset="2"/>
              <a:buChar char="§"/>
            </a:pPr>
            <a:r>
              <a:rPr lang="en-US" sz="1800" dirty="0" smtClean="0">
                <a:latin typeface="Times New Roman" pitchFamily="18" charset="0"/>
                <a:cs typeface="Times New Roman" pitchFamily="18" charset="0"/>
              </a:rPr>
              <a:t>Investigated MU’s Educational Leadership program, found an emphasis on research and on college administration, and thought it a good fit for my needs. Applied and accepted in Fall, 2008.</a:t>
            </a:r>
          </a:p>
          <a:p>
            <a:pPr>
              <a:buFont typeface="Wingdings" pitchFamily="2" charset="2"/>
              <a:buChar char="§"/>
            </a:pPr>
            <a:endParaRPr lang="en-US" sz="1600" dirty="0" smtClean="0">
              <a:latin typeface="Times New Roman" pitchFamily="18" charset="0"/>
              <a:cs typeface="Times New Roman" pitchFamily="18" charset="0"/>
            </a:endParaRPr>
          </a:p>
          <a:p>
            <a:pPr>
              <a:buFont typeface="Wingdings" pitchFamily="2" charset="2"/>
              <a:buChar char="§"/>
            </a:pPr>
            <a:endParaRPr lang="en-US"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normAutofit fontScale="90000"/>
          </a:bodyPr>
          <a:lstStyle/>
          <a:p>
            <a:r>
              <a:rPr lang="en-US" sz="3200" b="1" dirty="0" smtClean="0">
                <a:latin typeface="Times New Roman" pitchFamily="18" charset="0"/>
                <a:cs typeface="Times New Roman" pitchFamily="18" charset="0"/>
              </a:rPr>
              <a:t>The Educational Leader</a:t>
            </a:r>
            <a:br>
              <a:rPr lang="en-US" sz="3200" b="1" dirty="0" smtClean="0">
                <a:latin typeface="Times New Roman" pitchFamily="18" charset="0"/>
                <a:cs typeface="Times New Roman" pitchFamily="18" charset="0"/>
              </a:rPr>
            </a:br>
            <a:r>
              <a:rPr lang="en-US" sz="2200" b="0" dirty="0" smtClean="0">
                <a:solidFill>
                  <a:schemeClr val="accent5">
                    <a:lumMod val="50000"/>
                  </a:schemeClr>
                </a:solidFill>
                <a:latin typeface="Times New Roman" pitchFamily="18" charset="0"/>
                <a:cs typeface="Times New Roman" pitchFamily="18" charset="0"/>
              </a:rPr>
              <a:t>“It’s what you learn after you know it all that counts.” </a:t>
            </a:r>
            <a:r>
              <a:rPr lang="en-US" sz="2200" b="0" dirty="0" smtClean="0">
                <a:latin typeface="Times New Roman" pitchFamily="18" charset="0"/>
                <a:cs typeface="Times New Roman" pitchFamily="18" charset="0"/>
              </a:rPr>
              <a:t/>
            </a:r>
            <a:br>
              <a:rPr lang="en-US" sz="2200" b="0" dirty="0" smtClean="0">
                <a:latin typeface="Times New Roman" pitchFamily="18" charset="0"/>
                <a:cs typeface="Times New Roman" pitchFamily="18" charset="0"/>
              </a:rPr>
            </a:br>
            <a:r>
              <a:rPr lang="en-US" sz="2200" b="0" dirty="0" smtClean="0">
                <a:latin typeface="Times New Roman" pitchFamily="18" charset="0"/>
                <a:cs typeface="Times New Roman" pitchFamily="18" charset="0"/>
              </a:rPr>
              <a:t>                                                                           </a:t>
            </a:r>
            <a:r>
              <a:rPr lang="en-US" sz="1800" b="0" dirty="0" smtClean="0">
                <a:latin typeface="Times New Roman" pitchFamily="18" charset="0"/>
                <a:cs typeface="Times New Roman" pitchFamily="18" charset="0"/>
              </a:rPr>
              <a:t>~ Harry S. Truman</a:t>
            </a:r>
            <a:endParaRPr lang="en-US" sz="1800" b="0" dirty="0">
              <a:latin typeface="Times New Roman" pitchFamily="18" charset="0"/>
              <a:cs typeface="Times New Roman" pitchFamily="18" charset="0"/>
            </a:endParaRPr>
          </a:p>
        </p:txBody>
      </p:sp>
      <p:sp>
        <p:nvSpPr>
          <p:cNvPr id="13" name="Text Placeholder 12"/>
          <p:cNvSpPr>
            <a:spLocks noGrp="1"/>
          </p:cNvSpPr>
          <p:nvPr>
            <p:ph type="body" idx="1"/>
          </p:nvPr>
        </p:nvSpPr>
        <p:spPr>
          <a:xfrm>
            <a:off x="457200" y="1295400"/>
            <a:ext cx="4040188" cy="381000"/>
          </a:xfrm>
        </p:spPr>
        <p:txBody>
          <a:bodyPr>
            <a:normAutofit fontScale="92500" lnSpcReduction="20000"/>
          </a:bodyPr>
          <a:lstStyle/>
          <a:p>
            <a:pPr algn="ctr"/>
            <a:r>
              <a:rPr lang="en-US" dirty="0" smtClean="0">
                <a:latin typeface="Times New Roman" pitchFamily="18" charset="0"/>
                <a:cs typeface="Times New Roman" pitchFamily="18" charset="0"/>
              </a:rPr>
              <a:t>Encouraging Faculty</a:t>
            </a:r>
            <a:endParaRPr lang="en-US" dirty="0">
              <a:latin typeface="Times New Roman" pitchFamily="18" charset="0"/>
              <a:cs typeface="Times New Roman" pitchFamily="18" charset="0"/>
            </a:endParaRPr>
          </a:p>
        </p:txBody>
      </p:sp>
      <p:pic>
        <p:nvPicPr>
          <p:cNvPr id="12" name="Content Placeholder 11" descr="ScreenHunter_14 Nov. 28 15.03.jpg"/>
          <p:cNvPicPr>
            <a:picLocks noGrp="1" noChangeAspect="1"/>
          </p:cNvPicPr>
          <p:nvPr>
            <p:ph sz="half" idx="2"/>
          </p:nvPr>
        </p:nvPicPr>
        <p:blipFill>
          <a:blip r:embed="rId2" cstate="print"/>
          <a:stretch>
            <a:fillRect/>
          </a:stretch>
        </p:blipFill>
        <p:spPr>
          <a:xfrm>
            <a:off x="152400" y="1828800"/>
            <a:ext cx="4040188" cy="5029200"/>
          </a:xfrm>
        </p:spPr>
      </p:pic>
      <p:sp>
        <p:nvSpPr>
          <p:cNvPr id="14" name="Text Placeholder 13"/>
          <p:cNvSpPr>
            <a:spLocks noGrp="1"/>
          </p:cNvSpPr>
          <p:nvPr>
            <p:ph type="body" sz="quarter" idx="3"/>
          </p:nvPr>
        </p:nvSpPr>
        <p:spPr>
          <a:xfrm>
            <a:off x="4645025" y="1295399"/>
            <a:ext cx="4041775" cy="381001"/>
          </a:xfrm>
        </p:spPr>
        <p:txBody>
          <a:bodyPr>
            <a:normAutofit fontScale="92500" lnSpcReduction="20000"/>
          </a:bodyPr>
          <a:lstStyle/>
          <a:p>
            <a:pPr algn="ctr"/>
            <a:r>
              <a:rPr lang="en-US" dirty="0" smtClean="0">
                <a:latin typeface="Times New Roman" pitchFamily="18" charset="0"/>
                <a:cs typeface="Times New Roman" pitchFamily="18" charset="0"/>
              </a:rPr>
              <a:t>Emphases on community</a:t>
            </a:r>
            <a:endParaRPr lang="en-US" dirty="0">
              <a:latin typeface="Times New Roman" pitchFamily="18" charset="0"/>
              <a:cs typeface="Times New Roman" pitchFamily="18" charset="0"/>
            </a:endParaRPr>
          </a:p>
        </p:txBody>
      </p:sp>
      <p:sp>
        <p:nvSpPr>
          <p:cNvPr id="8" name="Content Placeholder 7"/>
          <p:cNvSpPr>
            <a:spLocks noGrp="1"/>
          </p:cNvSpPr>
          <p:nvPr>
            <p:ph sz="quarter" idx="4"/>
          </p:nvPr>
        </p:nvSpPr>
        <p:spPr/>
        <p:txBody>
          <a:bodyPr>
            <a:normAutofit/>
          </a:bodyPr>
          <a:lstStyle/>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pic>
        <p:nvPicPr>
          <p:cNvPr id="3074" name="Picture 2" descr="E:\Portfolio Artifacts\2010 Fall Seminar Pg 1.jpg"/>
          <p:cNvPicPr>
            <a:picLocks noChangeAspect="1" noChangeArrowheads="1"/>
          </p:cNvPicPr>
          <p:nvPr/>
        </p:nvPicPr>
        <p:blipFill>
          <a:blip r:embed="rId3" cstate="print"/>
          <a:srcRect/>
          <a:stretch>
            <a:fillRect/>
          </a:stretch>
        </p:blipFill>
        <p:spPr bwMode="auto">
          <a:xfrm>
            <a:off x="4419600" y="1828800"/>
            <a:ext cx="4572000" cy="50292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4294967295"/>
          </p:nvPr>
        </p:nvSpPr>
        <p:spPr>
          <a:xfrm>
            <a:off x="0" y="152400"/>
            <a:ext cx="4572000" cy="685800"/>
          </a:xfrm>
        </p:spPr>
        <p:txBody>
          <a:bodyPr>
            <a:normAutofit/>
          </a:bodyPr>
          <a:lstStyle/>
          <a:p>
            <a:pPr algn="ctr">
              <a:buNone/>
            </a:pPr>
            <a:r>
              <a:rPr lang="en-US" sz="2800" b="1" dirty="0" smtClean="0">
                <a:latin typeface="Times New Roman" pitchFamily="18" charset="0"/>
                <a:cs typeface="Times New Roman" pitchFamily="18" charset="0"/>
              </a:rPr>
              <a:t>Skill-Building Projects</a:t>
            </a:r>
            <a:endParaRPr lang="en-US" sz="2800" b="1" dirty="0">
              <a:latin typeface="Times New Roman" pitchFamily="18" charset="0"/>
              <a:cs typeface="Times New Roman" pitchFamily="18" charset="0"/>
            </a:endParaRPr>
          </a:p>
        </p:txBody>
      </p:sp>
      <p:pic>
        <p:nvPicPr>
          <p:cNvPr id="13" name="Content Placeholder 12" descr="ScreenHunter_15 Nov. 28 15.16.jpg"/>
          <p:cNvPicPr>
            <a:picLocks noGrp="1" noChangeAspect="1"/>
          </p:cNvPicPr>
          <p:nvPr>
            <p:ph sz="half" idx="4294967295"/>
          </p:nvPr>
        </p:nvPicPr>
        <p:blipFill>
          <a:blip r:embed="rId2" cstate="print"/>
          <a:stretch>
            <a:fillRect/>
          </a:stretch>
        </p:blipFill>
        <p:spPr>
          <a:xfrm>
            <a:off x="0" y="838200"/>
            <a:ext cx="4495800" cy="3516313"/>
          </a:xfrm>
        </p:spPr>
      </p:pic>
      <p:sp>
        <p:nvSpPr>
          <p:cNvPr id="11" name="Text Placeholder 10"/>
          <p:cNvSpPr>
            <a:spLocks noGrp="1"/>
          </p:cNvSpPr>
          <p:nvPr>
            <p:ph type="body" sz="quarter" idx="4294967295"/>
          </p:nvPr>
        </p:nvSpPr>
        <p:spPr>
          <a:xfrm>
            <a:off x="4800601" y="152400"/>
            <a:ext cx="4343400" cy="685800"/>
          </a:xfrm>
        </p:spPr>
        <p:txBody>
          <a:bodyPr>
            <a:normAutofit/>
          </a:bodyPr>
          <a:lstStyle/>
          <a:p>
            <a:pPr algn="ctr">
              <a:buNone/>
            </a:pPr>
            <a:r>
              <a:rPr lang="en-US" sz="2800" b="1" dirty="0" smtClean="0">
                <a:latin typeface="Times New Roman" pitchFamily="18" charset="0"/>
                <a:cs typeface="Times New Roman" pitchFamily="18" charset="0"/>
              </a:rPr>
              <a:t>Scholarly Opportunities</a:t>
            </a:r>
            <a:endParaRPr lang="en-US" sz="2800" b="1" dirty="0">
              <a:latin typeface="Times New Roman" pitchFamily="18" charset="0"/>
              <a:cs typeface="Times New Roman" pitchFamily="18" charset="0"/>
            </a:endParaRPr>
          </a:p>
        </p:txBody>
      </p:sp>
      <p:pic>
        <p:nvPicPr>
          <p:cNvPr id="15" name="Content Placeholder 14" descr="ScreenHunter_17 Nov. 28 15.19.jpg"/>
          <p:cNvPicPr>
            <a:picLocks noGrp="1" noChangeAspect="1"/>
          </p:cNvPicPr>
          <p:nvPr>
            <p:ph sz="quarter" idx="4294967295"/>
          </p:nvPr>
        </p:nvPicPr>
        <p:blipFill>
          <a:blip r:embed="rId3" cstate="print"/>
          <a:stretch>
            <a:fillRect/>
          </a:stretch>
        </p:blipFill>
        <p:spPr>
          <a:xfrm>
            <a:off x="4949825" y="4114800"/>
            <a:ext cx="4194175" cy="2743200"/>
          </a:xfrm>
        </p:spPr>
      </p:pic>
      <p:pic>
        <p:nvPicPr>
          <p:cNvPr id="4098" name="Picture 2" descr="C:\Users\Marc\Documents\Screen Shots\ScreenHunter_16 Nov. 28 15.17.jpg"/>
          <p:cNvPicPr>
            <a:picLocks noChangeAspect="1" noChangeArrowheads="1"/>
          </p:cNvPicPr>
          <p:nvPr/>
        </p:nvPicPr>
        <p:blipFill>
          <a:blip r:embed="rId4" cstate="print"/>
          <a:srcRect/>
          <a:stretch>
            <a:fillRect/>
          </a:stretch>
        </p:blipFill>
        <p:spPr bwMode="auto">
          <a:xfrm>
            <a:off x="0" y="4267200"/>
            <a:ext cx="4572000" cy="2590800"/>
          </a:xfrm>
          <a:prstGeom prst="rect">
            <a:avLst/>
          </a:prstGeom>
          <a:noFill/>
        </p:spPr>
      </p:pic>
      <p:pic>
        <p:nvPicPr>
          <p:cNvPr id="4099" name="Picture 3" descr="E:\Portfolio Artifacts\Ellison Survey.jpg"/>
          <p:cNvPicPr>
            <a:picLocks noChangeAspect="1" noChangeArrowheads="1"/>
          </p:cNvPicPr>
          <p:nvPr/>
        </p:nvPicPr>
        <p:blipFill>
          <a:blip r:embed="rId5" cstate="print"/>
          <a:srcRect/>
          <a:stretch>
            <a:fillRect/>
          </a:stretch>
        </p:blipFill>
        <p:spPr bwMode="auto">
          <a:xfrm>
            <a:off x="4648200" y="838200"/>
            <a:ext cx="4495800" cy="32766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0" y="304800"/>
            <a:ext cx="4267200" cy="685800"/>
          </a:xfrm>
        </p:spPr>
        <p:txBody>
          <a:bodyPr>
            <a:noAutofit/>
          </a:bodyPr>
          <a:lstStyle/>
          <a:p>
            <a:pPr algn="ctr">
              <a:buNone/>
            </a:pPr>
            <a:r>
              <a:rPr lang="en-US" sz="2400" dirty="0" smtClean="0">
                <a:latin typeface="Times New Roman" pitchFamily="18" charset="0"/>
                <a:cs typeface="Times New Roman" pitchFamily="18" charset="0"/>
              </a:rPr>
              <a:t>Opportunity to Question and Test Presumptions</a:t>
            </a:r>
            <a:endParaRPr lang="en-US" sz="2400" dirty="0">
              <a:latin typeface="Times New Roman" pitchFamily="18" charset="0"/>
              <a:cs typeface="Times New Roman" pitchFamily="18" charset="0"/>
            </a:endParaRPr>
          </a:p>
        </p:txBody>
      </p:sp>
      <p:sp>
        <p:nvSpPr>
          <p:cNvPr id="4" name="Content Placeholder 3"/>
          <p:cNvSpPr>
            <a:spLocks noGrp="1"/>
          </p:cNvSpPr>
          <p:nvPr>
            <p:ph sz="half" idx="4294967295"/>
          </p:nvPr>
        </p:nvSpPr>
        <p:spPr>
          <a:xfrm>
            <a:off x="0" y="1143000"/>
            <a:ext cx="4344988" cy="5562600"/>
          </a:xfrm>
        </p:spPr>
        <p:txBody>
          <a:bodyPr>
            <a:normAutofit lnSpcReduction="10000"/>
          </a:bodyPr>
          <a:lstStyle/>
          <a:p>
            <a:r>
              <a:rPr lang="en-US" sz="1600" b="1" dirty="0" smtClean="0">
                <a:latin typeface="Times New Roman" pitchFamily="18" charset="0"/>
                <a:cs typeface="Times New Roman" pitchFamily="18" charset="0"/>
              </a:rPr>
              <a:t>From  IRB-Approved EDF 627 study:</a:t>
            </a:r>
          </a:p>
          <a:p>
            <a:endParaRPr lang="en-US" sz="1000" dirty="0" smtClean="0">
              <a:latin typeface="Times New Roman" pitchFamily="18" charset="0"/>
              <a:cs typeface="Times New Roman" pitchFamily="18" charset="0"/>
            </a:endParaRPr>
          </a:p>
          <a:p>
            <a:pPr>
              <a:buNone/>
            </a:pPr>
            <a:r>
              <a:rPr lang="en-US" sz="12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Describing how he adjusted his pedagogy to teach the student who, because of his disability, had difficulty understanding abstract concepts, Mr. Alves said:</a:t>
            </a:r>
          </a:p>
          <a:p>
            <a:pPr>
              <a:buNone/>
            </a:pPr>
            <a:r>
              <a:rPr lang="en-US" sz="1400" dirty="0" smtClean="0">
                <a:latin typeface="Times New Roman" pitchFamily="18" charset="0"/>
                <a:cs typeface="Times New Roman" pitchFamily="18" charset="0"/>
              </a:rPr>
              <a:t>	</a:t>
            </a:r>
          </a:p>
          <a:p>
            <a:pPr>
              <a:buNone/>
            </a:pPr>
            <a:r>
              <a:rPr lang="en-US" sz="1400" dirty="0" smtClean="0">
                <a:latin typeface="Times New Roman" pitchFamily="18" charset="0"/>
                <a:cs typeface="Times New Roman" pitchFamily="18" charset="0"/>
              </a:rPr>
              <a:t>	“There was also another time I couldn’t get him to understand concept of the dynamics of the piece, of increasing and decreasing the volume of what he was playing. It didn’t seem to make sense to him. And I understand that, you guys told me, how difficult sometimes it is for him to do abstractions, but I took a risk and brought him outside the music office. I got some rocks, and I told him “we are just going to throw rocks.” And we threw rocks toward the sky, and as they went down I said “Do you see how that goes up, then down like that?” He answered “yes,” and started to relax. When we went back to the studio I said “You are going to now play this phrase, and I want you to do with the phrase the same thing you did with the rock. Imagine that the last note of the scale is going to be at the top there, and the final note of the scale is going to be on the bottom. And immediately he was able to respond to that information. From that point on he was able to play that piece without a problem.”</a:t>
            </a:r>
          </a:p>
          <a:p>
            <a:endParaRPr lang="en-US" sz="1200" dirty="0">
              <a:latin typeface="Times New Roman" pitchFamily="18" charset="0"/>
              <a:cs typeface="Times New Roman" pitchFamily="18" charset="0"/>
            </a:endParaRPr>
          </a:p>
        </p:txBody>
      </p:sp>
      <p:pic>
        <p:nvPicPr>
          <p:cNvPr id="7" name="Content Placeholder 6" descr="SRCEA Paper Screenshot.jpg"/>
          <p:cNvPicPr>
            <a:picLocks noGrp="1" noChangeAspect="1"/>
          </p:cNvPicPr>
          <p:nvPr>
            <p:ph sz="quarter" idx="4294967295"/>
          </p:nvPr>
        </p:nvPicPr>
        <p:blipFill>
          <a:blip r:embed="rId2" cstate="print"/>
          <a:stretch>
            <a:fillRect/>
          </a:stretch>
        </p:blipFill>
        <p:spPr>
          <a:xfrm>
            <a:off x="4343401" y="0"/>
            <a:ext cx="4800600" cy="68580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0" y="0"/>
            <a:ext cx="9144000" cy="1143000"/>
          </a:xfrm>
        </p:spPr>
        <p:txBody>
          <a:bodyPr>
            <a:normAutofit fontScale="90000"/>
          </a:bodyPr>
          <a:lstStyle/>
          <a:p>
            <a:r>
              <a:rPr lang="en-US" sz="3100" b="1" dirty="0" smtClean="0">
                <a:latin typeface="Times New Roman" pitchFamily="18" charset="0"/>
                <a:cs typeface="Times New Roman" pitchFamily="18" charset="0"/>
              </a:rPr>
              <a:t>The Journey Pays Off</a:t>
            </a:r>
            <a:br>
              <a:rPr lang="en-US" sz="3100" b="1" dirty="0" smtClean="0">
                <a:latin typeface="Times New Roman" pitchFamily="18" charset="0"/>
                <a:cs typeface="Times New Roman" pitchFamily="18" charset="0"/>
              </a:rPr>
            </a:br>
            <a:r>
              <a:rPr lang="en-US" sz="2200" dirty="0" smtClean="0">
                <a:solidFill>
                  <a:schemeClr val="accent5">
                    <a:lumMod val="50000"/>
                  </a:schemeClr>
                </a:solidFill>
                <a:latin typeface="Times New Roman" pitchFamily="18" charset="0"/>
                <a:cs typeface="Times New Roman" pitchFamily="18" charset="0"/>
              </a:rPr>
              <a:t>(Even while the transformation continues)</a:t>
            </a:r>
            <a:r>
              <a:rPr lang="en-US" sz="2800" dirty="0" smtClean="0">
                <a:solidFill>
                  <a:schemeClr val="accent5">
                    <a:lumMod val="50000"/>
                  </a:schemeClr>
                </a:solidFill>
                <a:latin typeface="Times New Roman" pitchFamily="18" charset="0"/>
                <a:cs typeface="Times New Roman" pitchFamily="18" charset="0"/>
              </a:rPr>
              <a:t/>
            </a:r>
            <a:br>
              <a:rPr lang="en-US" sz="2800" dirty="0" smtClean="0">
                <a:solidFill>
                  <a:schemeClr val="accent5">
                    <a:lumMod val="50000"/>
                  </a:schemeClr>
                </a:solidFill>
                <a:latin typeface="Times New Roman" pitchFamily="18" charset="0"/>
                <a:cs typeface="Times New Roman" pitchFamily="18" charset="0"/>
              </a:rPr>
            </a:br>
            <a:endParaRPr lang="en-US" sz="2700" dirty="0">
              <a:solidFill>
                <a:schemeClr val="accent5">
                  <a:lumMod val="50000"/>
                </a:schemeClr>
              </a:solidFill>
              <a:latin typeface="Times New Roman" pitchFamily="18" charset="0"/>
              <a:cs typeface="Times New Roman" pitchFamily="18" charset="0"/>
            </a:endParaRPr>
          </a:p>
        </p:txBody>
      </p:sp>
      <p:pic>
        <p:nvPicPr>
          <p:cNvPr id="17" name="Content Placeholder 16" descr="ScreenHunter_18 Nov. 28 15.37.jpg"/>
          <p:cNvPicPr>
            <a:picLocks noGrp="1" noChangeAspect="1"/>
          </p:cNvPicPr>
          <p:nvPr>
            <p:ph sz="half" idx="1"/>
          </p:nvPr>
        </p:nvPicPr>
        <p:blipFill>
          <a:blip r:embed="rId2" cstate="print"/>
          <a:stretch>
            <a:fillRect/>
          </a:stretch>
        </p:blipFill>
        <p:spPr>
          <a:xfrm>
            <a:off x="0" y="838200"/>
            <a:ext cx="4495800" cy="5867399"/>
          </a:xfrm>
        </p:spPr>
      </p:pic>
      <p:pic>
        <p:nvPicPr>
          <p:cNvPr id="16" name="Content Placeholder 15" descr="IMFAR Screenshot.jpg"/>
          <p:cNvPicPr>
            <a:picLocks noGrp="1" noChangeAspect="1"/>
          </p:cNvPicPr>
          <p:nvPr>
            <p:ph sz="half" idx="2"/>
          </p:nvPr>
        </p:nvPicPr>
        <p:blipFill>
          <a:blip r:embed="rId3" cstate="print"/>
          <a:stretch>
            <a:fillRect/>
          </a:stretch>
        </p:blipFill>
        <p:spPr>
          <a:xfrm>
            <a:off x="4648200" y="838200"/>
            <a:ext cx="4495800" cy="5867400"/>
          </a:xfr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amp;#x0D;&amp;#x0A;Transformation:&amp;#x0D;&amp;#x0A;My Lifelong Journey Toward Becoming a Leader in Education&amp;#x0D;&amp;#x0A;&amp;quot;&quot;/&gt;&lt;property id=&quot;20307&quot; value=&quot;256&quot;/&gt;&lt;/object&gt;&lt;object type=&quot;3&quot; unique_id=&quot;10029&quot;&gt;&lt;property id=&quot;20148&quot; value=&quot;5&quot;/&gt;&lt;property id=&quot;20300&quot; value=&quot;Slide 2 - &amp;quot;The Undergraduate&amp;#x0D;&amp;#x0A;“If isolation tempers the strong, it is the stumbling block of the uncertain”&amp;#x0D;&amp;#x0A;                   &quot;/&gt;&lt;property id=&quot;20307&quot; value=&quot;257&quot;/&gt;&lt;/object&gt;&lt;object type=&quot;3&quot; unique_id=&quot;10030&quot;&gt;&lt;property id=&quot;20148&quot; value=&quot;5&quot;/&gt;&lt;property id=&quot;20300&quot; value=&quot;Slide 3 - &amp;quot;&amp;#x0D;&amp;#x0A;&amp;#x0D;&amp;#x0A;&amp;quot;A mentor is someone who sees more talent and ability within you than you see in yourself, and helps bring it out&quot;/&gt;&lt;property id=&quot;20307&quot; value=&quot;258&quot;/&gt;&lt;/object&gt;&lt;object type=&quot;3&quot; unique_id=&quot;10031&quot;&gt;&lt;property id=&quot;20148&quot; value=&quot;5&quot;/&gt;&lt;property id=&quot;20300&quot; value=&quot;Slide 4 - &amp;quot;&amp;#x0D;&amp;#x0A;&amp;#x0D;&amp;#x0A;&amp;#x0D;&amp;#x0A;&amp;#x0D;&amp;#x0A;&amp;#x0D;&amp;#x0A;&amp;#x0D;&amp;#x0A;The Clinician&amp;#x0D;&amp;#x0A; “Suspecting and knowing are not the same”&amp;#x0D;&amp;#x0A;                                                ~ Ri&quot;/&gt;&lt;property id=&quot;20307&quot; value=&quot;260&quot;/&gt;&lt;/object&gt;&lt;object type=&quot;3&quot; unique_id=&quot;10032&quot;&gt;&lt;property id=&quot;20148&quot; value=&quot;5&quot;/&gt;&lt;property id=&quot;20300&quot; value=&quot;Slide 5 - &amp;quot;&amp;#x0D;&amp;#x0A;&amp;#x0D;&amp;#x0A;&amp;#x0D;&amp;#x0A;&amp;#x0D;&amp;#x0A;&amp;quot;&quot;/&gt;&lt;property id=&quot;20307&quot; value=&quot;259&quot;/&gt;&lt;/object&gt;&lt;object type=&quot;3&quot; unique_id=&quot;10033&quot;&gt;&lt;property id=&quot;20148&quot; value=&quot;5&quot;/&gt;&lt;property id=&quot;20300&quot; value=&quot;Slide 6 - &amp;quot;The Educational Leader&amp;#x0D;&amp;#x0A;“It’s what you learn after you know it all that counts.” &amp;#x0D;&amp;#x0A;                                  &quot;/&gt;&lt;property id=&quot;20307&quot; value=&quot;261&quot;/&gt;&lt;/object&gt;&lt;object type=&quot;3&quot; unique_id=&quot;10034&quot;&gt;&lt;property id=&quot;20148&quot; value=&quot;5&quot;/&gt;&lt;property id=&quot;20300&quot; value=&quot;Slide 7&quot;/&gt;&lt;property id=&quot;20307&quot; value=&quot;262&quot;/&gt;&lt;/object&gt;&lt;object type=&quot;3&quot; unique_id=&quot;10035&quot;&gt;&lt;property id=&quot;20148&quot; value=&quot;5&quot;/&gt;&lt;property id=&quot;20300&quot; value=&quot;Slide 8&quot;/&gt;&lt;property id=&quot;20307&quot; value=&quot;263&quot;/&gt;&lt;/object&gt;&lt;object type=&quot;3&quot; unique_id=&quot;10036&quot;&gt;&lt;property id=&quot;20148&quot; value=&quot;5&quot;/&gt;&lt;property id=&quot;20300&quot; value=&quot;Slide 9 - &amp;quot;The Journey Pays Off&amp;#x0D;&amp;#x0A;(Even while the transformation continues)&amp;#x0D;&amp;#x0A;&amp;quot;&quot;/&gt;&lt;property id=&quot;20307&quot; value=&quot;264&quot;/&gt;&lt;/object&gt;&lt;object type=&quot;3&quot; unique_id=&quot;10048&quot;&gt;&lt;property id=&quot;20148&quot; value=&quot;5&quot;/&gt;&lt;property id=&quot;20300&quot; value=&quot;Slide 10 - &amp;quot;Important Lessons From The Journey&amp;quot;&quot;/&gt;&lt;property id=&quot;20307&quot; value=&quot;265&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406</TotalTime>
  <Words>513</Words>
  <Application>Microsoft Office PowerPoint</Application>
  <PresentationFormat>On-screen Show (4:3)</PresentationFormat>
  <Paragraphs>60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 Transformation: My Lifelong Journey Toward Becoming a Leader in Education </vt:lpstr>
      <vt:lpstr>The Undergraduate “If isolation tempers the strong, it is the stumbling block of the uncertain”                                                                                              ~ Paul Cezanne</vt:lpstr>
      <vt:lpstr>  "A mentor is someone who sees more talent and ability within you than you see in yourself, and helps bring it out of you."                                                                                        ~ Bob Proctor </vt:lpstr>
      <vt:lpstr>      The Clinician  “Suspecting and knowing are not the same”                                                 ~ Rick Riordan   </vt:lpstr>
      <vt:lpstr>    </vt:lpstr>
      <vt:lpstr>The Educational Leader “It’s what you learn after you know it all that counts.”                                                                             ~ Harry S. Truman</vt:lpstr>
      <vt:lpstr>Slide 7</vt:lpstr>
      <vt:lpstr>Slide 8</vt:lpstr>
      <vt:lpstr>The Journey Pays Off (Even while the transformation continues) </vt:lpstr>
      <vt:lpstr>Important Lessons From The Journey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dc:creator>
  <cp:lastModifiedBy>Marc</cp:lastModifiedBy>
  <cp:revision>5</cp:revision>
  <dcterms:created xsi:type="dcterms:W3CDTF">2011-11-28T13:45:07Z</dcterms:created>
  <dcterms:modified xsi:type="dcterms:W3CDTF">2011-11-29T23:30:00Z</dcterms:modified>
</cp:coreProperties>
</file>