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7" r:id="rId12"/>
    <p:sldId id="268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851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34D5-4951-40E4-8FB4-77D0CC9DD0B0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D6951-DA89-4011-A690-4FF9C3C8A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2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43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/>
              <a:t>WV</a:t>
            </a:r>
            <a:r>
              <a:rPr lang="en-US" sz="1100" baseline="0" dirty="0" smtClean="0"/>
              <a:t> Writes trainings</a:t>
            </a:r>
          </a:p>
          <a:p>
            <a:r>
              <a:rPr lang="en-US" sz="1100" baseline="0" dirty="0" smtClean="0"/>
              <a:t>ELA </a:t>
            </a:r>
            <a:r>
              <a:rPr lang="en-US" sz="1100" baseline="0" dirty="0" err="1" smtClean="0"/>
              <a:t>NxG</a:t>
            </a:r>
            <a:r>
              <a:rPr lang="en-US" sz="1100" baseline="0" dirty="0" smtClean="0"/>
              <a:t> and CC alignment to WV extended learning standards</a:t>
            </a:r>
          </a:p>
          <a:p>
            <a:r>
              <a:rPr lang="en-US" sz="1100" baseline="0" dirty="0" smtClean="0"/>
              <a:t>CTE pilot and CTE conferences</a:t>
            </a:r>
          </a:p>
          <a:p>
            <a:r>
              <a:rPr lang="en-US" sz="1100" baseline="0" dirty="0" smtClean="0"/>
              <a:t>WESTEST 2 monitoring</a:t>
            </a:r>
          </a:p>
          <a:p>
            <a:r>
              <a:rPr lang="en-US" sz="1100" baseline="0" dirty="0" smtClean="0"/>
              <a:t>Office of Optional Educational Pathways conference and school trainings</a:t>
            </a:r>
          </a:p>
          <a:p>
            <a:r>
              <a:rPr lang="en-US" sz="1100" baseline="0" dirty="0" smtClean="0"/>
              <a:t>Alignment and formatting of </a:t>
            </a:r>
            <a:r>
              <a:rPr lang="en-US" sz="1100" baseline="0" dirty="0" err="1" smtClean="0"/>
              <a:t>NxG</a:t>
            </a:r>
            <a:r>
              <a:rPr lang="en-US" sz="1100" baseline="0" dirty="0" smtClean="0"/>
              <a:t> ELA standards</a:t>
            </a:r>
          </a:p>
          <a:p>
            <a:r>
              <a:rPr lang="en-US" sz="1100" baseline="0" dirty="0" smtClean="0"/>
              <a:t>TLI</a:t>
            </a:r>
          </a:p>
          <a:p>
            <a:r>
              <a:rPr lang="en-US" sz="1100" baseline="0" dirty="0" smtClean="0"/>
              <a:t>Textbook alignment</a:t>
            </a:r>
          </a:p>
          <a:p>
            <a:r>
              <a:rPr lang="en-US" sz="1100" baseline="0" dirty="0" smtClean="0"/>
              <a:t>Acuity RLA alignment</a:t>
            </a:r>
          </a:p>
          <a:p>
            <a:r>
              <a:rPr lang="en-US" sz="1100" baseline="0" dirty="0" smtClean="0"/>
              <a:t>WESTEST 2 Online Writing Comparability Study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73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/>
              <a:t>In phenomenological theory, the secret place is a special place that individuals retreat to in order to escape the stresses of life or to enjoy a private time of solitude (Murrell, 2012, pg. 18).</a:t>
            </a:r>
          </a:p>
          <a:p>
            <a:r>
              <a:rPr lang="en-US" sz="1100" dirty="0" smtClean="0"/>
              <a:t>Experiencing my new life as a coordinator each day and returning home to share in the joys of watching my daughter grow from an infant to a toddler became my secret place of peace, happiness, and contentment (Murrell, 2012, pg. 18).</a:t>
            </a:r>
          </a:p>
          <a:p>
            <a:r>
              <a:rPr lang="en-US" sz="1100" dirty="0" smtClean="0"/>
              <a:t>Larry’s advice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17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0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12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5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58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2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Writing autobiography-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Unlocking the Secrets of My Diary:  The Chronicles of My Writing in the Past, Present, and Future “Whether it is a poem, a story, an autobiographical account, a Feminist research paper, or a scholarly article published in an academic journal, writing will always be the quiet place where I can escape to unlock the secrets I hold.”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Autobiographical theory- The individual is the key element as she explores reality through writing, reflecting, and sharing her autobiographical experiences.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Postmodern theory-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According to postmodernism curriculum theory, individuals must learn to navigate and find meaning in an oftentimes meaningless world.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Personal theory of learning- Behaviorism, Humanism,</a:t>
            </a:r>
            <a:r>
              <a:rPr lang="en-US" sz="1100" baseline="0" dirty="0" smtClean="0"/>
              <a:t> and Constructivism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 smtClean="0"/>
              <a:t>Behaviorism- B.F. Skinner and behavior modification, negative and positive reinforcement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 smtClean="0"/>
              <a:t>Humanism- Maslow- goal oriented, hierarchy of needs (physiological, safety, belonging, esteem, and self-actualization)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 smtClean="0"/>
              <a:t>Constructivism- </a:t>
            </a:r>
            <a:r>
              <a:rPr lang="en-US" sz="1100" baseline="0" dirty="0" err="1" smtClean="0"/>
              <a:t>Vygotsky</a:t>
            </a:r>
            <a:r>
              <a:rPr lang="en-US" sz="1100" baseline="0" dirty="0" smtClean="0"/>
              <a:t>- social interaction, society shapes individual’s meaning, learning can be strengthened through peer learning experiences</a:t>
            </a:r>
            <a:endParaRPr lang="en-US" sz="1100" dirty="0" smtClean="0"/>
          </a:p>
          <a:p>
            <a:endParaRPr lang="en-US" sz="1100" dirty="0" smtClean="0"/>
          </a:p>
          <a:p>
            <a:pPr lvl="0"/>
            <a:r>
              <a:rPr lang="en-US" sz="1100" dirty="0" smtClean="0"/>
              <a:t>Multi-genre research literacy project-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implemented this learning theory into my classroom as I created a project-based learning experience that students would produce instead of taking a traditional final exam. </a:t>
            </a:r>
            <a:endParaRPr lang="en-US" sz="11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Multimodality and Technology-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Multimodal literacy is defined as “the meaning-making that occurs at different levels through the reading, viewing, understanding, responding to, producing and interacting with multimodal texts and multimodal communication” (Walsh, 2008 , pg. 106).     12</a:t>
            </a:r>
          </a:p>
          <a:p>
            <a:pPr lvl="0"/>
            <a:endParaRPr lang="en-US" sz="1100" dirty="0" smtClean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99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3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i="0" dirty="0" smtClean="0"/>
              <a:t>LS 703 Research Design- African</a:t>
            </a:r>
            <a:r>
              <a:rPr lang="en-US" sz="1100" i="0" baseline="0" dirty="0" smtClean="0"/>
              <a:t> American Appalachian Students and AP Courses</a:t>
            </a:r>
            <a:endParaRPr lang="en-US" sz="1100" i="0" dirty="0" smtClean="0"/>
          </a:p>
          <a:p>
            <a:endParaRPr lang="en-US" sz="1100" i="0" dirty="0" smtClean="0"/>
          </a:p>
          <a:p>
            <a:r>
              <a:rPr lang="en-US" sz="1100" i="0" dirty="0" smtClean="0"/>
              <a:t>EDF 711 Survey Research in Education-</a:t>
            </a:r>
            <a:r>
              <a:rPr lang="en-US" sz="1100" i="0" baseline="0" dirty="0" smtClean="0"/>
              <a:t>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creating my own individual survey, I was given the opportunity to break down my misconceptions of these instruments.</a:t>
            </a:r>
            <a:endParaRPr lang="en-US" sz="1100" i="0" dirty="0" smtClean="0"/>
          </a:p>
          <a:p>
            <a:endParaRPr lang="en-US" sz="1100" i="0" dirty="0" smtClean="0"/>
          </a:p>
          <a:p>
            <a:r>
              <a:rPr lang="en-US" sz="1100" i="0" dirty="0" smtClean="0"/>
              <a:t>CIRG 702 Composing using Multimodal Texts-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Considering the theories of multimodality and digital literacy, three research questions were formed.</a:t>
            </a:r>
          </a:p>
          <a:p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	What role does customization play in multimedia multimodal composition?	</a:t>
            </a:r>
          </a:p>
          <a:p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	What patterns of interaction occur in multimedia multimodal composition?</a:t>
            </a:r>
          </a:p>
          <a:p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	What do students’ perceptions on e-learning indicate about their learning experience relate to multimedia multimodality?</a:t>
            </a:r>
          </a:p>
          <a:p>
            <a:r>
              <a:rPr lang="en-US" sz="1100" i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i="0" dirty="0" smtClean="0"/>
              <a:t>CIEC 700 Technology and Curriculum-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Schools need to change their curriculum to stay updated with the new technology, and cell phones are here to stay.</a:t>
            </a:r>
          </a:p>
          <a:p>
            <a:endParaRPr lang="en-US" sz="1100" i="0" dirty="0" smtClean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3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/>
              <a:t>FAST SCASS- </a:t>
            </a:r>
            <a:r>
              <a:rPr lang="en-US" sz="1100" dirty="0" err="1" smtClean="0"/>
              <a:t>Popham</a:t>
            </a:r>
            <a:r>
              <a:rPr lang="en-US" sz="1100" baseline="0" dirty="0" smtClean="0"/>
              <a:t> and Heritage</a:t>
            </a:r>
          </a:p>
          <a:p>
            <a:r>
              <a:rPr lang="en-US" sz="1100" baseline="0" dirty="0" smtClean="0"/>
              <a:t>WESTEST 2 Planning Meetings</a:t>
            </a:r>
          </a:p>
          <a:p>
            <a:r>
              <a:rPr lang="en-US" sz="1100" baseline="0" dirty="0" smtClean="0"/>
              <a:t>WV Writes Meetings</a:t>
            </a:r>
          </a:p>
          <a:p>
            <a:r>
              <a:rPr lang="en-US" sz="1100" baseline="0" dirty="0" smtClean="0"/>
              <a:t>NAEP National Assessment of Educational Progress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6951-DA89-4011-A690-4FF9C3C8AB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7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015EB5-0422-4931-AA1C-78D7417AA6A3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848551-D44A-476C-B281-3ECD2A0F7B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Literacy, knowledge, and growth: The recursive nature of writing, learning, and life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Stacey Murrell, M.A., M.A.T</a:t>
            </a:r>
          </a:p>
          <a:p>
            <a:r>
              <a:rPr lang="en-US" sz="2400" dirty="0" smtClean="0"/>
              <a:t>Marshall University</a:t>
            </a:r>
          </a:p>
          <a:p>
            <a:r>
              <a:rPr lang="en-US" sz="2400" dirty="0" smtClean="0"/>
              <a:t>Graduate College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724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Doctoral Committee Members:</a:t>
            </a:r>
          </a:p>
          <a:p>
            <a:r>
              <a:rPr lang="en-US" sz="2400" dirty="0" smtClean="0"/>
              <a:t>Chair:  Dr. William (Fred) Pauley</a:t>
            </a:r>
          </a:p>
          <a:p>
            <a:r>
              <a:rPr lang="en-US" sz="2400" dirty="0" smtClean="0"/>
              <a:t>Dr. Terence </a:t>
            </a:r>
            <a:r>
              <a:rPr lang="en-US" sz="2400" dirty="0" err="1" smtClean="0"/>
              <a:t>Stange</a:t>
            </a:r>
            <a:endParaRPr lang="en-US" sz="2400" dirty="0" smtClean="0"/>
          </a:p>
          <a:p>
            <a:r>
              <a:rPr lang="en-US" sz="2400" dirty="0" smtClean="0"/>
              <a:t>Dr. Lisa Heaton</a:t>
            </a:r>
          </a:p>
          <a:p>
            <a:r>
              <a:rPr lang="en-US" sz="2400" dirty="0" smtClean="0"/>
              <a:t>Dr. Vaughn </a:t>
            </a:r>
            <a:r>
              <a:rPr lang="en-US" sz="2400" dirty="0" err="1" smtClean="0"/>
              <a:t>Rhudy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13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375" y="228601"/>
            <a:ext cx="26926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2" t="4350" r="4827" b="3501"/>
          <a:stretch/>
        </p:blipFill>
        <p:spPr bwMode="auto">
          <a:xfrm>
            <a:off x="0" y="1485901"/>
            <a:ext cx="6474465" cy="53720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</p:pic>
      <p:sp>
        <p:nvSpPr>
          <p:cNvPr id="15" name="5-Point Star 14"/>
          <p:cNvSpPr/>
          <p:nvPr/>
        </p:nvSpPr>
        <p:spPr>
          <a:xfrm>
            <a:off x="2667000" y="32004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2286000" y="32766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3429000" y="30480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008632" y="3210636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3311857" y="35052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2946080" y="356434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3174680" y="409575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3439804" y="44196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4724400" y="3376684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4191000" y="45720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2864193" y="57912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1371600" y="371674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1752600" y="42672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914400" y="41148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685800" y="47244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304800" y="50292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1975951" y="6400800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1600200" y="5182737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2265528" y="5556913"/>
            <a:ext cx="228600" cy="1524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65"/>
          <a:stretch/>
        </p:blipFill>
        <p:spPr bwMode="auto">
          <a:xfrm>
            <a:off x="2743200" y="2574752"/>
            <a:ext cx="2895600" cy="428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 descr="http://images.photos1.walmart.com/232323232%7Ffp432%3B5%3Enu%3D3256%3E6%3C9%3E758%3EWSNRCG%3D333%3A%3C53882328nu0mr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31" y="12877"/>
            <a:ext cx="3598413" cy="238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images.photos1.walmart.com/232323232%7Ffp43336%3Enu%3D3256%3E6%3C9%3E758%3EWSNRCG%3D32338%3B%3B547975nu0mrj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6" t="1721" r="22147" b="11881"/>
          <a:stretch/>
        </p:blipFill>
        <p:spPr bwMode="auto">
          <a:xfrm>
            <a:off x="3571582" y="-14925"/>
            <a:ext cx="2703937" cy="280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mages.photos1.walmart.com/232323232%7Ffp43334%3Enu%3D3256%3E6%3C9%3E758%3EWSNRCG%3D3294%3A8%3B85%3B328nu0mr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002" y="-14925"/>
            <a:ext cx="2297194" cy="306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murrell\Pictures\2012-07-15\093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69"/>
          <a:stretch/>
        </p:blipFill>
        <p:spPr bwMode="auto">
          <a:xfrm>
            <a:off x="5867400" y="3124200"/>
            <a:ext cx="3130665" cy="353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ages.photos1.walmart.com/232323232%7Ffp432%3A8%3Enu%3D3256%3E6%3C9%3E758%3EWSNRCG%3D335646%3B%3A47328nu0mrj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39" t="5103" r="41507"/>
          <a:stretch/>
        </p:blipFill>
        <p:spPr bwMode="auto">
          <a:xfrm>
            <a:off x="0" y="2396826"/>
            <a:ext cx="2510638" cy="446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6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1851"/>
            <a:ext cx="6399663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Dissertation </a:t>
            </a:r>
            <a:endParaRPr lang="en-US" sz="3200" dirty="0"/>
          </a:p>
          <a:p>
            <a:r>
              <a:rPr lang="en-US" sz="3200" dirty="0" smtClean="0"/>
              <a:t>Quantitative</a:t>
            </a:r>
            <a:endParaRPr lang="en-US" sz="3200" dirty="0" smtClean="0"/>
          </a:p>
          <a:p>
            <a:r>
              <a:rPr lang="en-US" sz="3200" dirty="0" smtClean="0"/>
              <a:t>Common Core standards</a:t>
            </a:r>
          </a:p>
          <a:p>
            <a:r>
              <a:rPr lang="en-US" sz="3200" dirty="0" smtClean="0"/>
              <a:t>Smarter Balanced Assessment</a:t>
            </a:r>
          </a:p>
          <a:p>
            <a:r>
              <a:rPr lang="en-US" sz="3200" dirty="0" smtClean="0"/>
              <a:t>Technology/Online Assessment</a:t>
            </a:r>
          </a:p>
          <a:p>
            <a:r>
              <a:rPr lang="en-US" sz="3200" dirty="0" smtClean="0"/>
              <a:t>Kindergarten</a:t>
            </a:r>
            <a:endParaRPr lang="en-US" sz="3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799"/>
            <a:ext cx="3303561" cy="442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5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Writing:  The Process of Learning and 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38600" y="1882808"/>
            <a:ext cx="46482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key concept in writing is that the process of writing relies on the writer making transitions among the five stages with only the goal of a well-crafted document in mind. (Murrell, 2012, p. 1)</a:t>
            </a:r>
            <a:endParaRPr lang="en-US" dirty="0"/>
          </a:p>
        </p:txBody>
      </p:sp>
      <p:pic>
        <p:nvPicPr>
          <p:cNvPr id="2052" name="Picture 4" descr="http://www.mpsaz.org/edtech/staff/mhmiller/samplepage/languagearts/writingprocess/images/4.7_writing-process_wheel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3403502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2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and Revising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83121"/>
            <a:ext cx="3733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“In their thinking and writing, writers ‘go back’ in order to push thought forward.” (</a:t>
            </a:r>
            <a:r>
              <a:rPr lang="en-US" dirty="0" err="1" smtClean="0"/>
              <a:t>McCuen-Metherall</a:t>
            </a:r>
            <a:r>
              <a:rPr lang="en-US" dirty="0" smtClean="0"/>
              <a:t> and Winkler, 2010, p.26)</a:t>
            </a:r>
            <a:endParaRPr lang="en-US" dirty="0"/>
          </a:p>
        </p:txBody>
      </p:sp>
      <p:pic>
        <p:nvPicPr>
          <p:cNvPr id="1037" name="Picture 13" descr="C:\Users\smurrell\AppData\Local\Microsoft\Windows\Temporary Internet Files\Content.IE5\KOTG9YH2\MP90004946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689" y="1676400"/>
            <a:ext cx="4426319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8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6324600" cy="1399032"/>
          </a:xfrm>
        </p:spPr>
        <p:txBody>
          <a:bodyPr>
            <a:normAutofit/>
          </a:bodyPr>
          <a:lstStyle/>
          <a:p>
            <a:r>
              <a:rPr lang="en-US" dirty="0" smtClean="0"/>
              <a:t>Revisions/Reflections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r>
              <a:rPr lang="en-US" dirty="0" smtClean="0"/>
              <a:t>Changes/shifts</a:t>
            </a:r>
          </a:p>
          <a:p>
            <a:pPr lvl="1"/>
            <a:r>
              <a:rPr lang="en-US" dirty="0" smtClean="0"/>
              <a:t>Woman </a:t>
            </a:r>
            <a:r>
              <a:rPr lang="en-US" dirty="0"/>
              <a:t>to Mother</a:t>
            </a:r>
          </a:p>
          <a:p>
            <a:pPr lvl="1"/>
            <a:r>
              <a:rPr lang="en-US" dirty="0" smtClean="0"/>
              <a:t>Teacher to Coordinator</a:t>
            </a:r>
          </a:p>
          <a:p>
            <a:pPr lvl="1"/>
            <a:r>
              <a:rPr lang="en-US" dirty="0"/>
              <a:t>Paper to Technology</a:t>
            </a:r>
          </a:p>
          <a:p>
            <a:pPr lvl="1"/>
            <a:r>
              <a:rPr lang="en-US" dirty="0" smtClean="0"/>
              <a:t>Constructivist to Mixture</a:t>
            </a:r>
          </a:p>
          <a:p>
            <a:pPr lvl="1"/>
            <a:r>
              <a:rPr lang="en-US" dirty="0" smtClean="0"/>
              <a:t>Curriculum to Assessment</a:t>
            </a:r>
          </a:p>
          <a:p>
            <a:pPr lvl="1"/>
            <a:r>
              <a:rPr lang="en-US" dirty="0" smtClean="0"/>
              <a:t>Qualitative to Quantitative</a:t>
            </a:r>
          </a:p>
          <a:p>
            <a:pPr lvl="1"/>
            <a:r>
              <a:rPr lang="en-US" dirty="0" smtClean="0"/>
              <a:t>Inside Classroom to State Perspective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79773" y="1295400"/>
            <a:ext cx="3962400" cy="1219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en-US" sz="2200" dirty="0" smtClean="0"/>
              <a:t>It’s never too late-in fiction or in life- to revise. (Nancy Thayer)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Co-teaching CIEC 534 </a:t>
            </a:r>
            <a:r>
              <a:rPr lang="en-US" sz="2800" i="1" dirty="0"/>
              <a:t>Application Software in the Classroom Curriculum Area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EDF </a:t>
            </a:r>
            <a:r>
              <a:rPr lang="en-US" sz="2800" dirty="0"/>
              <a:t>711 Survey Research in Education.  The survey was for </a:t>
            </a:r>
            <a:r>
              <a:rPr lang="en-US" sz="2800" i="1" dirty="0"/>
              <a:t>RESA VI 2010 Summer Math Professional Development </a:t>
            </a:r>
            <a:r>
              <a:rPr lang="en-US" sz="2800" i="1" dirty="0" smtClean="0"/>
              <a:t>Institute</a:t>
            </a:r>
          </a:p>
          <a:p>
            <a:r>
              <a:rPr lang="en-US" sz="2800" i="1" dirty="0" smtClean="0"/>
              <a:t>West </a:t>
            </a:r>
            <a:r>
              <a:rPr lang="en-US" sz="2800" i="1" dirty="0"/>
              <a:t>Virginia Reading Association Conference </a:t>
            </a:r>
            <a:r>
              <a:rPr lang="en-US" sz="2800" i="1" dirty="0" smtClean="0"/>
              <a:t>November 18-19, 2010</a:t>
            </a:r>
            <a:r>
              <a:rPr lang="en-US" sz="2800" dirty="0" smtClean="0"/>
              <a:t> </a:t>
            </a:r>
            <a:r>
              <a:rPr lang="en-US" sz="2800" dirty="0"/>
              <a:t> at the Greenbrier Hotel in White </a:t>
            </a:r>
            <a:r>
              <a:rPr lang="en-US" sz="2800" dirty="0" err="1"/>
              <a:t>Sulphur</a:t>
            </a:r>
            <a:r>
              <a:rPr lang="en-US" sz="2800" dirty="0"/>
              <a:t> Springs, </a:t>
            </a:r>
            <a:r>
              <a:rPr lang="en-US" sz="2800" dirty="0" smtClean="0"/>
              <a:t>WV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748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of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3100" dirty="0" smtClean="0"/>
              <a:t>CI 677 Writing for Publication</a:t>
            </a:r>
          </a:p>
          <a:p>
            <a:pPr lvl="1"/>
            <a:r>
              <a:rPr lang="en-US" sz="3100" dirty="0" smtClean="0"/>
              <a:t>Writing autobiography</a:t>
            </a:r>
            <a:endParaRPr lang="en-US" sz="3100" dirty="0" smtClean="0"/>
          </a:p>
          <a:p>
            <a:r>
              <a:rPr lang="en-US" sz="3100" dirty="0"/>
              <a:t>CI 702 Curriculum Theories </a:t>
            </a:r>
          </a:p>
          <a:p>
            <a:pPr lvl="1"/>
            <a:r>
              <a:rPr lang="en-US" sz="3100" dirty="0"/>
              <a:t>Autobiographical theory </a:t>
            </a:r>
          </a:p>
          <a:p>
            <a:pPr lvl="1"/>
            <a:r>
              <a:rPr lang="en-US" sz="3100" dirty="0" smtClean="0"/>
              <a:t>Postmodern </a:t>
            </a:r>
            <a:r>
              <a:rPr lang="en-US" sz="3100" dirty="0"/>
              <a:t>theory</a:t>
            </a:r>
          </a:p>
          <a:p>
            <a:r>
              <a:rPr lang="en-US" sz="3100" dirty="0"/>
              <a:t>CI 703 Theories, Models and Research of Teaching</a:t>
            </a:r>
          </a:p>
          <a:p>
            <a:pPr lvl="1"/>
            <a:r>
              <a:rPr lang="en-US" sz="3100" dirty="0"/>
              <a:t>Personal theory of learning</a:t>
            </a:r>
          </a:p>
          <a:p>
            <a:r>
              <a:rPr lang="en-US" sz="3100" dirty="0" smtClean="0"/>
              <a:t>CIRG 614 </a:t>
            </a:r>
            <a:r>
              <a:rPr lang="en-US" sz="3100" dirty="0"/>
              <a:t>Engaging Intermediate and Middle School Learners with Writing and Reading </a:t>
            </a:r>
            <a:endParaRPr lang="en-US" sz="3100" dirty="0" smtClean="0"/>
          </a:p>
          <a:p>
            <a:pPr lvl="1"/>
            <a:r>
              <a:rPr lang="en-US" sz="3100" dirty="0" smtClean="0"/>
              <a:t>Multi-genre research literacy project</a:t>
            </a:r>
          </a:p>
          <a:p>
            <a:pPr lvl="1"/>
            <a:r>
              <a:rPr lang="en-US" sz="3100" dirty="0" smtClean="0"/>
              <a:t>Multimodality and Technology</a:t>
            </a:r>
          </a:p>
          <a:p>
            <a:endParaRPr lang="en-US" dirty="0" smtClean="0"/>
          </a:p>
          <a:p>
            <a:pPr marL="53721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257800"/>
          </a:xfrm>
        </p:spPr>
        <p:txBody>
          <a:bodyPr>
            <a:normAutofit lnSpcReduction="10000"/>
          </a:bodyPr>
          <a:lstStyle/>
          <a:p>
            <a:r>
              <a:rPr lang="en-US" sz="2800" i="1" dirty="0" smtClean="0"/>
              <a:t>Impact of web-authoring tools on literacy and learning in the K-8 Classroom</a:t>
            </a:r>
            <a:r>
              <a:rPr lang="en-US" sz="2800" dirty="0" smtClean="0"/>
              <a:t>- ED-MEDIA June 29, 2010 Conference in Toronto, Canada </a:t>
            </a:r>
          </a:p>
          <a:p>
            <a:r>
              <a:rPr lang="en-US" sz="2800" i="1" dirty="0" smtClean="0"/>
              <a:t>Literacy in multimedia environments:  Preliminary findings-</a:t>
            </a:r>
            <a:r>
              <a:rPr lang="en-US" sz="2800" dirty="0" smtClean="0"/>
              <a:t> Society for Information Technology and Teacher Education (SITE) Conference 2011 March 7-11, 2011</a:t>
            </a:r>
          </a:p>
          <a:p>
            <a:pPr lvl="1"/>
            <a:r>
              <a:rPr lang="en-US" sz="2800" dirty="0" smtClean="0"/>
              <a:t>Received a SITE outstanding paper award</a:t>
            </a:r>
          </a:p>
          <a:p>
            <a:r>
              <a:rPr lang="en-US" sz="2800" i="1" dirty="0" smtClean="0"/>
              <a:t>Adolescent blogging practices and the new literacies </a:t>
            </a:r>
            <a:r>
              <a:rPr lang="en-US" sz="2800" dirty="0" smtClean="0"/>
              <a:t> which is currently being considered for publication in the </a:t>
            </a:r>
            <a:r>
              <a:rPr lang="en-US" sz="2800" i="1" dirty="0" smtClean="0"/>
              <a:t>Journal of Computer Assisted Learning</a:t>
            </a:r>
            <a:r>
              <a:rPr lang="en-US" sz="2800" dirty="0" smtClean="0"/>
              <a:t>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8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LS 703 Research Design</a:t>
            </a:r>
          </a:p>
          <a:p>
            <a:r>
              <a:rPr lang="en-US" dirty="0" smtClean="0"/>
              <a:t>EDF </a:t>
            </a:r>
            <a:r>
              <a:rPr lang="en-US" dirty="0" smtClean="0"/>
              <a:t>711 Survey Research in Education</a:t>
            </a:r>
          </a:p>
          <a:p>
            <a:r>
              <a:rPr lang="en-US" dirty="0" smtClean="0"/>
              <a:t>CIRG 702 </a:t>
            </a:r>
            <a:r>
              <a:rPr lang="en-US" dirty="0"/>
              <a:t>Composing using Multimodal Texts </a:t>
            </a:r>
            <a:endParaRPr lang="en-US" dirty="0" smtClean="0"/>
          </a:p>
          <a:p>
            <a:r>
              <a:rPr lang="en-US" dirty="0" smtClean="0"/>
              <a:t>CIEC 700 Technology and Curriculum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" y="1252182"/>
            <a:ext cx="9100984" cy="5617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835357" y="1524000"/>
            <a:ext cx="2286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61013" y="3733800"/>
            <a:ext cx="2286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1828800" y="4501487"/>
            <a:ext cx="2286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86200" y="5486400"/>
            <a:ext cx="2286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7327710" y="3581400"/>
            <a:ext cx="2286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8906" y="124968"/>
            <a:ext cx="8229600" cy="1399032"/>
          </a:xfrm>
        </p:spPr>
        <p:txBody>
          <a:bodyPr/>
          <a:lstStyle/>
          <a:p>
            <a:r>
              <a:rPr lang="en-US" dirty="0" smtClean="0"/>
              <a:t>Theory and Life Blur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613</TotalTime>
  <Words>838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Literacy, knowledge, and growth: The recursive nature of writing, learning, and life</vt:lpstr>
      <vt:lpstr>The Process of Writing:  The Process of Learning and Life</vt:lpstr>
      <vt:lpstr>Writing and Revising</vt:lpstr>
      <vt:lpstr>Revisions/Reflections</vt:lpstr>
      <vt:lpstr>Collaboration</vt:lpstr>
      <vt:lpstr>Depth of Understanding</vt:lpstr>
      <vt:lpstr>Scholarship</vt:lpstr>
      <vt:lpstr>Research</vt:lpstr>
      <vt:lpstr>Theory and Life Blur</vt:lpstr>
      <vt:lpstr>PowerPoint Presentation</vt:lpstr>
      <vt:lpstr>PowerPoint Presentation</vt:lpstr>
      <vt:lpstr>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Literacy, knowledge, and growth: The recursive nature of writing, learning, and life</dc:title>
  <dc:creator>Administrator</dc:creator>
  <cp:lastModifiedBy>Administrator</cp:lastModifiedBy>
  <cp:revision>56</cp:revision>
  <cp:lastPrinted>2012-11-27T19:56:26Z</cp:lastPrinted>
  <dcterms:created xsi:type="dcterms:W3CDTF">2012-10-15T17:59:26Z</dcterms:created>
  <dcterms:modified xsi:type="dcterms:W3CDTF">2012-11-27T19:58:52Z</dcterms:modified>
</cp:coreProperties>
</file>