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7" r:id="rId2"/>
    <p:sldId id="260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58" r:id="rId13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KE" initials="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clrMode="gray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630" autoAdjust="0"/>
    <p:restoredTop sz="75133" autoAdjust="0"/>
  </p:normalViewPr>
  <p:slideViewPr>
    <p:cSldViewPr>
      <p:cViewPr varScale="1">
        <p:scale>
          <a:sx n="85" d="100"/>
          <a:sy n="85" d="100"/>
        </p:scale>
        <p:origin x="-4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6A096-1ABC-4627-9CBA-EB8DC386C32D}" type="datetimeFigureOut">
              <a:rPr lang="en-US" smtClean="0"/>
              <a:pPr/>
              <a:t>11/15/2012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31A7A-5518-4BBC-BBEE-F56864690D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3305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511E41-E866-435F-979A-0E01D9D65AF9}" type="datetimeFigureOut">
              <a:rPr lang="en-US" smtClean="0"/>
              <a:pPr/>
              <a:t>11/15/2012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624537-B6BF-43EE-8B91-017DDF549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797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24537-B6BF-43EE-8B91-017DDF549BE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2454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 smtClean="0"/>
              <a:t>Working with the class and Dr.</a:t>
            </a:r>
            <a:r>
              <a:rPr lang="en-US" baseline="0" dirty="0" smtClean="0"/>
              <a:t> Childress helped me to understand better how others might view the questions as well as helping to get the most information possible from a two page survey.</a:t>
            </a:r>
          </a:p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24537-B6BF-43EE-8B91-017DDF549BE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709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 typeface="Arial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24537-B6BF-43EE-8B91-017DDF549BE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24537-B6BF-43EE-8B91-017DDF549BE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391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24537-B6BF-43EE-8B91-017DDF549BE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647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Discuss</a:t>
            </a:r>
            <a:r>
              <a:rPr lang="en-US" baseline="0" dirty="0" smtClean="0"/>
              <a:t> all three sentences.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24537-B6BF-43EE-8B91-017DDF549BE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Read the slide.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24537-B6BF-43EE-8B91-017DDF549BE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 Better</a:t>
            </a:r>
            <a:r>
              <a:rPr lang="en-US" baseline="0" dirty="0" smtClean="0"/>
              <a:t> understanding of C&amp;I will help enhance my current knowledge and apply it to the courses I teach.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  Move from adjunct into full-time faculty position.  Use research to help make advancements in the field of education.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  Move the NRRM program into the present by applying technology to courses.  Help students start to use and understand technology and apply it to their own work.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24537-B6BF-43EE-8B91-017DDF549BE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As my understanding of C&amp;I goes up the amount of time I have to share it with others goes down.  During that time it is important to apply my understanding of phenomenology, poststructuralism, and personal</a:t>
            </a:r>
            <a:r>
              <a:rPr lang="en-US" baseline="0" dirty="0" smtClean="0"/>
              <a:t> experience to the classes that I teach and the research that I am involved with.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 smtClean="0"/>
              <a:t>Peter McLaren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Madeleine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Grumet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She approaches education with a strong critical thinking component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Used journaling as a means to teach educators how to better understand their educational roles.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Teachers need to build experiences to help students make connections.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Educators need to collaborate to learn more about the educational system.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Educators need to collaborate liberal arts with the sciences to help students to make connections.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Teachers and students need to build relationships, collaborate, and share ideas.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24537-B6BF-43EE-8B91-017DDF549BE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 </a:t>
            </a:r>
            <a:r>
              <a:rPr lang="en-US" baseline="0" dirty="0" smtClean="0"/>
              <a:t>Describe community of practice as - 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through the process of sharing information and experiences with the group that the members learn from each other, and have an opportunity to develop themselves personally and professionally.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Describe the writing process, the editing</a:t>
            </a:r>
            <a:r>
              <a:rPr lang="en-US" baseline="0" dirty="0" smtClean="0"/>
              <a:t> process, working with others, and meeting deadlines.  </a:t>
            </a:r>
            <a:endParaRPr lang="en-US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Arial" pitchFamily="34" charset="0"/>
              <a:buChar char="•"/>
            </a:pP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Working with Dr.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Heaton and the group to come up with a cohesive presentation from several individual projects.</a:t>
            </a:r>
          </a:p>
          <a:p>
            <a:pPr>
              <a:buFont typeface="Arial" pitchFamily="34" charset="0"/>
              <a:buChar char="•"/>
            </a:pP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Working with a group with the specific goal of passing the accreditation process.  </a:t>
            </a:r>
          </a:p>
          <a:p>
            <a:pPr>
              <a:buFont typeface="Arial" pitchFamily="34" charset="0"/>
              <a:buChar char="•"/>
            </a:pP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Talk about the process of keeping electronic data organized.</a:t>
            </a:r>
          </a:p>
          <a:p>
            <a:pPr>
              <a:buFont typeface="Arial" pitchFamily="34" charset="0"/>
              <a:buChar char="•"/>
            </a:pP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Better understanding of APA manual due to NCATE and style guide.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baseline="0" dirty="0" smtClean="0"/>
              <a:t> Discuss how I can apply NCATE experience to future work.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24537-B6BF-43EE-8B91-017DDF549BE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 Discuss working with Dr. Heaton</a:t>
            </a:r>
            <a:r>
              <a:rPr lang="en-US" baseline="0" dirty="0" smtClean="0"/>
              <a:t> to anticipate problems and resolve them in order to enhance learning.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  Better understanding of software and the applications (Microsoft programs and Blackboard).  To truly understand something one should teach it to others.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  Using both the quantitative and qualitative data allowed us to paint a picture of how the training and trainers did presenting the information.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24537-B6BF-43EE-8B91-017DDF549BE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baseline="0" dirty="0" smtClean="0"/>
              <a:t>Processing the data and building tables that had the pertinent information made me look at what others have done with their own research and use that to report ours.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Interview to better understand the difference of education in cultures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Interviewed four freshmen to try to gain a better understanding of their study habits and history from public education.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Playing an online game to look at online learning communities and how the learning process aligned with James Paul Gee’s Learning Principles.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24537-B6BF-43EE-8B91-017DDF549BE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762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 userDrawn="1"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rgbClr val="215B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5" name="Rectangle 5"/>
          <p:cNvSpPr>
            <a:spLocks noChangeArrowheads="1"/>
          </p:cNvSpPr>
          <p:nvPr userDrawn="1"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rgbClr val="215B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6" name="Rectangle 6"/>
          <p:cNvSpPr>
            <a:spLocks noChangeArrowheads="1"/>
          </p:cNvSpPr>
          <p:nvPr userDrawn="1"/>
        </p:nvSpPr>
        <p:spPr bwMode="auto">
          <a:xfrm>
            <a:off x="0" y="6372225"/>
            <a:ext cx="9144000" cy="18256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0" y="300038"/>
            <a:ext cx="9144000" cy="153987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  <p:pic>
        <p:nvPicPr>
          <p:cNvPr id="8" name="Picture 8" descr="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5300" y="5646738"/>
            <a:ext cx="8858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25475" y="2293938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41350" y="4021138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114397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618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1625" y="457200"/>
            <a:ext cx="2035175" cy="5668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6100" y="457200"/>
            <a:ext cx="5953125" cy="5668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501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707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5599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0388" y="1600200"/>
            <a:ext cx="39862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9000" y="1600200"/>
            <a:ext cx="3987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994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32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698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7664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90789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9035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6100" y="457200"/>
            <a:ext cx="8140700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0388" y="1600200"/>
            <a:ext cx="812641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rgbClr val="215B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1029" name="Rectangle 8"/>
          <p:cNvSpPr>
            <a:spLocks noChangeArrowheads="1"/>
          </p:cNvSpPr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rgbClr val="215B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1030" name="Rectangle 10"/>
          <p:cNvSpPr>
            <a:spLocks noChangeArrowheads="1"/>
          </p:cNvSpPr>
          <p:nvPr/>
        </p:nvSpPr>
        <p:spPr bwMode="auto">
          <a:xfrm>
            <a:off x="0" y="6372225"/>
            <a:ext cx="9144000" cy="18256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1031" name="Rectangle 14"/>
          <p:cNvSpPr>
            <a:spLocks noChangeArrowheads="1"/>
          </p:cNvSpPr>
          <p:nvPr/>
        </p:nvSpPr>
        <p:spPr bwMode="auto">
          <a:xfrm>
            <a:off x="0" y="300038"/>
            <a:ext cx="9144000" cy="153987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  <p:pic>
        <p:nvPicPr>
          <p:cNvPr id="1032" name="Picture 16" descr="logo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5300" y="5646738"/>
            <a:ext cx="8858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5154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15B33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15B3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15B3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15B3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15B3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215B3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215B3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215B3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215B3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100" y="457200"/>
            <a:ext cx="8140700" cy="3810000"/>
          </a:xfrm>
        </p:spPr>
        <p:txBody>
          <a:bodyPr/>
          <a:lstStyle/>
          <a:p>
            <a:pPr>
              <a:defRPr/>
            </a:pPr>
            <a:r>
              <a:rPr lang="en-US" sz="4800" b="1" dirty="0" smtClean="0">
                <a:ea typeface="+mj-ea"/>
              </a:rPr>
              <a:t>Portfolio Presentation</a:t>
            </a:r>
            <a:br>
              <a:rPr lang="en-US" sz="4800" b="1" dirty="0" smtClean="0">
                <a:ea typeface="+mj-ea"/>
              </a:rPr>
            </a:br>
            <a:r>
              <a:rPr lang="en-US" sz="4800" b="1" dirty="0" smtClean="0">
                <a:ea typeface="+mj-ea"/>
              </a:rPr>
              <a:t>by </a:t>
            </a:r>
            <a:br>
              <a:rPr lang="en-US" sz="4800" b="1" dirty="0" smtClean="0">
                <a:ea typeface="+mj-ea"/>
              </a:rPr>
            </a:br>
            <a:r>
              <a:rPr lang="en-US" sz="4800" b="1" dirty="0" smtClean="0">
                <a:ea typeface="+mj-ea"/>
              </a:rPr>
              <a:t>Jake Bolen</a:t>
            </a:r>
            <a:endParaRPr lang="en-US" sz="4800" b="1" dirty="0"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0388" y="4572000"/>
            <a:ext cx="7516812" cy="1554163"/>
          </a:xfrm>
        </p:spPr>
        <p:txBody>
          <a:bodyPr/>
          <a:lstStyle/>
          <a:p>
            <a:pPr>
              <a:defRPr/>
            </a:pPr>
            <a:endParaRPr lang="en-US" dirty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6816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0388" y="1600200"/>
            <a:ext cx="8126412" cy="4572000"/>
          </a:xfrm>
        </p:spPr>
        <p:txBody>
          <a:bodyPr/>
          <a:lstStyle/>
          <a:p>
            <a:r>
              <a:rPr lang="en-US" dirty="0"/>
              <a:t>Designing study skills </a:t>
            </a:r>
            <a:r>
              <a:rPr lang="en-US" dirty="0" smtClean="0"/>
              <a:t>survey (EDF 711)</a:t>
            </a:r>
            <a:endParaRPr lang="en-US" dirty="0"/>
          </a:p>
          <a:p>
            <a:r>
              <a:rPr lang="en-US" dirty="0" smtClean="0"/>
              <a:t>Longitudinal study of incoming freshmen (41 quantitative questions)</a:t>
            </a:r>
          </a:p>
          <a:p>
            <a:r>
              <a:rPr lang="en-US" dirty="0" smtClean="0"/>
              <a:t>Comparison of two groups over time</a:t>
            </a:r>
          </a:p>
          <a:p>
            <a:r>
              <a:rPr lang="en-US" dirty="0" smtClean="0"/>
              <a:t>Software analysis</a:t>
            </a:r>
          </a:p>
          <a:p>
            <a:r>
              <a:rPr lang="en-US" dirty="0" smtClean="0"/>
              <a:t>Importance of retention</a:t>
            </a:r>
          </a:p>
          <a:p>
            <a:r>
              <a:rPr lang="en-US" dirty="0" smtClean="0"/>
              <a:t>Presentation of data collected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Application/Where From Here?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 smtClean="0"/>
              <a:t>Long-term research</a:t>
            </a:r>
          </a:p>
          <a:p>
            <a:r>
              <a:rPr lang="en-US" sz="2600" dirty="0" smtClean="0"/>
              <a:t>Publication of two papers</a:t>
            </a:r>
          </a:p>
          <a:p>
            <a:r>
              <a:rPr lang="en-US" sz="2600" dirty="0" smtClean="0"/>
              <a:t>Professional report writing</a:t>
            </a:r>
          </a:p>
          <a:p>
            <a:r>
              <a:rPr lang="en-US" sz="2600" dirty="0" smtClean="0"/>
              <a:t>Teaching experiences</a:t>
            </a:r>
          </a:p>
          <a:p>
            <a:r>
              <a:rPr lang="en-US" sz="2600" dirty="0" smtClean="0"/>
              <a:t>Background in research (qualitative &amp; quantitative)</a:t>
            </a:r>
          </a:p>
          <a:p>
            <a:r>
              <a:rPr lang="en-US" sz="2600" dirty="0" smtClean="0"/>
              <a:t>Data analysis</a:t>
            </a:r>
          </a:p>
          <a:p>
            <a:r>
              <a:rPr lang="en-US" sz="2600" dirty="0" smtClean="0"/>
              <a:t>Presentations</a:t>
            </a:r>
          </a:p>
          <a:p>
            <a:pPr marL="0" indent="0">
              <a:buNone/>
            </a:pPr>
            <a:r>
              <a:rPr lang="en-US" sz="2600" dirty="0" smtClean="0"/>
              <a:t>	~  Start where you are.  Use what you have.  	Do what </a:t>
            </a:r>
            <a:r>
              <a:rPr lang="en-US" sz="2600" smtClean="0"/>
              <a:t>you can.</a:t>
            </a:r>
            <a:endParaRPr lang="en-US" sz="26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Sincere thanks go to: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smtClean="0"/>
              <a:t>Dr. Meisel</a:t>
            </a:r>
          </a:p>
          <a:p>
            <a:r>
              <a:rPr lang="en-US" sz="4400" dirty="0" smtClean="0"/>
              <a:t>Dr. Childress</a:t>
            </a:r>
          </a:p>
          <a:p>
            <a:r>
              <a:rPr lang="en-US" sz="4400" dirty="0" smtClean="0"/>
              <a:t>Dr. Heaton</a:t>
            </a:r>
          </a:p>
          <a:p>
            <a:r>
              <a:rPr lang="en-US" sz="4400" dirty="0" smtClean="0"/>
              <a:t>Dr. </a:t>
            </a:r>
            <a:r>
              <a:rPr lang="en-US" sz="4400" dirty="0" err="1" smtClean="0"/>
              <a:t>Skoretz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22046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Dr. Meisel, Committee Chair</a:t>
            </a:r>
          </a:p>
          <a:p>
            <a:pPr>
              <a:buNone/>
            </a:pPr>
            <a:r>
              <a:rPr lang="en-US" dirty="0" smtClean="0"/>
              <a:t>Dr. Childress, Committee Member</a:t>
            </a:r>
          </a:p>
          <a:p>
            <a:pPr>
              <a:buNone/>
            </a:pPr>
            <a:r>
              <a:rPr lang="en-US" dirty="0" smtClean="0"/>
              <a:t>Dr. Heaton, Committee Member</a:t>
            </a:r>
          </a:p>
          <a:p>
            <a:pPr>
              <a:buNone/>
            </a:pPr>
            <a:r>
              <a:rPr lang="en-US" dirty="0" smtClean="0"/>
              <a:t>Dr. Skoretz, Committee Member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4400" i="1" dirty="0" smtClean="0"/>
              <a:t>Start where you are. Use what you have. Do what you can.</a:t>
            </a:r>
            <a:endParaRPr lang="en-US" sz="4400" dirty="0" smtClean="0"/>
          </a:p>
          <a:p>
            <a:pPr>
              <a:buNone/>
            </a:pPr>
            <a:r>
              <a:rPr lang="en-US" sz="4400" dirty="0" smtClean="0"/>
              <a:t>~Arthur Ashe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100" dirty="0" smtClean="0"/>
              <a:t>Academic and Professional Goals</a:t>
            </a:r>
          </a:p>
          <a:p>
            <a:r>
              <a:rPr lang="en-US" sz="3100" dirty="0" smtClean="0"/>
              <a:t>Depth of Knowledge</a:t>
            </a:r>
          </a:p>
          <a:p>
            <a:pPr>
              <a:buFont typeface="Wingdings" pitchFamily="2" charset="2"/>
              <a:buNone/>
            </a:pPr>
            <a:r>
              <a:rPr lang="en-US" sz="3100" dirty="0" smtClean="0"/>
              <a:t>	-- Curriculum &amp; Instruction </a:t>
            </a:r>
          </a:p>
          <a:p>
            <a:pPr>
              <a:buFont typeface="Wingdings" pitchFamily="2" charset="2"/>
              <a:buNone/>
            </a:pPr>
            <a:r>
              <a:rPr lang="en-US" sz="3100" dirty="0" smtClean="0"/>
              <a:t>	-- Technology (Area of Emphasis)</a:t>
            </a:r>
          </a:p>
          <a:p>
            <a:r>
              <a:rPr lang="en-US" sz="3100" dirty="0" smtClean="0"/>
              <a:t>Collaboration</a:t>
            </a:r>
          </a:p>
          <a:p>
            <a:r>
              <a:rPr lang="en-US" sz="3100" dirty="0" smtClean="0"/>
              <a:t>Scholarship</a:t>
            </a:r>
          </a:p>
          <a:p>
            <a:r>
              <a:rPr lang="en-US" sz="3100" dirty="0" smtClean="0"/>
              <a:t>Research</a:t>
            </a:r>
          </a:p>
          <a:p>
            <a:r>
              <a:rPr lang="en-US" sz="3100" dirty="0" smtClean="0"/>
              <a:t>Where from here?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Academic and Professional Goals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Better understanding of curriculum and instruction</a:t>
            </a:r>
          </a:p>
          <a:p>
            <a:r>
              <a:rPr lang="en-US" dirty="0" smtClean="0"/>
              <a:t>Further career</a:t>
            </a:r>
          </a:p>
          <a:p>
            <a:r>
              <a:rPr lang="en-US" dirty="0" smtClean="0"/>
              <a:t>Apply technology to courses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Depth of Knowledge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Curriculum is ever changing</a:t>
            </a:r>
          </a:p>
          <a:p>
            <a:r>
              <a:rPr lang="en-US" dirty="0" smtClean="0"/>
              <a:t>Philosophy of teaching</a:t>
            </a:r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2743200"/>
            <a:ext cx="57912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Collaboration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Community of Practice </a:t>
            </a:r>
            <a:r>
              <a:rPr lang="en-US" sz="2400" dirty="0"/>
              <a:t>(Work with others to reach desired goals)</a:t>
            </a:r>
          </a:p>
          <a:p>
            <a:r>
              <a:rPr lang="en-US" dirty="0"/>
              <a:t>SRCEA </a:t>
            </a:r>
            <a:r>
              <a:rPr lang="en-US" sz="2400" dirty="0" smtClean="0">
                <a:effectLst>
                  <a:outerShdw blurRad="38100" dist="38100" dir="2700000" sx="1000" sy="1000" algn="tl">
                    <a:srgbClr val="C0C0C0"/>
                  </a:outerShdw>
                </a:effectLst>
              </a:rPr>
              <a:t>(Using </a:t>
            </a:r>
            <a:r>
              <a:rPr lang="en-US" sz="2400" dirty="0">
                <a:effectLst>
                  <a:outerShdw blurRad="38100" dist="38100" dir="2700000" sx="1000" sy="1000" algn="tl">
                    <a:srgbClr val="C0C0C0"/>
                  </a:outerShdw>
                </a:effectLst>
              </a:rPr>
              <a:t>a Theory-Based Model for Professional Development: Implementing National Common Core </a:t>
            </a:r>
            <a:r>
              <a:rPr lang="en-US" sz="2400" dirty="0" smtClean="0">
                <a:effectLst>
                  <a:outerShdw blurRad="38100" dist="38100" dir="2700000" sx="1000" sy="1000" algn="tl">
                    <a:srgbClr val="C0C0C0"/>
                  </a:outerShdw>
                </a:effectLst>
              </a:rPr>
              <a:t>Curriculum)</a:t>
            </a:r>
          </a:p>
          <a:p>
            <a:r>
              <a:rPr lang="en-US" dirty="0" smtClean="0"/>
              <a:t>EdMedia </a:t>
            </a:r>
            <a:r>
              <a:rPr lang="en-US" dirty="0"/>
              <a:t>Conference </a:t>
            </a:r>
            <a:r>
              <a:rPr lang="en-US" sz="2400" dirty="0" smtClean="0">
                <a:effectLst>
                  <a:outerShdw blurRad="38100" dist="38100" dir="2700000" sx="1000" sy="1000" algn="tl">
                    <a:srgbClr val="C0C0C0"/>
                  </a:outerShdw>
                </a:effectLst>
              </a:rPr>
              <a:t>(Exploring </a:t>
            </a:r>
            <a:r>
              <a:rPr lang="en-US" sz="2400" dirty="0">
                <a:effectLst>
                  <a:outerShdw blurRad="38100" dist="38100" dir="2700000" sx="1000" sy="1000" algn="tl">
                    <a:srgbClr val="C0C0C0"/>
                  </a:outerShdw>
                </a:effectLst>
              </a:rPr>
              <a:t>the Application of Gaming and Gaming Principles in </a:t>
            </a:r>
            <a:r>
              <a:rPr lang="en-US" sz="2400" dirty="0" smtClean="0">
                <a:effectLst>
                  <a:outerShdw blurRad="38100" dist="38100" dir="2700000" sx="1000" sy="1000" algn="tl">
                    <a:srgbClr val="C0C0C0"/>
                  </a:outerShdw>
                </a:effectLst>
              </a:rPr>
              <a:t>Education)</a:t>
            </a:r>
          </a:p>
          <a:p>
            <a:r>
              <a:rPr lang="en-US" dirty="0" smtClean="0"/>
              <a:t>NCATE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Scholarship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Co-teaching an online course (CIEC 534)</a:t>
            </a:r>
          </a:p>
          <a:p>
            <a:r>
              <a:rPr lang="en-US" dirty="0" smtClean="0"/>
              <a:t>Software applications</a:t>
            </a:r>
          </a:p>
          <a:p>
            <a:r>
              <a:rPr lang="en-US" dirty="0" smtClean="0"/>
              <a:t>SRCEA presentation</a:t>
            </a:r>
          </a:p>
          <a:p>
            <a:pPr lvl="1"/>
            <a:r>
              <a:rPr lang="en-US" dirty="0" smtClean="0"/>
              <a:t>Quantitative</a:t>
            </a:r>
          </a:p>
          <a:p>
            <a:pPr lvl="1"/>
            <a:r>
              <a:rPr lang="en-US" dirty="0" smtClean="0"/>
              <a:t>Qualitative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Improving Teacher Quality survey (EDF 711)</a:t>
            </a:r>
          </a:p>
          <a:p>
            <a:r>
              <a:rPr lang="en-US" dirty="0" smtClean="0"/>
              <a:t>Qualitative research opportunities</a:t>
            </a:r>
          </a:p>
          <a:p>
            <a:pPr lvl="1"/>
            <a:r>
              <a:rPr lang="en-US" dirty="0" smtClean="0"/>
              <a:t>Interview for multicultural class (CI 706)</a:t>
            </a:r>
          </a:p>
          <a:p>
            <a:pPr lvl="1"/>
            <a:r>
              <a:rPr lang="en-US" dirty="0" smtClean="0"/>
              <a:t>Interview to understand freshmen study habits (EDF 625)</a:t>
            </a:r>
          </a:p>
          <a:p>
            <a:pPr lvl="1"/>
            <a:r>
              <a:rPr lang="en-US" dirty="0" smtClean="0"/>
              <a:t>Studying how video games enhance the learning process (CIEC 700)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76200" cap="flat" cmpd="sng" algn="ctr">
          <a:solidFill>
            <a:srgbClr val="215B33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76200" cap="flat" cmpd="sng" algn="ctr">
          <a:solidFill>
            <a:srgbClr val="215B33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4026</TotalTime>
  <Words>723</Words>
  <Application>Microsoft Office PowerPoint</Application>
  <PresentationFormat>On-screen Show (4:3)</PresentationFormat>
  <Paragraphs>103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Default Design</vt:lpstr>
      <vt:lpstr>Portfolio Presentation by  Jake Bolen</vt:lpstr>
      <vt:lpstr>Welcome</vt:lpstr>
      <vt:lpstr>PowerPoint Presentation</vt:lpstr>
      <vt:lpstr>Presentation Organization</vt:lpstr>
      <vt:lpstr>Academic and Professional Goals</vt:lpstr>
      <vt:lpstr>Depth of Knowledge</vt:lpstr>
      <vt:lpstr>Collaboration</vt:lpstr>
      <vt:lpstr>Scholarship</vt:lpstr>
      <vt:lpstr>Research</vt:lpstr>
      <vt:lpstr>Survey Research</vt:lpstr>
      <vt:lpstr>Application/Where From Here?</vt:lpstr>
      <vt:lpstr>Sincere thanks go to: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Bolen, Jacob</dc:creator>
  <cp:lastModifiedBy>Bolen, Jacob</cp:lastModifiedBy>
  <cp:revision>101</cp:revision>
  <cp:lastPrinted>2012-11-15T14:40:55Z</cp:lastPrinted>
  <dcterms:created xsi:type="dcterms:W3CDTF">2012-10-24T15:07:36Z</dcterms:created>
  <dcterms:modified xsi:type="dcterms:W3CDTF">2012-11-15T19:00:53Z</dcterms:modified>
</cp:coreProperties>
</file>