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8" r:id="rId2"/>
    <p:sldId id="259" r:id="rId3"/>
    <p:sldId id="260" r:id="rId4"/>
    <p:sldId id="261" r:id="rId5"/>
    <p:sldId id="262" r:id="rId6"/>
    <p:sldId id="263" r:id="rId7"/>
    <p:sldId id="264" r:id="rId8"/>
    <p:sldId id="265" r:id="rId9"/>
    <p:sldId id="266" r:id="rId10"/>
    <p:sldId id="26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74" autoAdjust="0"/>
  </p:normalViewPr>
  <p:slideViewPr>
    <p:cSldViewPr>
      <p:cViewPr>
        <p:scale>
          <a:sx n="100" d="100"/>
          <a:sy n="100" d="100"/>
        </p:scale>
        <p:origin x="558" y="7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D8B1DBF-1009-4FFE-8661-EAC4535531BE}" type="datetimeFigureOut">
              <a:rPr lang="en-US" smtClean="0"/>
              <a:pPr/>
              <a:t>2/7/2013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201A2D5-4580-4D46-B043-83CE011F745B}" type="slidenum">
              <a:rPr lang="en-US" smtClean="0"/>
              <a:pPr/>
              <a:t>‹#›</a:t>
            </a:fld>
            <a:endParaRPr lang="en-US"/>
          </a:p>
        </p:txBody>
      </p:sp>
    </p:spTree>
    <p:extLst>
      <p:ext uri="{BB962C8B-B14F-4D97-AF65-F5344CB8AC3E}">
        <p14:creationId xmlns:p14="http://schemas.microsoft.com/office/powerpoint/2010/main" val="390768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20A0DF7-0EE8-46B3-9E26-0689930FE1F0}" type="datetimeFigureOut">
              <a:rPr lang="en-US" smtClean="0"/>
              <a:pPr/>
              <a:t>2/7/2013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DEDE459-9506-4A13-A815-C54160BD1CE4}" type="slidenum">
              <a:rPr lang="en-US" smtClean="0"/>
              <a:pPr/>
              <a:t>‹#›</a:t>
            </a:fld>
            <a:endParaRPr lang="en-US"/>
          </a:p>
        </p:txBody>
      </p:sp>
    </p:spTree>
    <p:extLst>
      <p:ext uri="{BB962C8B-B14F-4D97-AF65-F5344CB8AC3E}">
        <p14:creationId xmlns:p14="http://schemas.microsoft.com/office/powerpoint/2010/main" val="1079921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a:t>Papaw and his words of wisdom – explain encyclopedias, messages, </a:t>
            </a:r>
          </a:p>
          <a:p>
            <a:pPr>
              <a:buFont typeface="Arial" pitchFamily="34" charset="0"/>
              <a:buNone/>
            </a:pPr>
            <a:endParaRPr lang="en-US" dirty="0"/>
          </a:p>
          <a:p>
            <a:pPr>
              <a:buFont typeface="Arial" pitchFamily="34" charset="0"/>
              <a:buChar char="•"/>
            </a:pPr>
            <a:r>
              <a:rPr lang="en-US" dirty="0"/>
              <a:t>This was the first message he wrote, how did he know the path I would take? </a:t>
            </a:r>
          </a:p>
          <a:p>
            <a:pPr>
              <a:buFont typeface="Arial" pitchFamily="34" charset="0"/>
              <a:buNone/>
            </a:pPr>
            <a:endParaRPr lang="en-US" dirty="0"/>
          </a:p>
          <a:p>
            <a:pPr>
              <a:buFont typeface="Arial" pitchFamily="34" charset="0"/>
              <a:buChar char="•"/>
            </a:pPr>
            <a:r>
              <a:rPr lang="en-US" dirty="0"/>
              <a:t>Learning is a lifelong process</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ADEDE459-9506-4A13-A815-C54160BD1CE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DEDE459-9506-4A13-A815-C54160BD1CE4}"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defRPr/>
            </a:pPr>
            <a:r>
              <a:rPr lang="en-US" dirty="0"/>
              <a:t>Cleo Cherryholmes ( Post-</a:t>
            </a:r>
            <a:r>
              <a:rPr lang="en-US" dirty="0" err="1"/>
              <a:t>Structuralist</a:t>
            </a:r>
            <a:r>
              <a:rPr lang="en-US" dirty="0"/>
              <a:t> Curriculum Theorist) describes the process of curriculum development as naturally full of conflict and unstable. The educational journey that led me to enroll in the doctoral program has also been full of conflict and instability where I continually constructed, deconstructed and reconstructed my own ideas about who I wanted to be and what I wanted to do. </a:t>
            </a:r>
          </a:p>
          <a:p>
            <a:pPr>
              <a:buFont typeface="Arial" pitchFamily="34" charset="0"/>
              <a:buChar char="•"/>
              <a:defRPr/>
            </a:pPr>
            <a:endParaRPr lang="en-US" dirty="0"/>
          </a:p>
          <a:p>
            <a:pPr>
              <a:buFont typeface="Arial" pitchFamily="34" charset="0"/>
              <a:buChar char="•"/>
              <a:defRPr/>
            </a:pPr>
            <a:r>
              <a:rPr lang="en-US" dirty="0"/>
              <a:t>&gt;My band director, Mr. Jarrett made a difference in my life and inspired me. </a:t>
            </a:r>
          </a:p>
          <a:p>
            <a:pPr>
              <a:buFont typeface="Arial" pitchFamily="34" charset="0"/>
              <a:buNone/>
              <a:defRPr/>
            </a:pPr>
            <a:endParaRPr lang="en-US" dirty="0"/>
          </a:p>
          <a:p>
            <a:pPr>
              <a:buFont typeface="Arial" pitchFamily="34" charset="0"/>
              <a:buChar char="•"/>
              <a:defRPr/>
            </a:pPr>
            <a:r>
              <a:rPr lang="en-US" dirty="0"/>
              <a:t>My main goal is to become a teacher educator in order to inspire others as he inspired me. </a:t>
            </a:r>
          </a:p>
          <a:p>
            <a:pPr>
              <a:buFont typeface="Arial" pitchFamily="34" charset="0"/>
              <a:buNone/>
              <a:defRPr/>
            </a:pPr>
            <a:endParaRPr lang="en-US" dirty="0"/>
          </a:p>
          <a:p>
            <a:pPr>
              <a:buFont typeface="Arial" pitchFamily="34" charset="0"/>
              <a:buChar char="•"/>
              <a:defRPr/>
            </a:pPr>
            <a:r>
              <a:rPr lang="en-US" dirty="0"/>
              <a:t>I want to offer education and support to teachers, help them understand the types of challenges they will face, understand that they have the power to make a difference in students’ lives, and help them gain education and experience that will help them facilitate positive change. </a:t>
            </a:r>
          </a:p>
        </p:txBody>
      </p:sp>
      <p:sp>
        <p:nvSpPr>
          <p:cNvPr id="4" name="Slide Number Placeholder 3"/>
          <p:cNvSpPr>
            <a:spLocks noGrp="1"/>
          </p:cNvSpPr>
          <p:nvPr>
            <p:ph type="sldNum" sz="quarter" idx="10"/>
          </p:nvPr>
        </p:nvSpPr>
        <p:spPr/>
        <p:txBody>
          <a:bodyPr/>
          <a:lstStyle/>
          <a:p>
            <a:fld id="{ADEDE459-9506-4A13-A815-C54160BD1C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buFont typeface="Arial" pitchFamily="34" charset="0"/>
              <a:buChar char="•"/>
            </a:pPr>
            <a:r>
              <a:rPr lang="en-US" dirty="0" smtClean="0"/>
              <a:t>Collaboration has been one</a:t>
            </a:r>
            <a:r>
              <a:rPr lang="en-US" baseline="0" dirty="0" smtClean="0"/>
              <a:t> of the most rewarding aspects of the time I have spent in the doctoral program.</a:t>
            </a:r>
          </a:p>
          <a:p>
            <a:pPr>
              <a:buFont typeface="Arial" pitchFamily="34" charset="0"/>
              <a:buNone/>
            </a:pPr>
            <a:endParaRPr lang="en-US" baseline="0" dirty="0" smtClean="0"/>
          </a:p>
          <a:p>
            <a:pPr>
              <a:buFont typeface="Arial" pitchFamily="34" charset="0"/>
              <a:buNone/>
            </a:pPr>
            <a:r>
              <a:rPr lang="en-US" b="1" baseline="0" dirty="0" smtClean="0"/>
              <a:t>Seminar </a:t>
            </a:r>
          </a:p>
          <a:p>
            <a:pPr>
              <a:buFont typeface="Arial" pitchFamily="34" charset="0"/>
              <a:buChar char="•"/>
            </a:pPr>
            <a:endParaRPr lang="en-US" baseline="0" dirty="0" smtClean="0"/>
          </a:p>
          <a:p>
            <a:pPr>
              <a:buFont typeface="Arial" pitchFamily="34" charset="0"/>
              <a:buChar char="•"/>
            </a:pPr>
            <a:r>
              <a:rPr lang="en-US" baseline="0" dirty="0" smtClean="0"/>
              <a:t>Role as chairperson gave me the opportunity to put Robert K. Greenleaf's theory of Servant Leadership into practice. </a:t>
            </a:r>
          </a:p>
          <a:p>
            <a:pPr>
              <a:buFont typeface="Arial" pitchFamily="34" charset="0"/>
              <a:buNone/>
            </a:pPr>
            <a:endParaRPr lang="en-US" baseline="0" dirty="0" smtClean="0"/>
          </a:p>
          <a:p>
            <a:pPr marL="174708" indent="-174708">
              <a:buFont typeface="Arial" pitchFamily="34" charset="0"/>
              <a:buChar char="•"/>
            </a:pPr>
            <a:r>
              <a:rPr lang="en-US" baseline="0" dirty="0" smtClean="0"/>
              <a:t>Servant leaders: use position to serve others, make meeting others needs a priority, consistent, don’t’ draw attention to themselves, true to their word, dedicated to the cause, work to build trust and positive relationships, practice accountability. </a:t>
            </a:r>
          </a:p>
          <a:p>
            <a:pPr>
              <a:buFont typeface="Arial" pitchFamily="34" charset="0"/>
              <a:buNone/>
            </a:pPr>
            <a:endParaRPr lang="en-US" baseline="0" dirty="0" smtClean="0"/>
          </a:p>
          <a:p>
            <a:pPr>
              <a:buFont typeface="Arial" pitchFamily="34" charset="0"/>
              <a:buChar char="•"/>
            </a:pPr>
            <a:r>
              <a:rPr lang="en-US" baseline="0" dirty="0" smtClean="0"/>
              <a:t>I try to emulate these qualities when engaged in any collaborative activity. </a:t>
            </a:r>
          </a:p>
          <a:p>
            <a:pPr>
              <a:buFont typeface="Arial" pitchFamily="34" charset="0"/>
              <a:buChar char="•"/>
            </a:pPr>
            <a:endParaRPr lang="en-US" baseline="0" dirty="0" smtClean="0"/>
          </a:p>
          <a:p>
            <a:pPr>
              <a:buFont typeface="Arial" pitchFamily="34" charset="0"/>
              <a:buNone/>
            </a:pPr>
            <a:r>
              <a:rPr lang="en-US" b="1" baseline="0" dirty="0" smtClean="0"/>
              <a:t>SRCEA</a:t>
            </a:r>
          </a:p>
          <a:p>
            <a:pPr>
              <a:buFont typeface="Arial" pitchFamily="34" charset="0"/>
              <a:buNone/>
            </a:pPr>
            <a:endParaRPr lang="en-US" baseline="0" dirty="0" smtClean="0"/>
          </a:p>
          <a:p>
            <a:pPr marL="174708" indent="-174708">
              <a:buFont typeface="Arial" pitchFamily="34" charset="0"/>
              <a:buChar char="•"/>
            </a:pPr>
            <a:r>
              <a:rPr lang="en-US" baseline="0" dirty="0" smtClean="0"/>
              <a:t>Collaborated to research, present and write an article for publication. </a:t>
            </a:r>
          </a:p>
          <a:p>
            <a:pPr>
              <a:buFont typeface="Arial" pitchFamily="34" charset="0"/>
              <a:buNone/>
            </a:pPr>
            <a:endParaRPr lang="en-US" baseline="0" dirty="0" smtClean="0"/>
          </a:p>
          <a:p>
            <a:pPr>
              <a:buFont typeface="Arial" pitchFamily="34" charset="0"/>
              <a:buNone/>
            </a:pPr>
            <a:r>
              <a:rPr lang="en-US" b="1" baseline="0" dirty="0" smtClean="0"/>
              <a:t>How I have changed: </a:t>
            </a:r>
          </a:p>
          <a:p>
            <a:pPr marL="174708" indent="-174708">
              <a:buFont typeface="Arial" pitchFamily="34" charset="0"/>
              <a:buChar char="•"/>
            </a:pPr>
            <a:r>
              <a:rPr lang="en-US" baseline="0" dirty="0" smtClean="0"/>
              <a:t>Used to dislike collaboration</a:t>
            </a:r>
          </a:p>
          <a:p>
            <a:pPr>
              <a:buFont typeface="Arial" pitchFamily="34" charset="0"/>
              <a:buNone/>
            </a:pPr>
            <a:endParaRPr lang="en-US" baseline="0" dirty="0" smtClean="0"/>
          </a:p>
          <a:p>
            <a:pPr marL="174708" indent="-174708">
              <a:buFont typeface="Arial" pitchFamily="34" charset="0"/>
              <a:buChar char="•"/>
            </a:pPr>
            <a:r>
              <a:rPr lang="en-US" baseline="0" dirty="0" smtClean="0"/>
              <a:t>Now I enjoy it and realize its value. </a:t>
            </a:r>
          </a:p>
          <a:p>
            <a:pPr>
              <a:buFont typeface="Arial" pitchFamily="34" charset="0"/>
              <a:buNone/>
            </a:pPr>
            <a:endParaRPr lang="en-US" baseline="0" dirty="0" smtClean="0"/>
          </a:p>
          <a:p>
            <a:pPr marL="174708" indent="-174708">
              <a:buFont typeface="Arial" pitchFamily="34" charset="0"/>
              <a:buChar char="•"/>
            </a:pPr>
            <a:r>
              <a:rPr lang="en-US" baseline="0" dirty="0" smtClean="0"/>
              <a:t>Multiple people with multiple ideas can combine their efforts to make a greater contribution than one person alone. </a:t>
            </a:r>
          </a:p>
          <a:p>
            <a:pPr>
              <a:buFont typeface="Arial" pitchFamily="34" charset="0"/>
              <a:buChar char="•"/>
            </a:pPr>
            <a:endParaRPr lang="en-US" baseline="0" dirty="0" smtClean="0"/>
          </a:p>
          <a:p>
            <a:pPr>
              <a:buFont typeface="Arial" pitchFamily="34" charset="0"/>
              <a:buNone/>
            </a:pPr>
            <a:r>
              <a:rPr lang="en-US" b="1" baseline="0" dirty="0" smtClean="0"/>
              <a:t>I will use what I have learned about collaboration to help me: </a:t>
            </a:r>
          </a:p>
          <a:p>
            <a:pPr>
              <a:buFont typeface="Arial" pitchFamily="34" charset="0"/>
              <a:buNone/>
            </a:pPr>
            <a:endParaRPr lang="en-US" baseline="0" dirty="0" smtClean="0"/>
          </a:p>
          <a:p>
            <a:pPr>
              <a:buFont typeface="Arial" pitchFamily="34" charset="0"/>
              <a:buChar char="•"/>
            </a:pPr>
            <a:r>
              <a:rPr lang="en-US" baseline="0" dirty="0" smtClean="0"/>
              <a:t>Continue to collaborate with faculty and peers</a:t>
            </a:r>
          </a:p>
          <a:p>
            <a:pPr>
              <a:buFont typeface="Arial" pitchFamily="34" charset="0"/>
              <a:buNone/>
            </a:pPr>
            <a:endParaRPr lang="en-US" baseline="0" dirty="0" smtClean="0"/>
          </a:p>
          <a:p>
            <a:pPr>
              <a:buFont typeface="Arial" pitchFamily="34" charset="0"/>
              <a:buChar char="•"/>
            </a:pPr>
            <a:r>
              <a:rPr lang="en-US" baseline="0" dirty="0" smtClean="0"/>
              <a:t>Initiate collaborative experiences with my students and help them learn to work together and learn from and value each others contributions. </a:t>
            </a:r>
          </a:p>
          <a:p>
            <a:pPr>
              <a:buFont typeface="Arial" pitchFamily="34" charset="0"/>
              <a:buNone/>
            </a:pPr>
            <a:endParaRPr lang="en-US" baseline="0" dirty="0" smtClean="0"/>
          </a:p>
          <a:p>
            <a:pPr>
              <a:buFont typeface="Arial" pitchFamily="34" charset="0"/>
              <a:buChar char="•"/>
            </a:pPr>
            <a:endParaRPr lang="en-US" baseline="0" dirty="0" smtClean="0"/>
          </a:p>
          <a:p>
            <a:pPr>
              <a:buFont typeface="Arial" pitchFamily="34" charset="0"/>
              <a:buNone/>
            </a:pPr>
            <a:endParaRPr lang="en-US" baseline="0" dirty="0" smtClean="0"/>
          </a:p>
          <a:p>
            <a:pPr>
              <a:buFont typeface="Arial" pitchFamily="34" charset="0"/>
              <a:buNone/>
            </a:pPr>
            <a:endParaRPr lang="en-US" baseline="0" dirty="0" smtClean="0"/>
          </a:p>
          <a:p>
            <a:pPr>
              <a:buFont typeface="Arial" pitchFamily="34" charset="0"/>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DEDE459-9506-4A13-A815-C54160BD1C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buFont typeface="Arial" pitchFamily="34" charset="0"/>
              <a:buChar char="•"/>
            </a:pPr>
            <a:r>
              <a:rPr lang="en-US" baseline="0" dirty="0" smtClean="0"/>
              <a:t>This is my personal definition of curriculum, what the term means to me when I look at it through my own personal lens. </a:t>
            </a:r>
          </a:p>
          <a:p>
            <a:pPr>
              <a:buFont typeface="Arial" pitchFamily="34" charset="0"/>
              <a:buNone/>
            </a:pPr>
            <a:endParaRPr lang="en-US" baseline="0" dirty="0" smtClean="0"/>
          </a:p>
          <a:p>
            <a:pPr>
              <a:buFont typeface="Arial" pitchFamily="34" charset="0"/>
              <a:buChar char="•"/>
            </a:pPr>
            <a:r>
              <a:rPr lang="en-US" baseline="0" dirty="0" smtClean="0"/>
              <a:t>My depth of understanding regarding curriculum and instruction has greatly increased as result of my experiences in the doctoral program. </a:t>
            </a:r>
          </a:p>
          <a:p>
            <a:pPr>
              <a:buFont typeface="Arial" pitchFamily="34" charset="0"/>
              <a:buNone/>
            </a:pPr>
            <a:endParaRPr lang="en-US" baseline="0" dirty="0" smtClean="0"/>
          </a:p>
          <a:p>
            <a:pPr defTabSz="931774">
              <a:buFont typeface="Arial" pitchFamily="34" charset="0"/>
              <a:buChar char="•"/>
              <a:defRPr/>
            </a:pPr>
            <a:r>
              <a:rPr lang="en-US" dirty="0" smtClean="0"/>
              <a:t>Eac</a:t>
            </a:r>
            <a:r>
              <a:rPr lang="en-US" baseline="0" dirty="0" smtClean="0"/>
              <a:t>h of us view life through different lenses. How we see things depends on many factors, including our education and lived experiences. </a:t>
            </a:r>
          </a:p>
          <a:p>
            <a:pPr>
              <a:buFont typeface="Arial" pitchFamily="34" charset="0"/>
              <a:buChar char="•"/>
            </a:pPr>
            <a:endParaRPr lang="en-US" baseline="0" dirty="0" smtClean="0"/>
          </a:p>
          <a:p>
            <a:pPr>
              <a:buFont typeface="Arial" pitchFamily="34" charset="0"/>
              <a:buChar char="•"/>
            </a:pPr>
            <a:endParaRPr lang="en-US" baseline="0" dirty="0" smtClean="0"/>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ADEDE459-9506-4A13-A815-C54160BD1CE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buFont typeface="Arial" pitchFamily="34" charset="0"/>
              <a:buChar char="•"/>
            </a:pPr>
            <a:endParaRPr lang="en-US" baseline="0" dirty="0" smtClean="0"/>
          </a:p>
          <a:p>
            <a:pPr>
              <a:buFont typeface="Arial" pitchFamily="34" charset="0"/>
              <a:buNone/>
            </a:pPr>
            <a:r>
              <a:rPr lang="en-US" b="1" baseline="0" dirty="0" smtClean="0"/>
              <a:t>Phenomenology</a:t>
            </a:r>
            <a:r>
              <a:rPr lang="en-US" baseline="0" dirty="0" smtClean="0"/>
              <a:t> – the study of meaning. Aoki states that the rules for understanding meaning are constructed by those who actively dwell within the situation.  The individuals lived experiences within a context and the meaning they draw from those experiences. </a:t>
            </a:r>
          </a:p>
          <a:p>
            <a:pPr>
              <a:buFont typeface="Arial" pitchFamily="34" charset="0"/>
              <a:buChar char="•"/>
            </a:pPr>
            <a:endParaRPr lang="en-US" baseline="0" dirty="0" smtClean="0"/>
          </a:p>
          <a:p>
            <a:pPr>
              <a:buFont typeface="Arial" pitchFamily="34" charset="0"/>
              <a:buChar char="•"/>
            </a:pPr>
            <a:r>
              <a:rPr lang="en-US" baseline="0" dirty="0" smtClean="0"/>
              <a:t>Teachers need to invest themselves in their students’ lives by learning about their lived experiences he or she can develop an understanding of how those individual experiences affect the manner in which students learn and use them to create meaning an build a bridge between new and prior knowledge. </a:t>
            </a:r>
          </a:p>
          <a:p>
            <a:pPr>
              <a:buFont typeface="Arial" pitchFamily="34" charset="0"/>
              <a:buChar char="•"/>
            </a:pPr>
            <a:endParaRPr lang="en-US" baseline="0" dirty="0" smtClean="0"/>
          </a:p>
          <a:p>
            <a:pPr>
              <a:buFont typeface="Arial" pitchFamily="34" charset="0"/>
              <a:buChar char="•"/>
            </a:pPr>
            <a:r>
              <a:rPr lang="en-US" baseline="0" dirty="0" smtClean="0"/>
              <a:t>Van Manen calls for pedagogical thoughtfulness, tact, mindful skills and flexibility.  Understand that the lens students see through based on their lived experiences affects their learning! </a:t>
            </a:r>
          </a:p>
          <a:p>
            <a:pPr>
              <a:buFont typeface="Arial" pitchFamily="34" charset="0"/>
              <a:buChar char="•"/>
            </a:pPr>
            <a:endParaRPr lang="en-US" baseline="0" dirty="0" smtClean="0"/>
          </a:p>
          <a:p>
            <a:pPr>
              <a:buFont typeface="Arial" pitchFamily="34" charset="0"/>
              <a:buNone/>
            </a:pPr>
            <a:r>
              <a:rPr lang="en-US" b="1" baseline="0" dirty="0" smtClean="0"/>
              <a:t>Gender</a:t>
            </a:r>
            <a:endParaRPr lang="en-US" baseline="0" dirty="0" smtClean="0"/>
          </a:p>
          <a:p>
            <a:pPr>
              <a:buFont typeface="Arial" pitchFamily="34" charset="0"/>
              <a:buChar char="•"/>
            </a:pPr>
            <a:r>
              <a:rPr lang="en-US" baseline="0" dirty="0" smtClean="0"/>
              <a:t>Nel Noddings – foster authentic caring relationships with students and teach them social responsibility</a:t>
            </a:r>
          </a:p>
          <a:p>
            <a:pPr>
              <a:buFont typeface="Arial" pitchFamily="34" charset="0"/>
              <a:buChar char="•"/>
            </a:pPr>
            <a:r>
              <a:rPr lang="en-US" baseline="0" dirty="0" smtClean="0"/>
              <a:t>Honor all professions and all representations of gender and diversity. </a:t>
            </a:r>
          </a:p>
          <a:p>
            <a:pPr>
              <a:buFont typeface="Arial" pitchFamily="34" charset="0"/>
              <a:buChar char="•"/>
            </a:pPr>
            <a:r>
              <a:rPr lang="en-US" baseline="0" dirty="0" smtClean="0"/>
              <a:t>In my classroom hear all voices equally, build a culture of caring and tradition where students can work collaboratively with me and each other in order to reach a point of positive self-expression through the arts. </a:t>
            </a:r>
          </a:p>
          <a:p>
            <a:pPr>
              <a:buFont typeface="Arial" pitchFamily="34" charset="0"/>
              <a:buChar char="•"/>
            </a:pPr>
            <a:endParaRPr lang="en-US" baseline="0" dirty="0" smtClean="0"/>
          </a:p>
          <a:p>
            <a:pPr>
              <a:buFont typeface="Arial" pitchFamily="34" charset="0"/>
              <a:buNone/>
            </a:pPr>
            <a:r>
              <a:rPr lang="en-US" b="1" baseline="0" dirty="0" smtClean="0"/>
              <a:t>Poststructuralism</a:t>
            </a:r>
          </a:p>
          <a:p>
            <a:pPr>
              <a:buFont typeface="Arial" pitchFamily="34" charset="0"/>
              <a:buChar char="•"/>
            </a:pPr>
            <a:r>
              <a:rPr lang="en-US" b="0" baseline="0" dirty="0" smtClean="0"/>
              <a:t>The positive side of poststructuralist tradition is embodied by the work of theorists like Cherryholmes, Lather, Doll and McLaren. Respect for diversity, hearing all voices and empowerment through education and student/student and student/teacher collaboration. </a:t>
            </a:r>
          </a:p>
          <a:p>
            <a:pPr>
              <a:buFont typeface="Arial" pitchFamily="34" charset="0"/>
              <a:buChar char="•"/>
            </a:pPr>
            <a:endParaRPr lang="en-US" b="0" baseline="0" dirty="0" smtClean="0"/>
          </a:p>
          <a:p>
            <a:pPr>
              <a:buFont typeface="Arial" pitchFamily="34" charset="0"/>
              <a:buChar char="•"/>
            </a:pPr>
            <a:r>
              <a:rPr lang="en-US" b="0" baseline="0" dirty="0" smtClean="0"/>
              <a:t>Providing students with an education that combines these factors can help empower students to rise above their circumstances (in our state, the cycle of poverty, etc.) </a:t>
            </a:r>
          </a:p>
          <a:p>
            <a:pPr>
              <a:buFont typeface="Arial" pitchFamily="34" charset="0"/>
              <a:buChar char="•"/>
            </a:pPr>
            <a:endParaRPr lang="en-US" baseline="0" dirty="0" smtClean="0"/>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ADEDE459-9506-4A13-A815-C54160BD1CE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b="1" baseline="0" dirty="0" smtClean="0"/>
              <a:t>Why I chose my AOE in Educational Computing</a:t>
            </a:r>
            <a:endParaRPr lang="en-US" baseline="0" dirty="0" smtClean="0"/>
          </a:p>
          <a:p>
            <a:pPr>
              <a:buFont typeface="Arial" pitchFamily="34" charset="0"/>
              <a:buChar char="•"/>
            </a:pPr>
            <a:r>
              <a:rPr lang="en-US" baseline="0" dirty="0" smtClean="0"/>
              <a:t> I wanted to learn something new! Technology was an area I was very interested in but knew the least about. </a:t>
            </a:r>
          </a:p>
          <a:p>
            <a:pPr>
              <a:buFont typeface="Arial" pitchFamily="34" charset="0"/>
              <a:buNone/>
            </a:pPr>
            <a:endParaRPr lang="en-US" b="1" baseline="0" dirty="0" smtClean="0"/>
          </a:p>
          <a:p>
            <a:pPr>
              <a:buFont typeface="Arial" pitchFamily="34" charset="0"/>
              <a:buChar char="•"/>
            </a:pPr>
            <a:r>
              <a:rPr lang="en-US" b="1" baseline="0" dirty="0" smtClean="0"/>
              <a:t>Poverty and the Digital divide </a:t>
            </a:r>
            <a:r>
              <a:rPr lang="en-US" baseline="0" dirty="0" smtClean="0"/>
              <a:t>– </a:t>
            </a:r>
          </a:p>
          <a:p>
            <a:pPr>
              <a:buFont typeface="Arial" pitchFamily="34" charset="0"/>
              <a:buChar char="•"/>
            </a:pPr>
            <a:endParaRPr lang="en-US" baseline="0" dirty="0" smtClean="0"/>
          </a:p>
          <a:p>
            <a:pPr>
              <a:buFont typeface="Arial" pitchFamily="34" charset="0"/>
              <a:buChar char="•"/>
            </a:pPr>
            <a:r>
              <a:rPr lang="en-US" baseline="0" dirty="0" smtClean="0"/>
              <a:t> gave me the opportunity to research the literature available on the topic -real eye opener, helped me get a better grasp of why integrating technology into rural WV schools can be so difficult, I was able to relate what I learned to the demographics of the students I had taught, in K-12 as well as GED courses.</a:t>
            </a:r>
          </a:p>
          <a:p>
            <a:pPr>
              <a:buFont typeface="Arial" pitchFamily="34" charset="0"/>
              <a:buChar char="•"/>
            </a:pPr>
            <a:r>
              <a:rPr lang="en-US" baseline="0" dirty="0" smtClean="0"/>
              <a:t>We often take access to the internet and technology for granted, when so many of the people around us have limited or no access at all! </a:t>
            </a:r>
          </a:p>
          <a:p>
            <a:pPr>
              <a:buFont typeface="Arial" pitchFamily="34" charset="0"/>
              <a:buNone/>
            </a:pPr>
            <a:endParaRPr lang="en-US" baseline="0" dirty="0" smtClean="0"/>
          </a:p>
          <a:p>
            <a:pPr>
              <a:buFont typeface="Arial" pitchFamily="34" charset="0"/>
              <a:buNone/>
            </a:pPr>
            <a:r>
              <a:rPr lang="en-US" b="1" baseline="0" dirty="0" smtClean="0"/>
              <a:t>Video Games, Learning and Literacy</a:t>
            </a:r>
          </a:p>
          <a:p>
            <a:pPr>
              <a:buFont typeface="Arial" pitchFamily="34" charset="0"/>
              <a:buChar char="•"/>
            </a:pPr>
            <a:r>
              <a:rPr lang="en-US" dirty="0"/>
              <a:t>James Paul Gee’s book, </a:t>
            </a:r>
            <a:r>
              <a:rPr lang="en-US" i="1" dirty="0"/>
              <a:t>What Video Games Have To Teach Us About Learning and Literacy</a:t>
            </a:r>
          </a:p>
          <a:p>
            <a:pPr>
              <a:buFont typeface="Arial" pitchFamily="34" charset="0"/>
              <a:buNone/>
            </a:pPr>
            <a:endParaRPr lang="en-US" b="1" baseline="0" dirty="0" smtClean="0"/>
          </a:p>
          <a:p>
            <a:pPr>
              <a:buFont typeface="Arial" pitchFamily="34" charset="0"/>
              <a:buChar char="•"/>
            </a:pPr>
            <a:r>
              <a:rPr lang="en-US" baseline="0" dirty="0" smtClean="0"/>
              <a:t>Qualitative research opportunity – Explain the project – read, formulated interview questions, conducted interview and then wrote a paper with my findings</a:t>
            </a:r>
          </a:p>
          <a:p>
            <a:pPr>
              <a:buFont typeface="Arial" pitchFamily="34" charset="0"/>
              <a:buNone/>
            </a:pPr>
            <a:endParaRPr lang="en-US" baseline="0" dirty="0" smtClean="0"/>
          </a:p>
          <a:p>
            <a:pPr>
              <a:buFont typeface="Arial" pitchFamily="34" charset="0"/>
              <a:buChar char="•"/>
            </a:pPr>
            <a:r>
              <a:rPr lang="en-US" dirty="0"/>
              <a:t>changed my point of view about video games and how they can be used to supplement and enhance the educational process.</a:t>
            </a:r>
          </a:p>
          <a:p>
            <a:pPr>
              <a:buFont typeface="Arial" pitchFamily="34" charset="0"/>
              <a:buChar char="•"/>
            </a:pPr>
            <a:endParaRPr lang="en-US" baseline="0" dirty="0" smtClean="0"/>
          </a:p>
          <a:p>
            <a:pPr>
              <a:buFont typeface="Arial" pitchFamily="34" charset="0"/>
              <a:buChar char="•"/>
            </a:pPr>
            <a:r>
              <a:rPr lang="en-US" baseline="0" dirty="0" smtClean="0"/>
              <a:t>BIG STEP in my personal development as an educator and how I viewed and used various technologies. </a:t>
            </a:r>
          </a:p>
          <a:p>
            <a:pPr>
              <a:buFont typeface="Arial" pitchFamily="34" charset="0"/>
              <a:buNone/>
            </a:pPr>
            <a:endParaRPr lang="en-US" b="1" baseline="0" dirty="0" smtClean="0"/>
          </a:p>
          <a:p>
            <a:pPr>
              <a:buFont typeface="Arial" pitchFamily="34" charset="0"/>
              <a:buNone/>
            </a:pPr>
            <a:r>
              <a:rPr lang="en-US" b="1" baseline="0" dirty="0" smtClean="0"/>
              <a:t>Online course development</a:t>
            </a:r>
          </a:p>
          <a:p>
            <a:pPr>
              <a:buFont typeface="Arial" pitchFamily="34" charset="0"/>
              <a:buChar char="•"/>
            </a:pPr>
            <a:r>
              <a:rPr lang="en-US" b="0" baseline="0" dirty="0" smtClean="0"/>
              <a:t>Learned how to design courses using Blackboard, I teach 2 online courses and being able to create and manage the content within these courses is important.</a:t>
            </a:r>
          </a:p>
          <a:p>
            <a:pPr>
              <a:buFont typeface="Arial" pitchFamily="34" charset="0"/>
              <a:buNone/>
            </a:pPr>
            <a:endParaRPr lang="en-US" b="0" baseline="0" dirty="0" smtClean="0"/>
          </a:p>
          <a:p>
            <a:pPr>
              <a:buFont typeface="Arial" pitchFamily="34" charset="0"/>
              <a:buChar char="•"/>
            </a:pPr>
            <a:r>
              <a:rPr lang="en-US" b="0" baseline="0" dirty="0" smtClean="0"/>
              <a:t>This opportunity increased my knowledge of technology, and made me a better designer and teacher in the online format.</a:t>
            </a:r>
          </a:p>
          <a:p>
            <a:pPr>
              <a:buFont typeface="Arial" pitchFamily="34" charset="0"/>
              <a:buNone/>
            </a:pPr>
            <a:endParaRPr lang="en-US" b="0" baseline="0" dirty="0" smtClean="0"/>
          </a:p>
          <a:p>
            <a:pPr>
              <a:buFont typeface="Arial" pitchFamily="34" charset="0"/>
              <a:buChar char="•"/>
            </a:pPr>
            <a:r>
              <a:rPr lang="en-US" b="0" baseline="0" dirty="0" smtClean="0"/>
              <a:t>Response systems for educators – created in collaboration with Jake Bolen under the direction of Dr. Heaton – helped me come to a better understanding of how response </a:t>
            </a:r>
            <a:r>
              <a:rPr lang="en-US" b="0" baseline="0" dirty="0" err="1" smtClean="0"/>
              <a:t>sysemtes</a:t>
            </a:r>
            <a:r>
              <a:rPr lang="en-US" b="0" baseline="0" dirty="0" smtClean="0"/>
              <a:t> can be used to increase student engagement as well as gave me an opportunity to share this information with other educators. </a:t>
            </a:r>
          </a:p>
          <a:p>
            <a:pPr>
              <a:buFont typeface="Arial" pitchFamily="34" charset="0"/>
              <a:buChar char="•"/>
            </a:pPr>
            <a:endParaRPr lang="en-US" b="0" baseline="0" dirty="0" smtClean="0"/>
          </a:p>
          <a:p>
            <a:pPr>
              <a:buFont typeface="Arial" pitchFamily="34" charset="0"/>
              <a:buChar char="•"/>
            </a:pPr>
            <a:r>
              <a:rPr lang="en-US" b="1" baseline="0" dirty="0" smtClean="0"/>
              <a:t>Final Project in Ed. Computing</a:t>
            </a:r>
          </a:p>
          <a:p>
            <a:pPr>
              <a:buFont typeface="Arial" pitchFamily="34" charset="0"/>
              <a:buChar char="•"/>
            </a:pPr>
            <a:r>
              <a:rPr lang="en-US" b="0" baseline="0" dirty="0" smtClean="0"/>
              <a:t>Explain the project and talk about how I used Portaportal as well as recommended it to other doc students</a:t>
            </a:r>
          </a:p>
          <a:p>
            <a:pPr>
              <a:buFont typeface="Arial" pitchFamily="34" charset="0"/>
              <a:buNone/>
            </a:pPr>
            <a:endParaRPr lang="en-US" b="0" baseline="0" dirty="0" smtClean="0"/>
          </a:p>
          <a:p>
            <a:pPr>
              <a:buFont typeface="Arial" pitchFamily="34" charset="0"/>
              <a:buChar char="•"/>
            </a:pPr>
            <a:r>
              <a:rPr lang="en-US" b="0" baseline="0" dirty="0" smtClean="0"/>
              <a:t>In closing- I truly feel I am more competent in the area of Technology and Educational computing as a result of my coursework and experiences in the doc program. </a:t>
            </a:r>
          </a:p>
          <a:p>
            <a:pPr>
              <a:buFont typeface="Arial" pitchFamily="34" charset="0"/>
              <a:buChar char="•"/>
            </a:pPr>
            <a:r>
              <a:rPr lang="en-US" b="0" baseline="0" dirty="0" smtClean="0"/>
              <a:t>Instead of being intimidated by technology as I was when I began, I now find it exciting and embrace the opportunity to learn more about it any time I can. </a:t>
            </a:r>
          </a:p>
          <a:p>
            <a:pPr>
              <a:buFont typeface="Arial" pitchFamily="34" charset="0"/>
              <a:buChar char="•"/>
            </a:pPr>
            <a:r>
              <a:rPr lang="en-US" b="0" i="0" u="sng" baseline="0" dirty="0" smtClean="0"/>
              <a:t>This is a personal as well as a professional breakthrough! </a:t>
            </a:r>
          </a:p>
          <a:p>
            <a:pPr>
              <a:buFont typeface="Arial" pitchFamily="34" charset="0"/>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DEDE459-9506-4A13-A815-C54160BD1CE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1" baseline="0" dirty="0" smtClean="0"/>
              <a:t>USE WHAT YOU KNOW! </a:t>
            </a:r>
          </a:p>
          <a:p>
            <a:pPr>
              <a:buFont typeface="Arial" pitchFamily="34" charset="0"/>
              <a:buNone/>
            </a:pPr>
            <a:endParaRPr lang="en-US" b="1" baseline="0" dirty="0" smtClean="0"/>
          </a:p>
          <a:p>
            <a:pPr>
              <a:buFont typeface="Arial" pitchFamily="34" charset="0"/>
              <a:buNone/>
            </a:pPr>
            <a:r>
              <a:rPr lang="en-US" b="0" baseline="0" dirty="0" smtClean="0"/>
              <a:t>My time in the doc program has not only allowed me to gain new knowledge but also provided ample opportunities to use and share that knowledge through presentations, written publications, teaching and course development. </a:t>
            </a:r>
          </a:p>
          <a:p>
            <a:pPr>
              <a:buFont typeface="Arial" pitchFamily="34" charset="0"/>
              <a:buNone/>
            </a:pPr>
            <a:endParaRPr lang="en-US" b="1" dirty="0" smtClean="0"/>
          </a:p>
          <a:p>
            <a:pPr>
              <a:buFont typeface="Arial" pitchFamily="34" charset="0"/>
              <a:buNone/>
            </a:pPr>
            <a:r>
              <a:rPr lang="en-US" b="1" dirty="0" smtClean="0"/>
              <a:t>SRCEA </a:t>
            </a:r>
            <a:r>
              <a:rPr lang="en-US" b="0" baseline="0" dirty="0" smtClean="0"/>
              <a:t>research paper and presentation in collaboration with Jake and Elbert- my first conference experience</a:t>
            </a:r>
          </a:p>
          <a:p>
            <a:pPr>
              <a:buFont typeface="Arial" pitchFamily="34" charset="0"/>
              <a:buChar char="•"/>
            </a:pPr>
            <a:r>
              <a:rPr lang="en-US" b="0" baseline="0" dirty="0" smtClean="0"/>
              <a:t>I was able to collaborate with peers, publish a research article and present at a national conference</a:t>
            </a:r>
          </a:p>
          <a:p>
            <a:pPr>
              <a:buFont typeface="Arial" pitchFamily="34" charset="0"/>
              <a:buNone/>
            </a:pPr>
            <a:endParaRPr lang="en-US" b="0" baseline="0" dirty="0" smtClean="0"/>
          </a:p>
          <a:p>
            <a:pPr>
              <a:buFont typeface="Arial" pitchFamily="34" charset="0"/>
              <a:buNone/>
            </a:pPr>
            <a:r>
              <a:rPr lang="en-US" b="1" baseline="0" dirty="0" smtClean="0"/>
              <a:t>EdMedia International 2012 in Denver </a:t>
            </a:r>
          </a:p>
          <a:p>
            <a:pPr>
              <a:buFont typeface="Arial" pitchFamily="34" charset="0"/>
              <a:buChar char="•"/>
            </a:pPr>
            <a:r>
              <a:rPr lang="en-US" b="0" baseline="0" dirty="0" smtClean="0"/>
              <a:t>Explain process to get to conference – how I helped organize what paper was about, etc…. </a:t>
            </a:r>
          </a:p>
          <a:p>
            <a:pPr>
              <a:buFont typeface="Arial" pitchFamily="34" charset="0"/>
              <a:buChar char="•"/>
            </a:pPr>
            <a:r>
              <a:rPr lang="en-US" b="0" baseline="0" dirty="0" smtClean="0"/>
              <a:t>What’s Up With the World of WarCraft – presented our research findings individually as part of a group presentation –session was full, great audience interaction and discussion</a:t>
            </a:r>
          </a:p>
          <a:p>
            <a:pPr>
              <a:buFont typeface="Arial" pitchFamily="34" charset="0"/>
              <a:buChar char="•"/>
            </a:pPr>
            <a:r>
              <a:rPr lang="en-US" b="0" baseline="0" dirty="0" smtClean="0"/>
              <a:t>First international conference, first time on an airplane, taking public transportation in the city, and first time in a city as large as Denver</a:t>
            </a:r>
          </a:p>
          <a:p>
            <a:pPr>
              <a:buFont typeface="Arial" pitchFamily="34" charset="0"/>
              <a:buChar char="•"/>
            </a:pPr>
            <a:r>
              <a:rPr lang="en-US" b="1" baseline="0" dirty="0" smtClean="0"/>
              <a:t>The program has given me the opportunities for many FIRSTS</a:t>
            </a:r>
          </a:p>
          <a:p>
            <a:pPr>
              <a:buFont typeface="Arial" pitchFamily="34" charset="0"/>
              <a:buChar char="•"/>
            </a:pPr>
            <a:endParaRPr lang="en-US" b="1" baseline="0" dirty="0" smtClean="0"/>
          </a:p>
          <a:p>
            <a:pPr>
              <a:buFont typeface="Arial" pitchFamily="34" charset="0"/>
              <a:buNone/>
            </a:pPr>
            <a:r>
              <a:rPr lang="en-US" b="1" baseline="0" dirty="0" smtClean="0"/>
              <a:t>One of my main goals is to teach at the college level</a:t>
            </a:r>
          </a:p>
          <a:p>
            <a:pPr>
              <a:buFont typeface="Arial" pitchFamily="34" charset="0"/>
              <a:buChar char="•"/>
            </a:pPr>
            <a:r>
              <a:rPr lang="en-US" b="0" baseline="0" dirty="0" smtClean="0"/>
              <a:t>Co-teaching has helped make this goal a reality</a:t>
            </a:r>
          </a:p>
          <a:p>
            <a:pPr>
              <a:buFont typeface="Arial" pitchFamily="34" charset="0"/>
              <a:buChar char="•"/>
            </a:pPr>
            <a:r>
              <a:rPr lang="en-US" b="0" baseline="0" dirty="0" smtClean="0"/>
              <a:t>Tell what the </a:t>
            </a:r>
            <a:r>
              <a:rPr lang="en-US" b="1" baseline="0" dirty="0" smtClean="0"/>
              <a:t>family involvement </a:t>
            </a:r>
            <a:r>
              <a:rPr lang="en-US" b="0" baseline="0" dirty="0" smtClean="0"/>
              <a:t>course was about</a:t>
            </a:r>
          </a:p>
          <a:p>
            <a:pPr>
              <a:buFont typeface="Arial" pitchFamily="34" charset="0"/>
              <a:buChar char="•"/>
            </a:pPr>
            <a:r>
              <a:rPr lang="en-US" b="0" baseline="0" dirty="0" smtClean="0"/>
              <a:t>I liked interacting with teachers who were my students, able to relate to them and offer feedback due to my own K-12 experience</a:t>
            </a:r>
          </a:p>
          <a:p>
            <a:pPr>
              <a:buFont typeface="Arial" pitchFamily="34" charset="0"/>
              <a:buNone/>
            </a:pPr>
            <a:r>
              <a:rPr lang="en-US" b="1" baseline="0" dirty="0" smtClean="0"/>
              <a:t>CIEC 534 </a:t>
            </a:r>
            <a:r>
              <a:rPr lang="en-US" b="0" baseline="0" dirty="0" smtClean="0"/>
              <a:t>– brush up on technology skills, teach and interact with teachers</a:t>
            </a:r>
          </a:p>
          <a:p>
            <a:pPr>
              <a:buFont typeface="Arial" pitchFamily="34" charset="0"/>
              <a:buChar char="•"/>
            </a:pPr>
            <a:r>
              <a:rPr lang="en-US" b="0" baseline="0" dirty="0" smtClean="0"/>
              <a:t>Now co-teach a section with Elbert for last 4 semesters</a:t>
            </a:r>
          </a:p>
          <a:p>
            <a:pPr>
              <a:buFont typeface="Arial" pitchFamily="34" charset="0"/>
              <a:buNone/>
            </a:pPr>
            <a:endParaRPr lang="en-US" b="1" baseline="0" dirty="0" smtClean="0"/>
          </a:p>
          <a:p>
            <a:pPr>
              <a:buFont typeface="Arial" pitchFamily="34" charset="0"/>
              <a:buChar char="•"/>
            </a:pPr>
            <a:r>
              <a:rPr lang="en-US" b="1" u="sng" baseline="0" dirty="0" smtClean="0"/>
              <a:t>Practicum in Middle Education </a:t>
            </a:r>
            <a:r>
              <a:rPr lang="en-US" b="0" baseline="0" dirty="0" smtClean="0"/>
              <a:t>– explain what I do for this and how much I love doing it! </a:t>
            </a:r>
          </a:p>
          <a:p>
            <a:pPr>
              <a:buFont typeface="Arial" pitchFamily="34" charset="0"/>
              <a:buNone/>
            </a:pPr>
            <a:endParaRPr lang="en-US" b="0" baseline="0" dirty="0" smtClean="0"/>
          </a:p>
          <a:p>
            <a:pPr>
              <a:buFont typeface="Arial" pitchFamily="34" charset="0"/>
              <a:buChar char="•"/>
            </a:pPr>
            <a:r>
              <a:rPr lang="en-US" b="0" baseline="0" dirty="0" smtClean="0"/>
              <a:t>The co-teaching and independent teaching experiences have prepared me to teach courses that are graduate level, teacher education and online,</a:t>
            </a:r>
          </a:p>
          <a:p>
            <a:pPr>
              <a:buFont typeface="Arial" pitchFamily="34" charset="0"/>
              <a:buChar char="•"/>
            </a:pPr>
            <a:r>
              <a:rPr lang="en-US" b="0" baseline="0" dirty="0" smtClean="0"/>
              <a:t> I now know this is what I really want to do, I know I can be a successful teacher educator and use the technology available to facilitate learning, relate to my students</a:t>
            </a:r>
          </a:p>
          <a:p>
            <a:pPr>
              <a:buFont typeface="Arial" pitchFamily="34" charset="0"/>
              <a:buChar char="•"/>
            </a:pPr>
            <a:r>
              <a:rPr lang="en-US" b="0" baseline="0" dirty="0" smtClean="0"/>
              <a:t>The scholarly activities of writing, presenting, teaching and course design have prepared me to complete my dissertation and reach my goal of being a teacher educator. </a:t>
            </a:r>
          </a:p>
          <a:p>
            <a:pPr>
              <a:buFont typeface="Arial" pitchFamily="34" charset="0"/>
              <a:buChar char="•"/>
            </a:pPr>
            <a:endParaRPr lang="en-US" b="0" baseline="0" dirty="0" smtClean="0"/>
          </a:p>
        </p:txBody>
      </p:sp>
      <p:sp>
        <p:nvSpPr>
          <p:cNvPr id="4" name="Slide Number Placeholder 3"/>
          <p:cNvSpPr>
            <a:spLocks noGrp="1"/>
          </p:cNvSpPr>
          <p:nvPr>
            <p:ph type="sldNum" sz="quarter" idx="10"/>
          </p:nvPr>
        </p:nvSpPr>
        <p:spPr/>
        <p:txBody>
          <a:bodyPr/>
          <a:lstStyle/>
          <a:p>
            <a:fld id="{ADEDE459-9506-4A13-A815-C54160BD1CE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began</a:t>
            </a:r>
            <a:r>
              <a:rPr lang="en-US" baseline="0" dirty="0" smtClean="0"/>
              <a:t> with a limited research background. </a:t>
            </a:r>
          </a:p>
          <a:p>
            <a:endParaRPr lang="en-US" baseline="0" dirty="0" smtClean="0"/>
          </a:p>
          <a:p>
            <a:pPr>
              <a:buFont typeface="Arial" pitchFamily="34" charset="0"/>
              <a:buChar char="•"/>
            </a:pPr>
            <a:r>
              <a:rPr lang="en-US" baseline="0" dirty="0" smtClean="0"/>
              <a:t>Program has provided ample opportunities to conduct both qualitative and quantitative research. </a:t>
            </a:r>
          </a:p>
          <a:p>
            <a:pPr>
              <a:buFont typeface="Arial" pitchFamily="34" charset="0"/>
              <a:buNone/>
            </a:pPr>
            <a:endParaRPr lang="en-US" baseline="0" dirty="0" smtClean="0"/>
          </a:p>
          <a:p>
            <a:pPr>
              <a:buFont typeface="Arial" pitchFamily="34" charset="0"/>
              <a:buNone/>
            </a:pPr>
            <a:r>
              <a:rPr lang="en-US" baseline="0" dirty="0" smtClean="0"/>
              <a:t>Two projects from courses I took with Dr. Debela</a:t>
            </a:r>
          </a:p>
          <a:p>
            <a:pPr>
              <a:buFont typeface="Arial" pitchFamily="34" charset="0"/>
              <a:buNone/>
            </a:pPr>
            <a:endParaRPr lang="en-US" baseline="0" dirty="0" smtClean="0"/>
          </a:p>
          <a:p>
            <a:pPr>
              <a:buFont typeface="Arial" pitchFamily="34" charset="0"/>
              <a:buChar char="•"/>
            </a:pPr>
            <a:r>
              <a:rPr lang="en-US" u="sng" baseline="0" dirty="0" smtClean="0"/>
              <a:t>Does Age Matter</a:t>
            </a:r>
            <a:r>
              <a:rPr lang="en-US" baseline="0" dirty="0" smtClean="0"/>
              <a:t>? Provided experience reviewing literature and planted the idea for my dissertation topic. </a:t>
            </a:r>
          </a:p>
          <a:p>
            <a:pPr>
              <a:buFont typeface="Arial" pitchFamily="34" charset="0"/>
              <a:buNone/>
            </a:pPr>
            <a:endParaRPr lang="en-US" baseline="0" dirty="0" smtClean="0"/>
          </a:p>
          <a:p>
            <a:pPr>
              <a:buFont typeface="Arial" pitchFamily="34" charset="0"/>
              <a:buChar char="•"/>
            </a:pPr>
            <a:r>
              <a:rPr lang="en-US" u="sng" baseline="0" dirty="0" smtClean="0"/>
              <a:t>Growing up Bi-racial </a:t>
            </a:r>
            <a:r>
              <a:rPr lang="en-US" baseline="0" dirty="0" smtClean="0"/>
              <a:t>– formulated research questions, conducted an interview and find themes in my results, </a:t>
            </a:r>
          </a:p>
          <a:p>
            <a:pPr>
              <a:buFont typeface="Arial" pitchFamily="34" charset="0"/>
              <a:buChar char="•"/>
            </a:pPr>
            <a:r>
              <a:rPr lang="en-US" baseline="0" dirty="0" smtClean="0"/>
              <a:t>MOST IMPORTANT – the IRB process Institutional Review Board –</a:t>
            </a:r>
          </a:p>
          <a:p>
            <a:pPr>
              <a:buFont typeface="Arial" pitchFamily="34" charset="0"/>
              <a:buNone/>
            </a:pPr>
            <a:endParaRPr lang="en-US" baseline="0" dirty="0" smtClean="0"/>
          </a:p>
          <a:p>
            <a:pPr>
              <a:buFont typeface="Arial" pitchFamily="34" charset="0"/>
              <a:buChar char="•"/>
            </a:pPr>
            <a:r>
              <a:rPr lang="en-US" u="sng" baseline="0" dirty="0" smtClean="0"/>
              <a:t>SRCEA paper </a:t>
            </a:r>
            <a:r>
              <a:rPr lang="en-US" baseline="0" dirty="0" smtClean="0"/>
              <a:t>– design survey, analyze and interpret quantitative data in order to reach a conclusion, share the findings </a:t>
            </a:r>
            <a:r>
              <a:rPr lang="en-US" u="sng" baseline="0" dirty="0" smtClean="0"/>
              <a:t>Statistical analysis </a:t>
            </a:r>
            <a:r>
              <a:rPr lang="en-US" baseline="0" dirty="0" smtClean="0"/>
              <a:t>– understand the basics of statistics learned how to use SPSS in order to analyze the data I collect during my research</a:t>
            </a:r>
          </a:p>
          <a:p>
            <a:pPr>
              <a:buFont typeface="Arial" pitchFamily="34" charset="0"/>
              <a:buNone/>
            </a:pPr>
            <a:endParaRPr lang="en-US" baseline="0" dirty="0" smtClean="0"/>
          </a:p>
          <a:p>
            <a:pPr>
              <a:buFont typeface="Arial" pitchFamily="34" charset="0"/>
              <a:buChar char="•"/>
            </a:pPr>
            <a:r>
              <a:rPr lang="en-US" baseline="0" dirty="0" smtClean="0"/>
              <a:t>Also use SPSS to maintain a database for student dispositional data for Dr. Childress</a:t>
            </a:r>
          </a:p>
          <a:p>
            <a:pPr>
              <a:buFont typeface="Arial" pitchFamily="34" charset="0"/>
              <a:buNone/>
            </a:pPr>
            <a:endParaRPr lang="en-US" baseline="0" dirty="0" smtClean="0"/>
          </a:p>
          <a:p>
            <a:pPr>
              <a:buFont typeface="Arial" pitchFamily="34" charset="0"/>
              <a:buChar char="•"/>
            </a:pPr>
            <a:r>
              <a:rPr lang="en-US" baseline="0" dirty="0" smtClean="0"/>
              <a:t>These research experiences have given me a strong foundation and prepared me for the research portion of the dissertation process! </a:t>
            </a:r>
          </a:p>
        </p:txBody>
      </p:sp>
      <p:sp>
        <p:nvSpPr>
          <p:cNvPr id="4" name="Slide Number Placeholder 3"/>
          <p:cNvSpPr>
            <a:spLocks noGrp="1"/>
          </p:cNvSpPr>
          <p:nvPr>
            <p:ph type="sldNum" sz="quarter" idx="10"/>
          </p:nvPr>
        </p:nvSpPr>
        <p:spPr/>
        <p:txBody>
          <a:bodyPr/>
          <a:lstStyle/>
          <a:p>
            <a:fld id="{ADEDE459-9506-4A13-A815-C54160BD1CE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dirty="0" smtClean="0"/>
              <a:t>When my papaw</a:t>
            </a:r>
            <a:r>
              <a:rPr lang="en-US" baseline="0" dirty="0" smtClean="0"/>
              <a:t> said </a:t>
            </a:r>
            <a:r>
              <a:rPr lang="en-US" b="1" baseline="0" dirty="0" smtClean="0"/>
              <a:t>when you change your name, remain the same </a:t>
            </a:r>
            <a:r>
              <a:rPr lang="en-US" baseline="0" dirty="0" smtClean="0"/>
              <a:t>he was referring to marriage, but I believe it can be looked at from an educational standpoint as well. </a:t>
            </a:r>
          </a:p>
          <a:p>
            <a:pPr>
              <a:buFont typeface="Arial" pitchFamily="34" charset="0"/>
              <a:buNone/>
            </a:pPr>
            <a:endParaRPr lang="en-US" baseline="0" dirty="0" smtClean="0"/>
          </a:p>
          <a:p>
            <a:pPr>
              <a:buFont typeface="Arial" pitchFamily="34" charset="0"/>
              <a:buChar char="•"/>
            </a:pPr>
            <a:r>
              <a:rPr lang="en-US" baseline="0" dirty="0" smtClean="0"/>
              <a:t>Never stop learning and always be willing to share your knowledge and experiences with others and the result will be happiness and fulfillment. </a:t>
            </a:r>
          </a:p>
          <a:p>
            <a:pPr>
              <a:buFont typeface="Arial" pitchFamily="34" charset="0"/>
              <a:buChar char="•"/>
            </a:pPr>
            <a:endParaRPr lang="en-US" baseline="0" dirty="0" smtClean="0"/>
          </a:p>
          <a:p>
            <a:pPr>
              <a:buFont typeface="Arial" pitchFamily="34" charset="0"/>
              <a:buNone/>
            </a:pPr>
            <a:r>
              <a:rPr lang="en-US" u="sng" baseline="0" dirty="0" smtClean="0"/>
              <a:t>The experiences I have had thus far in the doctoral program have prepared me for the dissertation process</a:t>
            </a:r>
          </a:p>
          <a:p>
            <a:pPr>
              <a:buFont typeface="Arial" pitchFamily="34" charset="0"/>
              <a:buNone/>
            </a:pPr>
            <a:endParaRPr lang="en-US" baseline="0" dirty="0" smtClean="0"/>
          </a:p>
          <a:p>
            <a:pPr>
              <a:buFont typeface="Arial" pitchFamily="34" charset="0"/>
              <a:buNone/>
            </a:pPr>
            <a:r>
              <a:rPr lang="en-US" b="1" baseline="0" dirty="0" smtClean="0"/>
              <a:t>Collaboration </a:t>
            </a:r>
          </a:p>
          <a:p>
            <a:pPr>
              <a:buFont typeface="Arial" pitchFamily="34" charset="0"/>
              <a:buChar char="•"/>
            </a:pPr>
            <a:r>
              <a:rPr lang="en-US" baseline="0" dirty="0" smtClean="0"/>
              <a:t>I have learned how to effectively collaborate with faculty and peers</a:t>
            </a:r>
          </a:p>
          <a:p>
            <a:pPr>
              <a:buFont typeface="Arial" pitchFamily="34" charset="0"/>
              <a:buChar char="•"/>
            </a:pPr>
            <a:r>
              <a:rPr lang="en-US" baseline="0" dirty="0" smtClean="0"/>
              <a:t> Plan to Initiate collaborative experiences with my students and help them learn to work together and learn from and value each others contributions. </a:t>
            </a:r>
          </a:p>
          <a:p>
            <a:pPr>
              <a:buFont typeface="Arial" pitchFamily="34" charset="0"/>
              <a:buNone/>
            </a:pPr>
            <a:endParaRPr lang="en-US" baseline="0" dirty="0" smtClean="0"/>
          </a:p>
          <a:p>
            <a:pPr>
              <a:buFont typeface="Arial" pitchFamily="34" charset="0"/>
              <a:buNone/>
            </a:pPr>
            <a:r>
              <a:rPr lang="en-US" baseline="0" dirty="0" smtClean="0"/>
              <a:t>Development of my personal curriculum </a:t>
            </a:r>
            <a:r>
              <a:rPr lang="en-US" baseline="0" dirty="0" err="1" smtClean="0"/>
              <a:t>philosphy</a:t>
            </a:r>
            <a:r>
              <a:rPr lang="en-US" baseline="0" dirty="0" smtClean="0"/>
              <a:t> and a deeper understanding of curriculum and instruction overall that I can apply to my work and share with my students. </a:t>
            </a:r>
          </a:p>
          <a:p>
            <a:pPr>
              <a:buFont typeface="Arial" pitchFamily="34" charset="0"/>
              <a:buNone/>
            </a:pPr>
            <a:endParaRPr lang="en-US" baseline="0" dirty="0" smtClean="0"/>
          </a:p>
          <a:p>
            <a:pPr algn="l">
              <a:buFont typeface="Arial" pitchFamily="34" charset="0"/>
              <a:buChar char="•"/>
            </a:pPr>
            <a:r>
              <a:rPr lang="en-US" baseline="0" dirty="0" smtClean="0"/>
              <a:t>Scholarly activities including teaching, writing , presenting and publishing – </a:t>
            </a:r>
            <a:r>
              <a:rPr lang="en-US" b="1" baseline="0" dirty="0" smtClean="0"/>
              <a:t>prepared me for the defense and composition of the written document</a:t>
            </a:r>
          </a:p>
          <a:p>
            <a:pPr algn="l">
              <a:buFont typeface="Arial" pitchFamily="34" charset="0"/>
              <a:buNone/>
            </a:pPr>
            <a:endParaRPr lang="en-US" b="1" baseline="0" dirty="0" smtClean="0"/>
          </a:p>
          <a:p>
            <a:pPr>
              <a:buFont typeface="Arial" pitchFamily="34" charset="0"/>
              <a:buNone/>
            </a:pPr>
            <a:r>
              <a:rPr lang="en-US" baseline="0" dirty="0" smtClean="0"/>
              <a:t>Combination of qualitative and quantitative research experiences, including </a:t>
            </a:r>
          </a:p>
          <a:p>
            <a:pPr>
              <a:buFont typeface="Arial" pitchFamily="34" charset="0"/>
              <a:buChar char="•"/>
            </a:pPr>
            <a:r>
              <a:rPr lang="en-US" baseline="0" dirty="0" smtClean="0"/>
              <a:t>Ability to review the literature</a:t>
            </a:r>
          </a:p>
          <a:p>
            <a:pPr>
              <a:buFont typeface="Arial" pitchFamily="34" charset="0"/>
              <a:buChar char="•"/>
            </a:pPr>
            <a:r>
              <a:rPr lang="en-US" baseline="0" dirty="0" smtClean="0"/>
              <a:t>Write research questions</a:t>
            </a:r>
          </a:p>
          <a:p>
            <a:pPr>
              <a:buFont typeface="Arial" pitchFamily="34" charset="0"/>
              <a:buChar char="•"/>
            </a:pPr>
            <a:r>
              <a:rPr lang="en-US" baseline="0" dirty="0" smtClean="0"/>
              <a:t>Design surveys and interview questions</a:t>
            </a:r>
          </a:p>
          <a:p>
            <a:pPr>
              <a:buFont typeface="Arial" pitchFamily="34" charset="0"/>
              <a:buChar char="•"/>
            </a:pPr>
            <a:r>
              <a:rPr lang="en-US" baseline="0" dirty="0" smtClean="0"/>
              <a:t>Analyze and interpret data – </a:t>
            </a:r>
            <a:r>
              <a:rPr lang="en-US" b="1" baseline="0" dirty="0" smtClean="0"/>
              <a:t>prepared me with the skill set I need to complete the research portion of my dissertation</a:t>
            </a:r>
          </a:p>
          <a:p>
            <a:pPr>
              <a:buFont typeface="Arial" pitchFamily="34" charset="0"/>
              <a:buChar char="•"/>
            </a:pPr>
            <a:endParaRPr lang="en-US" b="1" baseline="0" dirty="0" smtClean="0"/>
          </a:p>
          <a:p>
            <a:pPr>
              <a:buFont typeface="Arial" pitchFamily="34" charset="0"/>
              <a:buNone/>
            </a:pPr>
            <a:r>
              <a:rPr lang="en-US" b="1" baseline="0" dirty="0" smtClean="0"/>
              <a:t>I feel confident in beginning the dissertation process and I am ready and excited to move forward to the next part of my educational journey </a:t>
            </a:r>
            <a:endParaRPr lang="en-US" dirty="0"/>
          </a:p>
        </p:txBody>
      </p:sp>
      <p:sp>
        <p:nvSpPr>
          <p:cNvPr id="4" name="Slide Number Placeholder 3"/>
          <p:cNvSpPr>
            <a:spLocks noGrp="1"/>
          </p:cNvSpPr>
          <p:nvPr>
            <p:ph type="sldNum" sz="quarter" idx="10"/>
          </p:nvPr>
        </p:nvSpPr>
        <p:spPr/>
        <p:txBody>
          <a:bodyPr/>
          <a:lstStyle/>
          <a:p>
            <a:fld id="{ADEDE459-9506-4A13-A815-C54160BD1CE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0" y="6553200"/>
            <a:ext cx="9144000" cy="304800"/>
          </a:xfrm>
          <a:prstGeom prst="rect">
            <a:avLst/>
          </a:prstGeom>
          <a:solidFill>
            <a:srgbClr val="215B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a:solidFill>
                <a:srgbClr val="000000"/>
              </a:solidFill>
              <a:ea typeface="ＭＳ Ｐゴシック" pitchFamily="34" charset="-128"/>
            </a:endParaRPr>
          </a:p>
        </p:txBody>
      </p:sp>
      <p:sp>
        <p:nvSpPr>
          <p:cNvPr id="5" name="Rectangle 5"/>
          <p:cNvSpPr>
            <a:spLocks noChangeArrowheads="1"/>
          </p:cNvSpPr>
          <p:nvPr userDrawn="1"/>
        </p:nvSpPr>
        <p:spPr bwMode="auto">
          <a:xfrm>
            <a:off x="0" y="0"/>
            <a:ext cx="9144000" cy="304800"/>
          </a:xfrm>
          <a:prstGeom prst="rect">
            <a:avLst/>
          </a:prstGeom>
          <a:solidFill>
            <a:srgbClr val="215B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a:solidFill>
                <a:srgbClr val="000000"/>
              </a:solidFill>
              <a:ea typeface="ＭＳ Ｐゴシック" pitchFamily="34" charset="-128"/>
            </a:endParaRPr>
          </a:p>
        </p:txBody>
      </p:sp>
      <p:sp>
        <p:nvSpPr>
          <p:cNvPr id="6" name="Rectangle 6"/>
          <p:cNvSpPr>
            <a:spLocks noChangeArrowheads="1"/>
          </p:cNvSpPr>
          <p:nvPr userDrawn="1"/>
        </p:nvSpPr>
        <p:spPr bwMode="auto">
          <a:xfrm>
            <a:off x="0" y="6372225"/>
            <a:ext cx="9144000" cy="1825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a:solidFill>
                <a:srgbClr val="000000"/>
              </a:solidFill>
              <a:ea typeface="ＭＳ Ｐゴシック" pitchFamily="34" charset="-128"/>
            </a:endParaRPr>
          </a:p>
        </p:txBody>
      </p:sp>
      <p:sp>
        <p:nvSpPr>
          <p:cNvPr id="7" name="Rectangle 7"/>
          <p:cNvSpPr>
            <a:spLocks noChangeArrowheads="1"/>
          </p:cNvSpPr>
          <p:nvPr userDrawn="1"/>
        </p:nvSpPr>
        <p:spPr bwMode="auto">
          <a:xfrm>
            <a:off x="0" y="300038"/>
            <a:ext cx="9144000" cy="1539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a:solidFill>
                <a:srgbClr val="000000"/>
              </a:solidFill>
              <a:ea typeface="ＭＳ Ｐゴシック" pitchFamily="34" charset="-128"/>
            </a:endParaRPr>
          </a:p>
        </p:txBody>
      </p:sp>
      <p:pic>
        <p:nvPicPr>
          <p:cNvPr id="8" name="Picture 8" descr="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15300" y="5646738"/>
            <a:ext cx="8858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625475" y="2293938"/>
            <a:ext cx="7772400" cy="1470025"/>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641350" y="4021138"/>
            <a:ext cx="6400800" cy="1752600"/>
          </a:xfrm>
        </p:spPr>
        <p:txBody>
          <a:bodyPr/>
          <a:lstStyle>
            <a:lvl1pPr marL="0" indent="0">
              <a:buFontTx/>
              <a:buNone/>
              <a:defRPr/>
            </a:lvl1pPr>
          </a:lstStyle>
          <a:p>
            <a:r>
              <a:rPr lang="en-US"/>
              <a:t>Click to edit Master subtitle style</a:t>
            </a:r>
          </a:p>
        </p:txBody>
      </p:sp>
    </p:spTree>
    <p:extLst>
      <p:ext uri="{BB962C8B-B14F-4D97-AF65-F5344CB8AC3E}">
        <p14:creationId xmlns:p14="http://schemas.microsoft.com/office/powerpoint/2010/main" val="125025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252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457200"/>
            <a:ext cx="2035175" cy="5668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6100" y="457200"/>
            <a:ext cx="5953125" cy="5668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3411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87362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6826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0388" y="1600200"/>
            <a:ext cx="39862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9000" y="1600200"/>
            <a:ext cx="3987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3059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6898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01931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194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3006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3941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6100" y="457200"/>
            <a:ext cx="8140700" cy="96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0388" y="1600200"/>
            <a:ext cx="8126412"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7"/>
          <p:cNvSpPr>
            <a:spLocks noChangeArrowheads="1"/>
          </p:cNvSpPr>
          <p:nvPr/>
        </p:nvSpPr>
        <p:spPr bwMode="auto">
          <a:xfrm>
            <a:off x="0" y="6553200"/>
            <a:ext cx="9144000" cy="304800"/>
          </a:xfrm>
          <a:prstGeom prst="rect">
            <a:avLst/>
          </a:prstGeom>
          <a:solidFill>
            <a:srgbClr val="215B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a:solidFill>
                <a:srgbClr val="000000"/>
              </a:solidFill>
              <a:ea typeface="ＭＳ Ｐゴシック" pitchFamily="34" charset="-128"/>
            </a:endParaRPr>
          </a:p>
        </p:txBody>
      </p:sp>
      <p:sp>
        <p:nvSpPr>
          <p:cNvPr id="1029" name="Rectangle 8"/>
          <p:cNvSpPr>
            <a:spLocks noChangeArrowheads="1"/>
          </p:cNvSpPr>
          <p:nvPr/>
        </p:nvSpPr>
        <p:spPr bwMode="auto">
          <a:xfrm>
            <a:off x="0" y="0"/>
            <a:ext cx="9144000" cy="304800"/>
          </a:xfrm>
          <a:prstGeom prst="rect">
            <a:avLst/>
          </a:prstGeom>
          <a:solidFill>
            <a:srgbClr val="215B3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a:solidFill>
                <a:srgbClr val="000000"/>
              </a:solidFill>
              <a:ea typeface="ＭＳ Ｐゴシック" pitchFamily="34" charset="-128"/>
            </a:endParaRPr>
          </a:p>
        </p:txBody>
      </p:sp>
      <p:sp>
        <p:nvSpPr>
          <p:cNvPr id="1030" name="Rectangle 10"/>
          <p:cNvSpPr>
            <a:spLocks noChangeArrowheads="1"/>
          </p:cNvSpPr>
          <p:nvPr/>
        </p:nvSpPr>
        <p:spPr bwMode="auto">
          <a:xfrm>
            <a:off x="0" y="6372225"/>
            <a:ext cx="9144000" cy="1825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a:solidFill>
                <a:srgbClr val="000000"/>
              </a:solidFill>
              <a:ea typeface="ＭＳ Ｐゴシック" pitchFamily="34" charset="-128"/>
            </a:endParaRPr>
          </a:p>
        </p:txBody>
      </p:sp>
      <p:sp>
        <p:nvSpPr>
          <p:cNvPr id="1031" name="Rectangle 14"/>
          <p:cNvSpPr>
            <a:spLocks noChangeArrowheads="1"/>
          </p:cNvSpPr>
          <p:nvPr/>
        </p:nvSpPr>
        <p:spPr bwMode="auto">
          <a:xfrm>
            <a:off x="0" y="300038"/>
            <a:ext cx="9144000" cy="1539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US">
              <a:solidFill>
                <a:srgbClr val="000000"/>
              </a:solidFill>
              <a:ea typeface="ＭＳ Ｐゴシック" pitchFamily="34" charset="-128"/>
            </a:endParaRPr>
          </a:p>
        </p:txBody>
      </p:sp>
      <p:pic>
        <p:nvPicPr>
          <p:cNvPr id="1032" name="Picture 16" descr="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115300" y="5646738"/>
            <a:ext cx="88582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15823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rgbClr val="215B33"/>
          </a:solidFill>
          <a:effectLst>
            <a:outerShdw blurRad="38100" dist="38100" dir="2700000" algn="tl">
              <a:srgbClr val="C0C0C0"/>
            </a:outerShdw>
          </a:effectLst>
          <a:latin typeface="+mj-lt"/>
          <a:ea typeface="ＭＳ Ｐゴシック" charset="0"/>
          <a:cs typeface="+mj-cs"/>
        </a:defRPr>
      </a:lvl1pPr>
      <a:lvl2pPr algn="l" rtl="0" eaLnBrk="0" fontAlgn="base" hangingPunct="0">
        <a:spcBef>
          <a:spcPct val="0"/>
        </a:spcBef>
        <a:spcAft>
          <a:spcPct val="0"/>
        </a:spcAft>
        <a:defRPr sz="4400">
          <a:solidFill>
            <a:srgbClr val="215B33"/>
          </a:solidFill>
          <a:effectLst>
            <a:outerShdw blurRad="38100" dist="38100" dir="2700000" algn="tl">
              <a:srgbClr val="C0C0C0"/>
            </a:outerShdw>
          </a:effectLst>
          <a:latin typeface="Arial" charset="0"/>
          <a:ea typeface="ＭＳ Ｐゴシック" charset="0"/>
        </a:defRPr>
      </a:lvl2pPr>
      <a:lvl3pPr algn="l" rtl="0" eaLnBrk="0" fontAlgn="base" hangingPunct="0">
        <a:spcBef>
          <a:spcPct val="0"/>
        </a:spcBef>
        <a:spcAft>
          <a:spcPct val="0"/>
        </a:spcAft>
        <a:defRPr sz="4400">
          <a:solidFill>
            <a:srgbClr val="215B33"/>
          </a:solidFill>
          <a:effectLst>
            <a:outerShdw blurRad="38100" dist="38100" dir="2700000" algn="tl">
              <a:srgbClr val="C0C0C0"/>
            </a:outerShdw>
          </a:effectLst>
          <a:latin typeface="Arial" charset="0"/>
          <a:ea typeface="ＭＳ Ｐゴシック" charset="0"/>
        </a:defRPr>
      </a:lvl3pPr>
      <a:lvl4pPr algn="l" rtl="0" eaLnBrk="0" fontAlgn="base" hangingPunct="0">
        <a:spcBef>
          <a:spcPct val="0"/>
        </a:spcBef>
        <a:spcAft>
          <a:spcPct val="0"/>
        </a:spcAft>
        <a:defRPr sz="4400">
          <a:solidFill>
            <a:srgbClr val="215B33"/>
          </a:solidFill>
          <a:effectLst>
            <a:outerShdw blurRad="38100" dist="38100" dir="2700000" algn="tl">
              <a:srgbClr val="C0C0C0"/>
            </a:outerShdw>
          </a:effectLst>
          <a:latin typeface="Arial" charset="0"/>
          <a:ea typeface="ＭＳ Ｐゴシック" charset="0"/>
        </a:defRPr>
      </a:lvl4pPr>
      <a:lvl5pPr algn="l" rtl="0" eaLnBrk="0" fontAlgn="base" hangingPunct="0">
        <a:spcBef>
          <a:spcPct val="0"/>
        </a:spcBef>
        <a:spcAft>
          <a:spcPct val="0"/>
        </a:spcAft>
        <a:defRPr sz="4400">
          <a:solidFill>
            <a:srgbClr val="215B33"/>
          </a:solidFill>
          <a:effectLst>
            <a:outerShdw blurRad="38100" dist="38100" dir="2700000" algn="tl">
              <a:srgbClr val="C0C0C0"/>
            </a:outerShdw>
          </a:effectLst>
          <a:latin typeface="Arial" charset="0"/>
          <a:ea typeface="ＭＳ Ｐゴシック" charset="0"/>
        </a:defRPr>
      </a:lvl5pPr>
      <a:lvl6pPr marL="457200" algn="l" rtl="0" fontAlgn="base">
        <a:spcBef>
          <a:spcPct val="0"/>
        </a:spcBef>
        <a:spcAft>
          <a:spcPct val="0"/>
        </a:spcAft>
        <a:defRPr sz="4400">
          <a:solidFill>
            <a:srgbClr val="215B33"/>
          </a:solidFill>
          <a:effectLst>
            <a:outerShdw blurRad="38100" dist="38100" dir="2700000" algn="tl">
              <a:srgbClr val="C0C0C0"/>
            </a:outerShdw>
          </a:effectLst>
          <a:latin typeface="Arial" charset="0"/>
        </a:defRPr>
      </a:lvl6pPr>
      <a:lvl7pPr marL="914400" algn="l" rtl="0" fontAlgn="base">
        <a:spcBef>
          <a:spcPct val="0"/>
        </a:spcBef>
        <a:spcAft>
          <a:spcPct val="0"/>
        </a:spcAft>
        <a:defRPr sz="4400">
          <a:solidFill>
            <a:srgbClr val="215B33"/>
          </a:solidFill>
          <a:effectLst>
            <a:outerShdw blurRad="38100" dist="38100" dir="2700000" algn="tl">
              <a:srgbClr val="C0C0C0"/>
            </a:outerShdw>
          </a:effectLst>
          <a:latin typeface="Arial" charset="0"/>
        </a:defRPr>
      </a:lvl7pPr>
      <a:lvl8pPr marL="1371600" algn="l" rtl="0" fontAlgn="base">
        <a:spcBef>
          <a:spcPct val="0"/>
        </a:spcBef>
        <a:spcAft>
          <a:spcPct val="0"/>
        </a:spcAft>
        <a:defRPr sz="4400">
          <a:solidFill>
            <a:srgbClr val="215B33"/>
          </a:solidFill>
          <a:effectLst>
            <a:outerShdw blurRad="38100" dist="38100" dir="2700000" algn="tl">
              <a:srgbClr val="C0C0C0"/>
            </a:outerShdw>
          </a:effectLst>
          <a:latin typeface="Arial" charset="0"/>
        </a:defRPr>
      </a:lvl8pPr>
      <a:lvl9pPr marL="1828800" algn="l" rtl="0" fontAlgn="base">
        <a:spcBef>
          <a:spcPct val="0"/>
        </a:spcBef>
        <a:spcAft>
          <a:spcPct val="0"/>
        </a:spcAft>
        <a:defRPr sz="4400">
          <a:solidFill>
            <a:srgbClr val="215B33"/>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effectLst>
            <a:outerShdw blurRad="38100" dist="38100" dir="2700000" algn="tl">
              <a:srgbClr val="C0C0C0"/>
            </a:outerShdw>
          </a:effectLst>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C0C0C0"/>
            </a:outerShdw>
          </a:effectLst>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effectLst>
            <a:outerShdw blurRad="38100" dist="38100" dir="2700000" algn="tl">
              <a:srgbClr val="C0C0C0"/>
            </a:outerShdw>
          </a:effectLst>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effectLst>
            <a:outerShdw blurRad="38100" dist="38100" dir="2700000" algn="tl">
              <a:srgbClr val="C0C0C0"/>
            </a:outerShdw>
          </a:effectLst>
          <a:latin typeface="+mn-lt"/>
          <a:ea typeface="ＭＳ Ｐゴシック" charset="0"/>
        </a:defRPr>
      </a:lvl5pPr>
      <a:lvl6pPr marL="25146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har char="»"/>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uest.portaportal.com/?rhodesmeliss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ea typeface="+mj-ea"/>
              </a:rPr>
              <a:t/>
            </a:r>
            <a:br>
              <a:rPr lang="en-US" dirty="0" smtClean="0">
                <a:ea typeface="+mj-ea"/>
              </a:rPr>
            </a:br>
            <a:r>
              <a:rPr lang="en-US" dirty="0" smtClean="0">
                <a:ea typeface="+mj-ea"/>
              </a:rPr>
              <a:t>Education: Reflections on a Long-term Investment </a:t>
            </a:r>
            <a:endParaRPr lang="en-US" dirty="0">
              <a:ea typeface="+mj-ea"/>
            </a:endParaRPr>
          </a:p>
        </p:txBody>
      </p:sp>
      <p:sp>
        <p:nvSpPr>
          <p:cNvPr id="3" name="Content Placeholder 2"/>
          <p:cNvSpPr>
            <a:spLocks noGrp="1"/>
          </p:cNvSpPr>
          <p:nvPr>
            <p:ph idx="1"/>
          </p:nvPr>
        </p:nvSpPr>
        <p:spPr>
          <a:xfrm>
            <a:off x="560388" y="2133600"/>
            <a:ext cx="8126412" cy="3992563"/>
          </a:xfrm>
        </p:spPr>
        <p:txBody>
          <a:bodyPr/>
          <a:lstStyle/>
          <a:p>
            <a:pPr algn="ctr">
              <a:buNone/>
              <a:defRPr/>
            </a:pPr>
            <a:r>
              <a:rPr lang="en-US" dirty="0" smtClean="0">
                <a:ea typeface="+mn-ea"/>
              </a:rPr>
              <a:t>“</a:t>
            </a:r>
            <a:r>
              <a:rPr lang="en-US" i="1" dirty="0" smtClean="0">
                <a:ea typeface="+mn-ea"/>
              </a:rPr>
              <a:t>An investment in knowledge always pays the best percentage of interest.</a:t>
            </a:r>
            <a:r>
              <a:rPr lang="en-US" sz="2800" i="1" dirty="0" smtClean="0">
                <a:ea typeface="+mn-ea"/>
              </a:rPr>
              <a:t>”</a:t>
            </a:r>
          </a:p>
          <a:p>
            <a:pPr algn="r">
              <a:buNone/>
              <a:defRPr/>
            </a:pPr>
            <a:r>
              <a:rPr lang="en-US" sz="2000" dirty="0" smtClean="0">
                <a:ea typeface="+mn-ea"/>
              </a:rPr>
              <a:t>Fred B. Barker</a:t>
            </a:r>
          </a:p>
          <a:p>
            <a:pPr algn="ctr">
              <a:buNone/>
              <a:defRPr/>
            </a:pPr>
            <a:endParaRPr lang="en-US" sz="2800" dirty="0" smtClean="0">
              <a:ea typeface="+mn-ea"/>
            </a:endParaRPr>
          </a:p>
          <a:p>
            <a:pPr algn="ctr">
              <a:buNone/>
              <a:defRPr/>
            </a:pPr>
            <a:r>
              <a:rPr lang="en-US" sz="2400" dirty="0" smtClean="0">
                <a:ea typeface="+mn-ea"/>
              </a:rPr>
              <a:t>Melissa Rhodes</a:t>
            </a:r>
          </a:p>
          <a:p>
            <a:pPr algn="ctr">
              <a:buNone/>
              <a:defRPr/>
            </a:pPr>
            <a:r>
              <a:rPr lang="en-US" sz="2400" dirty="0" smtClean="0">
                <a:ea typeface="+mn-ea"/>
              </a:rPr>
              <a:t>Portfolio Qualifying Assessment </a:t>
            </a:r>
          </a:p>
          <a:p>
            <a:pPr algn="ctr">
              <a:buNone/>
              <a:defRPr/>
            </a:pPr>
            <a:r>
              <a:rPr lang="en-US" sz="2400" dirty="0" smtClean="0">
                <a:ea typeface="+mn-ea"/>
              </a:rPr>
              <a:t>Marshall University</a:t>
            </a:r>
          </a:p>
          <a:p>
            <a:pPr algn="ctr">
              <a:buNone/>
              <a:defRPr/>
            </a:pPr>
            <a:r>
              <a:rPr lang="en-US" sz="2400" dirty="0" smtClean="0">
                <a:ea typeface="+mn-ea"/>
              </a:rPr>
              <a:t>January 22, 2013</a:t>
            </a:r>
            <a:endParaRPr lang="en-US" sz="2400" dirty="0">
              <a:ea typeface="+mn-ea"/>
            </a:endParaRP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685800"/>
            <a:ext cx="8140700" cy="1143000"/>
          </a:xfrm>
        </p:spPr>
        <p:txBody>
          <a:bodyPr/>
          <a:lstStyle/>
          <a:p>
            <a:pPr algn="ctr">
              <a:defRPr/>
            </a:pPr>
            <a:r>
              <a:rPr lang="en-US" dirty="0" smtClean="0">
                <a:ea typeface="+mj-ea"/>
              </a:rPr>
              <a:t>A Special Thank You to My Committee </a:t>
            </a:r>
            <a:endParaRPr lang="en-US" dirty="0">
              <a:ea typeface="+mj-ea"/>
            </a:endParaRPr>
          </a:p>
        </p:txBody>
      </p:sp>
      <p:sp>
        <p:nvSpPr>
          <p:cNvPr id="3" name="Content Placeholder 2"/>
          <p:cNvSpPr>
            <a:spLocks noGrp="1"/>
          </p:cNvSpPr>
          <p:nvPr>
            <p:ph idx="1"/>
          </p:nvPr>
        </p:nvSpPr>
        <p:spPr>
          <a:xfrm>
            <a:off x="560388" y="1828800"/>
            <a:ext cx="8126412" cy="4297363"/>
          </a:xfrm>
        </p:spPr>
        <p:txBody>
          <a:bodyPr/>
          <a:lstStyle/>
          <a:p>
            <a:pPr algn="ctr">
              <a:buNone/>
              <a:defRPr/>
            </a:pPr>
            <a:endParaRPr lang="en-US" sz="2000" dirty="0" smtClean="0">
              <a:ea typeface="+mn-ea"/>
            </a:endParaRPr>
          </a:p>
          <a:p>
            <a:pPr algn="ctr">
              <a:buNone/>
              <a:defRPr/>
            </a:pPr>
            <a:endParaRPr lang="en-US" sz="2000" dirty="0" smtClean="0">
              <a:ea typeface="+mn-ea"/>
            </a:endParaRPr>
          </a:p>
          <a:p>
            <a:pPr algn="ctr">
              <a:buNone/>
              <a:defRPr/>
            </a:pPr>
            <a:endParaRPr lang="en-US" sz="2000" dirty="0" smtClean="0">
              <a:ea typeface="+mn-ea"/>
            </a:endParaRPr>
          </a:p>
          <a:p>
            <a:pPr algn="ctr">
              <a:buNone/>
              <a:defRPr/>
            </a:pPr>
            <a:r>
              <a:rPr lang="en-US" sz="2800" dirty="0" smtClean="0">
                <a:ea typeface="+mn-ea"/>
              </a:rPr>
              <a:t>Committee Chair, Lisa A. Heaton Ph.D. </a:t>
            </a:r>
          </a:p>
          <a:p>
            <a:pPr algn="ctr">
              <a:buNone/>
              <a:defRPr/>
            </a:pPr>
            <a:r>
              <a:rPr lang="en-US" sz="2800" dirty="0" smtClean="0">
                <a:ea typeface="+mn-ea"/>
              </a:rPr>
              <a:t>Ronald B. Childress Ed.D.</a:t>
            </a:r>
          </a:p>
          <a:p>
            <a:pPr algn="ctr">
              <a:buNone/>
              <a:defRPr/>
            </a:pPr>
            <a:r>
              <a:rPr lang="en-US" sz="2800" dirty="0" smtClean="0">
                <a:ea typeface="+mn-ea"/>
              </a:rPr>
              <a:t>Edna Meisel Ed.D</a:t>
            </a:r>
          </a:p>
          <a:p>
            <a:pPr algn="ctr">
              <a:buNone/>
              <a:defRPr/>
            </a:pPr>
            <a:r>
              <a:rPr lang="en-US" sz="2800" dirty="0" smtClean="0">
                <a:ea typeface="+mn-ea"/>
              </a:rPr>
              <a:t>Yvonne Skoretz</a:t>
            </a:r>
            <a:r>
              <a:rPr lang="en-US" sz="2800" dirty="0">
                <a:ea typeface="+mn-ea"/>
              </a:rPr>
              <a:t> </a:t>
            </a:r>
            <a:r>
              <a:rPr lang="en-US" sz="2800" dirty="0" smtClean="0">
                <a:ea typeface="+mn-ea"/>
              </a:rPr>
              <a:t>Ed.D </a:t>
            </a: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ea typeface="+mj-ea"/>
              </a:rPr>
              <a:t>Goals</a:t>
            </a:r>
            <a:endParaRPr lang="en-US" dirty="0">
              <a:ea typeface="+mj-ea"/>
            </a:endParaRPr>
          </a:p>
        </p:txBody>
      </p:sp>
      <p:sp>
        <p:nvSpPr>
          <p:cNvPr id="3" name="Content Placeholder 2"/>
          <p:cNvSpPr>
            <a:spLocks noGrp="1"/>
          </p:cNvSpPr>
          <p:nvPr>
            <p:ph idx="1"/>
          </p:nvPr>
        </p:nvSpPr>
        <p:spPr>
          <a:xfrm>
            <a:off x="560388" y="1295400"/>
            <a:ext cx="8126412" cy="4830763"/>
          </a:xfrm>
        </p:spPr>
        <p:txBody>
          <a:bodyPr/>
          <a:lstStyle/>
          <a:p>
            <a:pPr algn="ctr">
              <a:buNone/>
              <a:defRPr/>
            </a:pPr>
            <a:r>
              <a:rPr lang="en-US" i="1" dirty="0" smtClean="0">
                <a:ea typeface="+mn-ea"/>
              </a:rPr>
              <a:t>“Pleasure soon exhausts itself and us also, but endeavor never dies.”</a:t>
            </a:r>
          </a:p>
          <a:p>
            <a:pPr algn="r">
              <a:buNone/>
              <a:defRPr/>
            </a:pPr>
            <a:r>
              <a:rPr lang="en-US" sz="2000" dirty="0" smtClean="0">
                <a:ea typeface="+mn-ea"/>
              </a:rPr>
              <a:t>Fred B. Barker</a:t>
            </a:r>
          </a:p>
          <a:p>
            <a:pPr algn="r">
              <a:buNone/>
              <a:defRPr/>
            </a:pPr>
            <a:endParaRPr lang="en-US" sz="2200" dirty="0" smtClean="0">
              <a:ea typeface="+mn-ea"/>
            </a:endParaRPr>
          </a:p>
          <a:p>
            <a:pPr>
              <a:buNone/>
              <a:defRPr/>
            </a:pPr>
            <a:r>
              <a:rPr lang="en-US" sz="2800" b="1" dirty="0" smtClean="0">
                <a:ea typeface="+mn-ea"/>
              </a:rPr>
              <a:t>As a teacher educator I will: </a:t>
            </a:r>
          </a:p>
          <a:p>
            <a:pPr>
              <a:defRPr/>
            </a:pPr>
            <a:r>
              <a:rPr lang="en-US" sz="2800" dirty="0" smtClean="0">
                <a:ea typeface="+mn-ea"/>
              </a:rPr>
              <a:t>Make a difference</a:t>
            </a:r>
          </a:p>
          <a:p>
            <a:pPr>
              <a:defRPr/>
            </a:pPr>
            <a:r>
              <a:rPr lang="en-US" sz="2800" dirty="0" smtClean="0">
                <a:ea typeface="+mn-ea"/>
              </a:rPr>
              <a:t>Increase understanding</a:t>
            </a:r>
          </a:p>
          <a:p>
            <a:pPr>
              <a:defRPr/>
            </a:pPr>
            <a:r>
              <a:rPr lang="en-US" sz="2800" dirty="0" smtClean="0">
                <a:ea typeface="+mn-ea"/>
              </a:rPr>
              <a:t>Facilitate positive change</a:t>
            </a: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ea typeface="+mj-ea"/>
              </a:rPr>
              <a:t>Collaboration</a:t>
            </a:r>
            <a:endParaRPr lang="en-US" dirty="0">
              <a:ea typeface="+mj-ea"/>
            </a:endParaRPr>
          </a:p>
        </p:txBody>
      </p:sp>
      <p:sp>
        <p:nvSpPr>
          <p:cNvPr id="3" name="Content Placeholder 2"/>
          <p:cNvSpPr>
            <a:spLocks noGrp="1"/>
          </p:cNvSpPr>
          <p:nvPr>
            <p:ph idx="1"/>
          </p:nvPr>
        </p:nvSpPr>
        <p:spPr/>
        <p:txBody>
          <a:bodyPr/>
          <a:lstStyle/>
          <a:p>
            <a:pPr algn="ctr">
              <a:buNone/>
              <a:defRPr/>
            </a:pPr>
            <a:r>
              <a:rPr lang="en-US" i="1" dirty="0" smtClean="0">
                <a:ea typeface="+mn-ea"/>
              </a:rPr>
              <a:t>“Carve your name on hearts, not marble.”</a:t>
            </a:r>
          </a:p>
          <a:p>
            <a:pPr algn="r">
              <a:buNone/>
              <a:defRPr/>
            </a:pPr>
            <a:r>
              <a:rPr lang="en-US" sz="2000" dirty="0" smtClean="0">
                <a:ea typeface="+mn-ea"/>
              </a:rPr>
              <a:t>Fred B. Barker</a:t>
            </a:r>
          </a:p>
          <a:p>
            <a:pPr>
              <a:buNone/>
              <a:defRPr/>
            </a:pPr>
            <a:r>
              <a:rPr lang="en-US" sz="2400" b="1" dirty="0" smtClean="0">
                <a:ea typeface="+mn-ea"/>
              </a:rPr>
              <a:t>Marshall University Doctoral Student/Faculty Seminar</a:t>
            </a:r>
          </a:p>
          <a:p>
            <a:pPr>
              <a:defRPr/>
            </a:pPr>
            <a:r>
              <a:rPr lang="en-US" sz="2000" dirty="0" smtClean="0">
                <a:ea typeface="+mn-ea"/>
              </a:rPr>
              <a:t>Committee member</a:t>
            </a:r>
          </a:p>
          <a:p>
            <a:pPr>
              <a:defRPr/>
            </a:pPr>
            <a:r>
              <a:rPr lang="en-US" sz="2000" dirty="0" smtClean="0">
                <a:ea typeface="+mn-ea"/>
              </a:rPr>
              <a:t>Co-chair                           </a:t>
            </a:r>
          </a:p>
          <a:p>
            <a:pPr>
              <a:defRPr/>
            </a:pPr>
            <a:r>
              <a:rPr lang="en-US" sz="2000" dirty="0" smtClean="0">
                <a:ea typeface="+mn-ea"/>
              </a:rPr>
              <a:t>Chairperson</a:t>
            </a:r>
          </a:p>
          <a:p>
            <a:pPr>
              <a:defRPr/>
            </a:pPr>
            <a:r>
              <a:rPr lang="en-US" sz="2000" dirty="0" smtClean="0">
                <a:ea typeface="+mn-ea"/>
              </a:rPr>
              <a:t>LS 719</a:t>
            </a:r>
          </a:p>
          <a:p>
            <a:pPr>
              <a:buNone/>
              <a:defRPr/>
            </a:pPr>
            <a:r>
              <a:rPr lang="en-US" sz="2400" b="1" dirty="0" smtClean="0">
                <a:ea typeface="+mn-ea"/>
              </a:rPr>
              <a:t>Southern Regional Council on Educational Administration </a:t>
            </a:r>
            <a:r>
              <a:rPr lang="en-US" sz="2400" b="1" dirty="0" smtClean="0"/>
              <a:t>(SRCEA)</a:t>
            </a:r>
            <a:r>
              <a:rPr lang="en-US" sz="2400" b="1" dirty="0" smtClean="0">
                <a:ea typeface="+mn-ea"/>
              </a:rPr>
              <a:t> 2011 St. Louis, MO</a:t>
            </a:r>
          </a:p>
          <a:p>
            <a:pPr>
              <a:defRPr/>
            </a:pPr>
            <a:r>
              <a:rPr lang="en-US" sz="2000" dirty="0" smtClean="0">
                <a:ea typeface="+mn-ea"/>
              </a:rPr>
              <a:t>Collaborated on research, writing, presenting and publishing</a:t>
            </a:r>
          </a:p>
          <a:p>
            <a:pPr>
              <a:defRPr/>
            </a:pPr>
            <a:r>
              <a:rPr lang="en-US" sz="2000" dirty="0" smtClean="0">
                <a:ea typeface="+mn-ea"/>
              </a:rPr>
              <a:t>Contacted by other presenters regarding our research</a:t>
            </a:r>
          </a:p>
          <a:p>
            <a:pPr>
              <a:buNone/>
              <a:defRPr/>
            </a:pPr>
            <a:r>
              <a:rPr lang="en-US" sz="2000" dirty="0" smtClean="0">
                <a:ea typeface="+mn-ea"/>
              </a:rPr>
              <a:t>                                                   </a:t>
            </a: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ea typeface="+mj-ea"/>
              </a:rPr>
              <a:t>Depth of Understanding </a:t>
            </a:r>
            <a:endParaRPr lang="en-US" dirty="0">
              <a:ea typeface="+mj-ea"/>
            </a:endParaRPr>
          </a:p>
        </p:txBody>
      </p:sp>
      <p:sp>
        <p:nvSpPr>
          <p:cNvPr id="3" name="Content Placeholder 2"/>
          <p:cNvSpPr>
            <a:spLocks noGrp="1"/>
          </p:cNvSpPr>
          <p:nvPr>
            <p:ph idx="1"/>
          </p:nvPr>
        </p:nvSpPr>
        <p:spPr/>
        <p:txBody>
          <a:bodyPr/>
          <a:lstStyle/>
          <a:p>
            <a:pPr algn="ctr">
              <a:buNone/>
              <a:defRPr/>
            </a:pPr>
            <a:r>
              <a:rPr lang="en-US" dirty="0" smtClean="0">
                <a:ea typeface="+mn-ea"/>
              </a:rPr>
              <a:t>“Faith is a vision of the heart. It sees ‘God’ in the dark as in the day.”</a:t>
            </a:r>
          </a:p>
          <a:p>
            <a:pPr algn="r">
              <a:buNone/>
              <a:defRPr/>
            </a:pPr>
            <a:r>
              <a:rPr lang="en-US" sz="2000" dirty="0" smtClean="0">
                <a:ea typeface="+mn-ea"/>
              </a:rPr>
              <a:t>Fred B. Barker</a:t>
            </a:r>
          </a:p>
          <a:p>
            <a:pPr>
              <a:buNone/>
              <a:defRPr/>
            </a:pPr>
            <a:endParaRPr lang="en-US" sz="2000" dirty="0" smtClean="0">
              <a:ea typeface="+mn-ea"/>
            </a:endParaRPr>
          </a:p>
          <a:p>
            <a:pPr>
              <a:buNone/>
              <a:defRPr/>
            </a:pPr>
            <a:r>
              <a:rPr lang="en-US" sz="2400" b="1" dirty="0" smtClean="0">
                <a:ea typeface="+mn-ea"/>
              </a:rPr>
              <a:t>Curriculum</a:t>
            </a:r>
            <a:r>
              <a:rPr lang="en-US" sz="2400" dirty="0" smtClean="0">
                <a:ea typeface="+mn-ea"/>
              </a:rPr>
              <a:t> – what students are taught and not taught, on purpose and on accident and is not limited to academic content. Curriculum and instruction are intertwined and one cannot function without the other. </a:t>
            </a:r>
            <a:r>
              <a:rPr lang="en-US" sz="2000" dirty="0" smtClean="0">
                <a:ea typeface="+mn-ea"/>
              </a:rPr>
              <a:t> </a:t>
            </a:r>
          </a:p>
          <a:p>
            <a:pPr>
              <a:buNone/>
              <a:defRPr/>
            </a:pPr>
            <a:endParaRPr lang="en-US" sz="2000" dirty="0">
              <a:ea typeface="+mn-ea"/>
            </a:endParaRP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304800"/>
            <a:ext cx="8140700" cy="914400"/>
          </a:xfrm>
        </p:spPr>
        <p:txBody>
          <a:bodyPr/>
          <a:lstStyle/>
          <a:p>
            <a:pPr algn="ctr">
              <a:defRPr/>
            </a:pPr>
            <a:r>
              <a:rPr lang="en-US" sz="4000" dirty="0" smtClean="0">
                <a:ea typeface="+mj-ea"/>
              </a:rPr>
              <a:t>Personal Philosophy of Curriculum </a:t>
            </a:r>
            <a:endParaRPr lang="en-US" sz="4000" dirty="0">
              <a:ea typeface="+mj-ea"/>
            </a:endParaRPr>
          </a:p>
        </p:txBody>
      </p:sp>
      <p:pic>
        <p:nvPicPr>
          <p:cNvPr id="6" name="Content Placeholder 5" descr="Picture1 - Lrg.jpg"/>
          <p:cNvPicPr>
            <a:picLocks noGrp="1" noChangeAspect="1"/>
          </p:cNvPicPr>
          <p:nvPr>
            <p:ph idx="1"/>
          </p:nvPr>
        </p:nvPicPr>
        <p:blipFill>
          <a:blip r:embed="rId3" cstate="print"/>
          <a:stretch>
            <a:fillRect/>
          </a:stretch>
        </p:blipFill>
        <p:spPr>
          <a:xfrm>
            <a:off x="609600" y="1066801"/>
            <a:ext cx="7940480" cy="4571999"/>
          </a:xfrm>
        </p:spPr>
      </p:pic>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609600"/>
            <a:ext cx="8140700" cy="914400"/>
          </a:xfrm>
        </p:spPr>
        <p:txBody>
          <a:bodyPr/>
          <a:lstStyle/>
          <a:p>
            <a:pPr algn="ctr">
              <a:defRPr/>
            </a:pPr>
            <a:r>
              <a:rPr lang="en-US" dirty="0" smtClean="0">
                <a:ea typeface="+mj-ea"/>
              </a:rPr>
              <a:t>Area of Emphasis and the Curriculum</a:t>
            </a:r>
            <a:endParaRPr lang="en-US" dirty="0">
              <a:ea typeface="+mj-ea"/>
            </a:endParaRPr>
          </a:p>
        </p:txBody>
      </p:sp>
      <p:sp>
        <p:nvSpPr>
          <p:cNvPr id="3" name="Content Placeholder 2"/>
          <p:cNvSpPr>
            <a:spLocks noGrp="1"/>
          </p:cNvSpPr>
          <p:nvPr>
            <p:ph idx="1"/>
          </p:nvPr>
        </p:nvSpPr>
        <p:spPr>
          <a:xfrm>
            <a:off x="533400" y="1752600"/>
            <a:ext cx="8126412" cy="4373563"/>
          </a:xfrm>
        </p:spPr>
        <p:txBody>
          <a:bodyPr/>
          <a:lstStyle/>
          <a:p>
            <a:pPr>
              <a:buNone/>
              <a:defRPr/>
            </a:pPr>
            <a:r>
              <a:rPr lang="en-US" sz="3000" b="1" dirty="0" smtClean="0">
                <a:ea typeface="+mn-ea"/>
              </a:rPr>
              <a:t>Technology and Curriculum</a:t>
            </a:r>
          </a:p>
          <a:p>
            <a:pPr>
              <a:defRPr/>
            </a:pPr>
            <a:r>
              <a:rPr lang="en-US" sz="2400" dirty="0" smtClean="0">
                <a:ea typeface="+mn-ea"/>
              </a:rPr>
              <a:t>Poverty and the Digital Divide</a:t>
            </a:r>
          </a:p>
          <a:p>
            <a:pPr>
              <a:defRPr/>
            </a:pPr>
            <a:r>
              <a:rPr lang="en-US" sz="2400" dirty="0" smtClean="0">
                <a:ea typeface="+mn-ea"/>
              </a:rPr>
              <a:t>What Video Games Have to Teach Us About Learning and Literacy</a:t>
            </a:r>
          </a:p>
          <a:p>
            <a:pPr marL="0" indent="0">
              <a:buNone/>
              <a:defRPr/>
            </a:pPr>
            <a:r>
              <a:rPr lang="en-US" sz="3000" b="1" dirty="0" smtClean="0">
                <a:ea typeface="+mn-ea"/>
              </a:rPr>
              <a:t>Online Course Development </a:t>
            </a:r>
          </a:p>
          <a:p>
            <a:pPr>
              <a:defRPr/>
            </a:pPr>
            <a:r>
              <a:rPr lang="en-US" sz="2400" dirty="0" smtClean="0">
                <a:ea typeface="+mn-ea"/>
              </a:rPr>
              <a:t>Create and manage content in online courses</a:t>
            </a:r>
          </a:p>
          <a:p>
            <a:pPr>
              <a:defRPr/>
            </a:pPr>
            <a:r>
              <a:rPr lang="en-US" sz="2400" dirty="0" smtClean="0">
                <a:ea typeface="+mn-ea"/>
              </a:rPr>
              <a:t>Response Systems for Educators </a:t>
            </a:r>
          </a:p>
          <a:p>
            <a:pPr>
              <a:buNone/>
              <a:defRPr/>
            </a:pPr>
            <a:r>
              <a:rPr lang="en-US" sz="1600" dirty="0" smtClean="0">
                <a:ea typeface="+mn-ea"/>
              </a:rPr>
              <a:t>                                                           </a:t>
            </a:r>
          </a:p>
          <a:p>
            <a:pPr>
              <a:buNone/>
              <a:defRPr/>
            </a:pPr>
            <a:r>
              <a:rPr lang="en-US" sz="3000" b="1" dirty="0" smtClean="0">
                <a:ea typeface="+mn-ea"/>
              </a:rPr>
              <a:t>Final Project in Educational Computing</a:t>
            </a:r>
          </a:p>
          <a:p>
            <a:pPr>
              <a:defRPr/>
            </a:pPr>
            <a:r>
              <a:rPr lang="en-US" sz="2400" dirty="0" smtClean="0">
                <a:ea typeface="+mn-ea"/>
                <a:hlinkClick r:id="rId3"/>
              </a:rPr>
              <a:t>Portaportal</a:t>
            </a:r>
            <a:endParaRPr lang="en-US" sz="2400" dirty="0">
              <a:ea typeface="+mn-ea"/>
            </a:endParaRP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ea typeface="+mj-ea"/>
              </a:rPr>
              <a:t>Scholarship</a:t>
            </a:r>
            <a:endParaRPr lang="en-US" dirty="0">
              <a:ea typeface="+mj-ea"/>
            </a:endParaRPr>
          </a:p>
        </p:txBody>
      </p:sp>
      <p:sp>
        <p:nvSpPr>
          <p:cNvPr id="3" name="Content Placeholder 2"/>
          <p:cNvSpPr>
            <a:spLocks noGrp="1"/>
          </p:cNvSpPr>
          <p:nvPr>
            <p:ph idx="1"/>
          </p:nvPr>
        </p:nvSpPr>
        <p:spPr/>
        <p:txBody>
          <a:bodyPr/>
          <a:lstStyle/>
          <a:p>
            <a:pPr algn="ctr">
              <a:buNone/>
              <a:defRPr/>
            </a:pPr>
            <a:r>
              <a:rPr lang="en-US" i="1" dirty="0" smtClean="0">
                <a:ea typeface="+mn-ea"/>
              </a:rPr>
              <a:t>“Purposes, like eggs, unless they be hatched into action, will run into decay.”</a:t>
            </a:r>
          </a:p>
          <a:p>
            <a:pPr algn="r">
              <a:buNone/>
              <a:defRPr/>
            </a:pPr>
            <a:r>
              <a:rPr lang="en-US" sz="2000" dirty="0" smtClean="0">
                <a:ea typeface="+mn-ea"/>
              </a:rPr>
              <a:t>Fred B. Barker </a:t>
            </a:r>
          </a:p>
          <a:p>
            <a:pPr>
              <a:buNone/>
              <a:defRPr/>
            </a:pPr>
            <a:r>
              <a:rPr lang="en-US" sz="2400" b="1" dirty="0" smtClean="0">
                <a:ea typeface="+mn-ea"/>
              </a:rPr>
              <a:t>Publications and Presentations</a:t>
            </a:r>
          </a:p>
          <a:p>
            <a:pPr>
              <a:defRPr/>
            </a:pPr>
            <a:r>
              <a:rPr lang="en-US" sz="2000" dirty="0" smtClean="0">
                <a:ea typeface="+mn-ea"/>
              </a:rPr>
              <a:t>SRCEA                                        </a:t>
            </a:r>
          </a:p>
          <a:p>
            <a:pPr>
              <a:defRPr/>
            </a:pPr>
            <a:r>
              <a:rPr lang="en-US" sz="2000" dirty="0" smtClean="0">
                <a:ea typeface="+mn-ea"/>
              </a:rPr>
              <a:t>EdMedia International 2012</a:t>
            </a:r>
          </a:p>
          <a:p>
            <a:pPr>
              <a:buNone/>
              <a:defRPr/>
            </a:pPr>
            <a:r>
              <a:rPr lang="en-US" sz="2400" b="1" dirty="0" smtClean="0">
                <a:ea typeface="+mn-ea"/>
              </a:rPr>
              <a:t>Co-teaching </a:t>
            </a:r>
          </a:p>
          <a:p>
            <a:pPr>
              <a:defRPr/>
            </a:pPr>
            <a:r>
              <a:rPr lang="en-US" sz="2000" dirty="0" smtClean="0">
                <a:ea typeface="+mn-ea"/>
              </a:rPr>
              <a:t>CI 560 Family Involvement in Education   </a:t>
            </a:r>
          </a:p>
          <a:p>
            <a:pPr>
              <a:defRPr/>
            </a:pPr>
            <a:r>
              <a:rPr lang="en-US" sz="2000" dirty="0" smtClean="0">
                <a:ea typeface="+mn-ea"/>
              </a:rPr>
              <a:t>CIEC 534 Application Software in the Classroom</a:t>
            </a:r>
            <a:endParaRPr lang="en-US" sz="1600" dirty="0" smtClean="0">
              <a:ea typeface="+mn-ea"/>
            </a:endParaRPr>
          </a:p>
          <a:p>
            <a:pPr>
              <a:buNone/>
              <a:defRPr/>
            </a:pPr>
            <a:r>
              <a:rPr lang="en-US" sz="2000" dirty="0" smtClean="0">
                <a:ea typeface="+mn-ea"/>
              </a:rPr>
              <a:t>                                                                          </a:t>
            </a:r>
            <a:endParaRPr lang="en-US" sz="1600" dirty="0">
              <a:ea typeface="+mn-ea"/>
            </a:endParaRP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100" y="457200"/>
            <a:ext cx="8140700" cy="762000"/>
          </a:xfrm>
        </p:spPr>
        <p:txBody>
          <a:bodyPr/>
          <a:lstStyle/>
          <a:p>
            <a:pPr algn="ctr">
              <a:defRPr/>
            </a:pPr>
            <a:r>
              <a:rPr lang="en-US" dirty="0" smtClean="0">
                <a:ea typeface="+mj-ea"/>
              </a:rPr>
              <a:t>Research</a:t>
            </a:r>
            <a:endParaRPr lang="en-US" dirty="0">
              <a:ea typeface="+mj-ea"/>
            </a:endParaRPr>
          </a:p>
        </p:txBody>
      </p:sp>
      <p:sp>
        <p:nvSpPr>
          <p:cNvPr id="3" name="Content Placeholder 2"/>
          <p:cNvSpPr>
            <a:spLocks noGrp="1"/>
          </p:cNvSpPr>
          <p:nvPr>
            <p:ph idx="1"/>
          </p:nvPr>
        </p:nvSpPr>
        <p:spPr>
          <a:xfrm>
            <a:off x="560388" y="1143000"/>
            <a:ext cx="8126412" cy="4983163"/>
          </a:xfrm>
        </p:spPr>
        <p:txBody>
          <a:bodyPr/>
          <a:lstStyle/>
          <a:p>
            <a:pPr algn="ctr">
              <a:buNone/>
              <a:defRPr/>
            </a:pPr>
            <a:r>
              <a:rPr lang="en-US" i="1" dirty="0" smtClean="0">
                <a:ea typeface="+mn-ea"/>
              </a:rPr>
              <a:t>“Good methodology will teach </a:t>
            </a:r>
          </a:p>
          <a:p>
            <a:pPr algn="ctr">
              <a:buNone/>
              <a:defRPr/>
            </a:pPr>
            <a:r>
              <a:rPr lang="en-US" i="1" dirty="0" smtClean="0">
                <a:ea typeface="+mn-ea"/>
              </a:rPr>
              <a:t>                   you to win time.”    </a:t>
            </a:r>
            <a:r>
              <a:rPr lang="en-US" sz="2000" dirty="0" smtClean="0"/>
              <a:t>Fred </a:t>
            </a:r>
            <a:r>
              <a:rPr lang="en-US" sz="2000" dirty="0"/>
              <a:t>B. </a:t>
            </a:r>
            <a:r>
              <a:rPr lang="en-US" sz="2000" dirty="0" smtClean="0"/>
              <a:t>Barker</a:t>
            </a:r>
            <a:endParaRPr lang="en-US" i="1" dirty="0" smtClean="0">
              <a:ea typeface="+mn-ea"/>
            </a:endParaRPr>
          </a:p>
          <a:p>
            <a:pPr>
              <a:buNone/>
              <a:defRPr/>
            </a:pPr>
            <a:r>
              <a:rPr lang="en-US" sz="2000" b="1" dirty="0" smtClean="0">
                <a:ea typeface="+mn-ea"/>
              </a:rPr>
              <a:t>Qualitative</a:t>
            </a:r>
            <a:r>
              <a:rPr lang="en-US" sz="2400" b="1" dirty="0" smtClean="0">
                <a:ea typeface="+mn-ea"/>
              </a:rPr>
              <a:t> </a:t>
            </a:r>
          </a:p>
          <a:p>
            <a:pPr>
              <a:defRPr/>
            </a:pPr>
            <a:r>
              <a:rPr lang="en-US" sz="1800" dirty="0" smtClean="0">
                <a:ea typeface="+mn-ea"/>
              </a:rPr>
              <a:t>Does Age Matter? An investigation of the effects of age related factors on academic performance and successful graduate degree completion. </a:t>
            </a:r>
          </a:p>
          <a:p>
            <a:pPr>
              <a:defRPr/>
            </a:pPr>
            <a:r>
              <a:rPr lang="en-US" sz="1800" dirty="0" smtClean="0">
                <a:ea typeface="+mn-ea"/>
              </a:rPr>
              <a:t>Growing up Bi-Racial in Rural West Virginia in the 1960’s and 1970’s</a:t>
            </a:r>
          </a:p>
          <a:p>
            <a:pPr>
              <a:defRPr/>
            </a:pPr>
            <a:r>
              <a:rPr lang="en-US" sz="1800" dirty="0" smtClean="0">
                <a:ea typeface="+mn-ea"/>
              </a:rPr>
              <a:t>IRB Process </a:t>
            </a:r>
          </a:p>
          <a:p>
            <a:pPr>
              <a:buNone/>
              <a:defRPr/>
            </a:pPr>
            <a:r>
              <a:rPr lang="en-US" sz="2000" b="1" dirty="0" smtClean="0">
                <a:ea typeface="+mn-ea"/>
              </a:rPr>
              <a:t>Quantitative </a:t>
            </a:r>
          </a:p>
          <a:p>
            <a:r>
              <a:rPr lang="en-US" sz="1800" dirty="0" smtClean="0"/>
              <a:t>Using a Theory-Based Model for Professional Development: Implementing National Common Core Curriculum</a:t>
            </a:r>
          </a:p>
          <a:p>
            <a:r>
              <a:rPr lang="en-US" sz="1800" dirty="0" smtClean="0"/>
              <a:t>Statistical Analysis</a:t>
            </a:r>
          </a:p>
          <a:p>
            <a:r>
              <a:rPr lang="en-US" sz="1800" dirty="0" smtClean="0"/>
              <a:t>Advanced Quantitative Research</a:t>
            </a:r>
          </a:p>
          <a:p>
            <a:r>
              <a:rPr lang="en-US" sz="1800" dirty="0" smtClean="0"/>
              <a:t>Maintain Database of student dispositional data </a:t>
            </a:r>
          </a:p>
          <a:p>
            <a:pPr>
              <a:buNone/>
            </a:pPr>
            <a:endParaRPr lang="en-US" sz="2400" dirty="0" smtClean="0"/>
          </a:p>
          <a:p>
            <a:pPr>
              <a:defRPr/>
            </a:pPr>
            <a:endParaRPr lang="en-US" sz="2400" b="1" dirty="0">
              <a:ea typeface="+mn-ea"/>
            </a:endParaRP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ea typeface="+mj-ea"/>
              </a:rPr>
              <a:t>Concluding Remarks </a:t>
            </a:r>
            <a:endParaRPr lang="en-US" dirty="0">
              <a:ea typeface="+mj-ea"/>
            </a:endParaRPr>
          </a:p>
        </p:txBody>
      </p:sp>
      <p:sp>
        <p:nvSpPr>
          <p:cNvPr id="3" name="Content Placeholder 2"/>
          <p:cNvSpPr>
            <a:spLocks noGrp="1"/>
          </p:cNvSpPr>
          <p:nvPr>
            <p:ph idx="1"/>
          </p:nvPr>
        </p:nvSpPr>
        <p:spPr/>
        <p:txBody>
          <a:bodyPr/>
          <a:lstStyle/>
          <a:p>
            <a:pPr algn="ctr">
              <a:buNone/>
              <a:defRPr/>
            </a:pPr>
            <a:r>
              <a:rPr lang="en-US" i="1" dirty="0" smtClean="0">
                <a:ea typeface="+mn-ea"/>
              </a:rPr>
              <a:t>“Happiness is never perfect until it is shared.” </a:t>
            </a:r>
          </a:p>
          <a:p>
            <a:pPr algn="r">
              <a:buNone/>
              <a:defRPr/>
            </a:pPr>
            <a:r>
              <a:rPr lang="en-US" sz="2000" dirty="0" smtClean="0">
                <a:ea typeface="+mn-ea"/>
              </a:rPr>
              <a:t>Fred B. Barker</a:t>
            </a:r>
          </a:p>
          <a:p>
            <a:pPr>
              <a:buNone/>
              <a:defRPr/>
            </a:pPr>
            <a:endParaRPr lang="en-US" sz="2000" dirty="0" smtClean="0">
              <a:ea typeface="+mn-ea"/>
            </a:endParaRPr>
          </a:p>
          <a:p>
            <a:pPr>
              <a:buNone/>
              <a:defRPr/>
            </a:pPr>
            <a:r>
              <a:rPr lang="en-US" sz="2400" dirty="0" smtClean="0">
                <a:ea typeface="+mn-ea"/>
              </a:rPr>
              <a:t>    </a:t>
            </a:r>
            <a:r>
              <a:rPr lang="en-US" sz="2500" dirty="0" smtClean="0">
                <a:ea typeface="+mn-ea"/>
              </a:rPr>
              <a:t>No matter how far you go, never forget where you came from, someone is where you once were and it is your responsibility to guide them forward as others have guided you. </a:t>
            </a:r>
            <a:endParaRPr lang="en-US" sz="2500" dirty="0">
              <a:ea typeface="+mn-ea"/>
            </a:endParaRPr>
          </a:p>
        </p:txBody>
      </p:sp>
    </p:spTree>
    <p:extLst>
      <p:ext uri="{BB962C8B-B14F-4D97-AF65-F5344CB8AC3E}">
        <p14:creationId xmlns:p14="http://schemas.microsoft.com/office/powerpoint/2010/main" val="154464304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76200" cap="flat" cmpd="sng" algn="ctr">
          <a:solidFill>
            <a:srgbClr val="215B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76200" cap="flat" cmpd="sng" algn="ctr">
          <a:solidFill>
            <a:srgbClr val="215B3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TotalTime>
  <Words>2305</Words>
  <Application>Microsoft Office PowerPoint</Application>
  <PresentationFormat>On-screen Show (4:3)</PresentationFormat>
  <Paragraphs>245</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 Education: Reflections on a Long-term Investment </vt:lpstr>
      <vt:lpstr>Goals</vt:lpstr>
      <vt:lpstr>Collaboration</vt:lpstr>
      <vt:lpstr>Depth of Understanding </vt:lpstr>
      <vt:lpstr>Personal Philosophy of Curriculum </vt:lpstr>
      <vt:lpstr>Area of Emphasis and the Curriculum</vt:lpstr>
      <vt:lpstr>Scholarship</vt:lpstr>
      <vt:lpstr>Research</vt:lpstr>
      <vt:lpstr>Concluding Remarks </vt:lpstr>
      <vt:lpstr>A Special Thank You to My Committee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Bolen, Jacob</dc:creator>
  <cp:lastModifiedBy>Jessica Marie Hanna</cp:lastModifiedBy>
  <cp:revision>155</cp:revision>
  <cp:lastPrinted>2013-01-22T05:23:22Z</cp:lastPrinted>
  <dcterms:created xsi:type="dcterms:W3CDTF">2012-10-22T18:13:25Z</dcterms:created>
  <dcterms:modified xsi:type="dcterms:W3CDTF">2013-02-07T21:08:39Z</dcterms:modified>
</cp:coreProperties>
</file>