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8" r:id="rId2"/>
    <p:sldId id="259" r:id="rId3"/>
    <p:sldId id="268" r:id="rId4"/>
    <p:sldId id="260" r:id="rId5"/>
    <p:sldId id="261" r:id="rId6"/>
    <p:sldId id="262" r:id="rId7"/>
    <p:sldId id="263" r:id="rId8"/>
    <p:sldId id="264" r:id="rId9"/>
    <p:sldId id="269" r:id="rId10"/>
    <p:sldId id="265" r:id="rId11"/>
    <p:sldId id="266" r:id="rId12"/>
    <p:sldId id="26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574" autoAdjust="0"/>
  </p:normalViewPr>
  <p:slideViewPr>
    <p:cSldViewPr>
      <p:cViewPr>
        <p:scale>
          <a:sx n="100" d="100"/>
          <a:sy n="100" d="100"/>
        </p:scale>
        <p:origin x="-29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F4C1A3-36A9-DC47-B337-87D25E017574}" type="doc">
      <dgm:prSet loTypeId="urn:microsoft.com/office/officeart/2005/8/layout/cycle7" loCatId="" qsTypeId="urn:microsoft.com/office/officeart/2005/8/quickstyle/simple4" qsCatId="simple" csTypeId="urn:microsoft.com/office/officeart/2005/8/colors/accent1_2" csCatId="accent1" phldr="1"/>
      <dgm:spPr/>
      <dgm:t>
        <a:bodyPr/>
        <a:lstStyle/>
        <a:p>
          <a:endParaRPr lang="en-US"/>
        </a:p>
      </dgm:t>
    </dgm:pt>
    <dgm:pt modelId="{0A42A2EE-1C0F-384C-A3EC-D082849D4EDF}">
      <dgm:prSet phldrT="[Text]"/>
      <dgm:spPr/>
      <dgm:t>
        <a:bodyPr/>
        <a:lstStyle/>
        <a:p>
          <a:r>
            <a:rPr lang="en-US" dirty="0" err="1" smtClean="0"/>
            <a:t>Poststructural</a:t>
          </a:r>
          <a:endParaRPr lang="en-US" dirty="0"/>
        </a:p>
      </dgm:t>
    </dgm:pt>
    <dgm:pt modelId="{5BF047F6-EC50-FE40-8B68-CEEA1A5B5414}" type="parTrans" cxnId="{72E39867-F00D-B348-85CF-C33769302DE6}">
      <dgm:prSet/>
      <dgm:spPr/>
      <dgm:t>
        <a:bodyPr/>
        <a:lstStyle/>
        <a:p>
          <a:endParaRPr lang="en-US"/>
        </a:p>
      </dgm:t>
    </dgm:pt>
    <dgm:pt modelId="{4528E782-1860-4444-856B-6726CD35E4EC}" type="sibTrans" cxnId="{72E39867-F00D-B348-85CF-C33769302DE6}">
      <dgm:prSet/>
      <dgm:spPr/>
      <dgm:t>
        <a:bodyPr/>
        <a:lstStyle/>
        <a:p>
          <a:endParaRPr lang="en-US"/>
        </a:p>
      </dgm:t>
    </dgm:pt>
    <dgm:pt modelId="{81D9C47A-6DF1-CA46-A47A-FB42771CC017}">
      <dgm:prSet phldrT="[Text]"/>
      <dgm:spPr/>
      <dgm:t>
        <a:bodyPr/>
        <a:lstStyle/>
        <a:p>
          <a:r>
            <a:rPr lang="en-US" dirty="0" smtClean="0"/>
            <a:t>Phenomenological</a:t>
          </a:r>
          <a:endParaRPr lang="en-US" dirty="0"/>
        </a:p>
      </dgm:t>
    </dgm:pt>
    <dgm:pt modelId="{B79206B7-EA42-4E49-A06C-B64FF5C2EF5E}" type="parTrans" cxnId="{F09C1990-B1C0-E743-9285-7BDA5970C3A8}">
      <dgm:prSet/>
      <dgm:spPr/>
      <dgm:t>
        <a:bodyPr/>
        <a:lstStyle/>
        <a:p>
          <a:endParaRPr lang="en-US"/>
        </a:p>
      </dgm:t>
    </dgm:pt>
    <dgm:pt modelId="{3C8CAB39-05AD-3C4F-9E55-7769A167F6FB}" type="sibTrans" cxnId="{F09C1990-B1C0-E743-9285-7BDA5970C3A8}">
      <dgm:prSet/>
      <dgm:spPr/>
      <dgm:t>
        <a:bodyPr/>
        <a:lstStyle/>
        <a:p>
          <a:endParaRPr lang="en-US"/>
        </a:p>
      </dgm:t>
    </dgm:pt>
    <dgm:pt modelId="{4F13DB2F-1DA7-9E46-BDAF-06A45C30015D}">
      <dgm:prSet phldrT="[Text]"/>
      <dgm:spPr/>
      <dgm:t>
        <a:bodyPr/>
        <a:lstStyle/>
        <a:p>
          <a:r>
            <a:rPr lang="en-US" dirty="0" smtClean="0"/>
            <a:t>Political	</a:t>
          </a:r>
          <a:endParaRPr lang="en-US" dirty="0"/>
        </a:p>
      </dgm:t>
    </dgm:pt>
    <dgm:pt modelId="{F391FADF-1006-0A47-BF6F-3D2EA999BD6C}" type="parTrans" cxnId="{44F081EC-CE74-E043-AEA4-F614D861DD18}">
      <dgm:prSet/>
      <dgm:spPr/>
      <dgm:t>
        <a:bodyPr/>
        <a:lstStyle/>
        <a:p>
          <a:endParaRPr lang="en-US"/>
        </a:p>
      </dgm:t>
    </dgm:pt>
    <dgm:pt modelId="{80B96183-AB2F-0942-91C7-E9FC7B240526}" type="sibTrans" cxnId="{44F081EC-CE74-E043-AEA4-F614D861DD18}">
      <dgm:prSet/>
      <dgm:spPr/>
      <dgm:t>
        <a:bodyPr/>
        <a:lstStyle/>
        <a:p>
          <a:endParaRPr lang="en-US"/>
        </a:p>
      </dgm:t>
    </dgm:pt>
    <dgm:pt modelId="{909CF3CB-5FD0-DE44-9432-B2A32E0DDA11}" type="pres">
      <dgm:prSet presAssocID="{11F4C1A3-36A9-DC47-B337-87D25E017574}" presName="Name0" presStyleCnt="0">
        <dgm:presLayoutVars>
          <dgm:dir/>
          <dgm:resizeHandles val="exact"/>
        </dgm:presLayoutVars>
      </dgm:prSet>
      <dgm:spPr/>
      <dgm:t>
        <a:bodyPr/>
        <a:lstStyle/>
        <a:p>
          <a:endParaRPr lang="en-US"/>
        </a:p>
      </dgm:t>
    </dgm:pt>
    <dgm:pt modelId="{EEEAF8F1-EC8E-0B43-8829-9EA1EC31668F}" type="pres">
      <dgm:prSet presAssocID="{0A42A2EE-1C0F-384C-A3EC-D082849D4EDF}" presName="node" presStyleLbl="node1" presStyleIdx="0" presStyleCnt="3">
        <dgm:presLayoutVars>
          <dgm:bulletEnabled val="1"/>
        </dgm:presLayoutVars>
      </dgm:prSet>
      <dgm:spPr/>
      <dgm:t>
        <a:bodyPr/>
        <a:lstStyle/>
        <a:p>
          <a:endParaRPr lang="en-US"/>
        </a:p>
      </dgm:t>
    </dgm:pt>
    <dgm:pt modelId="{90C6F126-1D95-D74B-998B-49A6BA7E3A41}" type="pres">
      <dgm:prSet presAssocID="{4528E782-1860-4444-856B-6726CD35E4EC}" presName="sibTrans" presStyleLbl="sibTrans2D1" presStyleIdx="0" presStyleCnt="3"/>
      <dgm:spPr/>
      <dgm:t>
        <a:bodyPr/>
        <a:lstStyle/>
        <a:p>
          <a:endParaRPr lang="en-US"/>
        </a:p>
      </dgm:t>
    </dgm:pt>
    <dgm:pt modelId="{0A6CB29A-7769-7147-9CA9-4381DD012722}" type="pres">
      <dgm:prSet presAssocID="{4528E782-1860-4444-856B-6726CD35E4EC}" presName="connectorText" presStyleLbl="sibTrans2D1" presStyleIdx="0" presStyleCnt="3"/>
      <dgm:spPr/>
      <dgm:t>
        <a:bodyPr/>
        <a:lstStyle/>
        <a:p>
          <a:endParaRPr lang="en-US"/>
        </a:p>
      </dgm:t>
    </dgm:pt>
    <dgm:pt modelId="{572F914B-5B69-4F4D-BCB5-D3856DA4463A}" type="pres">
      <dgm:prSet presAssocID="{81D9C47A-6DF1-CA46-A47A-FB42771CC017}" presName="node" presStyleLbl="node1" presStyleIdx="1" presStyleCnt="3">
        <dgm:presLayoutVars>
          <dgm:bulletEnabled val="1"/>
        </dgm:presLayoutVars>
      </dgm:prSet>
      <dgm:spPr/>
      <dgm:t>
        <a:bodyPr/>
        <a:lstStyle/>
        <a:p>
          <a:endParaRPr lang="en-US"/>
        </a:p>
      </dgm:t>
    </dgm:pt>
    <dgm:pt modelId="{CF640527-2371-5842-9D8A-D732A5CC76BD}" type="pres">
      <dgm:prSet presAssocID="{3C8CAB39-05AD-3C4F-9E55-7769A167F6FB}" presName="sibTrans" presStyleLbl="sibTrans2D1" presStyleIdx="1" presStyleCnt="3"/>
      <dgm:spPr/>
      <dgm:t>
        <a:bodyPr/>
        <a:lstStyle/>
        <a:p>
          <a:endParaRPr lang="en-US"/>
        </a:p>
      </dgm:t>
    </dgm:pt>
    <dgm:pt modelId="{EE6B1D42-E63E-8E42-B885-FE62EC05261F}" type="pres">
      <dgm:prSet presAssocID="{3C8CAB39-05AD-3C4F-9E55-7769A167F6FB}" presName="connectorText" presStyleLbl="sibTrans2D1" presStyleIdx="1" presStyleCnt="3"/>
      <dgm:spPr/>
      <dgm:t>
        <a:bodyPr/>
        <a:lstStyle/>
        <a:p>
          <a:endParaRPr lang="en-US"/>
        </a:p>
      </dgm:t>
    </dgm:pt>
    <dgm:pt modelId="{A4B712F8-0F61-4543-BB1A-DFCBC3574275}" type="pres">
      <dgm:prSet presAssocID="{4F13DB2F-1DA7-9E46-BDAF-06A45C30015D}" presName="node" presStyleLbl="node1" presStyleIdx="2" presStyleCnt="3">
        <dgm:presLayoutVars>
          <dgm:bulletEnabled val="1"/>
        </dgm:presLayoutVars>
      </dgm:prSet>
      <dgm:spPr/>
      <dgm:t>
        <a:bodyPr/>
        <a:lstStyle/>
        <a:p>
          <a:endParaRPr lang="en-US"/>
        </a:p>
      </dgm:t>
    </dgm:pt>
    <dgm:pt modelId="{54A1AA10-4AB9-124C-A740-C7688041E0A6}" type="pres">
      <dgm:prSet presAssocID="{80B96183-AB2F-0942-91C7-E9FC7B240526}" presName="sibTrans" presStyleLbl="sibTrans2D1" presStyleIdx="2" presStyleCnt="3"/>
      <dgm:spPr/>
      <dgm:t>
        <a:bodyPr/>
        <a:lstStyle/>
        <a:p>
          <a:endParaRPr lang="en-US"/>
        </a:p>
      </dgm:t>
    </dgm:pt>
    <dgm:pt modelId="{3C78AF36-0349-AD4E-9422-F67C54DAB958}" type="pres">
      <dgm:prSet presAssocID="{80B96183-AB2F-0942-91C7-E9FC7B240526}" presName="connectorText" presStyleLbl="sibTrans2D1" presStyleIdx="2" presStyleCnt="3"/>
      <dgm:spPr/>
      <dgm:t>
        <a:bodyPr/>
        <a:lstStyle/>
        <a:p>
          <a:endParaRPr lang="en-US"/>
        </a:p>
      </dgm:t>
    </dgm:pt>
  </dgm:ptLst>
  <dgm:cxnLst>
    <dgm:cxn modelId="{D5DBBDCC-4FED-B042-B314-1664B1204155}" type="presOf" srcId="{4528E782-1860-4444-856B-6726CD35E4EC}" destId="{90C6F126-1D95-D74B-998B-49A6BA7E3A41}" srcOrd="0" destOrd="0" presId="urn:microsoft.com/office/officeart/2005/8/layout/cycle7"/>
    <dgm:cxn modelId="{DBBA2681-C1FA-9A42-ACC7-E62D975C9B60}" type="presOf" srcId="{81D9C47A-6DF1-CA46-A47A-FB42771CC017}" destId="{572F914B-5B69-4F4D-BCB5-D3856DA4463A}" srcOrd="0" destOrd="0" presId="urn:microsoft.com/office/officeart/2005/8/layout/cycle7"/>
    <dgm:cxn modelId="{6BCEC2F9-452F-654B-9679-4415EA88DAB9}" type="presOf" srcId="{4F13DB2F-1DA7-9E46-BDAF-06A45C30015D}" destId="{A4B712F8-0F61-4543-BB1A-DFCBC3574275}" srcOrd="0" destOrd="0" presId="urn:microsoft.com/office/officeart/2005/8/layout/cycle7"/>
    <dgm:cxn modelId="{4C28D93D-6731-4E4D-B4C5-4728529DCC60}" type="presOf" srcId="{3C8CAB39-05AD-3C4F-9E55-7769A167F6FB}" destId="{CF640527-2371-5842-9D8A-D732A5CC76BD}" srcOrd="0" destOrd="0" presId="urn:microsoft.com/office/officeart/2005/8/layout/cycle7"/>
    <dgm:cxn modelId="{44665718-EB09-2B4B-8C22-8AC3A6F11165}" type="presOf" srcId="{80B96183-AB2F-0942-91C7-E9FC7B240526}" destId="{3C78AF36-0349-AD4E-9422-F67C54DAB958}" srcOrd="1" destOrd="0" presId="urn:microsoft.com/office/officeart/2005/8/layout/cycle7"/>
    <dgm:cxn modelId="{F09C1990-B1C0-E743-9285-7BDA5970C3A8}" srcId="{11F4C1A3-36A9-DC47-B337-87D25E017574}" destId="{81D9C47A-6DF1-CA46-A47A-FB42771CC017}" srcOrd="1" destOrd="0" parTransId="{B79206B7-EA42-4E49-A06C-B64FF5C2EF5E}" sibTransId="{3C8CAB39-05AD-3C4F-9E55-7769A167F6FB}"/>
    <dgm:cxn modelId="{72E39867-F00D-B348-85CF-C33769302DE6}" srcId="{11F4C1A3-36A9-DC47-B337-87D25E017574}" destId="{0A42A2EE-1C0F-384C-A3EC-D082849D4EDF}" srcOrd="0" destOrd="0" parTransId="{5BF047F6-EC50-FE40-8B68-CEEA1A5B5414}" sibTransId="{4528E782-1860-4444-856B-6726CD35E4EC}"/>
    <dgm:cxn modelId="{88A9C3C6-B97D-9A44-8C8B-0D09D447C9CA}" type="presOf" srcId="{80B96183-AB2F-0942-91C7-E9FC7B240526}" destId="{54A1AA10-4AB9-124C-A740-C7688041E0A6}" srcOrd="0" destOrd="0" presId="urn:microsoft.com/office/officeart/2005/8/layout/cycle7"/>
    <dgm:cxn modelId="{5DBC16F0-949C-D74E-8E22-05261B89D875}" type="presOf" srcId="{11F4C1A3-36A9-DC47-B337-87D25E017574}" destId="{909CF3CB-5FD0-DE44-9432-B2A32E0DDA11}" srcOrd="0" destOrd="0" presId="urn:microsoft.com/office/officeart/2005/8/layout/cycle7"/>
    <dgm:cxn modelId="{44F081EC-CE74-E043-AEA4-F614D861DD18}" srcId="{11F4C1A3-36A9-DC47-B337-87D25E017574}" destId="{4F13DB2F-1DA7-9E46-BDAF-06A45C30015D}" srcOrd="2" destOrd="0" parTransId="{F391FADF-1006-0A47-BF6F-3D2EA999BD6C}" sibTransId="{80B96183-AB2F-0942-91C7-E9FC7B240526}"/>
    <dgm:cxn modelId="{839D6A62-1186-9348-BD6E-E01FECB30150}" type="presOf" srcId="{3C8CAB39-05AD-3C4F-9E55-7769A167F6FB}" destId="{EE6B1D42-E63E-8E42-B885-FE62EC05261F}" srcOrd="1" destOrd="0" presId="urn:microsoft.com/office/officeart/2005/8/layout/cycle7"/>
    <dgm:cxn modelId="{7577E079-D48A-7741-9463-4C2102132048}" type="presOf" srcId="{0A42A2EE-1C0F-384C-A3EC-D082849D4EDF}" destId="{EEEAF8F1-EC8E-0B43-8829-9EA1EC31668F}" srcOrd="0" destOrd="0" presId="urn:microsoft.com/office/officeart/2005/8/layout/cycle7"/>
    <dgm:cxn modelId="{77B1C372-231E-8644-B18F-4A459569E3AC}" type="presOf" srcId="{4528E782-1860-4444-856B-6726CD35E4EC}" destId="{0A6CB29A-7769-7147-9CA9-4381DD012722}" srcOrd="1" destOrd="0" presId="urn:microsoft.com/office/officeart/2005/8/layout/cycle7"/>
    <dgm:cxn modelId="{D5D24CC1-E054-6948-A5A3-48835F955076}" type="presParOf" srcId="{909CF3CB-5FD0-DE44-9432-B2A32E0DDA11}" destId="{EEEAF8F1-EC8E-0B43-8829-9EA1EC31668F}" srcOrd="0" destOrd="0" presId="urn:microsoft.com/office/officeart/2005/8/layout/cycle7"/>
    <dgm:cxn modelId="{BC89FAE0-BD03-3A40-8CE5-BEEEC02D5E8D}" type="presParOf" srcId="{909CF3CB-5FD0-DE44-9432-B2A32E0DDA11}" destId="{90C6F126-1D95-D74B-998B-49A6BA7E3A41}" srcOrd="1" destOrd="0" presId="urn:microsoft.com/office/officeart/2005/8/layout/cycle7"/>
    <dgm:cxn modelId="{36F272D5-1706-5B47-9059-2FDFCF613F1F}" type="presParOf" srcId="{90C6F126-1D95-D74B-998B-49A6BA7E3A41}" destId="{0A6CB29A-7769-7147-9CA9-4381DD012722}" srcOrd="0" destOrd="0" presId="urn:microsoft.com/office/officeart/2005/8/layout/cycle7"/>
    <dgm:cxn modelId="{C64D0AFB-CBD4-8246-84B2-DE9BE281CF92}" type="presParOf" srcId="{909CF3CB-5FD0-DE44-9432-B2A32E0DDA11}" destId="{572F914B-5B69-4F4D-BCB5-D3856DA4463A}" srcOrd="2" destOrd="0" presId="urn:microsoft.com/office/officeart/2005/8/layout/cycle7"/>
    <dgm:cxn modelId="{149B3A35-8A47-7D4F-8A3B-BAFC8DD5E950}" type="presParOf" srcId="{909CF3CB-5FD0-DE44-9432-B2A32E0DDA11}" destId="{CF640527-2371-5842-9D8A-D732A5CC76BD}" srcOrd="3" destOrd="0" presId="urn:microsoft.com/office/officeart/2005/8/layout/cycle7"/>
    <dgm:cxn modelId="{B60841F4-431D-8448-9113-4BCBB5BF1F1D}" type="presParOf" srcId="{CF640527-2371-5842-9D8A-D732A5CC76BD}" destId="{EE6B1D42-E63E-8E42-B885-FE62EC05261F}" srcOrd="0" destOrd="0" presId="urn:microsoft.com/office/officeart/2005/8/layout/cycle7"/>
    <dgm:cxn modelId="{46BDF4DD-26D9-8644-9BF1-66B72CAD8526}" type="presParOf" srcId="{909CF3CB-5FD0-DE44-9432-B2A32E0DDA11}" destId="{A4B712F8-0F61-4543-BB1A-DFCBC3574275}" srcOrd="4" destOrd="0" presId="urn:microsoft.com/office/officeart/2005/8/layout/cycle7"/>
    <dgm:cxn modelId="{E2E08493-3D7D-D84D-B5DC-25465C79263B}" type="presParOf" srcId="{909CF3CB-5FD0-DE44-9432-B2A32E0DDA11}" destId="{54A1AA10-4AB9-124C-A740-C7688041E0A6}" srcOrd="5" destOrd="0" presId="urn:microsoft.com/office/officeart/2005/8/layout/cycle7"/>
    <dgm:cxn modelId="{1C3831F7-0972-0141-83DC-C27E02A025C6}" type="presParOf" srcId="{54A1AA10-4AB9-124C-A740-C7688041E0A6}" destId="{3C78AF36-0349-AD4E-9422-F67C54DAB958}" srcOrd="0" destOrd="0" presId="urn:microsoft.com/office/officeart/2005/8/layout/cycle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EAF8F1-EC8E-0B43-8829-9EA1EC31668F}">
      <dsp:nvSpPr>
        <dsp:cNvPr id="0" name=""/>
        <dsp:cNvSpPr/>
      </dsp:nvSpPr>
      <dsp:spPr>
        <a:xfrm>
          <a:off x="1995785" y="1179"/>
          <a:ext cx="2104429" cy="105221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err="1" smtClean="0"/>
            <a:t>Poststructural</a:t>
          </a:r>
          <a:endParaRPr lang="en-US" sz="1800" kern="1200" dirty="0"/>
        </a:p>
      </dsp:txBody>
      <dsp:txXfrm>
        <a:off x="2026603" y="31997"/>
        <a:ext cx="2042793" cy="990578"/>
      </dsp:txXfrm>
    </dsp:sp>
    <dsp:sp modelId="{90C6F126-1D95-D74B-998B-49A6BA7E3A41}">
      <dsp:nvSpPr>
        <dsp:cNvPr id="0" name=""/>
        <dsp:cNvSpPr/>
      </dsp:nvSpPr>
      <dsp:spPr>
        <a:xfrm rot="3600000">
          <a:off x="3368523" y="1847862"/>
          <a:ext cx="1096445" cy="368275"/>
        </a:xfrm>
        <a:prstGeom prst="lef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3479006" y="1921517"/>
        <a:ext cx="875480" cy="220965"/>
      </dsp:txXfrm>
    </dsp:sp>
    <dsp:sp modelId="{572F914B-5B69-4F4D-BCB5-D3856DA4463A}">
      <dsp:nvSpPr>
        <dsp:cNvPr id="0" name=""/>
        <dsp:cNvSpPr/>
      </dsp:nvSpPr>
      <dsp:spPr>
        <a:xfrm>
          <a:off x="3733278" y="3010605"/>
          <a:ext cx="2104429" cy="105221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Phenomenological</a:t>
          </a:r>
          <a:endParaRPr lang="en-US" sz="1800" kern="1200" dirty="0"/>
        </a:p>
      </dsp:txBody>
      <dsp:txXfrm>
        <a:off x="3764096" y="3041423"/>
        <a:ext cx="2042793" cy="990578"/>
      </dsp:txXfrm>
    </dsp:sp>
    <dsp:sp modelId="{CF640527-2371-5842-9D8A-D732A5CC76BD}">
      <dsp:nvSpPr>
        <dsp:cNvPr id="0" name=""/>
        <dsp:cNvSpPr/>
      </dsp:nvSpPr>
      <dsp:spPr>
        <a:xfrm rot="10800000">
          <a:off x="2499777" y="3352575"/>
          <a:ext cx="1096445" cy="368275"/>
        </a:xfrm>
        <a:prstGeom prst="lef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rot="10800000">
        <a:off x="2610259" y="3426230"/>
        <a:ext cx="875480" cy="220965"/>
      </dsp:txXfrm>
    </dsp:sp>
    <dsp:sp modelId="{A4B712F8-0F61-4543-BB1A-DFCBC3574275}">
      <dsp:nvSpPr>
        <dsp:cNvPr id="0" name=""/>
        <dsp:cNvSpPr/>
      </dsp:nvSpPr>
      <dsp:spPr>
        <a:xfrm>
          <a:off x="258291" y="3010605"/>
          <a:ext cx="2104429" cy="105221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Political	</a:t>
          </a:r>
          <a:endParaRPr lang="en-US" sz="1800" kern="1200" dirty="0"/>
        </a:p>
      </dsp:txBody>
      <dsp:txXfrm>
        <a:off x="289109" y="3041423"/>
        <a:ext cx="2042793" cy="990578"/>
      </dsp:txXfrm>
    </dsp:sp>
    <dsp:sp modelId="{54A1AA10-4AB9-124C-A740-C7688041E0A6}">
      <dsp:nvSpPr>
        <dsp:cNvPr id="0" name=""/>
        <dsp:cNvSpPr/>
      </dsp:nvSpPr>
      <dsp:spPr>
        <a:xfrm rot="18000000">
          <a:off x="1631030" y="1847862"/>
          <a:ext cx="1096445" cy="368275"/>
        </a:xfrm>
        <a:prstGeom prst="leftRightArrow">
          <a:avLst>
            <a:gd name="adj1" fmla="val 60000"/>
            <a:gd name="adj2" fmla="val 50000"/>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1741513" y="1921517"/>
        <a:ext cx="875480" cy="220965"/>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FD8B1DBF-1009-4FFE-8661-EAC4535531BE}" type="datetimeFigureOut">
              <a:rPr lang="en-US" smtClean="0"/>
              <a:pPr/>
              <a:t>5/9/2013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C201A2D5-4580-4D46-B043-83CE011F745B}" type="slidenum">
              <a:rPr lang="en-US" smtClean="0"/>
              <a:pPr/>
              <a:t>‹#›</a:t>
            </a:fld>
            <a:endParaRPr lang="en-US"/>
          </a:p>
        </p:txBody>
      </p:sp>
    </p:spTree>
    <p:extLst>
      <p:ext uri="{BB962C8B-B14F-4D97-AF65-F5344CB8AC3E}">
        <p14:creationId xmlns:p14="http://schemas.microsoft.com/office/powerpoint/2010/main" val="3907682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420A0DF7-0EE8-46B3-9E26-0689930FE1F0}" type="datetimeFigureOut">
              <a:rPr lang="en-US" smtClean="0"/>
              <a:pPr/>
              <a:t>5/9/2013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DEDE459-9506-4A13-A815-C54160BD1CE4}" type="slidenum">
              <a:rPr lang="en-US" smtClean="0"/>
              <a:pPr/>
              <a:t>‹#›</a:t>
            </a:fld>
            <a:endParaRPr lang="en-US"/>
          </a:p>
        </p:txBody>
      </p:sp>
    </p:spTree>
    <p:extLst>
      <p:ext uri="{BB962C8B-B14F-4D97-AF65-F5344CB8AC3E}">
        <p14:creationId xmlns:p14="http://schemas.microsoft.com/office/powerpoint/2010/main" val="1079921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Discuss the purpose…the quilt analogy</a:t>
            </a:r>
            <a:endParaRPr lang="en-US" dirty="0"/>
          </a:p>
          <a:p>
            <a:pPr>
              <a:buFont typeface="Arial" pitchFamily="34" charset="0"/>
              <a:buNone/>
            </a:pPr>
            <a:endParaRPr lang="en-US" dirty="0"/>
          </a:p>
          <a:p>
            <a:pPr>
              <a:buFont typeface="Arial" pitchFamily="34" charset="0"/>
              <a:buChar char="•"/>
            </a:pPr>
            <a:r>
              <a:rPr lang="en-US" dirty="0" smtClean="0"/>
              <a:t>The doctoral process is like making</a:t>
            </a:r>
            <a:r>
              <a:rPr lang="en-US" baseline="0" dirty="0" smtClean="0"/>
              <a:t> a complicated quilt</a:t>
            </a:r>
            <a:endParaRPr lang="en-US" dirty="0"/>
          </a:p>
          <a:p>
            <a:pPr>
              <a:buFont typeface="Arial" pitchFamily="34" charset="0"/>
              <a:buNone/>
            </a:pPr>
            <a:endParaRPr lang="en-US" dirty="0"/>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r>
              <a:rPr lang="en-US" baseline="0" dirty="0" smtClean="0"/>
              <a:t>Still have the frayed </a:t>
            </a:r>
            <a:r>
              <a:rPr lang="en-US" baseline="0" dirty="0" err="1" smtClean="0"/>
              <a:t>edges..will</a:t>
            </a:r>
            <a:r>
              <a:rPr lang="en-US" baseline="0" dirty="0" smtClean="0"/>
              <a:t> be complete once the dissertation is finished</a:t>
            </a:r>
          </a:p>
          <a:p>
            <a:pPr marL="0" indent="0">
              <a:buFont typeface="Arial" pitchFamily="34" charset="0"/>
              <a:buNone/>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u="sng" baseline="0" dirty="0" smtClean="0"/>
              <a:t>The experiences I have had thus far in the doctoral program have prepared me for the dissertation process</a:t>
            </a:r>
          </a:p>
          <a:p>
            <a:pPr marL="171450" indent="-171450">
              <a:buFont typeface="Arial" pitchFamily="34" charset="0"/>
              <a:buChar char="•"/>
            </a:pPr>
            <a:endParaRPr lang="en-US" baseline="0" dirty="0" smtClean="0"/>
          </a:p>
          <a:p>
            <a:pPr marL="171450" indent="-171450">
              <a:buFont typeface="Arial" pitchFamily="34" charset="0"/>
              <a:buChar char="•"/>
            </a:pPr>
            <a:r>
              <a:rPr lang="en-US" baseline="0" dirty="0" smtClean="0"/>
              <a:t>Recap: foundation of fabric of doctoral program—rich understanding of curriculum and transferring to practice—which have prepared me for the skill set I need to complete the dissertation process</a:t>
            </a:r>
          </a:p>
          <a:p>
            <a:pPr marL="171450" indent="-171450">
              <a:buFont typeface="Arial" pitchFamily="34" charset="0"/>
              <a:buChar char="•"/>
            </a:pPr>
            <a:r>
              <a:rPr lang="en-US" baseline="0" dirty="0" smtClean="0"/>
              <a:t>Developing a process for reflection—the pattern of the program uniquely formed from the fabric</a:t>
            </a:r>
          </a:p>
          <a:p>
            <a:pPr marL="171450" indent="-171450">
              <a:buFont typeface="Arial" pitchFamily="34" charset="0"/>
              <a:buChar char="•"/>
            </a:pPr>
            <a:r>
              <a:rPr lang="en-US" baseline="0" dirty="0" smtClean="0"/>
              <a:t>Sewing:  opportunities for real scholarship</a:t>
            </a:r>
          </a:p>
          <a:p>
            <a:pPr marL="171450" indent="-171450">
              <a:buFont typeface="Arial" pitchFamily="34" charset="0"/>
              <a:buChar char="•"/>
            </a:pPr>
            <a:r>
              <a:rPr lang="en-US" baseline="0" dirty="0" smtClean="0"/>
              <a:t>Dissertation completes the process</a:t>
            </a:r>
          </a:p>
          <a:p>
            <a:pPr marL="171450" indent="-171450">
              <a:buFont typeface="Arial" pitchFamily="34" charset="0"/>
              <a:buChar char="•"/>
            </a:pPr>
            <a:endParaRPr lang="en-US" baseline="0" dirty="0" smtClean="0"/>
          </a:p>
        </p:txBody>
      </p:sp>
      <p:sp>
        <p:nvSpPr>
          <p:cNvPr id="4" name="Slide Number Placeholder 3"/>
          <p:cNvSpPr>
            <a:spLocks noGrp="1"/>
          </p:cNvSpPr>
          <p:nvPr>
            <p:ph type="sldNum" sz="quarter" idx="10"/>
          </p:nvPr>
        </p:nvSpPr>
        <p:spPr/>
        <p:txBody>
          <a:bodyPr/>
          <a:lstStyle/>
          <a:p>
            <a:fld id="{ADEDE459-9506-4A13-A815-C54160BD1CE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buFont typeface="Arial" pitchFamily="34" charset="0"/>
              <a:buNone/>
            </a:pPr>
            <a:r>
              <a:rPr lang="en-US" baseline="0" dirty="0" smtClean="0"/>
              <a:t>Having the experiences of the doctoral program in research, thinking, reflecting, collaborating, creating, and writing, I feel confident that I am ready to begin the dissertation and I am thrilled to begin the process.</a:t>
            </a:r>
          </a:p>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ADEDE459-9506-4A13-A815-C54160BD1CE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EDE459-9506-4A13-A815-C54160BD1CE4}"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defRPr/>
            </a:pPr>
            <a:r>
              <a:rPr lang="en-US" dirty="0" smtClean="0"/>
              <a:t>Explain</a:t>
            </a:r>
            <a:r>
              <a:rPr lang="en-US" baseline="0" dirty="0" smtClean="0"/>
              <a:t> “coming to an understanding” dad’s words---not only listen and digest new information, but to use it and change my ways of thinking</a:t>
            </a:r>
          </a:p>
          <a:p>
            <a:pPr marL="171450" indent="-171450">
              <a:buFont typeface="Arial" pitchFamily="34" charset="0"/>
              <a:buChar char="•"/>
              <a:defRPr/>
            </a:pPr>
            <a:endParaRPr lang="en-US" baseline="0" dirty="0" smtClean="0"/>
          </a:p>
          <a:p>
            <a:pPr marL="171450" indent="-171450">
              <a:buFont typeface="Arial" pitchFamily="34" charset="0"/>
              <a:buChar char="•"/>
              <a:defRPr/>
            </a:pPr>
            <a:r>
              <a:rPr lang="en-US" baseline="0" dirty="0" smtClean="0"/>
              <a:t>Understanding learning theory—self discovery and reflection on my own learning</a:t>
            </a:r>
          </a:p>
          <a:p>
            <a:pPr marL="0" indent="0">
              <a:buFont typeface="Arial" pitchFamily="34" charset="0"/>
              <a:buNone/>
              <a:defRPr/>
            </a:pPr>
            <a:endParaRPr lang="en-US" baseline="0" dirty="0" smtClean="0"/>
          </a:p>
          <a:p>
            <a:pPr marL="171450" indent="-171450">
              <a:buFont typeface="Arial" pitchFamily="34" charset="0"/>
              <a:buChar char="•"/>
              <a:defRPr/>
            </a:pPr>
            <a:r>
              <a:rPr lang="en-US" baseline="0" dirty="0" smtClean="0"/>
              <a:t>Realization that I taught the way I was taught—traditional behaviorist —and did not meet my students’ individual learning styles</a:t>
            </a:r>
          </a:p>
          <a:p>
            <a:pPr marL="171450" indent="-171450">
              <a:buFont typeface="Arial" pitchFamily="34" charset="0"/>
              <a:buChar char="•"/>
              <a:defRPr/>
            </a:pPr>
            <a:endParaRPr lang="en-US" baseline="0" dirty="0" smtClean="0"/>
          </a:p>
          <a:p>
            <a:pPr marL="171450" indent="-171450">
              <a:buFont typeface="Arial" pitchFamily="34" charset="0"/>
              <a:buChar char="•"/>
              <a:defRPr/>
            </a:pPr>
            <a:r>
              <a:rPr lang="en-US" baseline="0" dirty="0" smtClean="0"/>
              <a:t>Conference presentation ATE with two other doc students </a:t>
            </a:r>
          </a:p>
          <a:p>
            <a:pPr marL="171450" indent="-171450">
              <a:buFont typeface="Arial" pitchFamily="34" charset="0"/>
              <a:buChar char="•"/>
              <a:defRPr/>
            </a:pPr>
            <a:endParaRPr lang="en-US" baseline="0" dirty="0" smtClean="0"/>
          </a:p>
          <a:p>
            <a:pPr marL="171450" indent="-171450">
              <a:buFont typeface="Arial" pitchFamily="34" charset="0"/>
              <a:buChar char="•"/>
              <a:defRPr/>
            </a:pPr>
            <a:r>
              <a:rPr lang="en-US" baseline="0" dirty="0" smtClean="0"/>
              <a:t>I am Humanist and Constructivist--explain</a:t>
            </a:r>
          </a:p>
          <a:p>
            <a:pPr marL="171450" indent="-171450">
              <a:buFont typeface="Arial" pitchFamily="34" charset="0"/>
              <a:buChar char="•"/>
              <a:defRPr/>
            </a:pPr>
            <a:endParaRPr lang="en-US" baseline="0" dirty="0" smtClean="0"/>
          </a:p>
          <a:p>
            <a:pPr marL="171450" indent="-171450">
              <a:buFont typeface="Arial" pitchFamily="34" charset="0"/>
              <a:buChar char="•"/>
              <a:defRPr/>
            </a:pPr>
            <a:endParaRPr lang="en-US" baseline="0" dirty="0" smtClean="0"/>
          </a:p>
          <a:p>
            <a:pPr marL="171450" indent="-171450">
              <a:buFont typeface="Arial" pitchFamily="34" charset="0"/>
              <a:buChar char="•"/>
              <a:defRPr/>
            </a:pPr>
            <a:endParaRPr lang="en-US" dirty="0"/>
          </a:p>
          <a:p>
            <a:pPr>
              <a:buFont typeface="Arial" pitchFamily="34" charset="0"/>
              <a:buNone/>
              <a:defRPr/>
            </a:pPr>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Constructive Humanism—Needs (social, emotional, physical, intellectual</a:t>
            </a:r>
            <a:r>
              <a:rPr lang="en-US" baseline="0" dirty="0" smtClean="0"/>
              <a:t>) much like middle school philosophy</a:t>
            </a:r>
          </a:p>
          <a:p>
            <a:pPr marL="171450" indent="-171450">
              <a:buFont typeface="Arial" pitchFamily="34" charset="0"/>
              <a:buChar char="•"/>
            </a:pPr>
            <a:r>
              <a:rPr lang="en-US" baseline="0" dirty="0" smtClean="0"/>
              <a:t>Learning Styles—linguistic, spatial, logical, kinesthetic, musical, natural (Gardner’s Theory of Multiple Intelligences)</a:t>
            </a:r>
          </a:p>
          <a:p>
            <a:pPr marL="171450" indent="-171450">
              <a:buFont typeface="Arial" pitchFamily="34" charset="0"/>
              <a:buChar char="•"/>
            </a:pPr>
            <a:r>
              <a:rPr lang="en-US" baseline="0" dirty="0" smtClean="0"/>
              <a:t>Prior Knowledge—activate student learning with something they already can relate to…must know your students well—relationship with students</a:t>
            </a:r>
          </a:p>
          <a:p>
            <a:pPr marL="171450" indent="-171450">
              <a:buFont typeface="Arial" pitchFamily="34" charset="0"/>
              <a:buChar char="•"/>
            </a:pPr>
            <a:r>
              <a:rPr lang="en-US" baseline="0" dirty="0" smtClean="0"/>
              <a:t>Realistic curriculum—where will this information fit in their world</a:t>
            </a:r>
          </a:p>
          <a:p>
            <a:pPr marL="171450" indent="-171450">
              <a:buFont typeface="Arial" pitchFamily="34" charset="0"/>
              <a:buChar char="•"/>
            </a:pPr>
            <a:r>
              <a:rPr lang="en-US" baseline="0" dirty="0" smtClean="0"/>
              <a:t>Key skills—basic and critical thinking</a:t>
            </a:r>
          </a:p>
          <a:p>
            <a:pPr marL="171450" indent="-171450">
              <a:buFont typeface="Arial" pitchFamily="34" charset="0"/>
              <a:buChar char="•"/>
            </a:pPr>
            <a:r>
              <a:rPr lang="en-US" baseline="0" dirty="0" smtClean="0"/>
              <a:t>My theory—teacher is the guide, students use prior knowledge to build connections to new knowledge, engaging cooperative learning experience where problem solving and critical thinking skills combine with basic skills…use of authentic assessment</a:t>
            </a:r>
          </a:p>
          <a:p>
            <a:pPr marL="171450" indent="-171450">
              <a:buFont typeface="Arial" pitchFamily="34" charset="0"/>
              <a:buChar char="•"/>
            </a:pPr>
            <a:r>
              <a:rPr lang="en-US" baseline="0" dirty="0" smtClean="0"/>
              <a:t>Background: Maslow (needs of whole child); Gardner (multiple intelligences); Rogers and Maslow (personal, student-centered); Piaget (meaning is created and understood by people on their own); </a:t>
            </a:r>
            <a:r>
              <a:rPr lang="en-US" baseline="0" dirty="0" err="1" smtClean="0"/>
              <a:t>Vygotsky</a:t>
            </a:r>
            <a:r>
              <a:rPr lang="en-US" baseline="0" dirty="0" smtClean="0"/>
              <a:t> (knowledge is stretched only to an extent that can be </a:t>
            </a:r>
            <a:r>
              <a:rPr lang="en-US" baseline="0" dirty="0" err="1" smtClean="0"/>
              <a:t>handled..not</a:t>
            </a:r>
            <a:r>
              <a:rPr lang="en-US" baseline="0" dirty="0" smtClean="0"/>
              <a:t> to the point of frustration)</a:t>
            </a:r>
          </a:p>
          <a:p>
            <a:pPr marL="171450" indent="-171450">
              <a:buFont typeface="Arial" pitchFamily="34" charset="0"/>
              <a:buChar char="•"/>
            </a:pPr>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3</a:t>
            </a:fld>
            <a:endParaRPr lang="en-US"/>
          </a:p>
        </p:txBody>
      </p:sp>
    </p:spTree>
    <p:extLst>
      <p:ext uri="{BB962C8B-B14F-4D97-AF65-F5344CB8AC3E}">
        <p14:creationId xmlns:p14="http://schemas.microsoft.com/office/powerpoint/2010/main" val="851035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buFont typeface="Arial" pitchFamily="34" charset="0"/>
              <a:buChar char="•"/>
            </a:pPr>
            <a:r>
              <a:rPr lang="en-US" dirty="0" smtClean="0"/>
              <a:t>Deeper understanding of collaboration with peers--conference</a:t>
            </a:r>
            <a:r>
              <a:rPr lang="en-US" baseline="0" dirty="0" smtClean="0"/>
              <a:t> working with peers on research, writing, and presenting on Humanism (ATE Orlando Florida 2011)</a:t>
            </a:r>
          </a:p>
          <a:p>
            <a:pPr>
              <a:buFont typeface="Arial" pitchFamily="34" charset="0"/>
              <a:buChar char="•"/>
            </a:pPr>
            <a:endParaRPr lang="en-US" baseline="0" dirty="0" smtClean="0"/>
          </a:p>
          <a:p>
            <a:pPr>
              <a:buFont typeface="Arial" pitchFamily="34" charset="0"/>
              <a:buChar char="•"/>
            </a:pPr>
            <a:r>
              <a:rPr lang="en-US" baseline="0" dirty="0" smtClean="0"/>
              <a:t>Deeper understanding of communication—working on asking the appropriate questions and keeping the audience in mind; not placing too much subjectivity into my work; use in professional practice to better understand an issue in my school (New Teacher Survey EDF 711)</a:t>
            </a:r>
          </a:p>
          <a:p>
            <a:pPr>
              <a:buFont typeface="Arial" pitchFamily="34" charset="0"/>
              <a:buChar char="•"/>
            </a:pPr>
            <a:endParaRPr lang="en-US" baseline="0" dirty="0" smtClean="0"/>
          </a:p>
          <a:p>
            <a:pPr>
              <a:buFont typeface="Arial" pitchFamily="34" charset="0"/>
              <a:buChar char="•"/>
            </a:pPr>
            <a:r>
              <a:rPr lang="en-US" baseline="0" dirty="0" smtClean="0"/>
              <a:t>Deeper understanding about Research—asking the RIGHT questions, IRB challenges, further communication as a researcher in interview process versus survey—talk briefly on both projects (interviewing a family member versus interviewing a stranger)</a:t>
            </a:r>
          </a:p>
        </p:txBody>
      </p:sp>
      <p:sp>
        <p:nvSpPr>
          <p:cNvPr id="4" name="Slide Number Placeholder 3"/>
          <p:cNvSpPr>
            <a:spLocks noGrp="1"/>
          </p:cNvSpPr>
          <p:nvPr>
            <p:ph type="sldNum" sz="quarter" idx="10"/>
          </p:nvPr>
        </p:nvSpPr>
        <p:spPr/>
        <p:txBody>
          <a:bodyPr/>
          <a:lstStyle/>
          <a:p>
            <a:fld id="{ADEDE459-9506-4A13-A815-C54160BD1CE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450" indent="-171450">
              <a:buFont typeface="Arial" pitchFamily="34" charset="0"/>
              <a:buChar char="•"/>
            </a:pPr>
            <a:r>
              <a:rPr lang="en-US" baseline="0" dirty="0" smtClean="0"/>
              <a:t>Personal reflection was easy; did it as a child</a:t>
            </a:r>
          </a:p>
          <a:p>
            <a:pPr marL="171450" indent="-171450">
              <a:buFont typeface="Arial" pitchFamily="34" charset="0"/>
              <a:buChar char="•"/>
            </a:pPr>
            <a:r>
              <a:rPr lang="en-US" baseline="0" dirty="0" smtClean="0"/>
              <a:t>Academic reflection—class assignments reflecting on readings (Dr. Simone’s class—</a:t>
            </a:r>
            <a:r>
              <a:rPr lang="en-US" baseline="0" dirty="0" err="1" smtClean="0"/>
              <a:t>Jalongo</a:t>
            </a:r>
            <a:r>
              <a:rPr lang="en-US" baseline="0" dirty="0" smtClean="0"/>
              <a:t>); reflecting on peer writings and personal writings after reading about style and technique (Dr. Simone’s CI 677); CIEC 700—personal and professional skills as well as readings</a:t>
            </a:r>
          </a:p>
          <a:p>
            <a:pPr marL="171450" indent="-171450">
              <a:buFont typeface="Arial" pitchFamily="34" charset="0"/>
              <a:buChar char="•"/>
            </a:pPr>
            <a:r>
              <a:rPr lang="en-US" baseline="0" dirty="0" smtClean="0"/>
              <a:t>Reflecting on professional practice and academic reading to revise a course assignment with Dr. </a:t>
            </a:r>
            <a:r>
              <a:rPr lang="en-US" baseline="0" dirty="0" err="1" smtClean="0"/>
              <a:t>Meisel</a:t>
            </a:r>
            <a:r>
              <a:rPr lang="en-US" baseline="0" dirty="0" smtClean="0"/>
              <a:t> CI 623—she wanted to bring it to 21</a:t>
            </a:r>
            <a:r>
              <a:rPr lang="en-US" baseline="30000" dirty="0" smtClean="0"/>
              <a:t>st</a:t>
            </a:r>
            <a:r>
              <a:rPr lang="en-US" baseline="0" dirty="0" smtClean="0"/>
              <a:t> Century knowledge and asked me to give some ideas on moving writing of objectives to student friendly I Can statements</a:t>
            </a:r>
          </a:p>
          <a:p>
            <a:pPr marL="171450" indent="-171450">
              <a:buFont typeface="Arial" pitchFamily="34" charset="0"/>
              <a:buChar char="•"/>
            </a:pPr>
            <a:r>
              <a:rPr lang="en-US" baseline="0" dirty="0" smtClean="0"/>
              <a:t>Reflecting on professional practice and academic reading with Dr. Meyer to present to higher education professors—first time I presented my own ideas about a timely educational issue to an academic audience; opportunity to delve into WV instruction/education</a:t>
            </a:r>
          </a:p>
          <a:p>
            <a:pPr>
              <a:buFont typeface="Arial" pitchFamily="34" charset="0"/>
              <a:buChar char="•"/>
            </a:pPr>
            <a:endParaRPr lang="en-US" baseline="0" dirty="0" smtClean="0"/>
          </a:p>
          <a:p>
            <a:pPr>
              <a:buFont typeface="Arial" pitchFamily="34" charset="0"/>
              <a:buChar char="•"/>
            </a:pPr>
            <a:endParaRPr lang="en-US" baseline="0" dirty="0" smtClean="0"/>
          </a:p>
          <a:p>
            <a:pPr>
              <a:buFont typeface="Arial" pitchFamily="34" charset="0"/>
              <a:buNone/>
            </a:pPr>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a:buFont typeface="Arial" pitchFamily="34" charset="0"/>
              <a:buChar char="•"/>
            </a:pPr>
            <a:endParaRPr lang="en-US" baseline="0" dirty="0" smtClean="0"/>
          </a:p>
          <a:p>
            <a:pPr marL="171450" indent="-171450">
              <a:buFont typeface="Arial" pitchFamily="34" charset="0"/>
              <a:buChar char="•"/>
            </a:pPr>
            <a:r>
              <a:rPr lang="en-US" dirty="0" smtClean="0"/>
              <a:t>Personal</a:t>
            </a:r>
            <a:r>
              <a:rPr lang="en-US" baseline="0" dirty="0" smtClean="0"/>
              <a:t> definition:  not simply gaining a deeper understanding of a subject, but being able to show that deeper, richer understanding in a way that informs the profession</a:t>
            </a:r>
          </a:p>
          <a:p>
            <a:pPr marL="171450" indent="-171450">
              <a:buFont typeface="Arial" pitchFamily="34" charset="0"/>
              <a:buChar char="•"/>
            </a:pPr>
            <a:r>
              <a:rPr lang="en-US" baseline="0" dirty="0" smtClean="0"/>
              <a:t>Conference presentation around Common Core (curriculum focus) and how middle school principals are trained to help implement the curriculum shift; received ideas for possible further research from higher education faculty in attendance—wonderful conversation</a:t>
            </a:r>
          </a:p>
          <a:p>
            <a:pPr marL="171450" indent="-171450">
              <a:buFont typeface="Arial" pitchFamily="34" charset="0"/>
              <a:buChar char="•"/>
            </a:pPr>
            <a:r>
              <a:rPr lang="en-US" baseline="0" dirty="0" smtClean="0"/>
              <a:t>Taking a professional experience and writing it for publication—editing skills, critical of own writing, process of publication and writing for a specific audience</a:t>
            </a:r>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marL="171450" indent="-171450">
              <a:buFont typeface="Arial" pitchFamily="34" charset="0"/>
              <a:buChar char="•"/>
            </a:pPr>
            <a:r>
              <a:rPr lang="en-US" dirty="0" smtClean="0"/>
              <a:t>Scholarship began as a struggle</a:t>
            </a:r>
            <a:r>
              <a:rPr lang="en-US" baseline="0" dirty="0" smtClean="0"/>
              <a:t> but led to a deeper understanding and reflection on research which resulted in identification of personal curriculum theory</a:t>
            </a:r>
          </a:p>
          <a:p>
            <a:pPr marL="171450" indent="-171450">
              <a:buFont typeface="Arial" pitchFamily="34" charset="0"/>
              <a:buChar char="•"/>
            </a:pPr>
            <a:r>
              <a:rPr lang="en-US" baseline="0" dirty="0" smtClean="0"/>
              <a:t>Reading/Struggle of Pinar</a:t>
            </a:r>
          </a:p>
          <a:p>
            <a:pPr marL="171450" indent="-171450">
              <a:buFont typeface="Arial" pitchFamily="34" charset="0"/>
              <a:buChar char="•"/>
            </a:pPr>
            <a:r>
              <a:rPr lang="en-US" baseline="0" dirty="0" smtClean="0"/>
              <a:t>Began with the Line of Research—intense study of Patti Lather</a:t>
            </a:r>
          </a:p>
          <a:p>
            <a:pPr marL="171450" indent="-171450">
              <a:buFont typeface="Arial" pitchFamily="34" charset="0"/>
              <a:buChar char="•"/>
            </a:pPr>
            <a:r>
              <a:rPr lang="en-US" baseline="0" dirty="0" smtClean="0"/>
              <a:t>A lesson in resiliency</a:t>
            </a:r>
          </a:p>
          <a:p>
            <a:endParaRPr lang="en-US" dirty="0"/>
          </a:p>
        </p:txBody>
      </p:sp>
      <p:sp>
        <p:nvSpPr>
          <p:cNvPr id="4" name="Slide Number Placeholder 3"/>
          <p:cNvSpPr>
            <a:spLocks noGrp="1"/>
          </p:cNvSpPr>
          <p:nvPr>
            <p:ph type="sldNum" sz="quarter" idx="10"/>
          </p:nvPr>
        </p:nvSpPr>
        <p:spPr/>
        <p:txBody>
          <a:bodyPr/>
          <a:lstStyle/>
          <a:p>
            <a:fld id="{ADEDE459-9506-4A13-A815-C54160BD1CE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r>
              <a:rPr lang="en-US" b="1" baseline="0" dirty="0" smtClean="0"/>
              <a:t>ADD MODEL and discuss personal curriculum theory</a:t>
            </a:r>
          </a:p>
        </p:txBody>
      </p:sp>
      <p:sp>
        <p:nvSpPr>
          <p:cNvPr id="4" name="Slide Number Placeholder 3"/>
          <p:cNvSpPr>
            <a:spLocks noGrp="1"/>
          </p:cNvSpPr>
          <p:nvPr>
            <p:ph type="sldNum" sz="quarter" idx="10"/>
          </p:nvPr>
        </p:nvSpPr>
        <p:spPr/>
        <p:txBody>
          <a:bodyPr/>
          <a:lstStyle/>
          <a:p>
            <a:fld id="{ADEDE459-9506-4A13-A815-C54160BD1CE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Main:Poststructural</a:t>
            </a:r>
            <a:r>
              <a:rPr lang="en-US" dirty="0" smtClean="0"/>
              <a:t>—element</a:t>
            </a:r>
            <a:r>
              <a:rPr lang="en-US" baseline="0" dirty="0" smtClean="0"/>
              <a:t> of change that needs to take place and rarely does; white male domination and power oppressing people especially gender, poverty, </a:t>
            </a:r>
            <a:r>
              <a:rPr lang="en-US" baseline="0" dirty="0" err="1" smtClean="0"/>
              <a:t>etc</a:t>
            </a:r>
            <a:endParaRPr lang="en-US" baseline="0" dirty="0" smtClean="0"/>
          </a:p>
          <a:p>
            <a:r>
              <a:rPr lang="en-US" baseline="0" dirty="0" smtClean="0"/>
              <a:t>Multiple voices need to be heard and it isn’t always just empirical data that is useful; media resistance to the images glorifying poverty, homophobia, homelessness, etc.</a:t>
            </a:r>
          </a:p>
          <a:p>
            <a:endParaRPr lang="en-US" baseline="0" dirty="0" smtClean="0"/>
          </a:p>
          <a:p>
            <a:r>
              <a:rPr lang="en-US" baseline="0" dirty="0" smtClean="0"/>
              <a:t>Secondary:  Political—perpetuating status quo in schools (example:  math and science get grants; standardized tests; accountability)</a:t>
            </a:r>
          </a:p>
          <a:p>
            <a:r>
              <a:rPr lang="en-US" baseline="0" dirty="0" smtClean="0"/>
              <a:t>Domination and Power of government—NCLB, grant awards to math and science, common core standards—materials made by the people writing the smarter balanced assessment</a:t>
            </a:r>
          </a:p>
          <a:p>
            <a:r>
              <a:rPr lang="en-US" baseline="0" dirty="0" smtClean="0"/>
              <a:t>Power of hidden curriculum and how teachers need to be very aware of this</a:t>
            </a:r>
          </a:p>
          <a:p>
            <a:endParaRPr lang="en-US" baseline="0" dirty="0" smtClean="0"/>
          </a:p>
          <a:p>
            <a:r>
              <a:rPr lang="en-US" baseline="0" dirty="0" smtClean="0"/>
              <a:t>Phenomenological—lived experiences—the individual experience and the individual voice</a:t>
            </a:r>
          </a:p>
          <a:p>
            <a:r>
              <a:rPr lang="en-US" baseline="0" dirty="0" smtClean="0"/>
              <a:t>Safe spaces—classrooms should not be adult centered, but student centered; ok for students to have their own views and help with their education</a:t>
            </a:r>
          </a:p>
          <a:p>
            <a:r>
              <a:rPr lang="en-US" baseline="0" dirty="0" smtClean="0"/>
              <a:t>Language—powerful in expression of that lived experience; teachers careful of the language with slogans, </a:t>
            </a:r>
            <a:r>
              <a:rPr lang="en-US" baseline="0" dirty="0" err="1" smtClean="0"/>
              <a:t>etc</a:t>
            </a:r>
            <a:r>
              <a:rPr lang="en-US" baseline="0" dirty="0" smtClean="0"/>
              <a:t> and educational jargon used in classrooms </a:t>
            </a:r>
            <a:r>
              <a:rPr lang="en-US" baseline="0" smtClean="0"/>
              <a:t>and schools</a:t>
            </a:r>
            <a:endParaRPr lang="en-US"/>
          </a:p>
        </p:txBody>
      </p:sp>
      <p:sp>
        <p:nvSpPr>
          <p:cNvPr id="4" name="Slide Number Placeholder 3"/>
          <p:cNvSpPr>
            <a:spLocks noGrp="1"/>
          </p:cNvSpPr>
          <p:nvPr>
            <p:ph type="sldNum" sz="quarter" idx="10"/>
          </p:nvPr>
        </p:nvSpPr>
        <p:spPr/>
        <p:txBody>
          <a:bodyPr/>
          <a:lstStyle/>
          <a:p>
            <a:fld id="{BF363E32-6187-F745-ABDA-173DB96CD827}" type="slidenum">
              <a:rPr lang="en-US" smtClean="0"/>
              <a:t>9</a:t>
            </a:fld>
            <a:endParaRPr lang="en-US"/>
          </a:p>
        </p:txBody>
      </p:sp>
    </p:spTree>
    <p:extLst>
      <p:ext uri="{BB962C8B-B14F-4D97-AF65-F5344CB8AC3E}">
        <p14:creationId xmlns:p14="http://schemas.microsoft.com/office/powerpoint/2010/main" val="28621777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userDrawn="1"/>
        </p:nvSpPr>
        <p:spPr bwMode="auto">
          <a:xfrm>
            <a:off x="0" y="6553200"/>
            <a:ext cx="9144000" cy="304800"/>
          </a:xfrm>
          <a:prstGeom prst="rect">
            <a:avLst/>
          </a:prstGeom>
          <a:solidFill>
            <a:srgbClr val="215B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5" name="Rectangle 5"/>
          <p:cNvSpPr>
            <a:spLocks noChangeArrowheads="1"/>
          </p:cNvSpPr>
          <p:nvPr userDrawn="1"/>
        </p:nvSpPr>
        <p:spPr bwMode="auto">
          <a:xfrm>
            <a:off x="0" y="0"/>
            <a:ext cx="9144000" cy="304800"/>
          </a:xfrm>
          <a:prstGeom prst="rect">
            <a:avLst/>
          </a:prstGeom>
          <a:solidFill>
            <a:srgbClr val="215B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6" name="Rectangle 6"/>
          <p:cNvSpPr>
            <a:spLocks noChangeArrowheads="1"/>
          </p:cNvSpPr>
          <p:nvPr userDrawn="1"/>
        </p:nvSpPr>
        <p:spPr bwMode="auto">
          <a:xfrm>
            <a:off x="0" y="6372225"/>
            <a:ext cx="9144000" cy="1825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7" name="Rectangle 7"/>
          <p:cNvSpPr>
            <a:spLocks noChangeArrowheads="1"/>
          </p:cNvSpPr>
          <p:nvPr userDrawn="1"/>
        </p:nvSpPr>
        <p:spPr bwMode="auto">
          <a:xfrm>
            <a:off x="0" y="300038"/>
            <a:ext cx="9144000" cy="1539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pic>
        <p:nvPicPr>
          <p:cNvPr id="8" name="Picture 8" descr="logo"/>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115300" y="5646738"/>
            <a:ext cx="8858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625475" y="2293938"/>
            <a:ext cx="7772400" cy="1470025"/>
          </a:xfrm>
        </p:spPr>
        <p:txBody>
          <a:bodyPr/>
          <a:lstStyle>
            <a:lvl1pPr>
              <a:defRPr/>
            </a:lvl1pPr>
          </a:lstStyle>
          <a:p>
            <a:r>
              <a:rPr lang="en-US"/>
              <a:t>Click to edit Master title style</a:t>
            </a:r>
          </a:p>
        </p:txBody>
      </p:sp>
      <p:sp>
        <p:nvSpPr>
          <p:cNvPr id="4099" name="Rectangle 3"/>
          <p:cNvSpPr>
            <a:spLocks noGrp="1" noChangeArrowheads="1"/>
          </p:cNvSpPr>
          <p:nvPr>
            <p:ph type="subTitle" idx="1"/>
          </p:nvPr>
        </p:nvSpPr>
        <p:spPr>
          <a:xfrm>
            <a:off x="641350" y="4021138"/>
            <a:ext cx="6400800" cy="1752600"/>
          </a:xfrm>
        </p:spPr>
        <p:txBody>
          <a:bodyPr/>
          <a:lstStyle>
            <a:lvl1pPr marL="0" indent="0">
              <a:buFontTx/>
              <a:buNone/>
              <a:defRPr/>
            </a:lvl1pPr>
          </a:lstStyle>
          <a:p>
            <a:r>
              <a:rPr lang="en-US"/>
              <a:t>Click to edit Master subtitle style</a:t>
            </a:r>
          </a:p>
        </p:txBody>
      </p:sp>
    </p:spTree>
    <p:extLst>
      <p:ext uri="{BB962C8B-B14F-4D97-AF65-F5344CB8AC3E}">
        <p14:creationId xmlns:p14="http://schemas.microsoft.com/office/powerpoint/2010/main" val="125025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925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457200"/>
            <a:ext cx="2035175" cy="5668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457200"/>
            <a:ext cx="5953125" cy="5668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03411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736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68269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0388" y="1600200"/>
            <a:ext cx="3986212"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99000" y="1600200"/>
            <a:ext cx="3987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430594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96898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01931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194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3006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03941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6100" y="457200"/>
            <a:ext cx="8140700" cy="96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60388" y="1600200"/>
            <a:ext cx="8126412"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7"/>
          <p:cNvSpPr>
            <a:spLocks noChangeArrowheads="1"/>
          </p:cNvSpPr>
          <p:nvPr/>
        </p:nvSpPr>
        <p:spPr bwMode="auto">
          <a:xfrm>
            <a:off x="0" y="6553200"/>
            <a:ext cx="9144000" cy="304800"/>
          </a:xfrm>
          <a:prstGeom prst="rect">
            <a:avLst/>
          </a:prstGeom>
          <a:solidFill>
            <a:srgbClr val="215B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1029" name="Rectangle 8"/>
          <p:cNvSpPr>
            <a:spLocks noChangeArrowheads="1"/>
          </p:cNvSpPr>
          <p:nvPr/>
        </p:nvSpPr>
        <p:spPr bwMode="auto">
          <a:xfrm>
            <a:off x="0" y="0"/>
            <a:ext cx="9144000" cy="304800"/>
          </a:xfrm>
          <a:prstGeom prst="rect">
            <a:avLst/>
          </a:prstGeom>
          <a:solidFill>
            <a:srgbClr val="215B3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1030" name="Rectangle 10"/>
          <p:cNvSpPr>
            <a:spLocks noChangeArrowheads="1"/>
          </p:cNvSpPr>
          <p:nvPr/>
        </p:nvSpPr>
        <p:spPr bwMode="auto">
          <a:xfrm>
            <a:off x="0" y="6372225"/>
            <a:ext cx="9144000" cy="18256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sp>
        <p:nvSpPr>
          <p:cNvPr id="1031" name="Rectangle 14"/>
          <p:cNvSpPr>
            <a:spLocks noChangeArrowheads="1"/>
          </p:cNvSpPr>
          <p:nvPr/>
        </p:nvSpPr>
        <p:spPr bwMode="auto">
          <a:xfrm>
            <a:off x="0" y="300038"/>
            <a:ext cx="9144000" cy="153987"/>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fontAlgn="base">
              <a:spcBef>
                <a:spcPct val="0"/>
              </a:spcBef>
              <a:spcAft>
                <a:spcPct val="0"/>
              </a:spcAft>
            </a:pPr>
            <a:endParaRPr lang="en-US">
              <a:solidFill>
                <a:srgbClr val="000000"/>
              </a:solidFill>
              <a:ea typeface="ＭＳ Ｐゴシック" pitchFamily="34" charset="-128"/>
            </a:endParaRPr>
          </a:p>
        </p:txBody>
      </p:sp>
      <p:pic>
        <p:nvPicPr>
          <p:cNvPr id="1032" name="Picture 16" descr="logo"/>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15300" y="5646738"/>
            <a:ext cx="88582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15823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4400">
          <a:solidFill>
            <a:srgbClr val="215B33"/>
          </a:solidFill>
          <a:effectLst>
            <a:outerShdw blurRad="38100" dist="38100" dir="2700000" algn="tl">
              <a:srgbClr val="C0C0C0"/>
            </a:outerShdw>
          </a:effectLst>
          <a:latin typeface="+mj-lt"/>
          <a:ea typeface="ＭＳ Ｐゴシック" charset="0"/>
          <a:cs typeface="+mj-cs"/>
        </a:defRPr>
      </a:lvl1pPr>
      <a:lvl2pPr algn="l" rtl="0" eaLnBrk="0" fontAlgn="base" hangingPunct="0">
        <a:spcBef>
          <a:spcPct val="0"/>
        </a:spcBef>
        <a:spcAft>
          <a:spcPct val="0"/>
        </a:spcAft>
        <a:defRPr sz="4400">
          <a:solidFill>
            <a:srgbClr val="215B33"/>
          </a:solidFill>
          <a:effectLst>
            <a:outerShdw blurRad="38100" dist="38100" dir="2700000" algn="tl">
              <a:srgbClr val="C0C0C0"/>
            </a:outerShdw>
          </a:effectLst>
          <a:latin typeface="Arial" charset="0"/>
          <a:ea typeface="ＭＳ Ｐゴシック" charset="0"/>
        </a:defRPr>
      </a:lvl2pPr>
      <a:lvl3pPr algn="l" rtl="0" eaLnBrk="0" fontAlgn="base" hangingPunct="0">
        <a:spcBef>
          <a:spcPct val="0"/>
        </a:spcBef>
        <a:spcAft>
          <a:spcPct val="0"/>
        </a:spcAft>
        <a:defRPr sz="4400">
          <a:solidFill>
            <a:srgbClr val="215B33"/>
          </a:solidFill>
          <a:effectLst>
            <a:outerShdw blurRad="38100" dist="38100" dir="2700000" algn="tl">
              <a:srgbClr val="C0C0C0"/>
            </a:outerShdw>
          </a:effectLst>
          <a:latin typeface="Arial" charset="0"/>
          <a:ea typeface="ＭＳ Ｐゴシック" charset="0"/>
        </a:defRPr>
      </a:lvl3pPr>
      <a:lvl4pPr algn="l" rtl="0" eaLnBrk="0" fontAlgn="base" hangingPunct="0">
        <a:spcBef>
          <a:spcPct val="0"/>
        </a:spcBef>
        <a:spcAft>
          <a:spcPct val="0"/>
        </a:spcAft>
        <a:defRPr sz="4400">
          <a:solidFill>
            <a:srgbClr val="215B33"/>
          </a:solidFill>
          <a:effectLst>
            <a:outerShdw blurRad="38100" dist="38100" dir="2700000" algn="tl">
              <a:srgbClr val="C0C0C0"/>
            </a:outerShdw>
          </a:effectLst>
          <a:latin typeface="Arial" charset="0"/>
          <a:ea typeface="ＭＳ Ｐゴシック" charset="0"/>
        </a:defRPr>
      </a:lvl4pPr>
      <a:lvl5pPr algn="l" rtl="0" eaLnBrk="0" fontAlgn="base" hangingPunct="0">
        <a:spcBef>
          <a:spcPct val="0"/>
        </a:spcBef>
        <a:spcAft>
          <a:spcPct val="0"/>
        </a:spcAft>
        <a:defRPr sz="4400">
          <a:solidFill>
            <a:srgbClr val="215B33"/>
          </a:solidFill>
          <a:effectLst>
            <a:outerShdw blurRad="38100" dist="38100" dir="2700000" algn="tl">
              <a:srgbClr val="C0C0C0"/>
            </a:outerShdw>
          </a:effectLst>
          <a:latin typeface="Arial" charset="0"/>
          <a:ea typeface="ＭＳ Ｐゴシック" charset="0"/>
        </a:defRPr>
      </a:lvl5pPr>
      <a:lvl6pPr marL="457200" algn="l" rtl="0" fontAlgn="base">
        <a:spcBef>
          <a:spcPct val="0"/>
        </a:spcBef>
        <a:spcAft>
          <a:spcPct val="0"/>
        </a:spcAft>
        <a:defRPr sz="4400">
          <a:solidFill>
            <a:srgbClr val="215B33"/>
          </a:solidFill>
          <a:effectLst>
            <a:outerShdw blurRad="38100" dist="38100" dir="2700000" algn="tl">
              <a:srgbClr val="C0C0C0"/>
            </a:outerShdw>
          </a:effectLst>
          <a:latin typeface="Arial" charset="0"/>
        </a:defRPr>
      </a:lvl6pPr>
      <a:lvl7pPr marL="914400" algn="l" rtl="0" fontAlgn="base">
        <a:spcBef>
          <a:spcPct val="0"/>
        </a:spcBef>
        <a:spcAft>
          <a:spcPct val="0"/>
        </a:spcAft>
        <a:defRPr sz="4400">
          <a:solidFill>
            <a:srgbClr val="215B33"/>
          </a:solidFill>
          <a:effectLst>
            <a:outerShdw blurRad="38100" dist="38100" dir="2700000" algn="tl">
              <a:srgbClr val="C0C0C0"/>
            </a:outerShdw>
          </a:effectLst>
          <a:latin typeface="Arial" charset="0"/>
        </a:defRPr>
      </a:lvl7pPr>
      <a:lvl8pPr marL="1371600" algn="l" rtl="0" fontAlgn="base">
        <a:spcBef>
          <a:spcPct val="0"/>
        </a:spcBef>
        <a:spcAft>
          <a:spcPct val="0"/>
        </a:spcAft>
        <a:defRPr sz="4400">
          <a:solidFill>
            <a:srgbClr val="215B33"/>
          </a:solidFill>
          <a:effectLst>
            <a:outerShdw blurRad="38100" dist="38100" dir="2700000" algn="tl">
              <a:srgbClr val="C0C0C0"/>
            </a:outerShdw>
          </a:effectLst>
          <a:latin typeface="Arial" charset="0"/>
        </a:defRPr>
      </a:lvl8pPr>
      <a:lvl9pPr marL="1828800" algn="l" rtl="0" fontAlgn="base">
        <a:spcBef>
          <a:spcPct val="0"/>
        </a:spcBef>
        <a:spcAft>
          <a:spcPct val="0"/>
        </a:spcAft>
        <a:defRPr sz="4400">
          <a:solidFill>
            <a:srgbClr val="215B33"/>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effectLst>
            <a:outerShdw blurRad="38100" dist="38100" dir="2700000" algn="tl">
              <a:srgbClr val="C0C0C0"/>
            </a:outerShdw>
          </a:effectLst>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C0C0C0"/>
            </a:outerShdw>
          </a:effectLst>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effectLst>
            <a:outerShdw blurRad="38100" dist="38100" dir="2700000" algn="tl">
              <a:srgbClr val="C0C0C0"/>
            </a:outerShdw>
          </a:effectLst>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effectLst>
            <a:outerShdw blurRad="38100" dist="38100" dir="2700000" algn="tl">
              <a:srgbClr val="C0C0C0"/>
            </a:outerShdw>
          </a:effectLst>
          <a:latin typeface="+mn-lt"/>
          <a:ea typeface="ＭＳ Ｐゴシック" charset="0"/>
        </a:defRPr>
      </a:lvl5pPr>
      <a:lvl6pPr marL="25146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6pPr>
      <a:lvl7pPr marL="29718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7pPr>
      <a:lvl8pPr marL="34290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8pPr>
      <a:lvl9pPr marL="3886200" indent="-228600" algn="l" rtl="0" fontAlgn="base">
        <a:spcBef>
          <a:spcPct val="20000"/>
        </a:spcBef>
        <a:spcAft>
          <a:spcPct val="0"/>
        </a:spcAft>
        <a:buChar char="»"/>
        <a:defRPr sz="2000">
          <a:solidFill>
            <a:schemeClr val="tx1"/>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ea typeface="+mj-ea"/>
              </a:rPr>
              <a:t/>
            </a:r>
            <a:br>
              <a:rPr lang="en-US" dirty="0" smtClean="0">
                <a:ea typeface="+mj-ea"/>
              </a:rPr>
            </a:br>
            <a:r>
              <a:rPr lang="en-US" dirty="0" smtClean="0">
                <a:ea typeface="+mj-ea"/>
              </a:rPr>
              <a:t>Finding a New Pattern:  My Program Reflection</a:t>
            </a:r>
            <a:endParaRPr lang="en-US" dirty="0">
              <a:ea typeface="+mj-ea"/>
            </a:endParaRPr>
          </a:p>
        </p:txBody>
      </p:sp>
      <p:sp>
        <p:nvSpPr>
          <p:cNvPr id="3" name="Content Placeholder 2"/>
          <p:cNvSpPr>
            <a:spLocks noGrp="1"/>
          </p:cNvSpPr>
          <p:nvPr>
            <p:ph idx="1"/>
          </p:nvPr>
        </p:nvSpPr>
        <p:spPr>
          <a:xfrm>
            <a:off x="560388" y="2133600"/>
            <a:ext cx="8126412" cy="3992563"/>
          </a:xfrm>
        </p:spPr>
        <p:txBody>
          <a:bodyPr/>
          <a:lstStyle/>
          <a:p>
            <a:pPr algn="ctr">
              <a:buNone/>
              <a:defRPr/>
            </a:pPr>
            <a:endParaRPr lang="en-US" sz="2800" dirty="0" smtClean="0">
              <a:ea typeface="+mn-ea"/>
            </a:endParaRPr>
          </a:p>
          <a:p>
            <a:pPr algn="ctr">
              <a:buNone/>
              <a:defRPr/>
            </a:pPr>
            <a:endParaRPr lang="en-US" sz="2800" dirty="0">
              <a:ea typeface="+mn-ea"/>
            </a:endParaRPr>
          </a:p>
          <a:p>
            <a:pPr algn="ctr">
              <a:buNone/>
              <a:defRPr/>
            </a:pPr>
            <a:endParaRPr lang="en-US" sz="2800" dirty="0" smtClean="0">
              <a:ea typeface="+mn-ea"/>
            </a:endParaRPr>
          </a:p>
          <a:p>
            <a:pPr algn="ctr">
              <a:buNone/>
              <a:defRPr/>
            </a:pPr>
            <a:r>
              <a:rPr lang="en-US" sz="2400" dirty="0" smtClean="0">
                <a:ea typeface="+mn-ea"/>
              </a:rPr>
              <a:t>Georgia N. Thornton</a:t>
            </a:r>
          </a:p>
          <a:p>
            <a:pPr algn="ctr">
              <a:buNone/>
              <a:defRPr/>
            </a:pPr>
            <a:r>
              <a:rPr lang="en-US" sz="2400" dirty="0" smtClean="0">
                <a:ea typeface="+mn-ea"/>
              </a:rPr>
              <a:t>Portfolio Qualifying Assessment </a:t>
            </a:r>
          </a:p>
          <a:p>
            <a:pPr algn="ctr">
              <a:buNone/>
              <a:defRPr/>
            </a:pPr>
            <a:r>
              <a:rPr lang="en-US" sz="2400" dirty="0" smtClean="0">
                <a:ea typeface="+mn-ea"/>
              </a:rPr>
              <a:t>Marshall University</a:t>
            </a:r>
          </a:p>
          <a:p>
            <a:pPr algn="ctr">
              <a:buNone/>
              <a:defRPr/>
            </a:pPr>
            <a:r>
              <a:rPr lang="en-US" sz="2400" dirty="0" smtClean="0">
                <a:ea typeface="+mn-ea"/>
              </a:rPr>
              <a:t>April 17, 2013</a:t>
            </a:r>
            <a:endParaRPr lang="en-US" sz="2400" dirty="0">
              <a:ea typeface="+mn-ea"/>
            </a:endParaRP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140700" cy="762000"/>
          </a:xfrm>
        </p:spPr>
        <p:txBody>
          <a:bodyPr/>
          <a:lstStyle/>
          <a:p>
            <a:pPr algn="ctr">
              <a:defRPr/>
            </a:pPr>
            <a:r>
              <a:rPr lang="en-US" dirty="0" smtClean="0">
                <a:ea typeface="+mj-ea"/>
              </a:rPr>
              <a:t>The Binding:  Concluding the Process</a:t>
            </a:r>
            <a:endParaRPr lang="en-US" dirty="0">
              <a:ea typeface="+mj-ea"/>
            </a:endParaRPr>
          </a:p>
        </p:txBody>
      </p:sp>
      <p:sp>
        <p:nvSpPr>
          <p:cNvPr id="3" name="Content Placeholder 2"/>
          <p:cNvSpPr>
            <a:spLocks noGrp="1"/>
          </p:cNvSpPr>
          <p:nvPr>
            <p:ph idx="1"/>
          </p:nvPr>
        </p:nvSpPr>
        <p:spPr>
          <a:xfrm>
            <a:off x="457200" y="1752599"/>
            <a:ext cx="8126412" cy="3962401"/>
          </a:xfrm>
        </p:spPr>
        <p:txBody>
          <a:bodyPr/>
          <a:lstStyle/>
          <a:p>
            <a:pPr marL="0" indent="0">
              <a:buNone/>
              <a:defRPr/>
            </a:pPr>
            <a:r>
              <a:rPr lang="en-US" sz="2000" b="1" dirty="0" smtClean="0">
                <a:ea typeface="+mn-ea"/>
              </a:rPr>
              <a:t>Fabric of the Doctoral Program</a:t>
            </a:r>
          </a:p>
          <a:p>
            <a:pPr marL="0" indent="0">
              <a:buNone/>
              <a:defRPr/>
            </a:pPr>
            <a:r>
              <a:rPr lang="en-US" sz="2400" b="1" dirty="0">
                <a:ea typeface="+mn-ea"/>
              </a:rPr>
              <a:t>	</a:t>
            </a:r>
            <a:r>
              <a:rPr lang="en-US" sz="1400" b="1" dirty="0" smtClean="0">
                <a:ea typeface="+mn-ea"/>
              </a:rPr>
              <a:t>Rich understanding of curriculum and transferring it to theory and practice</a:t>
            </a:r>
          </a:p>
          <a:p>
            <a:pPr marL="0" indent="0">
              <a:buNone/>
              <a:defRPr/>
            </a:pPr>
            <a:endParaRPr lang="en-US" sz="1400" b="1" dirty="0" smtClean="0">
              <a:ea typeface="+mn-ea"/>
            </a:endParaRPr>
          </a:p>
          <a:p>
            <a:pPr marL="0" indent="0">
              <a:buNone/>
              <a:defRPr/>
            </a:pPr>
            <a:r>
              <a:rPr lang="en-US" sz="2000" b="1" dirty="0" smtClean="0">
                <a:ea typeface="+mn-ea"/>
              </a:rPr>
              <a:t>Pattern of the Doctoral Program</a:t>
            </a:r>
          </a:p>
          <a:p>
            <a:pPr marL="0" indent="0">
              <a:buNone/>
              <a:defRPr/>
            </a:pPr>
            <a:r>
              <a:rPr lang="en-US" sz="2400" b="1" dirty="0">
                <a:ea typeface="+mn-ea"/>
              </a:rPr>
              <a:t>	</a:t>
            </a:r>
            <a:r>
              <a:rPr lang="en-US" sz="1400" b="1" dirty="0" smtClean="0">
                <a:ea typeface="+mn-ea"/>
              </a:rPr>
              <a:t>Process of reflection uniquely formed from the rich understanding and application</a:t>
            </a:r>
          </a:p>
          <a:p>
            <a:pPr marL="0" indent="0">
              <a:buNone/>
              <a:defRPr/>
            </a:pPr>
            <a:endParaRPr lang="en-US" sz="1400" b="1" dirty="0" smtClean="0">
              <a:ea typeface="+mn-ea"/>
            </a:endParaRPr>
          </a:p>
          <a:p>
            <a:pPr marL="0" indent="0">
              <a:buNone/>
              <a:defRPr/>
            </a:pPr>
            <a:r>
              <a:rPr lang="en-US" sz="2400" b="1" dirty="0" smtClean="0">
                <a:ea typeface="+mn-ea"/>
              </a:rPr>
              <a:t>Sewing of the Doctoral Program</a:t>
            </a:r>
          </a:p>
          <a:p>
            <a:pPr marL="0" indent="0">
              <a:buNone/>
              <a:defRPr/>
            </a:pPr>
            <a:r>
              <a:rPr lang="en-US" sz="2400" b="1" dirty="0">
                <a:ea typeface="+mn-ea"/>
              </a:rPr>
              <a:t>	</a:t>
            </a:r>
            <a:r>
              <a:rPr lang="en-US" sz="1400" b="1" dirty="0" smtClean="0">
                <a:ea typeface="+mn-ea"/>
              </a:rPr>
              <a:t>Opportunities for scholarship</a:t>
            </a:r>
          </a:p>
          <a:p>
            <a:pPr marL="0" indent="0">
              <a:buNone/>
              <a:defRPr/>
            </a:pPr>
            <a:endParaRPr lang="en-US" sz="1400" b="1" dirty="0" smtClean="0">
              <a:ea typeface="+mn-ea"/>
            </a:endParaRPr>
          </a:p>
          <a:p>
            <a:pPr marL="0" indent="0">
              <a:buNone/>
              <a:defRPr/>
            </a:pPr>
            <a:r>
              <a:rPr lang="en-US" sz="2000" b="1" dirty="0" smtClean="0">
                <a:ea typeface="+mn-ea"/>
              </a:rPr>
              <a:t>Binding of the Doctoral Program</a:t>
            </a:r>
          </a:p>
          <a:p>
            <a:pPr marL="0" indent="0">
              <a:buNone/>
              <a:defRPr/>
            </a:pPr>
            <a:r>
              <a:rPr lang="en-US" sz="2000" b="1" dirty="0">
                <a:ea typeface="+mn-ea"/>
              </a:rPr>
              <a:t>	</a:t>
            </a:r>
            <a:r>
              <a:rPr lang="en-US" sz="1400" b="1" dirty="0" smtClean="0">
                <a:effectLst/>
                <a:ea typeface="+mn-ea"/>
              </a:rPr>
              <a:t>Dissertation</a:t>
            </a:r>
            <a:endParaRPr lang="en-US" sz="1400" b="1" dirty="0">
              <a:effectLst/>
              <a:ea typeface="+mn-ea"/>
            </a:endParaRP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ea typeface="+mj-ea"/>
              </a:rPr>
              <a:t>Next Steps</a:t>
            </a:r>
            <a:endParaRPr lang="en-US" dirty="0">
              <a:ea typeface="+mj-ea"/>
            </a:endParaRPr>
          </a:p>
        </p:txBody>
      </p:sp>
      <p:sp>
        <p:nvSpPr>
          <p:cNvPr id="3" name="Content Placeholder 2"/>
          <p:cNvSpPr>
            <a:spLocks noGrp="1"/>
          </p:cNvSpPr>
          <p:nvPr>
            <p:ph idx="1"/>
          </p:nvPr>
        </p:nvSpPr>
        <p:spPr/>
        <p:txBody>
          <a:bodyPr/>
          <a:lstStyle/>
          <a:p>
            <a:pPr>
              <a:defRPr/>
            </a:pPr>
            <a:r>
              <a:rPr lang="en-US" sz="2500" dirty="0" smtClean="0">
                <a:ea typeface="+mn-ea"/>
              </a:rPr>
              <a:t>Continue reading and investigate a possible topic relating to how middle school principals are prepared to implement the Common </a:t>
            </a:r>
            <a:r>
              <a:rPr lang="en-US" sz="2500" dirty="0">
                <a:ea typeface="+mn-ea"/>
              </a:rPr>
              <a:t>C</a:t>
            </a:r>
            <a:r>
              <a:rPr lang="en-US" sz="2500" dirty="0" smtClean="0">
                <a:ea typeface="+mn-ea"/>
              </a:rPr>
              <a:t>ore State Standards (CCSS) in their schools</a:t>
            </a:r>
          </a:p>
          <a:p>
            <a:pPr>
              <a:defRPr/>
            </a:pPr>
            <a:r>
              <a:rPr lang="en-US" sz="2500" dirty="0"/>
              <a:t>Investigate how WV principals are trained on implementation of the </a:t>
            </a:r>
            <a:r>
              <a:rPr lang="en-US" sz="2500" dirty="0" smtClean="0"/>
              <a:t>CCSS in WV schools</a:t>
            </a:r>
            <a:endParaRPr lang="en-US" sz="2500" dirty="0"/>
          </a:p>
          <a:p>
            <a:pPr>
              <a:defRPr/>
            </a:pPr>
            <a:r>
              <a:rPr lang="en-US" sz="2500" smtClean="0">
                <a:ea typeface="+mn-ea"/>
              </a:rPr>
              <a:t>Consider ideas </a:t>
            </a:r>
            <a:r>
              <a:rPr lang="en-US" sz="2500" dirty="0" smtClean="0">
                <a:ea typeface="+mn-ea"/>
              </a:rPr>
              <a:t>for recommendations that evolved from SCREA conference presentation</a:t>
            </a: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685800"/>
            <a:ext cx="8140700" cy="1143000"/>
          </a:xfrm>
        </p:spPr>
        <p:txBody>
          <a:bodyPr/>
          <a:lstStyle/>
          <a:p>
            <a:pPr algn="ctr">
              <a:defRPr/>
            </a:pPr>
            <a:r>
              <a:rPr lang="en-US" dirty="0" smtClean="0">
                <a:ea typeface="+mj-ea"/>
              </a:rPr>
              <a:t>A Special Thank You to My Committee </a:t>
            </a:r>
            <a:endParaRPr lang="en-US" dirty="0">
              <a:ea typeface="+mj-ea"/>
            </a:endParaRPr>
          </a:p>
        </p:txBody>
      </p:sp>
      <p:sp>
        <p:nvSpPr>
          <p:cNvPr id="3" name="Content Placeholder 2"/>
          <p:cNvSpPr>
            <a:spLocks noGrp="1"/>
          </p:cNvSpPr>
          <p:nvPr>
            <p:ph idx="1"/>
          </p:nvPr>
        </p:nvSpPr>
        <p:spPr>
          <a:xfrm>
            <a:off x="560388" y="1828800"/>
            <a:ext cx="8126412" cy="4297363"/>
          </a:xfrm>
        </p:spPr>
        <p:txBody>
          <a:bodyPr/>
          <a:lstStyle/>
          <a:p>
            <a:pPr algn="ctr">
              <a:buNone/>
              <a:defRPr/>
            </a:pPr>
            <a:endParaRPr lang="en-US" sz="2000" dirty="0" smtClean="0">
              <a:ea typeface="+mn-ea"/>
            </a:endParaRPr>
          </a:p>
          <a:p>
            <a:pPr algn="ctr">
              <a:buNone/>
              <a:defRPr/>
            </a:pPr>
            <a:endParaRPr lang="en-US" sz="2000" dirty="0" smtClean="0">
              <a:ea typeface="+mn-ea"/>
            </a:endParaRPr>
          </a:p>
          <a:p>
            <a:pPr algn="ctr">
              <a:buNone/>
              <a:defRPr/>
            </a:pPr>
            <a:endParaRPr lang="en-US" sz="2000" dirty="0" smtClean="0">
              <a:ea typeface="+mn-ea"/>
            </a:endParaRPr>
          </a:p>
          <a:p>
            <a:pPr algn="ctr">
              <a:buNone/>
              <a:defRPr/>
            </a:pPr>
            <a:r>
              <a:rPr lang="en-US" sz="2800" dirty="0" smtClean="0">
                <a:ea typeface="+mn-ea"/>
              </a:rPr>
              <a:t>Committee Chair, Ronald B. Childress </a:t>
            </a:r>
            <a:r>
              <a:rPr lang="en-US" sz="2800" dirty="0" err="1" smtClean="0">
                <a:ea typeface="+mn-ea"/>
              </a:rPr>
              <a:t>Ed.D</a:t>
            </a:r>
            <a:r>
              <a:rPr lang="en-US" sz="2800" dirty="0" smtClean="0">
                <a:ea typeface="+mn-ea"/>
              </a:rPr>
              <a:t>.</a:t>
            </a:r>
          </a:p>
          <a:p>
            <a:pPr algn="ctr">
              <a:buNone/>
              <a:defRPr/>
            </a:pPr>
            <a:r>
              <a:rPr lang="en-US" sz="2800" dirty="0" smtClean="0">
                <a:ea typeface="+mn-ea"/>
              </a:rPr>
              <a:t>Sandra Bailey </a:t>
            </a:r>
            <a:r>
              <a:rPr lang="en-US" sz="2800" dirty="0" err="1" smtClean="0">
                <a:ea typeface="+mn-ea"/>
              </a:rPr>
              <a:t>Ed.D</a:t>
            </a:r>
            <a:r>
              <a:rPr lang="en-US" sz="2800" dirty="0" smtClean="0">
                <a:ea typeface="+mn-ea"/>
              </a:rPr>
              <a:t>.</a:t>
            </a:r>
          </a:p>
          <a:p>
            <a:pPr algn="ctr">
              <a:buNone/>
              <a:defRPr/>
            </a:pPr>
            <a:r>
              <a:rPr lang="en-US" sz="2800" dirty="0" smtClean="0">
                <a:ea typeface="+mn-ea"/>
              </a:rPr>
              <a:t>Edna Meisel Ed.D</a:t>
            </a:r>
          </a:p>
          <a:p>
            <a:pPr algn="ctr">
              <a:buNone/>
              <a:defRPr/>
            </a:pPr>
            <a:r>
              <a:rPr lang="en-US" sz="2800" dirty="0" smtClean="0">
                <a:ea typeface="+mn-ea"/>
              </a:rPr>
              <a:t>H. Jeffrey Smith </a:t>
            </a:r>
            <a:r>
              <a:rPr lang="en-US" sz="2800" dirty="0" err="1" smtClean="0">
                <a:ea typeface="+mn-ea"/>
              </a:rPr>
              <a:t>Ed.D</a:t>
            </a:r>
            <a:r>
              <a:rPr lang="en-US" sz="2800" dirty="0" smtClean="0">
                <a:ea typeface="+mn-ea"/>
              </a:rPr>
              <a:t> </a:t>
            </a: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140700" cy="960438"/>
          </a:xfrm>
        </p:spPr>
        <p:txBody>
          <a:bodyPr/>
          <a:lstStyle/>
          <a:p>
            <a:pPr algn="ctr">
              <a:defRPr/>
            </a:pPr>
            <a:r>
              <a:rPr lang="en-US" dirty="0" smtClean="0">
                <a:ea typeface="+mj-ea"/>
              </a:rPr>
              <a:t>The Fabric:  Coming to An Understanding</a:t>
            </a:r>
            <a:endParaRPr lang="en-US" dirty="0">
              <a:ea typeface="+mj-ea"/>
            </a:endParaRPr>
          </a:p>
        </p:txBody>
      </p:sp>
      <p:sp>
        <p:nvSpPr>
          <p:cNvPr id="3" name="Content Placeholder 2"/>
          <p:cNvSpPr>
            <a:spLocks noGrp="1"/>
          </p:cNvSpPr>
          <p:nvPr>
            <p:ph idx="1"/>
          </p:nvPr>
        </p:nvSpPr>
        <p:spPr>
          <a:xfrm>
            <a:off x="560388" y="1295400"/>
            <a:ext cx="8126412" cy="4830763"/>
          </a:xfrm>
        </p:spPr>
        <p:txBody>
          <a:bodyPr/>
          <a:lstStyle/>
          <a:p>
            <a:pPr algn="r">
              <a:buNone/>
              <a:defRPr/>
            </a:pPr>
            <a:endParaRPr lang="en-US" sz="2200" dirty="0" smtClean="0">
              <a:ea typeface="+mn-ea"/>
            </a:endParaRPr>
          </a:p>
          <a:p>
            <a:pPr algn="r">
              <a:buNone/>
              <a:defRPr/>
            </a:pPr>
            <a:endParaRPr lang="en-US" sz="2200" dirty="0">
              <a:ea typeface="+mn-ea"/>
            </a:endParaRPr>
          </a:p>
          <a:p>
            <a:pPr algn="r">
              <a:buNone/>
              <a:defRPr/>
            </a:pPr>
            <a:endParaRPr lang="en-US" sz="2200" dirty="0" smtClean="0">
              <a:ea typeface="+mn-ea"/>
            </a:endParaRPr>
          </a:p>
          <a:p>
            <a:pPr>
              <a:defRPr/>
            </a:pPr>
            <a:r>
              <a:rPr lang="en-US" sz="2800" dirty="0" smtClean="0">
                <a:ea typeface="+mn-ea"/>
              </a:rPr>
              <a:t>Discovering my learning style</a:t>
            </a:r>
          </a:p>
          <a:p>
            <a:pPr>
              <a:defRPr/>
            </a:pPr>
            <a:r>
              <a:rPr lang="en-US" sz="2800" dirty="0" smtClean="0">
                <a:ea typeface="+mn-ea"/>
              </a:rPr>
              <a:t>Reflecting on my professional teaching practice</a:t>
            </a:r>
          </a:p>
          <a:p>
            <a:pPr>
              <a:defRPr/>
            </a:pPr>
            <a:r>
              <a:rPr lang="en-US" sz="2800" dirty="0" smtClean="0">
                <a:ea typeface="+mn-ea"/>
              </a:rPr>
              <a:t>Identifying my personal learning theory</a:t>
            </a: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838200"/>
            <a:ext cx="8140700" cy="655638"/>
          </a:xfrm>
        </p:spPr>
        <p:txBody>
          <a:bodyPr/>
          <a:lstStyle/>
          <a:p>
            <a:pPr algn="ctr"/>
            <a:r>
              <a:rPr lang="en-US" dirty="0" smtClean="0"/>
              <a:t>Personal Teaching/Learning Theory</a:t>
            </a:r>
            <a:endParaRPr lang="en-US" dirty="0"/>
          </a:p>
        </p:txBody>
      </p:sp>
      <p:sp>
        <p:nvSpPr>
          <p:cNvPr id="12" name="TextBox 11"/>
          <p:cNvSpPr txBox="1"/>
          <p:nvPr/>
        </p:nvSpPr>
        <p:spPr>
          <a:xfrm>
            <a:off x="838200" y="1856690"/>
            <a:ext cx="7772400" cy="3693319"/>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13" name="Rectangle 12"/>
          <p:cNvSpPr/>
          <p:nvPr/>
        </p:nvSpPr>
        <p:spPr bwMode="auto">
          <a:xfrm>
            <a:off x="3886200" y="3429000"/>
            <a:ext cx="1981200" cy="838200"/>
          </a:xfrm>
          <a:prstGeom prst="rect">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cxnSp>
        <p:nvCxnSpPr>
          <p:cNvPr id="15" name="Straight Arrow Connector 14"/>
          <p:cNvCxnSpPr/>
          <p:nvPr/>
        </p:nvCxnSpPr>
        <p:spPr bwMode="auto">
          <a:xfrm flipH="1" flipV="1">
            <a:off x="2743200" y="2895600"/>
            <a:ext cx="1219200" cy="533400"/>
          </a:xfrm>
          <a:prstGeom prst="straightConnector1">
            <a:avLst/>
          </a:prstGeom>
          <a:noFill/>
          <a:ln w="76200" cap="flat" cmpd="sng" algn="ctr">
            <a:solidFill>
              <a:srgbClr val="215B33"/>
            </a:solidFill>
            <a:prstDash val="solid"/>
            <a:round/>
            <a:headEnd type="arrow"/>
            <a:tailEnd type="arrow"/>
          </a:ln>
          <a:effectLst/>
        </p:spPr>
      </p:cxnSp>
      <p:cxnSp>
        <p:nvCxnSpPr>
          <p:cNvPr id="17" name="Straight Arrow Connector 16"/>
          <p:cNvCxnSpPr/>
          <p:nvPr/>
        </p:nvCxnSpPr>
        <p:spPr bwMode="auto">
          <a:xfrm flipV="1">
            <a:off x="5867400" y="2590800"/>
            <a:ext cx="838200" cy="838200"/>
          </a:xfrm>
          <a:prstGeom prst="straightConnector1">
            <a:avLst/>
          </a:prstGeom>
          <a:noFill/>
          <a:ln w="76200" cap="flat" cmpd="sng" algn="ctr">
            <a:solidFill>
              <a:srgbClr val="215B33"/>
            </a:solidFill>
            <a:prstDash val="solid"/>
            <a:round/>
            <a:headEnd type="arrow"/>
            <a:tailEnd type="arrow"/>
          </a:ln>
          <a:effectLst/>
        </p:spPr>
      </p:cxnSp>
      <p:cxnSp>
        <p:nvCxnSpPr>
          <p:cNvPr id="19" name="Straight Arrow Connector 18"/>
          <p:cNvCxnSpPr/>
          <p:nvPr/>
        </p:nvCxnSpPr>
        <p:spPr bwMode="auto">
          <a:xfrm flipH="1">
            <a:off x="2743200" y="4267200"/>
            <a:ext cx="1143000" cy="685800"/>
          </a:xfrm>
          <a:prstGeom prst="straightConnector1">
            <a:avLst/>
          </a:prstGeom>
          <a:noFill/>
          <a:ln w="76200" cap="flat" cmpd="sng" algn="ctr">
            <a:solidFill>
              <a:srgbClr val="215B33"/>
            </a:solidFill>
            <a:prstDash val="solid"/>
            <a:round/>
            <a:headEnd type="arrow"/>
            <a:tailEnd type="arrow"/>
          </a:ln>
          <a:effectLst/>
        </p:spPr>
      </p:cxnSp>
      <p:cxnSp>
        <p:nvCxnSpPr>
          <p:cNvPr id="21" name="Straight Arrow Connector 20"/>
          <p:cNvCxnSpPr/>
          <p:nvPr/>
        </p:nvCxnSpPr>
        <p:spPr bwMode="auto">
          <a:xfrm>
            <a:off x="5867400" y="4267200"/>
            <a:ext cx="838200" cy="838200"/>
          </a:xfrm>
          <a:prstGeom prst="straightConnector1">
            <a:avLst/>
          </a:prstGeom>
          <a:noFill/>
          <a:ln w="76200" cap="flat" cmpd="sng" algn="ctr">
            <a:solidFill>
              <a:srgbClr val="215B33"/>
            </a:solidFill>
            <a:prstDash val="solid"/>
            <a:round/>
            <a:headEnd type="arrow"/>
            <a:tailEnd type="arrow"/>
          </a:ln>
          <a:effectLst/>
        </p:spPr>
      </p:cxnSp>
      <p:cxnSp>
        <p:nvCxnSpPr>
          <p:cNvPr id="23" name="Straight Arrow Connector 22"/>
          <p:cNvCxnSpPr>
            <a:stCxn id="13" idx="3"/>
          </p:cNvCxnSpPr>
          <p:nvPr/>
        </p:nvCxnSpPr>
        <p:spPr bwMode="auto">
          <a:xfrm>
            <a:off x="5867400" y="3848100"/>
            <a:ext cx="1600200" cy="0"/>
          </a:xfrm>
          <a:prstGeom prst="straightConnector1">
            <a:avLst/>
          </a:prstGeom>
          <a:noFill/>
          <a:ln w="76200" cap="flat" cmpd="sng" algn="ctr">
            <a:solidFill>
              <a:srgbClr val="215B33"/>
            </a:solidFill>
            <a:prstDash val="solid"/>
            <a:round/>
            <a:headEnd type="arrow"/>
            <a:tailEnd type="arrow"/>
          </a:ln>
          <a:effectLst/>
        </p:spPr>
      </p:cxnSp>
      <p:sp>
        <p:nvSpPr>
          <p:cNvPr id="24" name="TextBox 23"/>
          <p:cNvSpPr txBox="1"/>
          <p:nvPr/>
        </p:nvSpPr>
        <p:spPr>
          <a:xfrm>
            <a:off x="3886200" y="3581400"/>
            <a:ext cx="1981200" cy="646331"/>
          </a:xfrm>
          <a:prstGeom prst="rect">
            <a:avLst/>
          </a:prstGeom>
          <a:noFill/>
        </p:spPr>
        <p:txBody>
          <a:bodyPr wrap="square" rtlCol="0">
            <a:spAutoFit/>
          </a:bodyPr>
          <a:lstStyle/>
          <a:p>
            <a:pPr algn="ctr"/>
            <a:r>
              <a:rPr lang="en-US" dirty="0" smtClean="0"/>
              <a:t>Constructive Humanism</a:t>
            </a:r>
            <a:endParaRPr lang="en-US" dirty="0"/>
          </a:p>
        </p:txBody>
      </p:sp>
      <p:sp>
        <p:nvSpPr>
          <p:cNvPr id="25" name="Oval 24"/>
          <p:cNvSpPr/>
          <p:nvPr/>
        </p:nvSpPr>
        <p:spPr bwMode="auto">
          <a:xfrm>
            <a:off x="1524000" y="2209800"/>
            <a:ext cx="1219200" cy="1066800"/>
          </a:xfrm>
          <a:prstGeom prst="ellipse">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6" name="Oval 25"/>
          <p:cNvSpPr/>
          <p:nvPr/>
        </p:nvSpPr>
        <p:spPr bwMode="auto">
          <a:xfrm>
            <a:off x="6667500" y="1903972"/>
            <a:ext cx="1524000" cy="953185"/>
          </a:xfrm>
          <a:prstGeom prst="ellipse">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Oval 26"/>
          <p:cNvSpPr/>
          <p:nvPr/>
        </p:nvSpPr>
        <p:spPr bwMode="auto">
          <a:xfrm>
            <a:off x="7467600" y="3162300"/>
            <a:ext cx="1447800" cy="1104900"/>
          </a:xfrm>
          <a:prstGeom prst="ellipse">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8" name="Oval 27"/>
          <p:cNvSpPr/>
          <p:nvPr/>
        </p:nvSpPr>
        <p:spPr bwMode="auto">
          <a:xfrm>
            <a:off x="1524000" y="4495800"/>
            <a:ext cx="1219200" cy="1054209"/>
          </a:xfrm>
          <a:prstGeom prst="ellipse">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9" name="Oval 28"/>
          <p:cNvSpPr/>
          <p:nvPr/>
        </p:nvSpPr>
        <p:spPr bwMode="auto">
          <a:xfrm>
            <a:off x="6553200" y="4876800"/>
            <a:ext cx="1371600" cy="1066800"/>
          </a:xfrm>
          <a:prstGeom prst="ellipse">
            <a:avLst/>
          </a:prstGeom>
          <a:noFill/>
          <a:ln w="76200" cap="flat" cmpd="sng" algn="ctr">
            <a:solidFill>
              <a:srgbClr val="215B33"/>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30" name="TextBox 29"/>
          <p:cNvSpPr txBox="1"/>
          <p:nvPr/>
        </p:nvSpPr>
        <p:spPr>
          <a:xfrm>
            <a:off x="1676400" y="2590800"/>
            <a:ext cx="914400" cy="369332"/>
          </a:xfrm>
          <a:prstGeom prst="rect">
            <a:avLst/>
          </a:prstGeom>
          <a:noFill/>
        </p:spPr>
        <p:txBody>
          <a:bodyPr wrap="square" rtlCol="0">
            <a:spAutoFit/>
          </a:bodyPr>
          <a:lstStyle/>
          <a:p>
            <a:pPr algn="ctr"/>
            <a:r>
              <a:rPr lang="en-US" dirty="0" smtClean="0"/>
              <a:t>Needs</a:t>
            </a:r>
            <a:endParaRPr lang="en-US" dirty="0"/>
          </a:p>
        </p:txBody>
      </p:sp>
      <p:sp>
        <p:nvSpPr>
          <p:cNvPr id="31" name="TextBox 30"/>
          <p:cNvSpPr txBox="1"/>
          <p:nvPr/>
        </p:nvSpPr>
        <p:spPr>
          <a:xfrm>
            <a:off x="1676400" y="4768988"/>
            <a:ext cx="914400" cy="430887"/>
          </a:xfrm>
          <a:prstGeom prst="rect">
            <a:avLst/>
          </a:prstGeom>
          <a:noFill/>
        </p:spPr>
        <p:txBody>
          <a:bodyPr wrap="square" rtlCol="0">
            <a:spAutoFit/>
          </a:bodyPr>
          <a:lstStyle/>
          <a:p>
            <a:pPr algn="ctr"/>
            <a:r>
              <a:rPr lang="en-US" sz="1100" dirty="0" smtClean="0"/>
              <a:t>Prior Knowledge</a:t>
            </a:r>
            <a:endParaRPr lang="en-US" sz="1100" dirty="0"/>
          </a:p>
        </p:txBody>
      </p:sp>
      <p:sp>
        <p:nvSpPr>
          <p:cNvPr id="1024" name="TextBox 1023"/>
          <p:cNvSpPr txBox="1"/>
          <p:nvPr/>
        </p:nvSpPr>
        <p:spPr>
          <a:xfrm>
            <a:off x="6934200" y="2088176"/>
            <a:ext cx="1066800" cy="584775"/>
          </a:xfrm>
          <a:prstGeom prst="rect">
            <a:avLst/>
          </a:prstGeom>
          <a:noFill/>
        </p:spPr>
        <p:txBody>
          <a:bodyPr wrap="square" rtlCol="0">
            <a:spAutoFit/>
          </a:bodyPr>
          <a:lstStyle/>
          <a:p>
            <a:pPr algn="ctr"/>
            <a:r>
              <a:rPr lang="en-US" sz="1600" dirty="0" smtClean="0"/>
              <a:t>Learning Styles</a:t>
            </a:r>
            <a:endParaRPr lang="en-US" sz="1600" dirty="0"/>
          </a:p>
        </p:txBody>
      </p:sp>
      <p:sp>
        <p:nvSpPr>
          <p:cNvPr id="1025" name="TextBox 1024"/>
          <p:cNvSpPr txBox="1"/>
          <p:nvPr/>
        </p:nvSpPr>
        <p:spPr>
          <a:xfrm>
            <a:off x="7734300" y="3380183"/>
            <a:ext cx="914400" cy="646331"/>
          </a:xfrm>
          <a:prstGeom prst="rect">
            <a:avLst/>
          </a:prstGeom>
          <a:noFill/>
        </p:spPr>
        <p:txBody>
          <a:bodyPr wrap="square" rtlCol="0">
            <a:spAutoFit/>
          </a:bodyPr>
          <a:lstStyle/>
          <a:p>
            <a:pPr algn="ctr"/>
            <a:r>
              <a:rPr lang="en-US" dirty="0" smtClean="0"/>
              <a:t>Key Skills</a:t>
            </a:r>
            <a:endParaRPr lang="en-US" dirty="0"/>
          </a:p>
        </p:txBody>
      </p:sp>
      <p:sp>
        <p:nvSpPr>
          <p:cNvPr id="1028" name="TextBox 1027"/>
          <p:cNvSpPr txBox="1"/>
          <p:nvPr/>
        </p:nvSpPr>
        <p:spPr>
          <a:xfrm>
            <a:off x="6696074" y="5180050"/>
            <a:ext cx="1038225" cy="461665"/>
          </a:xfrm>
          <a:prstGeom prst="rect">
            <a:avLst/>
          </a:prstGeom>
          <a:noFill/>
        </p:spPr>
        <p:txBody>
          <a:bodyPr wrap="square" rtlCol="0">
            <a:spAutoFit/>
          </a:bodyPr>
          <a:lstStyle/>
          <a:p>
            <a:pPr algn="ctr"/>
            <a:r>
              <a:rPr lang="en-US" sz="1200" dirty="0" smtClean="0"/>
              <a:t>Realistic Curriculum</a:t>
            </a:r>
            <a:endParaRPr lang="en-US" sz="1200" dirty="0"/>
          </a:p>
        </p:txBody>
      </p:sp>
    </p:spTree>
    <p:extLst>
      <p:ext uri="{BB962C8B-B14F-4D97-AF65-F5344CB8AC3E}">
        <p14:creationId xmlns:p14="http://schemas.microsoft.com/office/powerpoint/2010/main" val="3073374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40700" cy="960438"/>
          </a:xfrm>
        </p:spPr>
        <p:txBody>
          <a:bodyPr/>
          <a:lstStyle/>
          <a:p>
            <a:pPr algn="ctr">
              <a:defRPr/>
            </a:pPr>
            <a:r>
              <a:rPr lang="en-US" dirty="0"/>
              <a:t>The Fabric:  Coming to An Understanding</a:t>
            </a:r>
            <a:endParaRPr lang="en-US" dirty="0">
              <a:ea typeface="+mj-ea"/>
            </a:endParaRPr>
          </a:p>
        </p:txBody>
      </p:sp>
      <p:sp>
        <p:nvSpPr>
          <p:cNvPr id="3" name="Content Placeholder 2"/>
          <p:cNvSpPr>
            <a:spLocks noGrp="1"/>
          </p:cNvSpPr>
          <p:nvPr>
            <p:ph idx="1"/>
          </p:nvPr>
        </p:nvSpPr>
        <p:spPr/>
        <p:txBody>
          <a:bodyPr/>
          <a:lstStyle/>
          <a:p>
            <a:pPr>
              <a:defRPr/>
            </a:pPr>
            <a:endParaRPr lang="en-US" sz="2000" b="1" dirty="0" smtClean="0">
              <a:ea typeface="+mn-ea"/>
            </a:endParaRPr>
          </a:p>
          <a:p>
            <a:pPr>
              <a:defRPr/>
            </a:pPr>
            <a:r>
              <a:rPr lang="en-US" sz="2000" b="1" dirty="0" smtClean="0">
                <a:ea typeface="+mn-ea"/>
              </a:rPr>
              <a:t>Collaboration (</a:t>
            </a:r>
            <a:r>
              <a:rPr lang="en-US" sz="1400" b="1" dirty="0" smtClean="0">
                <a:ea typeface="+mn-ea"/>
              </a:rPr>
              <a:t>ATE Orlando, FLA 2011)</a:t>
            </a:r>
            <a:endParaRPr lang="en-US" sz="2000" b="1" dirty="0" smtClean="0">
              <a:ea typeface="+mn-ea"/>
            </a:endParaRPr>
          </a:p>
          <a:p>
            <a:pPr lvl="1">
              <a:defRPr/>
            </a:pPr>
            <a:r>
              <a:rPr lang="en-US" sz="1200" dirty="0" smtClean="0"/>
              <a:t>Dividing research, writing, and presenting tasks</a:t>
            </a:r>
            <a:endParaRPr lang="en-US" sz="1200" dirty="0"/>
          </a:p>
          <a:p>
            <a:pPr lvl="1">
              <a:defRPr/>
            </a:pPr>
            <a:r>
              <a:rPr lang="en-US" sz="1200" dirty="0"/>
              <a:t>Staying objective</a:t>
            </a:r>
          </a:p>
          <a:p>
            <a:pPr lvl="1">
              <a:defRPr/>
            </a:pPr>
            <a:r>
              <a:rPr lang="en-US" sz="1200" dirty="0"/>
              <a:t>Using appropriate professional experience during presentations</a:t>
            </a:r>
          </a:p>
          <a:p>
            <a:pPr marL="0" indent="0">
              <a:buNone/>
              <a:defRPr/>
            </a:pPr>
            <a:r>
              <a:rPr lang="en-US" sz="2000" b="1" dirty="0" smtClean="0">
                <a:ea typeface="+mn-ea"/>
              </a:rPr>
              <a:t>	</a:t>
            </a:r>
          </a:p>
          <a:p>
            <a:pPr>
              <a:defRPr/>
            </a:pPr>
            <a:r>
              <a:rPr lang="en-US" sz="2000" b="1" dirty="0" smtClean="0">
                <a:ea typeface="+mn-ea"/>
              </a:rPr>
              <a:t>Communication  </a:t>
            </a:r>
            <a:r>
              <a:rPr lang="en-US" sz="1400" b="1" dirty="0" smtClean="0">
                <a:ea typeface="+mn-ea"/>
              </a:rPr>
              <a:t>(New Teacher Survey EDF 711)</a:t>
            </a:r>
            <a:endParaRPr lang="en-US" sz="2000" b="1" dirty="0" smtClean="0">
              <a:ea typeface="+mn-ea"/>
            </a:endParaRPr>
          </a:p>
          <a:p>
            <a:pPr lvl="1">
              <a:defRPr/>
            </a:pPr>
            <a:r>
              <a:rPr lang="en-US" sz="1200" b="1" dirty="0" smtClean="0">
                <a:ea typeface="+mn-ea"/>
              </a:rPr>
              <a:t> </a:t>
            </a:r>
            <a:r>
              <a:rPr lang="en-US" sz="1200" dirty="0" smtClean="0">
                <a:ea typeface="+mn-ea"/>
              </a:rPr>
              <a:t>Developing the most appropriate questions for the audience</a:t>
            </a:r>
          </a:p>
          <a:p>
            <a:pPr lvl="1">
              <a:defRPr/>
            </a:pPr>
            <a:r>
              <a:rPr lang="en-US" sz="1200" dirty="0" smtClean="0">
                <a:ea typeface="+mn-ea"/>
              </a:rPr>
              <a:t>Staying objective</a:t>
            </a:r>
          </a:p>
          <a:p>
            <a:pPr lvl="1">
              <a:defRPr/>
            </a:pPr>
            <a:r>
              <a:rPr lang="en-US" sz="1200" dirty="0" smtClean="0">
                <a:ea typeface="+mn-ea"/>
              </a:rPr>
              <a:t>Using professional practice to inform a survey study</a:t>
            </a:r>
          </a:p>
          <a:p>
            <a:pPr lvl="1">
              <a:defRPr/>
            </a:pPr>
            <a:endParaRPr lang="en-US" sz="1200" b="1" dirty="0" smtClean="0">
              <a:ea typeface="+mn-ea"/>
            </a:endParaRPr>
          </a:p>
          <a:p>
            <a:pPr>
              <a:defRPr/>
            </a:pPr>
            <a:r>
              <a:rPr lang="en-US" sz="2000" b="1" dirty="0" smtClean="0">
                <a:ea typeface="+mn-ea"/>
              </a:rPr>
              <a:t>Research </a:t>
            </a:r>
            <a:r>
              <a:rPr lang="en-US" sz="1400" b="1" dirty="0" smtClean="0">
                <a:ea typeface="+mn-ea"/>
              </a:rPr>
              <a:t> (EDF 625 and CI 706 Research Projects)</a:t>
            </a:r>
            <a:endParaRPr lang="en-US" sz="2000" b="1" dirty="0" smtClean="0">
              <a:ea typeface="+mn-ea"/>
            </a:endParaRPr>
          </a:p>
          <a:p>
            <a:pPr lvl="1">
              <a:defRPr/>
            </a:pPr>
            <a:r>
              <a:rPr lang="en-US" sz="1200" dirty="0" smtClean="0"/>
              <a:t>Listening to the answers of questions to determine next questions</a:t>
            </a:r>
            <a:endParaRPr lang="en-US" sz="1200" dirty="0"/>
          </a:p>
          <a:p>
            <a:pPr lvl="1">
              <a:defRPr/>
            </a:pPr>
            <a:r>
              <a:rPr lang="en-US" sz="1200" dirty="0" smtClean="0"/>
              <a:t>Using an appropriate note-taking system for qualitative studies</a:t>
            </a:r>
          </a:p>
          <a:p>
            <a:pPr lvl="1">
              <a:defRPr/>
            </a:pPr>
            <a:r>
              <a:rPr lang="en-US" sz="1200" dirty="0" smtClean="0"/>
              <a:t>Communicating as a researcher</a:t>
            </a:r>
          </a:p>
          <a:p>
            <a:pPr marL="457200" lvl="1" indent="0">
              <a:buNone/>
              <a:defRPr/>
            </a:pPr>
            <a:endParaRPr lang="en-US" sz="1200" b="1" dirty="0"/>
          </a:p>
          <a:p>
            <a:pPr lvl="1">
              <a:defRPr/>
            </a:pPr>
            <a:endParaRPr lang="en-US" sz="1600" b="1" dirty="0"/>
          </a:p>
          <a:p>
            <a:pPr marL="457200" lvl="1" indent="0">
              <a:buNone/>
              <a:defRPr/>
            </a:pPr>
            <a:endParaRPr lang="en-US" sz="1600" b="1" dirty="0" smtClean="0">
              <a:ea typeface="+mn-ea"/>
            </a:endParaRPr>
          </a:p>
          <a:p>
            <a:pPr lvl="1">
              <a:defRPr/>
            </a:pPr>
            <a:endParaRPr lang="en-US" sz="1600" b="1" dirty="0" smtClean="0">
              <a:ea typeface="+mn-ea"/>
            </a:endParaRPr>
          </a:p>
          <a:p>
            <a:pPr marL="457200" lvl="1" indent="0">
              <a:buNone/>
              <a:defRPr/>
            </a:pPr>
            <a:endParaRPr lang="en-US" sz="1600" b="1" dirty="0">
              <a:ea typeface="+mn-ea"/>
            </a:endParaRPr>
          </a:p>
          <a:p>
            <a:pPr marL="457200" lvl="1" indent="0">
              <a:buNone/>
              <a:defRPr/>
            </a:pPr>
            <a:endParaRPr lang="en-US" sz="1600" b="1" dirty="0" smtClean="0">
              <a:ea typeface="+mn-ea"/>
            </a:endParaRPr>
          </a:p>
          <a:p>
            <a:pPr marL="914400" lvl="2" indent="0">
              <a:buNone/>
              <a:defRPr/>
            </a:pPr>
            <a:r>
              <a:rPr lang="en-US" sz="1600" dirty="0" smtClean="0">
                <a:ea typeface="+mn-ea"/>
              </a:rPr>
              <a:t>                                                 </a:t>
            </a: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40700" cy="960438"/>
          </a:xfrm>
        </p:spPr>
        <p:txBody>
          <a:bodyPr/>
          <a:lstStyle/>
          <a:p>
            <a:pPr algn="ctr">
              <a:defRPr/>
            </a:pPr>
            <a:r>
              <a:rPr lang="en-US" dirty="0" smtClean="0">
                <a:ea typeface="+mj-ea"/>
              </a:rPr>
              <a:t>The Pattern:  Reflecting on Purpose</a:t>
            </a:r>
            <a:endParaRPr lang="en-US" dirty="0">
              <a:ea typeface="+mj-ea"/>
            </a:endParaRPr>
          </a:p>
        </p:txBody>
      </p:sp>
      <p:sp>
        <p:nvSpPr>
          <p:cNvPr id="3" name="Content Placeholder 2"/>
          <p:cNvSpPr>
            <a:spLocks noGrp="1"/>
          </p:cNvSpPr>
          <p:nvPr>
            <p:ph idx="1"/>
          </p:nvPr>
        </p:nvSpPr>
        <p:spPr/>
        <p:txBody>
          <a:bodyPr/>
          <a:lstStyle/>
          <a:p>
            <a:pPr>
              <a:buNone/>
              <a:defRPr/>
            </a:pPr>
            <a:endParaRPr lang="en-US" sz="2000" dirty="0" smtClean="0">
              <a:ea typeface="+mn-ea"/>
            </a:endParaRPr>
          </a:p>
          <a:p>
            <a:pPr>
              <a:defRPr/>
            </a:pPr>
            <a:r>
              <a:rPr lang="en-US" sz="2000" b="1" dirty="0" smtClean="0">
                <a:ea typeface="+mn-ea"/>
              </a:rPr>
              <a:t>Academic Reflection</a:t>
            </a:r>
            <a:r>
              <a:rPr lang="en-US" sz="1800" b="1" dirty="0" smtClean="0">
                <a:ea typeface="+mn-ea"/>
              </a:rPr>
              <a:t>  </a:t>
            </a:r>
            <a:r>
              <a:rPr lang="en-US" sz="1400" b="1" dirty="0" smtClean="0">
                <a:ea typeface="+mn-ea"/>
              </a:rPr>
              <a:t>(Doctoral Class Assignments)</a:t>
            </a:r>
          </a:p>
          <a:p>
            <a:pPr lvl="1">
              <a:defRPr/>
            </a:pPr>
            <a:r>
              <a:rPr lang="en-US" sz="1400" dirty="0" smtClean="0">
                <a:ea typeface="+mn-ea"/>
              </a:rPr>
              <a:t>Strengthened critical thinking skills</a:t>
            </a:r>
          </a:p>
          <a:p>
            <a:pPr lvl="1">
              <a:defRPr/>
            </a:pPr>
            <a:r>
              <a:rPr lang="en-US" sz="1400" dirty="0" smtClean="0">
                <a:ea typeface="+mn-ea"/>
              </a:rPr>
              <a:t>Application of new knowledge</a:t>
            </a:r>
          </a:p>
          <a:p>
            <a:pPr lvl="1">
              <a:defRPr/>
            </a:pPr>
            <a:endParaRPr lang="en-US" sz="1600" dirty="0">
              <a:ea typeface="+mn-ea"/>
            </a:endParaRPr>
          </a:p>
          <a:p>
            <a:pPr>
              <a:defRPr/>
            </a:pPr>
            <a:r>
              <a:rPr lang="en-US" sz="2000" b="1" dirty="0" smtClean="0">
                <a:ea typeface="+mn-ea"/>
              </a:rPr>
              <a:t>Professional Practice Reflection</a:t>
            </a:r>
            <a:r>
              <a:rPr lang="en-US" sz="1800" b="1" dirty="0" smtClean="0">
                <a:ea typeface="+mn-ea"/>
              </a:rPr>
              <a:t>  </a:t>
            </a:r>
            <a:r>
              <a:rPr lang="en-US" sz="1400" b="1" dirty="0" smtClean="0">
                <a:ea typeface="+mn-ea"/>
              </a:rPr>
              <a:t>(Revising a Course Assignment) </a:t>
            </a:r>
          </a:p>
          <a:p>
            <a:pPr lvl="1">
              <a:defRPr/>
            </a:pPr>
            <a:r>
              <a:rPr lang="en-US" sz="1400" dirty="0" smtClean="0">
                <a:ea typeface="+mn-ea"/>
              </a:rPr>
              <a:t>Analyzed a problem and developed a solution through collaboration</a:t>
            </a:r>
          </a:p>
          <a:p>
            <a:pPr lvl="1">
              <a:defRPr/>
            </a:pPr>
            <a:r>
              <a:rPr lang="en-US" sz="1400" dirty="0" smtClean="0">
                <a:ea typeface="+mn-ea"/>
              </a:rPr>
              <a:t>Communicated professional knowledge for specific audience</a:t>
            </a:r>
          </a:p>
          <a:p>
            <a:pPr marL="457200" lvl="1" indent="0">
              <a:buNone/>
              <a:defRPr/>
            </a:pPr>
            <a:endParaRPr lang="en-US" sz="1600" dirty="0">
              <a:ea typeface="+mn-ea"/>
            </a:endParaRPr>
          </a:p>
          <a:p>
            <a:pPr>
              <a:defRPr/>
            </a:pPr>
            <a:r>
              <a:rPr lang="en-US" sz="1800" b="1" dirty="0" smtClean="0">
                <a:ea typeface="+mn-ea"/>
              </a:rPr>
              <a:t>Reflection During Research Process </a:t>
            </a:r>
            <a:r>
              <a:rPr lang="en-US" sz="1400" b="1" dirty="0" smtClean="0">
                <a:ea typeface="+mn-ea"/>
              </a:rPr>
              <a:t>(ATE 2010, Chicago, IL)</a:t>
            </a:r>
          </a:p>
          <a:p>
            <a:pPr lvl="1">
              <a:defRPr/>
            </a:pPr>
            <a:r>
              <a:rPr lang="en-US" sz="1400" dirty="0" smtClean="0">
                <a:ea typeface="+mn-ea"/>
              </a:rPr>
              <a:t>Deepened my understanding of instruction and education in WV</a:t>
            </a:r>
          </a:p>
          <a:p>
            <a:pPr lvl="1">
              <a:defRPr/>
            </a:pPr>
            <a:r>
              <a:rPr lang="en-US" sz="1400" dirty="0" smtClean="0">
                <a:ea typeface="+mn-ea"/>
              </a:rPr>
              <a:t>Increased confidence in presentation skills</a:t>
            </a:r>
          </a:p>
          <a:p>
            <a:pPr lvl="1">
              <a:defRPr/>
            </a:pPr>
            <a:endParaRPr lang="en-US" sz="1400" dirty="0" smtClean="0">
              <a:ea typeface="+mn-ea"/>
            </a:endParaRPr>
          </a:p>
          <a:p>
            <a:pPr lvl="1">
              <a:defRPr/>
            </a:pPr>
            <a:endParaRPr lang="en-US" sz="1400" dirty="0" smtClean="0">
              <a:ea typeface="+mn-ea"/>
            </a:endParaRP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140700" cy="914400"/>
          </a:xfrm>
        </p:spPr>
        <p:txBody>
          <a:bodyPr/>
          <a:lstStyle/>
          <a:p>
            <a:pPr algn="ctr">
              <a:defRPr/>
            </a:pPr>
            <a:r>
              <a:rPr lang="en-US" sz="4000" dirty="0" smtClean="0">
                <a:ea typeface="+mj-ea"/>
              </a:rPr>
              <a:t>The Sewing:  Discovering Real Scholarship</a:t>
            </a:r>
            <a:endParaRPr lang="en-US" sz="4000" dirty="0">
              <a:ea typeface="+mj-ea"/>
            </a:endParaRPr>
          </a:p>
        </p:txBody>
      </p:sp>
      <p:sp>
        <p:nvSpPr>
          <p:cNvPr id="3" name="Content Placeholder 2"/>
          <p:cNvSpPr>
            <a:spLocks noGrp="1"/>
          </p:cNvSpPr>
          <p:nvPr>
            <p:ph idx="1"/>
          </p:nvPr>
        </p:nvSpPr>
        <p:spPr/>
        <p:txBody>
          <a:bodyPr/>
          <a:lstStyle/>
          <a:p>
            <a:pPr marL="0" indent="0" algn="ctr">
              <a:buNone/>
            </a:pPr>
            <a:r>
              <a:rPr lang="en-US" sz="1400" dirty="0" smtClean="0"/>
              <a:t>“Scholarship is to be created not by compulsion, but by awakening a pure interest in knowledge”  Ralph Waldo Emerson</a:t>
            </a:r>
          </a:p>
          <a:p>
            <a:pPr marL="0" indent="0" algn="ctr">
              <a:buNone/>
            </a:pPr>
            <a:endParaRPr lang="en-US" sz="1400" dirty="0" smtClean="0"/>
          </a:p>
          <a:p>
            <a:pPr marL="0" indent="0" algn="ctr">
              <a:buNone/>
            </a:pPr>
            <a:endParaRPr lang="en-US" sz="1400" dirty="0"/>
          </a:p>
          <a:p>
            <a:pPr marL="0" indent="0">
              <a:buNone/>
            </a:pPr>
            <a:r>
              <a:rPr lang="en-US" sz="2000" b="1" dirty="0" smtClean="0"/>
              <a:t>Scholarship through Collaboration  </a:t>
            </a:r>
            <a:r>
              <a:rPr lang="en-US" sz="1400" b="1" dirty="0" smtClean="0"/>
              <a:t>(SRCEA 2011  St. Louis, MO)</a:t>
            </a:r>
          </a:p>
          <a:p>
            <a:pPr lvl="1"/>
            <a:r>
              <a:rPr lang="en-US" sz="1400" dirty="0" smtClean="0"/>
              <a:t>Developed a research process </a:t>
            </a:r>
          </a:p>
          <a:p>
            <a:pPr lvl="1"/>
            <a:r>
              <a:rPr lang="en-US" sz="1400" dirty="0" smtClean="0"/>
              <a:t>Used research to inform professional practice </a:t>
            </a:r>
          </a:p>
          <a:p>
            <a:pPr lvl="1"/>
            <a:r>
              <a:rPr lang="en-US" sz="1400" dirty="0" smtClean="0"/>
              <a:t>Gained new insight and feedback from higher education community</a:t>
            </a:r>
          </a:p>
          <a:p>
            <a:pPr marL="0" indent="0">
              <a:buNone/>
            </a:pPr>
            <a:r>
              <a:rPr lang="en-US" sz="1400" b="1" dirty="0"/>
              <a:t>	</a:t>
            </a:r>
            <a:endParaRPr lang="en-US" sz="1600" b="1" dirty="0" smtClean="0"/>
          </a:p>
          <a:p>
            <a:pPr marL="0" indent="0">
              <a:buNone/>
            </a:pPr>
            <a:endParaRPr lang="en-US" sz="1200" b="1" dirty="0" smtClean="0"/>
          </a:p>
          <a:p>
            <a:pPr marL="0" indent="0">
              <a:buNone/>
            </a:pPr>
            <a:r>
              <a:rPr lang="en-US" sz="2000" b="1" dirty="0" smtClean="0"/>
              <a:t>Scholarship Through Writing </a:t>
            </a:r>
            <a:r>
              <a:rPr lang="en-US" sz="1400" b="1" dirty="0" smtClean="0"/>
              <a:t>(CI 677 Article for Publication)</a:t>
            </a:r>
          </a:p>
          <a:p>
            <a:pPr lvl="1"/>
            <a:r>
              <a:rPr lang="en-US" sz="1400" dirty="0" smtClean="0"/>
              <a:t>Gained editing skills</a:t>
            </a:r>
          </a:p>
          <a:p>
            <a:pPr lvl="1"/>
            <a:r>
              <a:rPr lang="en-US" sz="1400" dirty="0" smtClean="0"/>
              <a:t>Reflected critically on writing</a:t>
            </a:r>
          </a:p>
          <a:p>
            <a:pPr lvl="1"/>
            <a:r>
              <a:rPr lang="en-US" sz="1400" dirty="0" smtClean="0"/>
              <a:t>Learned publication process</a:t>
            </a:r>
          </a:p>
          <a:p>
            <a:pPr marL="457200" lvl="1" indent="0">
              <a:buNone/>
            </a:pPr>
            <a:r>
              <a:rPr lang="en-US" sz="2000" b="1" dirty="0"/>
              <a:t>	</a:t>
            </a:r>
            <a:r>
              <a:rPr lang="en-US" sz="800" b="1" dirty="0"/>
              <a:t>	</a:t>
            </a:r>
          </a:p>
          <a:p>
            <a:pPr marL="0" indent="0">
              <a:buNone/>
            </a:pPr>
            <a:endParaRPr lang="en-US" sz="1200" b="1" dirty="0" smtClean="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6100" y="609600"/>
            <a:ext cx="8140700" cy="914400"/>
          </a:xfrm>
        </p:spPr>
        <p:txBody>
          <a:bodyPr/>
          <a:lstStyle/>
          <a:p>
            <a:pPr algn="ctr">
              <a:defRPr/>
            </a:pPr>
            <a:r>
              <a:rPr lang="en-US" dirty="0"/>
              <a:t>The Sewing:  Discovering Real Scholarship</a:t>
            </a:r>
            <a:endParaRPr lang="en-US" dirty="0">
              <a:ea typeface="+mj-ea"/>
            </a:endParaRPr>
          </a:p>
        </p:txBody>
      </p:sp>
      <p:sp>
        <p:nvSpPr>
          <p:cNvPr id="3" name="Content Placeholder 2"/>
          <p:cNvSpPr>
            <a:spLocks noGrp="1"/>
          </p:cNvSpPr>
          <p:nvPr>
            <p:ph idx="1"/>
          </p:nvPr>
        </p:nvSpPr>
        <p:spPr>
          <a:xfrm>
            <a:off x="533400" y="1752600"/>
            <a:ext cx="8126412" cy="4373563"/>
          </a:xfrm>
        </p:spPr>
        <p:txBody>
          <a:bodyPr/>
          <a:lstStyle/>
          <a:p>
            <a:pPr>
              <a:buNone/>
              <a:defRPr/>
            </a:pPr>
            <a:endParaRPr lang="en-US" sz="2400" b="1" dirty="0" smtClean="0">
              <a:ea typeface="+mn-ea"/>
            </a:endParaRPr>
          </a:p>
          <a:p>
            <a:pPr>
              <a:buNone/>
              <a:defRPr/>
            </a:pPr>
            <a:endParaRPr lang="en-US" sz="2000" b="1" dirty="0" smtClean="0">
              <a:ea typeface="+mn-ea"/>
            </a:endParaRPr>
          </a:p>
          <a:p>
            <a:pPr>
              <a:buNone/>
              <a:defRPr/>
            </a:pPr>
            <a:r>
              <a:rPr lang="en-US" sz="2000" b="1" dirty="0" smtClean="0">
                <a:ea typeface="+mn-ea"/>
              </a:rPr>
              <a:t>Scholarship Through Research   </a:t>
            </a:r>
            <a:r>
              <a:rPr lang="en-US" sz="1200" b="1" dirty="0" smtClean="0"/>
              <a:t>(</a:t>
            </a:r>
            <a:r>
              <a:rPr lang="en-US" sz="1200" b="1" dirty="0"/>
              <a:t>CI </a:t>
            </a:r>
            <a:r>
              <a:rPr lang="en-US" sz="1200" b="1" dirty="0" smtClean="0"/>
              <a:t>702 Line of Research; Personal Curriculum Theory)</a:t>
            </a:r>
          </a:p>
          <a:p>
            <a:pPr lvl="1">
              <a:defRPr/>
            </a:pPr>
            <a:endParaRPr lang="en-US" sz="1400" b="1" dirty="0"/>
          </a:p>
          <a:p>
            <a:pPr lvl="1">
              <a:defRPr/>
            </a:pPr>
            <a:r>
              <a:rPr lang="en-US" sz="1400" dirty="0" smtClean="0">
                <a:ea typeface="+mn-ea"/>
              </a:rPr>
              <a:t>Persevere through difficult material</a:t>
            </a:r>
          </a:p>
          <a:p>
            <a:pPr lvl="1">
              <a:defRPr/>
            </a:pPr>
            <a:r>
              <a:rPr lang="en-US" sz="1400" dirty="0" smtClean="0">
                <a:ea typeface="+mn-ea"/>
              </a:rPr>
              <a:t>Focus on one question</a:t>
            </a:r>
          </a:p>
          <a:p>
            <a:pPr lvl="1">
              <a:defRPr/>
            </a:pPr>
            <a:r>
              <a:rPr lang="en-US" sz="1400" dirty="0" smtClean="0">
                <a:ea typeface="+mn-ea"/>
              </a:rPr>
              <a:t>Develop personal curriculum theory</a:t>
            </a:r>
          </a:p>
          <a:p>
            <a:pPr>
              <a:buNone/>
              <a:defRPr/>
            </a:pPr>
            <a:endParaRPr lang="en-US" b="1" dirty="0" smtClean="0">
              <a:ea typeface="+mn-ea"/>
            </a:endParaRPr>
          </a:p>
          <a:p>
            <a:pPr>
              <a:buNone/>
              <a:defRPr/>
            </a:pPr>
            <a:r>
              <a:rPr lang="en-US" sz="2400" b="1" dirty="0">
                <a:ea typeface="+mn-ea"/>
              </a:rPr>
              <a:t>	</a:t>
            </a:r>
            <a:r>
              <a:rPr lang="en-US" sz="2400" b="1" dirty="0" smtClean="0">
                <a:ea typeface="+mn-ea"/>
              </a:rPr>
              <a:t>	</a:t>
            </a:r>
            <a:endParaRPr lang="en-US" sz="2000" b="1" dirty="0" smtClean="0">
              <a:ea typeface="+mn-ea"/>
            </a:endParaRPr>
          </a:p>
          <a:p>
            <a:pPr>
              <a:buNone/>
              <a:defRPr/>
            </a:pPr>
            <a:r>
              <a:rPr lang="en-US" sz="2000" b="1" dirty="0" smtClean="0">
                <a:ea typeface="+mn-ea"/>
              </a:rPr>
              <a:t>		</a:t>
            </a:r>
          </a:p>
          <a:p>
            <a:pPr>
              <a:buNone/>
              <a:defRPr/>
            </a:pPr>
            <a:endParaRPr lang="en-US" sz="1400" b="1" dirty="0">
              <a:ea typeface="+mn-ea"/>
            </a:endParaRPr>
          </a:p>
          <a:p>
            <a:pPr>
              <a:buNone/>
              <a:defRPr/>
            </a:pPr>
            <a:endParaRPr lang="en-US" sz="1400" b="1" dirty="0" smtClean="0">
              <a:ea typeface="+mn-ea"/>
            </a:endParaRP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dirty="0" smtClean="0">
                <a:ea typeface="+mj-ea"/>
              </a:rPr>
              <a:t>Personal Curriculum Theory</a:t>
            </a:r>
            <a:endParaRPr lang="en-US" dirty="0">
              <a:ea typeface="+mj-ea"/>
            </a:endParaRPr>
          </a:p>
        </p:txBody>
      </p:sp>
      <p:sp>
        <p:nvSpPr>
          <p:cNvPr id="3" name="Content Placeholder 2"/>
          <p:cNvSpPr>
            <a:spLocks noGrp="1"/>
          </p:cNvSpPr>
          <p:nvPr>
            <p:ph idx="1"/>
          </p:nvPr>
        </p:nvSpPr>
        <p:spPr/>
        <p:txBody>
          <a:bodyPr/>
          <a:lstStyle/>
          <a:p>
            <a:pPr>
              <a:buNone/>
              <a:defRPr/>
            </a:pPr>
            <a:endParaRPr lang="en-US" sz="1600" dirty="0">
              <a:effectLst/>
              <a:ea typeface="+mn-ea"/>
            </a:endParaRPr>
          </a:p>
        </p:txBody>
      </p:sp>
    </p:spTree>
    <p:extLst>
      <p:ext uri="{BB962C8B-B14F-4D97-AF65-F5344CB8AC3E}">
        <p14:creationId xmlns:p14="http://schemas.microsoft.com/office/powerpoint/2010/main" val="1544643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pic>
        <p:nvPicPr>
          <p:cNvPr id="8" name="Content Placeholder 7" descr="west-virginia-satellite-image-m.jpg"/>
          <p:cNvPicPr>
            <a:picLocks noGrp="1" noChangeAspect="1"/>
          </p:cNvPicPr>
          <p:nvPr>
            <p:ph idx="1"/>
          </p:nvPr>
        </p:nvPicPr>
        <p:blipFill>
          <a:blip r:embed="rId3">
            <a:extLst>
              <a:ext uri="{28A0092B-C50C-407E-A947-70E740481C1C}">
                <a14:useLocalDpi xmlns:a14="http://schemas.microsoft.com/office/drawing/2010/main" val="0"/>
              </a:ext>
            </a:extLst>
          </a:blip>
          <a:srcRect t="18337" b="18337"/>
          <a:stretch>
            <a:fillRect/>
          </a:stretch>
        </p:blipFill>
        <p:spPr>
          <a:xfrm>
            <a:off x="0" y="-48301"/>
            <a:ext cx="9400246" cy="6906301"/>
          </a:xfrm>
        </p:spPr>
      </p:pic>
      <p:graphicFrame>
        <p:nvGraphicFramePr>
          <p:cNvPr id="10" name="Diagram 9"/>
          <p:cNvGraphicFramePr/>
          <p:nvPr>
            <p:extLst>
              <p:ext uri="{D42A27DB-BD31-4B8C-83A1-F6EECF244321}">
                <p14:modId xmlns:p14="http://schemas.microsoft.com/office/powerpoint/2010/main" val="1507183539"/>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p:cNvSpPr txBox="1"/>
          <p:nvPr/>
        </p:nvSpPr>
        <p:spPr>
          <a:xfrm>
            <a:off x="656857" y="1642307"/>
            <a:ext cx="2813539" cy="1200329"/>
          </a:xfrm>
          <a:prstGeom prst="rect">
            <a:avLst/>
          </a:prstGeom>
          <a:noFill/>
        </p:spPr>
        <p:txBody>
          <a:bodyPr wrap="square" rtlCol="0">
            <a:spAutoFit/>
          </a:bodyPr>
          <a:lstStyle/>
          <a:p>
            <a:r>
              <a:rPr lang="en-US" dirty="0" smtClean="0"/>
              <a:t>Change </a:t>
            </a:r>
          </a:p>
          <a:p>
            <a:r>
              <a:rPr lang="en-US" dirty="0" smtClean="0"/>
              <a:t>Domination and Power</a:t>
            </a:r>
          </a:p>
          <a:p>
            <a:r>
              <a:rPr lang="en-US" dirty="0" smtClean="0"/>
              <a:t>Multiple Voices</a:t>
            </a:r>
          </a:p>
          <a:p>
            <a:r>
              <a:rPr lang="en-US" dirty="0" smtClean="0"/>
              <a:t>Media</a:t>
            </a:r>
            <a:endParaRPr lang="en-US" dirty="0"/>
          </a:p>
        </p:txBody>
      </p:sp>
      <p:sp>
        <p:nvSpPr>
          <p:cNvPr id="12" name="TextBox 11"/>
          <p:cNvSpPr txBox="1"/>
          <p:nvPr/>
        </p:nvSpPr>
        <p:spPr>
          <a:xfrm>
            <a:off x="656857" y="4664152"/>
            <a:ext cx="1116658" cy="369332"/>
          </a:xfrm>
          <a:prstGeom prst="rect">
            <a:avLst/>
          </a:prstGeom>
          <a:noFill/>
        </p:spPr>
        <p:txBody>
          <a:bodyPr wrap="square" rtlCol="0">
            <a:spAutoFit/>
          </a:bodyPr>
          <a:lstStyle/>
          <a:p>
            <a:endParaRPr lang="en-US" dirty="0"/>
          </a:p>
        </p:txBody>
      </p:sp>
      <p:sp>
        <p:nvSpPr>
          <p:cNvPr id="13" name="TextBox 12"/>
          <p:cNvSpPr txBox="1"/>
          <p:nvPr/>
        </p:nvSpPr>
        <p:spPr>
          <a:xfrm>
            <a:off x="295586" y="4773639"/>
            <a:ext cx="1477929" cy="1477328"/>
          </a:xfrm>
          <a:prstGeom prst="rect">
            <a:avLst/>
          </a:prstGeom>
          <a:noFill/>
        </p:spPr>
        <p:txBody>
          <a:bodyPr wrap="square" rtlCol="0">
            <a:spAutoFit/>
          </a:bodyPr>
          <a:lstStyle/>
          <a:p>
            <a:r>
              <a:rPr lang="en-US" dirty="0" smtClean="0"/>
              <a:t>Status Quo</a:t>
            </a:r>
          </a:p>
          <a:p>
            <a:r>
              <a:rPr lang="en-US" dirty="0" smtClean="0"/>
              <a:t>Domination and Power</a:t>
            </a:r>
          </a:p>
          <a:p>
            <a:r>
              <a:rPr lang="en-US" dirty="0" smtClean="0"/>
              <a:t>Hidden Curriculum</a:t>
            </a:r>
          </a:p>
        </p:txBody>
      </p:sp>
      <p:sp>
        <p:nvSpPr>
          <p:cNvPr id="14" name="TextBox 13"/>
          <p:cNvSpPr txBox="1"/>
          <p:nvPr/>
        </p:nvSpPr>
        <p:spPr>
          <a:xfrm>
            <a:off x="7620000" y="5033484"/>
            <a:ext cx="1663582" cy="1200329"/>
          </a:xfrm>
          <a:prstGeom prst="rect">
            <a:avLst/>
          </a:prstGeom>
          <a:noFill/>
        </p:spPr>
        <p:txBody>
          <a:bodyPr wrap="square" rtlCol="0">
            <a:spAutoFit/>
          </a:bodyPr>
          <a:lstStyle/>
          <a:p>
            <a:r>
              <a:rPr lang="en-US" dirty="0" smtClean="0"/>
              <a:t>Lived Experiences</a:t>
            </a:r>
          </a:p>
          <a:p>
            <a:r>
              <a:rPr lang="en-US" dirty="0" smtClean="0"/>
              <a:t>Safe Spaces</a:t>
            </a:r>
          </a:p>
          <a:p>
            <a:r>
              <a:rPr lang="en-US" dirty="0" smtClean="0"/>
              <a:t>Language</a:t>
            </a:r>
            <a:endParaRPr lang="en-US" dirty="0"/>
          </a:p>
        </p:txBody>
      </p:sp>
      <p:sp>
        <p:nvSpPr>
          <p:cNvPr id="15" name="TextBox 14"/>
          <p:cNvSpPr txBox="1"/>
          <p:nvPr/>
        </p:nvSpPr>
        <p:spPr>
          <a:xfrm>
            <a:off x="5276753" y="372256"/>
            <a:ext cx="3086196" cy="646331"/>
          </a:xfrm>
          <a:prstGeom prst="rect">
            <a:avLst/>
          </a:prstGeom>
          <a:noFill/>
        </p:spPr>
        <p:txBody>
          <a:bodyPr wrap="square" rtlCol="0">
            <a:spAutoFit/>
          </a:bodyPr>
          <a:lstStyle/>
          <a:p>
            <a:r>
              <a:rPr lang="en-US" dirty="0" smtClean="0"/>
              <a:t>My Lens:  Appalachian Woman</a:t>
            </a:r>
            <a:endParaRPr lang="en-US" dirty="0"/>
          </a:p>
        </p:txBody>
      </p:sp>
    </p:spTree>
    <p:extLst>
      <p:ext uri="{BB962C8B-B14F-4D97-AF65-F5344CB8AC3E}">
        <p14:creationId xmlns:p14="http://schemas.microsoft.com/office/powerpoint/2010/main" val="3283981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76200" cap="flat" cmpd="sng" algn="ctr">
          <a:solidFill>
            <a:srgbClr val="215B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76200" cap="flat" cmpd="sng" algn="ctr">
          <a:solidFill>
            <a:srgbClr val="215B33"/>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901</TotalTime>
  <Words>1299</Words>
  <Application>Microsoft Office PowerPoint</Application>
  <PresentationFormat>On-screen Show (4:3)</PresentationFormat>
  <Paragraphs>207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Default Design</vt:lpstr>
      <vt:lpstr> Finding a New Pattern:  My Program Reflection</vt:lpstr>
      <vt:lpstr>The Fabric:  Coming to An Understanding</vt:lpstr>
      <vt:lpstr>Personal Teaching/Learning Theory</vt:lpstr>
      <vt:lpstr>The Fabric:  Coming to An Understanding</vt:lpstr>
      <vt:lpstr>The Pattern:  Reflecting on Purpose</vt:lpstr>
      <vt:lpstr>The Sewing:  Discovering Real Scholarship</vt:lpstr>
      <vt:lpstr>The Sewing:  Discovering Real Scholarship</vt:lpstr>
      <vt:lpstr>Personal Curriculum Theory</vt:lpstr>
      <vt:lpstr>PowerPoint Presentation</vt:lpstr>
      <vt:lpstr>The Binding:  Concluding the Process</vt:lpstr>
      <vt:lpstr>Next Steps</vt:lpstr>
      <vt:lpstr>A Special Thank You to My Committee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Bolen, Jacob</dc:creator>
  <cp:lastModifiedBy>Georgia Thornton</cp:lastModifiedBy>
  <cp:revision>183</cp:revision>
  <cp:lastPrinted>2013-04-17T00:02:13Z</cp:lastPrinted>
  <dcterms:created xsi:type="dcterms:W3CDTF">2012-10-22T18:13:25Z</dcterms:created>
  <dcterms:modified xsi:type="dcterms:W3CDTF">2013-05-09T11:43:38Z</dcterms:modified>
</cp:coreProperties>
</file>