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handoutMasterIdLst>
    <p:handoutMasterId r:id="rId32"/>
  </p:handoutMasterIdLst>
  <p:sldIdLst>
    <p:sldId id="256" r:id="rId2"/>
    <p:sldId id="277" r:id="rId3"/>
    <p:sldId id="276" r:id="rId4"/>
    <p:sldId id="258" r:id="rId5"/>
    <p:sldId id="261" r:id="rId6"/>
    <p:sldId id="257" r:id="rId7"/>
    <p:sldId id="280" r:id="rId8"/>
    <p:sldId id="281" r:id="rId9"/>
    <p:sldId id="283" r:id="rId10"/>
    <p:sldId id="282" r:id="rId11"/>
    <p:sldId id="279" r:id="rId12"/>
    <p:sldId id="278" r:id="rId13"/>
    <p:sldId id="284" r:id="rId14"/>
    <p:sldId id="291" r:id="rId15"/>
    <p:sldId id="288" r:id="rId16"/>
    <p:sldId id="289" r:id="rId17"/>
    <p:sldId id="292" r:id="rId18"/>
    <p:sldId id="293" r:id="rId19"/>
    <p:sldId id="294" r:id="rId20"/>
    <p:sldId id="295" r:id="rId21"/>
    <p:sldId id="296" r:id="rId22"/>
    <p:sldId id="297" r:id="rId23"/>
    <p:sldId id="301" r:id="rId24"/>
    <p:sldId id="298" r:id="rId25"/>
    <p:sldId id="302" r:id="rId26"/>
    <p:sldId id="299" r:id="rId27"/>
    <p:sldId id="300" r:id="rId28"/>
    <p:sldId id="304" r:id="rId29"/>
    <p:sldId id="303" r:id="rId30"/>
    <p:sldId id="275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66" d="100"/>
          <a:sy n="66" d="100"/>
        </p:scale>
        <p:origin x="-175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54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4597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31913" y="5373688"/>
            <a:ext cx="5834062" cy="6477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6043613"/>
            <a:ext cx="5834062" cy="338137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57888" y="115888"/>
            <a:ext cx="1925637" cy="6411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5626100" cy="6411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79388" y="115888"/>
            <a:ext cx="7704137" cy="64119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908050"/>
            <a:ext cx="3775075" cy="561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06863" y="908050"/>
            <a:ext cx="3776662" cy="561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15888"/>
            <a:ext cx="684053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ru-RU" smtClean="0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908050"/>
            <a:ext cx="7704137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8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5300663"/>
            <a:ext cx="5191125" cy="792162"/>
          </a:xfrm>
        </p:spPr>
        <p:txBody>
          <a:bodyPr/>
          <a:lstStyle/>
          <a:p>
            <a:r>
              <a:rPr lang="en-US" sz="1800" dirty="0" smtClean="0"/>
              <a:t>Stephanie A. Clapham</a:t>
            </a:r>
            <a:endParaRPr lang="uk-UA" sz="1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676400" y="6019800"/>
            <a:ext cx="5834062" cy="338137"/>
          </a:xfrm>
        </p:spPr>
        <p:txBody>
          <a:bodyPr/>
          <a:lstStyle/>
          <a:p>
            <a:r>
              <a:rPr lang="en-US" sz="1800" dirty="0" smtClean="0"/>
              <a:t>Marshall University Graduate College</a:t>
            </a:r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762000" y="2590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All The World is a Stage: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 Leader as a Director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 Residency Portfolio Reflection</a:t>
            </a: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6858000" cy="715962"/>
          </a:xfrm>
        </p:spPr>
        <p:txBody>
          <a:bodyPr/>
          <a:lstStyle/>
          <a:p>
            <a:r>
              <a:rPr lang="en-US" b="0" dirty="0" smtClean="0"/>
              <a:t>Accepting the “Oscar”</a:t>
            </a:r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marL="457200" lvl="1" indent="0">
              <a:buNone/>
            </a:pPr>
            <a:endParaRPr lang="uk-UA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40188" cy="4525963"/>
          </a:xfrm>
        </p:spPr>
        <p:txBody>
          <a:bodyPr/>
          <a:lstStyle/>
          <a:p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Celebrate success</a:t>
            </a:r>
          </a:p>
          <a:p>
            <a:endParaRPr lang="en-US" i="1" dirty="0" smtClean="0"/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Recognize individual accomplishments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 descr="oscar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856863">
            <a:off x="5030655" y="1850456"/>
            <a:ext cx="31623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599" y="115888"/>
            <a:ext cx="5338763" cy="647700"/>
          </a:xfrm>
        </p:spPr>
        <p:txBody>
          <a:bodyPr/>
          <a:lstStyle/>
          <a:p>
            <a:r>
              <a:rPr lang="en-US" b="0" dirty="0" smtClean="0"/>
              <a:t>Educational Background</a:t>
            </a:r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388" y="908050"/>
            <a:ext cx="5078412" cy="4502150"/>
          </a:xfrm>
        </p:spPr>
        <p:txBody>
          <a:bodyPr/>
          <a:lstStyle/>
          <a:p>
            <a:pPr lvl="1"/>
            <a:endParaRPr lang="en-US" dirty="0"/>
          </a:p>
          <a:p>
            <a:pPr marL="457200" lvl="1" indent="0"/>
            <a:r>
              <a:rPr lang="en-US" dirty="0" smtClean="0"/>
              <a:t> Bachelor’s Degree in Elementary Education</a:t>
            </a:r>
          </a:p>
          <a:p>
            <a:pPr marL="857250" lvl="2" indent="0">
              <a:buNone/>
            </a:pPr>
            <a:r>
              <a:rPr lang="en-US" b="1" dirty="0" smtClean="0"/>
              <a:t>West Virginia State University</a:t>
            </a:r>
          </a:p>
          <a:p>
            <a:pPr marL="857250" lvl="2" indent="0">
              <a:buNone/>
            </a:pPr>
            <a:endParaRPr lang="en-US" b="1" dirty="0" smtClean="0"/>
          </a:p>
          <a:p>
            <a:pPr marL="457200" lvl="1" indent="0"/>
            <a:r>
              <a:rPr lang="en-US" dirty="0" smtClean="0"/>
              <a:t> Master’s Degree in Literacy Education</a:t>
            </a:r>
          </a:p>
          <a:p>
            <a:pPr marL="457200" lvl="1" indent="0">
              <a:buNone/>
            </a:pPr>
            <a:r>
              <a:rPr lang="en-US" dirty="0" smtClean="0"/>
              <a:t>	Marshall University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/>
            <a:r>
              <a:rPr lang="en-US" dirty="0" smtClean="0"/>
              <a:t>Administrative Certification </a:t>
            </a:r>
          </a:p>
          <a:p>
            <a:pPr marL="857250" lvl="2" indent="0">
              <a:buNone/>
            </a:pPr>
            <a:r>
              <a:rPr lang="en-US" b="1" dirty="0" smtClean="0"/>
              <a:t>Marshall University</a:t>
            </a:r>
            <a:endParaRPr lang="uk-UA" b="1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925" y="4419600"/>
            <a:ext cx="2647950" cy="1571625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752600"/>
            <a:ext cx="2057400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324601" cy="647700"/>
          </a:xfrm>
        </p:spPr>
        <p:txBody>
          <a:bodyPr/>
          <a:lstStyle/>
          <a:p>
            <a:r>
              <a:rPr lang="en-US" dirty="0" smtClean="0"/>
              <a:t>Professional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502525" cy="5232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Title I Reading Specialist</a:t>
            </a:r>
          </a:p>
          <a:p>
            <a:pPr lvl="1"/>
            <a:r>
              <a:rPr lang="en-US" dirty="0" smtClean="0"/>
              <a:t>Logan County Schools 1994-2009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Adjunct Instructor: Literacy Education</a:t>
            </a:r>
          </a:p>
          <a:p>
            <a:pPr lvl="1"/>
            <a:r>
              <a:rPr lang="en-US" dirty="0" smtClean="0"/>
              <a:t>Marshall University Graduate College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2008-Present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Assistant Principal</a:t>
            </a:r>
          </a:p>
          <a:p>
            <a:pPr lvl="1"/>
            <a:r>
              <a:rPr lang="en-US" dirty="0" smtClean="0"/>
              <a:t>Chapmanville Middle School 2009-Present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Transformational/Charismatic Leadership</a:t>
            </a:r>
            <a:br>
              <a:rPr lang="en-US" sz="2400" dirty="0" smtClean="0"/>
            </a:br>
            <a:r>
              <a:rPr lang="en-US" sz="2400" dirty="0" smtClean="0"/>
              <a:t>					-Bass (1985)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pPr algn="ctr"/>
            <a:r>
              <a:rPr lang="en-US" i="1" dirty="0"/>
              <a:t>Idealized Influence (II) - the leader serves as an ideal role model for followers; the leader "walks the talk," and is admired for this</a:t>
            </a:r>
            <a:r>
              <a:rPr lang="en-US" i="1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1091">
            <a:off x="1219201" y="3018358"/>
            <a:ext cx="2889504" cy="21640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27489">
            <a:off x="5395773" y="3705265"/>
            <a:ext cx="2916645" cy="200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79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Transformational/Charismatic Leadership</a:t>
            </a:r>
            <a:br>
              <a:rPr lang="en-US" sz="2400" dirty="0" smtClean="0"/>
            </a:br>
            <a:r>
              <a:rPr lang="en-US" sz="2400" dirty="0" smtClean="0"/>
              <a:t>					-Bass (1985)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Inspirational </a:t>
            </a:r>
            <a:r>
              <a:rPr lang="en-US" sz="2000" i="1" dirty="0"/>
              <a:t>Motivation (IM) - Transformational leaders have the ability to inspire </a:t>
            </a:r>
            <a:r>
              <a:rPr lang="en-US" sz="2000" i="1" dirty="0" smtClean="0"/>
              <a:t>and </a:t>
            </a:r>
            <a:r>
              <a:rPr lang="en-US" sz="2000" i="1" dirty="0"/>
              <a:t>motivate followers. </a:t>
            </a:r>
            <a:endParaRPr lang="en-US" sz="2000" i="1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47875"/>
            <a:ext cx="4343400" cy="21431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057400"/>
            <a:ext cx="4191000" cy="4267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7592">
            <a:off x="834758" y="4190342"/>
            <a:ext cx="3237738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00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Transformational/Charismatic Leadership</a:t>
            </a:r>
            <a:br>
              <a:rPr lang="en-US" sz="2400" dirty="0" smtClean="0"/>
            </a:br>
            <a:r>
              <a:rPr lang="en-US" sz="2400" dirty="0" smtClean="0"/>
              <a:t>					-Bass (1985)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r>
              <a:rPr lang="en-US" sz="2000" i="1" dirty="0"/>
              <a:t>Individualized Consideration (IC) - Transformational leaders demonstrate genuine concern for the needs and feelings of followers. This personal attention to each follower is a key element in bringing out their very best efforts.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999509"/>
            <a:ext cx="4686300" cy="255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5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Transformational/Charismatic Leadership</a:t>
            </a:r>
            <a:br>
              <a:rPr lang="en-US" sz="2400" dirty="0" smtClean="0"/>
            </a:br>
            <a:r>
              <a:rPr lang="en-US" sz="2400" dirty="0" smtClean="0"/>
              <a:t>					-Bass (1985)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pPr marL="0" indent="0">
              <a:buNone/>
            </a:pPr>
            <a:r>
              <a:rPr lang="en-US" sz="2000" i="1" dirty="0" smtClean="0"/>
              <a:t>Intellectual Stimulation (IS) - the leader challenges followers to be innovative and creative.</a:t>
            </a:r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028" y="2385583"/>
            <a:ext cx="3276600" cy="23958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528" y="4925291"/>
            <a:ext cx="3886200" cy="1905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728" y="2422333"/>
            <a:ext cx="30480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5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4343400" cy="2209800"/>
          </a:xfrm>
        </p:spPr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Portfolio Process:</a:t>
            </a:r>
          </a:p>
          <a:p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Scholarship</a:t>
            </a:r>
          </a:p>
          <a:p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Professional/Academic</a:t>
            </a:r>
          </a:p>
          <a:p>
            <a:r>
              <a:rPr lang="en-US" dirty="0" smtClean="0">
                <a:solidFill>
                  <a:schemeClr val="tx1">
                    <a:lumMod val="20000"/>
                    <a:lumOff val="80000"/>
                  </a:schemeClr>
                </a:solidFill>
              </a:rPr>
              <a:t>Research</a:t>
            </a:r>
          </a:p>
          <a:p>
            <a:endParaRPr lang="en-US" dirty="0">
              <a:solidFill>
                <a:schemeClr val="tx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02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Scholarship: Conference Presentations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endParaRPr lang="en-US" sz="1600" dirty="0"/>
          </a:p>
          <a:p>
            <a:r>
              <a:rPr lang="en-US" sz="2000" dirty="0" smtClean="0"/>
              <a:t>“</a:t>
            </a:r>
            <a:r>
              <a:rPr lang="en-US" sz="2000" b="1" dirty="0" smtClean="0"/>
              <a:t>Literacy Leaders: A Closer Look at the Challenging Role of Developing Quality Literacy Education Programs”</a:t>
            </a:r>
            <a:endParaRPr lang="en-US" sz="2000" b="1" dirty="0"/>
          </a:p>
          <a:p>
            <a:pPr lvl="2"/>
            <a:r>
              <a:rPr lang="en-US" sz="2000" dirty="0" smtClean="0"/>
              <a:t>Co-Presented with Dr. Barbara O’Byrne at the WV State Reading Conference, White Sulphur Springs, WV, November 17-18, 2011.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sz="2000" dirty="0"/>
          </a:p>
          <a:p>
            <a:pPr marL="914400" lvl="2" indent="0">
              <a:buNone/>
            </a:pP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4117109"/>
            <a:ext cx="3048000" cy="136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47799" y="115888"/>
            <a:ext cx="6934201" cy="647700"/>
          </a:xfrm>
        </p:spPr>
        <p:txBody>
          <a:bodyPr/>
          <a:lstStyle/>
          <a:p>
            <a:r>
              <a:rPr lang="en-US" sz="2400" dirty="0" smtClean="0"/>
              <a:t>   Scholarship: Conference Presentations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79388" y="1143000"/>
            <a:ext cx="7704137" cy="53848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b="1" dirty="0" smtClean="0"/>
              <a:t>“</a:t>
            </a:r>
            <a:r>
              <a:rPr lang="en-US" sz="2000" b="1" dirty="0"/>
              <a:t>Fostering Teacher Leaders: The Role of the Principal in Developing Leadership within a Facility”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0" dirty="0"/>
              <a:t>Co-Presented with Dr. Michael Galbraith at the Southern Regional Council </a:t>
            </a:r>
            <a:r>
              <a:rPr lang="en-US" sz="2000" b="0" dirty="0" smtClean="0"/>
              <a:t>on Educational Administration, </a:t>
            </a:r>
            <a:r>
              <a:rPr lang="en-US" sz="2000" b="0" dirty="0"/>
              <a:t>New Orleans, LA, September 6-9, 2012.</a:t>
            </a:r>
          </a:p>
          <a:p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3978564"/>
            <a:ext cx="2819400" cy="172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73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15888"/>
            <a:ext cx="5476875" cy="719137"/>
          </a:xfrm>
        </p:spPr>
        <p:txBody>
          <a:bodyPr/>
          <a:lstStyle/>
          <a:p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350125" cy="5105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		</a:t>
            </a: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</a:rPr>
              <a:t>Committee </a:t>
            </a:r>
            <a:r>
              <a:rPr lang="en-US" sz="3200" b="1" dirty="0">
                <a:solidFill>
                  <a:schemeClr val="tx1">
                    <a:lumMod val="50000"/>
                  </a:schemeClr>
                </a:solidFill>
              </a:rPr>
              <a:t>Members</a:t>
            </a:r>
          </a:p>
          <a:p>
            <a:endParaRPr lang="en-US" sz="3200" b="1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</a:rPr>
              <a:t>Dr. Michael Galbraith, Chair</a:t>
            </a: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</a:rPr>
              <a:t>Dr. Michael Cunningham</a:t>
            </a: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</a:rPr>
              <a:t>Dr. Nega Debela</a:t>
            </a:r>
          </a:p>
          <a:p>
            <a:r>
              <a:rPr lang="en-US" sz="3200" b="1" dirty="0">
                <a:solidFill>
                  <a:schemeClr val="tx1">
                    <a:lumMod val="50000"/>
                  </a:schemeClr>
                </a:solidFill>
              </a:rPr>
              <a:t>Dr. Lewis Watts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r>
              <a:rPr lang="en-US" sz="2000" dirty="0" smtClean="0"/>
              <a:t>Improving Teacher Quality Grant. (Focus on Instructional Practices Related to Literacy Instructional Strategies and Development of Instructional Leadership.  Undertaken with Dr. Barbara O’Byrne. Mingo County, WV. March 2010-2011.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/>
              <a:t>Improving Teacher Quality Grant. (Focus on Instructional Practices Related to </a:t>
            </a:r>
            <a:r>
              <a:rPr lang="en-US" sz="2000" dirty="0" smtClean="0"/>
              <a:t>Comprehension/Vocabulary Instruction and </a:t>
            </a:r>
            <a:r>
              <a:rPr lang="en-US" sz="2000" dirty="0"/>
              <a:t>Development of Instructional </a:t>
            </a:r>
            <a:r>
              <a:rPr lang="en-US" sz="2000" dirty="0" smtClean="0"/>
              <a:t>Leadership.  </a:t>
            </a:r>
            <a:r>
              <a:rPr lang="en-US" sz="2000" dirty="0"/>
              <a:t>Undertaken with Dr. Barbara O’Byrne. </a:t>
            </a:r>
            <a:r>
              <a:rPr lang="en-US" sz="2000" dirty="0" smtClean="0"/>
              <a:t>Logan County</a:t>
            </a:r>
            <a:r>
              <a:rPr lang="en-US" sz="2000" dirty="0"/>
              <a:t>, WV. March </a:t>
            </a:r>
            <a:r>
              <a:rPr lang="en-US" sz="2000" dirty="0" smtClean="0"/>
              <a:t>2012-13.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9643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Marshall University Graduate College Doctoral Seminar Planning Committee, March-October 2011.</a:t>
            </a:r>
          </a:p>
          <a:p>
            <a:endParaRPr lang="en-US" sz="2000" dirty="0"/>
          </a:p>
          <a:p>
            <a:r>
              <a:rPr lang="en-US" sz="2000" dirty="0" smtClean="0"/>
              <a:t>Seminar Presentation: “Using Social Media and Networking”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828801"/>
            <a:ext cx="2146011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Co-Teaching Experiences at MUGC:</a:t>
            </a:r>
          </a:p>
          <a:p>
            <a:endParaRPr lang="en-US" sz="2000" dirty="0"/>
          </a:p>
          <a:p>
            <a:pPr lvl="1"/>
            <a:r>
              <a:rPr lang="en-US" sz="1600" dirty="0" smtClean="0"/>
              <a:t>CIRG 623: Literacy Facilitator. Co-taught with Dr. Barbara O’Byrne</a:t>
            </a:r>
          </a:p>
          <a:p>
            <a:pPr lvl="1"/>
            <a:r>
              <a:rPr lang="en-US" sz="1600" dirty="0" smtClean="0"/>
              <a:t>CIRG 580: Vocabulary and Comprehension. Co-Taught with Dr. Barbara O’Byrne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962400"/>
            <a:ext cx="285750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50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Other MUGC Teaching Experiences: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043603"/>
              </p:ext>
            </p:extLst>
          </p:nvPr>
        </p:nvGraphicFramePr>
        <p:xfrm>
          <a:off x="2590800" y="1981200"/>
          <a:ext cx="38862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345497">
                <a:tc>
                  <a:txBody>
                    <a:bodyPr/>
                    <a:lstStyle/>
                    <a:p>
                      <a:r>
                        <a:rPr lang="en-US" dirty="0" smtClean="0"/>
                        <a:t>Course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318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 637 Literacy</a:t>
                      </a:r>
                      <a:r>
                        <a:rPr lang="en-US" sz="1200" baseline="0" dirty="0" smtClean="0"/>
                        <a:t> Assessment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Fall</a:t>
                      </a:r>
                      <a:r>
                        <a:rPr lang="en-US" sz="1200" baseline="0" dirty="0" smtClean="0"/>
                        <a:t> 2008</a:t>
                      </a:r>
                      <a:endParaRPr lang="en-US" sz="1200" dirty="0"/>
                    </a:p>
                  </a:txBody>
                  <a:tcPr/>
                </a:tc>
              </a:tr>
              <a:tr h="4318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</a:t>
                      </a:r>
                      <a:r>
                        <a:rPr lang="en-US" sz="1200" baseline="0" dirty="0" smtClean="0"/>
                        <a:t> 626 Developmental Reading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Spring 2009</a:t>
                      </a:r>
                    </a:p>
                    <a:p>
                      <a:r>
                        <a:rPr lang="en-US" sz="1200" dirty="0" smtClean="0"/>
                        <a:t>Spring 2010</a:t>
                      </a:r>
                      <a:endParaRPr lang="en-US" sz="1200" dirty="0"/>
                    </a:p>
                  </a:txBody>
                  <a:tcPr/>
                </a:tc>
              </a:tr>
              <a:tr h="57345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 622 Literacy</a:t>
                      </a:r>
                      <a:r>
                        <a:rPr lang="en-US" sz="1200" baseline="0" dirty="0" smtClean="0"/>
                        <a:t> Technology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Summer 2009</a:t>
                      </a:r>
                    </a:p>
                    <a:p>
                      <a:r>
                        <a:rPr lang="en-US" sz="1200" dirty="0" smtClean="0"/>
                        <a:t> Fall 2009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318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 613 Children’s Literature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Summer 2012</a:t>
                      </a:r>
                      <a:endParaRPr lang="en-US" sz="1200" dirty="0"/>
                    </a:p>
                  </a:txBody>
                  <a:tcPr/>
                </a:tc>
              </a:tr>
              <a:tr h="60462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 580 Special Topics: Comprehension and Vocabulary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Fall 2012</a:t>
                      </a:r>
                      <a:endParaRPr lang="en-US" sz="1200" dirty="0"/>
                    </a:p>
                  </a:txBody>
                  <a:tcPr/>
                </a:tc>
              </a:tr>
              <a:tr h="43187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CIRG 615 Writing</a:t>
                      </a:r>
                      <a:r>
                        <a:rPr lang="en-US" sz="1200" baseline="0" dirty="0" smtClean="0"/>
                        <a:t> in the School Curriculum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Spring 2013</a:t>
                      </a:r>
                      <a:endParaRPr lang="en-US" sz="1200" dirty="0"/>
                    </a:p>
                  </a:txBody>
                  <a:tcPr/>
                </a:tc>
              </a:tr>
              <a:tr h="863743"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CIRG: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CIRG 621 Current Issues and Problems in Reading Education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Summer 2013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64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Recognized by the MU Graduate School of Education and Professional Development for dedication to the field of education and for contributions as a doctoral student (Spring 2012)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Recognized at the Fall 2012 GSEPD Part-Time </a:t>
            </a:r>
            <a:r>
              <a:rPr lang="en-US" sz="2000" dirty="0"/>
              <a:t>F</a:t>
            </a:r>
            <a:r>
              <a:rPr lang="en-US" sz="2000" dirty="0" smtClean="0"/>
              <a:t>aculty Seminar with a Certificate of Appreciation for efforts as a part-time faculty member in the MU Literacy Education Program.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648199"/>
            <a:ext cx="4775200" cy="151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16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981199" y="115888"/>
            <a:ext cx="7086601" cy="647700"/>
          </a:xfrm>
        </p:spPr>
        <p:txBody>
          <a:bodyPr/>
          <a:lstStyle/>
          <a:p>
            <a:r>
              <a:rPr lang="en-US" sz="2400" dirty="0" smtClean="0"/>
              <a:t>   Scholarship: Professional/Academic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smtClean="0"/>
              <a:t>Professional Affiliations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1582"/>
            <a:ext cx="3467100" cy="28748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438400"/>
            <a:ext cx="2590800" cy="287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0" y="115888"/>
            <a:ext cx="6781800" cy="647700"/>
          </a:xfrm>
        </p:spPr>
        <p:txBody>
          <a:bodyPr/>
          <a:lstStyle/>
          <a:p>
            <a:r>
              <a:rPr lang="en-US" sz="2400" dirty="0" smtClean="0"/>
              <a:t>   Research 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r>
              <a:rPr lang="en-US" sz="1800" dirty="0" smtClean="0"/>
              <a:t>Successful completion of EDF 625 Qualitative Research and EDF 626 Advance Qualitative Research</a:t>
            </a:r>
          </a:p>
          <a:p>
            <a:endParaRPr lang="en-US" sz="1800" dirty="0" smtClean="0"/>
          </a:p>
          <a:p>
            <a:r>
              <a:rPr lang="en-US" sz="1800" dirty="0" smtClean="0"/>
              <a:t>Received IRB approval for proposed research project  done under the supervision of Dr. Nega Debela while enrolled in EDF 626</a:t>
            </a:r>
          </a:p>
          <a:p>
            <a:endParaRPr lang="en-US" sz="1800" dirty="0"/>
          </a:p>
          <a:p>
            <a:r>
              <a:rPr lang="en-US" sz="1800" dirty="0" smtClean="0"/>
              <a:t>Submission of a finalized project proposal to Dr. Debela for inclusion in a student handbook focusing </a:t>
            </a:r>
            <a:r>
              <a:rPr lang="en-US" sz="1800" dirty="0" smtClean="0"/>
              <a:t>on </a:t>
            </a:r>
            <a:r>
              <a:rPr lang="en-US" sz="1800" dirty="0" smtClean="0"/>
              <a:t>qualitative </a:t>
            </a:r>
            <a:r>
              <a:rPr lang="en-US" sz="1800" dirty="0" smtClean="0"/>
              <a:t>research methods.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4343400"/>
            <a:ext cx="20574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0" y="228600"/>
            <a:ext cx="6781800" cy="647700"/>
          </a:xfrm>
        </p:spPr>
        <p:txBody>
          <a:bodyPr/>
          <a:lstStyle/>
          <a:p>
            <a:pPr algn="ctr"/>
            <a:r>
              <a:rPr lang="en-US" sz="2400" dirty="0" smtClean="0"/>
              <a:t>Research 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Utilization of qualitative and quantitative research methods during the ITQ Grant Proposal Process in both Logan and Mingo Counties.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198" y="3631767"/>
            <a:ext cx="2991965" cy="194800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3581398"/>
            <a:ext cx="2476500" cy="19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0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                                Final Thoughts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752600" y="1359852"/>
            <a:ext cx="7391400" cy="1454150"/>
          </a:xfrm>
        </p:spPr>
        <p:txBody>
          <a:bodyPr/>
          <a:lstStyle/>
          <a:p>
            <a:pPr marL="0" indent="0">
              <a:buNone/>
            </a:pPr>
            <a:r>
              <a:rPr lang="en-US" sz="1600" i="1" dirty="0" smtClean="0"/>
              <a:t>“You </a:t>
            </a:r>
            <a:r>
              <a:rPr lang="en-US" sz="1600" i="1" dirty="0"/>
              <a:t>simply have to put one foot in front of the other</a:t>
            </a:r>
            <a:endParaRPr lang="en-US" sz="1600" dirty="0"/>
          </a:p>
          <a:p>
            <a:pPr marL="0" indent="0">
              <a:buNone/>
            </a:pPr>
            <a:r>
              <a:rPr lang="en-US" sz="1600" i="1" dirty="0"/>
              <a:t>and keep going. Put blinders on and plow right ahead</a:t>
            </a:r>
            <a:r>
              <a:rPr lang="en-US" sz="1600" i="1" dirty="0" smtClean="0"/>
              <a:t>”</a:t>
            </a: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                                                          -George </a:t>
            </a:r>
            <a:r>
              <a:rPr lang="en-US" sz="1600" dirty="0"/>
              <a:t>Lucas, Director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41797"/>
            <a:ext cx="2476500" cy="2133600"/>
          </a:xfrm>
          <a:prstGeom prst="rect">
            <a:avLst/>
          </a:prstGeom>
        </p:spPr>
      </p:pic>
      <p:pic>
        <p:nvPicPr>
          <p:cNvPr id="5" name="Picture 4" descr="C:\Users\TFSUser\AppData\Local\Microsoft\Windows\Temporary Internet Files\Content.IE5\AC9TR3NJ\MC900056794[1].wm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457" y="2941797"/>
            <a:ext cx="2236470" cy="19103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1529" y="4120198"/>
            <a:ext cx="2393950" cy="225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34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0" y="115888"/>
            <a:ext cx="6781800" cy="647700"/>
          </a:xfrm>
        </p:spPr>
        <p:txBody>
          <a:bodyPr/>
          <a:lstStyle/>
          <a:p>
            <a:r>
              <a:rPr lang="en-US" sz="2400" dirty="0" smtClean="0"/>
              <a:t>                 References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7772400" cy="5003800"/>
          </a:xfrm>
        </p:spPr>
        <p:txBody>
          <a:bodyPr/>
          <a:lstStyle/>
          <a:p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/>
              <a:t>Antonakis, J &amp; Day, D. V.. (2011). </a:t>
            </a:r>
            <a:r>
              <a:rPr lang="en-US" sz="2000" i="1" dirty="0"/>
              <a:t>The nature of leadership</a:t>
            </a:r>
            <a:r>
              <a:rPr lang="en-US" sz="2000" dirty="0"/>
              <a:t>. Sage Publications, Inc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Bass, B.M. (1985).  </a:t>
            </a:r>
            <a:r>
              <a:rPr lang="en-US" sz="2000" i="1" dirty="0"/>
              <a:t>Leadership and performance beyond expectations</a:t>
            </a:r>
            <a:r>
              <a:rPr lang="en-US" sz="2000" dirty="0"/>
              <a:t>. New York: </a:t>
            </a:r>
            <a:r>
              <a:rPr lang="en-US" sz="2000" dirty="0" smtClean="0"/>
              <a:t>Free Press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74101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2092777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lang="en-US" sz="2000" i="1" dirty="0" smtClean="0">
                <a:solidFill>
                  <a:schemeClr val="bg1"/>
                </a:solidFill>
                <a:latin typeface="Cambria" pitchFamily="18" charset="0"/>
                <a:ea typeface="Calibri" pitchFamily="34" charset="0"/>
                <a:cs typeface="Times New Roman" pitchFamily="18" charset="0"/>
              </a:rPr>
              <a:t>”A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ll the world's a stage,</a:t>
            </a:r>
            <a:b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And all the men and women merely players;</a:t>
            </a:r>
            <a:b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They have their exits and their entrances,</a:t>
            </a:r>
            <a:b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And one man in his time plays many parts.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			-William Shakespeare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ChangeArrowheads="1"/>
          </p:cNvSpPr>
          <p:nvPr/>
        </p:nvSpPr>
        <p:spPr bwMode="gray">
          <a:xfrm>
            <a:off x="2268538" y="6021388"/>
            <a:ext cx="39481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en-US" altLang="ko-KR" sz="2000" dirty="0">
              <a:solidFill>
                <a:schemeClr val="tx2"/>
              </a:solidFill>
              <a:ea typeface="굴림" charset="-127"/>
            </a:endParaRPr>
          </a:p>
        </p:txBody>
      </p:sp>
      <p:sp>
        <p:nvSpPr>
          <p:cNvPr id="375811" name="WordArt 3"/>
          <p:cNvSpPr>
            <a:spLocks noChangeArrowheads="1" noChangeShapeType="1" noTextEdit="1"/>
          </p:cNvSpPr>
          <p:nvPr/>
        </p:nvSpPr>
        <p:spPr bwMode="gray">
          <a:xfrm>
            <a:off x="2590800" y="5721577"/>
            <a:ext cx="3744913" cy="508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3600" b="1" kern="10" dirty="0">
                <a:ln w="381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2700000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02" name="Group 2"/>
          <p:cNvGrpSpPr>
            <a:grpSpLocks/>
          </p:cNvGrpSpPr>
          <p:nvPr/>
        </p:nvGrpSpPr>
        <p:grpSpPr bwMode="auto">
          <a:xfrm>
            <a:off x="1546225" y="4838700"/>
            <a:ext cx="6121400" cy="677863"/>
            <a:chOff x="1065" y="3203"/>
            <a:chExt cx="3856" cy="427"/>
          </a:xfrm>
        </p:grpSpPr>
        <p:sp>
          <p:nvSpPr>
            <p:cNvPr id="358403" name="AutoShape 3"/>
            <p:cNvSpPr>
              <a:spLocks noChangeArrowheads="1"/>
            </p:cNvSpPr>
            <p:nvPr/>
          </p:nvSpPr>
          <p:spPr bwMode="auto">
            <a:xfrm>
              <a:off x="1065" y="3313"/>
              <a:ext cx="3856" cy="230"/>
            </a:xfrm>
            <a:prstGeom prst="roundRect">
              <a:avLst>
                <a:gd name="adj" fmla="val 36088"/>
              </a:avLst>
            </a:prstGeom>
            <a:solidFill>
              <a:schemeClr val="hlink"/>
            </a:solidFill>
            <a:ln w="254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8404" name="AutoShape 4"/>
            <p:cNvSpPr>
              <a:spLocks noChangeArrowheads="1"/>
            </p:cNvSpPr>
            <p:nvPr/>
          </p:nvSpPr>
          <p:spPr bwMode="auto">
            <a:xfrm rot="10800000">
              <a:off x="1080" y="3322"/>
              <a:ext cx="3823" cy="1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37000"/>
                  </a:schemeClr>
                </a:gs>
                <a:gs pos="100000">
                  <a:schemeClr val="hlink">
                    <a:gamma/>
                    <a:tint val="4431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  <p:grpSp>
          <p:nvGrpSpPr>
            <p:cNvPr id="358405" name="Group 5"/>
            <p:cNvGrpSpPr>
              <a:grpSpLocks/>
            </p:cNvGrpSpPr>
            <p:nvPr/>
          </p:nvGrpSpPr>
          <p:grpSpPr bwMode="auto">
            <a:xfrm>
              <a:off x="1292" y="3222"/>
              <a:ext cx="408" cy="408"/>
              <a:chOff x="1292" y="3222"/>
              <a:chExt cx="408" cy="408"/>
            </a:xfrm>
          </p:grpSpPr>
          <p:sp>
            <p:nvSpPr>
              <p:cNvPr id="358406" name="Oval 6"/>
              <p:cNvSpPr>
                <a:spLocks noChangeArrowheads="1"/>
              </p:cNvSpPr>
              <p:nvPr/>
            </p:nvSpPr>
            <p:spPr bwMode="auto">
              <a:xfrm>
                <a:off x="1292" y="3222"/>
                <a:ext cx="408" cy="40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50800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07" name="Oval 7"/>
              <p:cNvSpPr>
                <a:spLocks noChangeArrowheads="1"/>
              </p:cNvSpPr>
              <p:nvPr/>
            </p:nvSpPr>
            <p:spPr bwMode="auto">
              <a:xfrm>
                <a:off x="1340" y="3270"/>
                <a:ext cx="312" cy="312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08" name="Oval 8"/>
              <p:cNvSpPr>
                <a:spLocks noChangeArrowheads="1"/>
              </p:cNvSpPr>
              <p:nvPr/>
            </p:nvSpPr>
            <p:spPr bwMode="auto">
              <a:xfrm flipH="1">
                <a:off x="1381" y="3282"/>
                <a:ext cx="233" cy="18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8409" name="Rectangle 9"/>
            <p:cNvSpPr>
              <a:spLocks noChangeArrowheads="1"/>
            </p:cNvSpPr>
            <p:nvPr/>
          </p:nvSpPr>
          <p:spPr bwMode="auto">
            <a:xfrm>
              <a:off x="1383" y="3203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600" b="1" baseline="-25000" dirty="0">
                  <a:solidFill>
                    <a:schemeClr val="bg1"/>
                  </a:solidFill>
                </a:rPr>
                <a:t>4</a:t>
              </a:r>
              <a:endParaRPr lang="uk-UA" sz="3600" b="1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358410" name="Group 10"/>
          <p:cNvGrpSpPr>
            <a:grpSpLocks/>
          </p:cNvGrpSpPr>
          <p:nvPr/>
        </p:nvGrpSpPr>
        <p:grpSpPr bwMode="auto">
          <a:xfrm>
            <a:off x="1546225" y="3878263"/>
            <a:ext cx="6121400" cy="676275"/>
            <a:chOff x="1065" y="2598"/>
            <a:chExt cx="3856" cy="426"/>
          </a:xfrm>
        </p:grpSpPr>
        <p:grpSp>
          <p:nvGrpSpPr>
            <p:cNvPr id="358411" name="Group 11"/>
            <p:cNvGrpSpPr>
              <a:grpSpLocks/>
            </p:cNvGrpSpPr>
            <p:nvPr/>
          </p:nvGrpSpPr>
          <p:grpSpPr bwMode="auto">
            <a:xfrm>
              <a:off x="1065" y="2719"/>
              <a:ext cx="3856" cy="230"/>
              <a:chOff x="1065" y="2719"/>
              <a:chExt cx="3856" cy="230"/>
            </a:xfrm>
          </p:grpSpPr>
          <p:sp>
            <p:nvSpPr>
              <p:cNvPr id="358412" name="AutoShape 12"/>
              <p:cNvSpPr>
                <a:spLocks noChangeArrowheads="1"/>
              </p:cNvSpPr>
              <p:nvPr/>
            </p:nvSpPr>
            <p:spPr bwMode="auto">
              <a:xfrm>
                <a:off x="1065" y="2719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2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13" name="AutoShape 13"/>
              <p:cNvSpPr>
                <a:spLocks noChangeArrowheads="1"/>
              </p:cNvSpPr>
              <p:nvPr/>
            </p:nvSpPr>
            <p:spPr bwMode="auto">
              <a:xfrm rot="10800000">
                <a:off x="1080" y="2728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37000"/>
                    </a:schemeClr>
                  </a:gs>
                  <a:gs pos="100000">
                    <a:schemeClr val="accent2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58414" name="Group 14"/>
            <p:cNvGrpSpPr>
              <a:grpSpLocks/>
            </p:cNvGrpSpPr>
            <p:nvPr/>
          </p:nvGrpSpPr>
          <p:grpSpPr bwMode="auto">
            <a:xfrm>
              <a:off x="1292" y="2616"/>
              <a:ext cx="408" cy="408"/>
              <a:chOff x="1292" y="2616"/>
              <a:chExt cx="408" cy="408"/>
            </a:xfrm>
          </p:grpSpPr>
          <p:sp>
            <p:nvSpPr>
              <p:cNvPr id="358415" name="Oval 15"/>
              <p:cNvSpPr>
                <a:spLocks noChangeArrowheads="1"/>
              </p:cNvSpPr>
              <p:nvPr/>
            </p:nvSpPr>
            <p:spPr bwMode="auto">
              <a:xfrm>
                <a:off x="1292" y="2616"/>
                <a:ext cx="408" cy="40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508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16" name="Oval 16"/>
              <p:cNvSpPr>
                <a:spLocks noChangeArrowheads="1"/>
              </p:cNvSpPr>
              <p:nvPr/>
            </p:nvSpPr>
            <p:spPr bwMode="auto">
              <a:xfrm>
                <a:off x="1340" y="2664"/>
                <a:ext cx="312" cy="312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17" name="Oval 17"/>
              <p:cNvSpPr>
                <a:spLocks noChangeArrowheads="1"/>
              </p:cNvSpPr>
              <p:nvPr/>
            </p:nvSpPr>
            <p:spPr bwMode="auto">
              <a:xfrm flipH="1">
                <a:off x="1381" y="2677"/>
                <a:ext cx="233" cy="1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42353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8418" name="Rectangle 18"/>
            <p:cNvSpPr>
              <a:spLocks noChangeArrowheads="1"/>
            </p:cNvSpPr>
            <p:nvPr/>
          </p:nvSpPr>
          <p:spPr bwMode="auto">
            <a:xfrm>
              <a:off x="1383" y="259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 baseline="-25000" dirty="0">
                  <a:solidFill>
                    <a:schemeClr val="bg1"/>
                  </a:solidFill>
                </a:rPr>
                <a:t>3</a:t>
              </a:r>
              <a:endParaRPr lang="uk-UA" sz="3600" b="1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358419" name="Group 19"/>
          <p:cNvGrpSpPr>
            <a:grpSpLocks/>
          </p:cNvGrpSpPr>
          <p:nvPr/>
        </p:nvGrpSpPr>
        <p:grpSpPr bwMode="auto">
          <a:xfrm>
            <a:off x="1546225" y="2941638"/>
            <a:ext cx="6121400" cy="650875"/>
            <a:chOff x="1065" y="2008"/>
            <a:chExt cx="3856" cy="410"/>
          </a:xfrm>
        </p:grpSpPr>
        <p:grpSp>
          <p:nvGrpSpPr>
            <p:cNvPr id="358420" name="Group 20"/>
            <p:cNvGrpSpPr>
              <a:grpSpLocks/>
            </p:cNvGrpSpPr>
            <p:nvPr/>
          </p:nvGrpSpPr>
          <p:grpSpPr bwMode="auto">
            <a:xfrm>
              <a:off x="1065" y="2111"/>
              <a:ext cx="3856" cy="230"/>
              <a:chOff x="1065" y="2088"/>
              <a:chExt cx="3856" cy="230"/>
            </a:xfrm>
          </p:grpSpPr>
          <p:sp>
            <p:nvSpPr>
              <p:cNvPr id="358421" name="AutoShape 21"/>
              <p:cNvSpPr>
                <a:spLocks noChangeArrowheads="1"/>
              </p:cNvSpPr>
              <p:nvPr/>
            </p:nvSpPr>
            <p:spPr bwMode="auto">
              <a:xfrm>
                <a:off x="1065" y="2088"/>
                <a:ext cx="3856" cy="230"/>
              </a:xfrm>
              <a:prstGeom prst="roundRect">
                <a:avLst>
                  <a:gd name="adj" fmla="val 36088"/>
                </a:avLst>
              </a:prstGeom>
              <a:solidFill>
                <a:schemeClr val="accent1"/>
              </a:solidFill>
              <a:ln w="25400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22" name="AutoShape 22"/>
              <p:cNvSpPr>
                <a:spLocks noChangeArrowheads="1"/>
              </p:cNvSpPr>
              <p:nvPr/>
            </p:nvSpPr>
            <p:spPr bwMode="auto">
              <a:xfrm rot="10800000">
                <a:off x="1080" y="2097"/>
                <a:ext cx="3823" cy="12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4000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rot="10800000" wrap="none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58423" name="Group 23"/>
            <p:cNvGrpSpPr>
              <a:grpSpLocks/>
            </p:cNvGrpSpPr>
            <p:nvPr/>
          </p:nvGrpSpPr>
          <p:grpSpPr bwMode="auto">
            <a:xfrm>
              <a:off x="1290" y="2010"/>
              <a:ext cx="408" cy="408"/>
              <a:chOff x="1290" y="2010"/>
              <a:chExt cx="408" cy="408"/>
            </a:xfrm>
          </p:grpSpPr>
          <p:sp>
            <p:nvSpPr>
              <p:cNvPr id="358424" name="Oval 24"/>
              <p:cNvSpPr>
                <a:spLocks noChangeArrowheads="1"/>
              </p:cNvSpPr>
              <p:nvPr/>
            </p:nvSpPr>
            <p:spPr bwMode="auto">
              <a:xfrm>
                <a:off x="1290" y="2010"/>
                <a:ext cx="408" cy="408"/>
              </a:xfrm>
              <a:prstGeom prst="ellipse">
                <a:avLst/>
              </a:prstGeom>
              <a:gradFill rotWithShape="1">
                <a:gsLst>
                  <a:gs pos="0">
                    <a:schemeClr val="bg1">
                      <a:gamma/>
                      <a:tint val="0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50800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25" name="Oval 25"/>
              <p:cNvSpPr>
                <a:spLocks noChangeArrowheads="1"/>
              </p:cNvSpPr>
              <p:nvPr/>
            </p:nvSpPr>
            <p:spPr bwMode="auto">
              <a:xfrm>
                <a:off x="1338" y="2058"/>
                <a:ext cx="312" cy="312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358426" name="Oval 26"/>
              <p:cNvSpPr>
                <a:spLocks noChangeArrowheads="1"/>
              </p:cNvSpPr>
              <p:nvPr/>
            </p:nvSpPr>
            <p:spPr bwMode="auto">
              <a:xfrm flipH="1">
                <a:off x="1379" y="2076"/>
                <a:ext cx="233" cy="18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4314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58427" name="Rectangle 27"/>
            <p:cNvSpPr>
              <a:spLocks noChangeArrowheads="1"/>
            </p:cNvSpPr>
            <p:nvPr/>
          </p:nvSpPr>
          <p:spPr bwMode="auto">
            <a:xfrm>
              <a:off x="1383" y="200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b="1" baseline="-25000" dirty="0">
                  <a:solidFill>
                    <a:schemeClr val="bg1"/>
                  </a:solidFill>
                </a:rPr>
                <a:t>2</a:t>
              </a:r>
              <a:endParaRPr lang="uk-UA" sz="3600" b="1" baseline="-25000">
                <a:solidFill>
                  <a:schemeClr val="bg1"/>
                </a:solidFill>
              </a:endParaRPr>
            </a:p>
          </p:txBody>
        </p:sp>
      </p:grpSp>
      <p:grpSp>
        <p:nvGrpSpPr>
          <p:cNvPr id="358428" name="Group 28"/>
          <p:cNvGrpSpPr>
            <a:grpSpLocks/>
          </p:cNvGrpSpPr>
          <p:nvPr/>
        </p:nvGrpSpPr>
        <p:grpSpPr bwMode="auto">
          <a:xfrm>
            <a:off x="1546225" y="1958975"/>
            <a:ext cx="6121400" cy="666750"/>
            <a:chOff x="1065" y="1389"/>
            <a:chExt cx="3856" cy="420"/>
          </a:xfrm>
        </p:grpSpPr>
        <p:sp>
          <p:nvSpPr>
            <p:cNvPr id="358429" name="AutoShape 29"/>
            <p:cNvSpPr>
              <a:spLocks noChangeArrowheads="1"/>
            </p:cNvSpPr>
            <p:nvPr/>
          </p:nvSpPr>
          <p:spPr bwMode="auto">
            <a:xfrm>
              <a:off x="1065" y="1495"/>
              <a:ext cx="3856" cy="230"/>
            </a:xfrm>
            <a:prstGeom prst="roundRect">
              <a:avLst>
                <a:gd name="adj" fmla="val 36088"/>
              </a:avLst>
            </a:prstGeom>
            <a:solidFill>
              <a:schemeClr val="bg2"/>
            </a:solidFill>
            <a:ln w="254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8430" name="AutoShape 30"/>
            <p:cNvSpPr>
              <a:spLocks noChangeArrowheads="1"/>
            </p:cNvSpPr>
            <p:nvPr/>
          </p:nvSpPr>
          <p:spPr bwMode="auto">
            <a:xfrm rot="10800000">
              <a:off x="1080" y="1504"/>
              <a:ext cx="3823" cy="12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bg2">
                    <a:alpha val="37000"/>
                  </a:schemeClr>
                </a:gs>
                <a:gs pos="100000">
                  <a:schemeClr val="bg2">
                    <a:gamma/>
                    <a:tint val="30980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/>
              <a:endParaRPr lang="en-US" dirty="0"/>
            </a:p>
          </p:txBody>
        </p:sp>
        <p:sp>
          <p:nvSpPr>
            <p:cNvPr id="358431" name="Oval 31"/>
            <p:cNvSpPr>
              <a:spLocks noChangeArrowheads="1"/>
            </p:cNvSpPr>
            <p:nvPr/>
          </p:nvSpPr>
          <p:spPr bwMode="auto">
            <a:xfrm>
              <a:off x="1292" y="1401"/>
              <a:ext cx="408" cy="408"/>
            </a:xfrm>
            <a:prstGeom prst="ellipse">
              <a:avLst/>
            </a:prstGeom>
            <a:gradFill rotWithShape="1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8432" name="Oval 32"/>
            <p:cNvSpPr>
              <a:spLocks noChangeArrowheads="1"/>
            </p:cNvSpPr>
            <p:nvPr/>
          </p:nvSpPr>
          <p:spPr bwMode="auto">
            <a:xfrm>
              <a:off x="1340" y="1449"/>
              <a:ext cx="312" cy="312"/>
            </a:xfrm>
            <a:prstGeom prst="ellipse">
              <a:avLst/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58433" name="Oval 33"/>
            <p:cNvSpPr>
              <a:spLocks noChangeArrowheads="1"/>
            </p:cNvSpPr>
            <p:nvPr/>
          </p:nvSpPr>
          <p:spPr bwMode="auto">
            <a:xfrm flipH="1">
              <a:off x="1378" y="1463"/>
              <a:ext cx="233" cy="18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33333"/>
                    <a:invGamma/>
                  </a:schemeClr>
                </a:gs>
                <a:gs pos="100000">
                  <a:schemeClr val="bg2">
                    <a:alpha val="37000"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358434" name="Rectangle 34"/>
            <p:cNvSpPr>
              <a:spLocks noChangeArrowheads="1"/>
            </p:cNvSpPr>
            <p:nvPr/>
          </p:nvSpPr>
          <p:spPr bwMode="auto">
            <a:xfrm>
              <a:off x="1383" y="1389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3600" b="1" baseline="-25000" dirty="0">
                  <a:solidFill>
                    <a:schemeClr val="bg1"/>
                  </a:solidFill>
                </a:rPr>
                <a:t>1</a:t>
              </a:r>
              <a:endParaRPr lang="uk-UA" sz="3600" b="1" baseline="-25000">
                <a:solidFill>
                  <a:schemeClr val="bg1"/>
                </a:solidFill>
              </a:endParaRPr>
            </a:p>
          </p:txBody>
        </p:sp>
        <p:sp>
          <p:nvSpPr>
            <p:cNvPr id="358435" name="AutoShape 35"/>
            <p:cNvSpPr>
              <a:spLocks noChangeArrowheads="1"/>
            </p:cNvSpPr>
            <p:nvPr/>
          </p:nvSpPr>
          <p:spPr bwMode="gray">
            <a:xfrm>
              <a:off x="1701" y="1446"/>
              <a:ext cx="2041" cy="294"/>
            </a:xfrm>
            <a:prstGeom prst="roundRect">
              <a:avLst>
                <a:gd name="adj" fmla="val 16667"/>
              </a:avLst>
            </a:prstGeom>
            <a:noFill/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latinLnBrk="1"/>
              <a:r>
                <a:rPr kumimoji="1" lang="en-US" altLang="ko-KR" sz="2000" b="1" dirty="0" smtClean="0">
                  <a:solidFill>
                    <a:schemeClr val="bg1"/>
                  </a:solidFill>
                  <a:ea typeface="굴림" charset="-127"/>
                </a:rPr>
                <a:t>Introduction: A leader as a director</a:t>
              </a:r>
              <a:endParaRPr kumimoji="1" lang="en-US" altLang="ko-KR" sz="2000" b="1" dirty="0">
                <a:solidFill>
                  <a:schemeClr val="bg1"/>
                </a:solidFill>
                <a:ea typeface="굴림" charset="-127"/>
              </a:endParaRPr>
            </a:p>
          </p:txBody>
        </p:sp>
      </p:grpSp>
      <p:sp>
        <p:nvSpPr>
          <p:cNvPr id="358436" name="AutoShape 36"/>
          <p:cNvSpPr>
            <a:spLocks noChangeArrowheads="1"/>
          </p:cNvSpPr>
          <p:nvPr/>
        </p:nvSpPr>
        <p:spPr bwMode="gray">
          <a:xfrm>
            <a:off x="2590800" y="3048000"/>
            <a:ext cx="3240088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 smtClean="0">
                <a:solidFill>
                  <a:schemeClr val="bg1"/>
                </a:solidFill>
                <a:ea typeface="굴림" charset="-127"/>
              </a:rPr>
              <a:t>Personal &amp; Theoretical Background</a:t>
            </a:r>
            <a:endParaRPr kumimoji="1" lang="en-US" altLang="ko-KR" sz="20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358437" name="AutoShape 37"/>
          <p:cNvSpPr>
            <a:spLocks noChangeArrowheads="1"/>
          </p:cNvSpPr>
          <p:nvPr/>
        </p:nvSpPr>
        <p:spPr bwMode="gray">
          <a:xfrm>
            <a:off x="2555875" y="4003675"/>
            <a:ext cx="3095625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1400" b="1" dirty="0" smtClean="0">
                <a:solidFill>
                  <a:schemeClr val="bg1"/>
                </a:solidFill>
                <a:ea typeface="굴림" charset="-127"/>
              </a:rPr>
              <a:t>Portfolio Process: Scholarship, Professional, Research</a:t>
            </a:r>
            <a:endParaRPr kumimoji="1" lang="en-US" altLang="ko-KR" sz="14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358438" name="AutoShape 38"/>
          <p:cNvSpPr>
            <a:spLocks noChangeArrowheads="1"/>
          </p:cNvSpPr>
          <p:nvPr/>
        </p:nvSpPr>
        <p:spPr bwMode="gray">
          <a:xfrm>
            <a:off x="2554288" y="4953000"/>
            <a:ext cx="3095625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2000" b="1" dirty="0" smtClean="0">
                <a:solidFill>
                  <a:schemeClr val="bg1"/>
                </a:solidFill>
                <a:ea typeface="굴림" charset="-127"/>
              </a:rPr>
              <a:t>Concluding Reflections</a:t>
            </a:r>
            <a:endParaRPr kumimoji="1" lang="en-US" altLang="ko-KR" sz="2000" b="1" dirty="0">
              <a:solidFill>
                <a:schemeClr val="bg1"/>
              </a:solidFill>
              <a:ea typeface="굴림" charset="-127"/>
            </a:endParaRPr>
          </a:p>
        </p:txBody>
      </p:sp>
      <p:sp>
        <p:nvSpPr>
          <p:cNvPr id="39" name="AutoShape 36"/>
          <p:cNvSpPr>
            <a:spLocks noChangeArrowheads="1"/>
          </p:cNvSpPr>
          <p:nvPr/>
        </p:nvSpPr>
        <p:spPr bwMode="gray">
          <a:xfrm>
            <a:off x="2971800" y="228600"/>
            <a:ext cx="3240088" cy="466725"/>
          </a:xfrm>
          <a:prstGeom prst="roundRect">
            <a:avLst>
              <a:gd name="adj" fmla="val 16667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atinLnBrk="1"/>
            <a:r>
              <a:rPr kumimoji="1" lang="en-US" altLang="ko-KR" sz="4400" b="1" dirty="0" smtClean="0">
                <a:solidFill>
                  <a:schemeClr val="bg1"/>
                </a:solidFill>
                <a:ea typeface="굴림" charset="-127"/>
              </a:rPr>
              <a:t>Overview</a:t>
            </a:r>
            <a:endParaRPr kumimoji="1" lang="en-US" altLang="ko-KR" sz="4400" b="1" dirty="0">
              <a:solidFill>
                <a:schemeClr val="bg1"/>
              </a:solidFill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AutoShape 2"/>
          <p:cNvSpPr>
            <a:spLocks noChangeArrowheads="1"/>
          </p:cNvSpPr>
          <p:nvPr/>
        </p:nvSpPr>
        <p:spPr bwMode="auto">
          <a:xfrm flipH="1" flipV="1">
            <a:off x="4714875" y="5229225"/>
            <a:ext cx="2305050" cy="863600"/>
          </a:xfrm>
          <a:prstGeom prst="curvedDownArrow">
            <a:avLst>
              <a:gd name="adj1" fmla="val 35440"/>
              <a:gd name="adj2" fmla="val 88822"/>
              <a:gd name="adj3" fmla="val 56722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1475" name="AutoShape 3"/>
          <p:cNvSpPr>
            <a:spLocks noChangeArrowheads="1"/>
          </p:cNvSpPr>
          <p:nvPr/>
        </p:nvSpPr>
        <p:spPr bwMode="auto">
          <a:xfrm flipV="1">
            <a:off x="2124075" y="5229225"/>
            <a:ext cx="2303463" cy="863600"/>
          </a:xfrm>
          <a:prstGeom prst="curvedDownArrow">
            <a:avLst>
              <a:gd name="adj1" fmla="val 35416"/>
              <a:gd name="adj2" fmla="val 88761"/>
              <a:gd name="adj3" fmla="val 56722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1476" name="AutoShape 4"/>
          <p:cNvSpPr>
            <a:spLocks noChangeArrowheads="1"/>
          </p:cNvSpPr>
          <p:nvPr/>
        </p:nvSpPr>
        <p:spPr bwMode="auto">
          <a:xfrm flipH="1">
            <a:off x="4714875" y="1771650"/>
            <a:ext cx="2305050" cy="1008063"/>
          </a:xfrm>
          <a:prstGeom prst="curvedDownArrow">
            <a:avLst>
              <a:gd name="adj1" fmla="val 30361"/>
              <a:gd name="adj2" fmla="val 76093"/>
              <a:gd name="adj3" fmla="val 56722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1477" name="AutoShape 5"/>
          <p:cNvSpPr>
            <a:spLocks noChangeArrowheads="1"/>
          </p:cNvSpPr>
          <p:nvPr/>
        </p:nvSpPr>
        <p:spPr bwMode="auto">
          <a:xfrm>
            <a:off x="2124075" y="1771650"/>
            <a:ext cx="2303463" cy="1008063"/>
          </a:xfrm>
          <a:prstGeom prst="curvedDownArrow">
            <a:avLst>
              <a:gd name="adj1" fmla="val 30340"/>
              <a:gd name="adj2" fmla="val 76041"/>
              <a:gd name="adj3" fmla="val 56722"/>
            </a:avLst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grpSp>
        <p:nvGrpSpPr>
          <p:cNvPr id="361478" name="Group 6"/>
          <p:cNvGrpSpPr>
            <a:grpSpLocks/>
          </p:cNvGrpSpPr>
          <p:nvPr/>
        </p:nvGrpSpPr>
        <p:grpSpPr bwMode="auto">
          <a:xfrm>
            <a:off x="3419475" y="2779713"/>
            <a:ext cx="2376488" cy="2459037"/>
            <a:chOff x="2154" y="1842"/>
            <a:chExt cx="1497" cy="1549"/>
          </a:xfrm>
        </p:grpSpPr>
        <p:sp>
          <p:nvSpPr>
            <p:cNvPr id="361479" name="Oval 7"/>
            <p:cNvSpPr>
              <a:spLocks noChangeArrowheads="1"/>
            </p:cNvSpPr>
            <p:nvPr/>
          </p:nvSpPr>
          <p:spPr bwMode="auto">
            <a:xfrm>
              <a:off x="2154" y="1842"/>
              <a:ext cx="1497" cy="154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61480" name="Oval 8"/>
            <p:cNvSpPr>
              <a:spLocks noChangeArrowheads="1"/>
            </p:cNvSpPr>
            <p:nvPr/>
          </p:nvSpPr>
          <p:spPr bwMode="auto">
            <a:xfrm>
              <a:off x="2176" y="1844"/>
              <a:ext cx="1459" cy="1509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4000" baseline="-25000" dirty="0"/>
            </a:p>
          </p:txBody>
        </p:sp>
        <p:sp>
          <p:nvSpPr>
            <p:cNvPr id="361481" name="Rectangle 9"/>
            <p:cNvSpPr>
              <a:spLocks noChangeArrowheads="1"/>
            </p:cNvSpPr>
            <p:nvPr/>
          </p:nvSpPr>
          <p:spPr bwMode="auto">
            <a:xfrm>
              <a:off x="2336" y="2085"/>
              <a:ext cx="1134" cy="9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altLang="ko-KR" sz="2400" b="1" baseline="-25000" dirty="0">
                <a:ea typeface="굴림" charset="-127"/>
              </a:endParaRPr>
            </a:p>
            <a:p>
              <a:pPr algn="ctr"/>
              <a:r>
                <a:rPr lang="en-US" altLang="ko-KR" sz="2400" baseline="-25000" dirty="0" smtClean="0">
                  <a:ea typeface="굴림" charset="-127"/>
                </a:rPr>
                <a:t> </a:t>
              </a:r>
              <a:r>
                <a:rPr lang="en-US" altLang="ko-KR" sz="2400" dirty="0" smtClean="0">
                  <a:ea typeface="굴림" charset="-127"/>
                </a:rPr>
                <a:t> A School Leader as a Director</a:t>
              </a:r>
              <a:endParaRPr lang="en-US" altLang="ko-KR" sz="2400" baseline="-25000" dirty="0">
                <a:ea typeface="굴림" charset="-127"/>
              </a:endParaRPr>
            </a:p>
          </p:txBody>
        </p:sp>
      </p:grpSp>
      <p:grpSp>
        <p:nvGrpSpPr>
          <p:cNvPr id="361482" name="Group 10"/>
          <p:cNvGrpSpPr>
            <a:grpSpLocks/>
          </p:cNvGrpSpPr>
          <p:nvPr/>
        </p:nvGrpSpPr>
        <p:grpSpPr bwMode="auto">
          <a:xfrm>
            <a:off x="762000" y="4191000"/>
            <a:ext cx="1800225" cy="1576387"/>
            <a:chOff x="431" y="2750"/>
            <a:chExt cx="1134" cy="993"/>
          </a:xfrm>
        </p:grpSpPr>
        <p:grpSp>
          <p:nvGrpSpPr>
            <p:cNvPr id="361483" name="Group 11"/>
            <p:cNvGrpSpPr>
              <a:grpSpLocks/>
            </p:cNvGrpSpPr>
            <p:nvPr/>
          </p:nvGrpSpPr>
          <p:grpSpPr bwMode="auto">
            <a:xfrm>
              <a:off x="431" y="2750"/>
              <a:ext cx="1134" cy="993"/>
              <a:chOff x="431" y="2750"/>
              <a:chExt cx="1134" cy="993"/>
            </a:xfrm>
          </p:grpSpPr>
          <p:grpSp>
            <p:nvGrpSpPr>
              <p:cNvPr id="361484" name="Group 12"/>
              <p:cNvGrpSpPr>
                <a:grpSpLocks/>
              </p:cNvGrpSpPr>
              <p:nvPr/>
            </p:nvGrpSpPr>
            <p:grpSpPr bwMode="auto">
              <a:xfrm>
                <a:off x="431" y="2750"/>
                <a:ext cx="1134" cy="993"/>
                <a:chOff x="868" y="1477"/>
                <a:chExt cx="4251" cy="2141"/>
              </a:xfrm>
            </p:grpSpPr>
            <p:sp>
              <p:nvSpPr>
                <p:cNvPr id="361485" name="Oval 13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1486" name="Oval 14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1487" name="Oval 15"/>
              <p:cNvSpPr>
                <a:spLocks noChangeArrowheads="1"/>
              </p:cNvSpPr>
              <p:nvPr/>
            </p:nvSpPr>
            <p:spPr bwMode="auto">
              <a:xfrm flipH="1">
                <a:off x="522" y="2840"/>
                <a:ext cx="953" cy="798"/>
              </a:xfrm>
              <a:prstGeom prst="ellipse">
                <a:avLst/>
              </a:pr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1488" name="Oval 16"/>
              <p:cNvSpPr>
                <a:spLocks noChangeArrowheads="1"/>
              </p:cNvSpPr>
              <p:nvPr/>
            </p:nvSpPr>
            <p:spPr bwMode="auto">
              <a:xfrm flipH="1">
                <a:off x="623" y="2990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35686"/>
                      <a:invGamma/>
                    </a:schemeClr>
                  </a:gs>
                  <a:gs pos="100000">
                    <a:schemeClr val="accent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b="1" dirty="0" smtClean="0">
                    <a:solidFill>
                      <a:schemeClr val="tx2"/>
                    </a:solidFill>
                  </a:rPr>
                  <a:t>Enter the </a:t>
                </a:r>
              </a:p>
              <a:p>
                <a:pPr algn="ctr"/>
                <a:r>
                  <a:rPr lang="en-US" b="1" dirty="0" smtClean="0">
                    <a:solidFill>
                      <a:schemeClr val="tx2"/>
                    </a:solidFill>
                  </a:rPr>
                  <a:t>Editing Room</a:t>
                </a:r>
                <a:endParaRPr lang="en-US" b="1" dirty="0">
                  <a:solidFill>
                    <a:schemeClr val="tx2"/>
                  </a:solidFill>
                </a:endParaRPr>
              </a:p>
            </p:txBody>
          </p:sp>
        </p:grpSp>
        <p:sp>
          <p:nvSpPr>
            <p:cNvPr id="361489" name="Rectangle 17"/>
            <p:cNvSpPr>
              <a:spLocks noChangeArrowheads="1"/>
            </p:cNvSpPr>
            <p:nvPr/>
          </p:nvSpPr>
          <p:spPr bwMode="auto">
            <a:xfrm>
              <a:off x="623" y="3086"/>
              <a:ext cx="771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endParaRPr lang="en-US" sz="1600" b="1" baseline="-250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361490" name="Group 18"/>
          <p:cNvGrpSpPr>
            <a:grpSpLocks/>
          </p:cNvGrpSpPr>
          <p:nvPr/>
        </p:nvGrpSpPr>
        <p:grpSpPr bwMode="auto">
          <a:xfrm>
            <a:off x="1143000" y="2209800"/>
            <a:ext cx="1800225" cy="1576387"/>
            <a:chOff x="4195" y="2750"/>
            <a:chExt cx="1134" cy="993"/>
          </a:xfrm>
        </p:grpSpPr>
        <p:grpSp>
          <p:nvGrpSpPr>
            <p:cNvPr id="361491" name="Group 19"/>
            <p:cNvGrpSpPr>
              <a:grpSpLocks/>
            </p:cNvGrpSpPr>
            <p:nvPr/>
          </p:nvGrpSpPr>
          <p:grpSpPr bwMode="auto">
            <a:xfrm>
              <a:off x="4195" y="2750"/>
              <a:ext cx="1134" cy="993"/>
              <a:chOff x="4195" y="2750"/>
              <a:chExt cx="1134" cy="993"/>
            </a:xfrm>
          </p:grpSpPr>
          <p:grpSp>
            <p:nvGrpSpPr>
              <p:cNvPr id="361492" name="Group 20"/>
              <p:cNvGrpSpPr>
                <a:grpSpLocks/>
              </p:cNvGrpSpPr>
              <p:nvPr/>
            </p:nvGrpSpPr>
            <p:grpSpPr bwMode="auto">
              <a:xfrm>
                <a:off x="4195" y="2750"/>
                <a:ext cx="1134" cy="993"/>
                <a:chOff x="868" y="1477"/>
                <a:chExt cx="4251" cy="2141"/>
              </a:xfrm>
            </p:grpSpPr>
            <p:sp>
              <p:nvSpPr>
                <p:cNvPr id="361493" name="Oval 21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1494" name="Oval 22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1495" name="Oval 23"/>
              <p:cNvSpPr>
                <a:spLocks noChangeArrowheads="1"/>
              </p:cNvSpPr>
              <p:nvPr/>
            </p:nvSpPr>
            <p:spPr bwMode="auto">
              <a:xfrm flipH="1">
                <a:off x="4285" y="2841"/>
                <a:ext cx="953" cy="791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1496" name="Oval 24"/>
              <p:cNvSpPr>
                <a:spLocks noChangeArrowheads="1"/>
              </p:cNvSpPr>
              <p:nvPr/>
            </p:nvSpPr>
            <p:spPr bwMode="auto">
              <a:xfrm flipH="1">
                <a:off x="4387" y="2943"/>
                <a:ext cx="771" cy="558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35686"/>
                      <a:invGamma/>
                    </a:schemeClr>
                  </a:gs>
                  <a:gs pos="100000">
                    <a:schemeClr val="bg2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US" sz="2000" b="1" dirty="0" smtClean="0">
                    <a:solidFill>
                      <a:schemeClr val="tx2"/>
                    </a:solidFill>
                  </a:rPr>
                  <a:t>Perfecting </a:t>
                </a:r>
              </a:p>
              <a:p>
                <a:pPr algn="ctr"/>
                <a:r>
                  <a:rPr lang="en-US" sz="2000" b="1" dirty="0" smtClean="0">
                    <a:solidFill>
                      <a:schemeClr val="tx2"/>
                    </a:solidFill>
                  </a:rPr>
                  <a:t>the Script</a:t>
                </a:r>
              </a:p>
            </p:txBody>
          </p:sp>
        </p:grpSp>
        <p:sp>
          <p:nvSpPr>
            <p:cNvPr id="361497" name="Rectangle 25"/>
            <p:cNvSpPr>
              <a:spLocks noChangeArrowheads="1"/>
            </p:cNvSpPr>
            <p:nvPr/>
          </p:nvSpPr>
          <p:spPr bwMode="auto">
            <a:xfrm>
              <a:off x="4377" y="3067"/>
              <a:ext cx="771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endParaRPr lang="en-US" sz="2800" b="1" baseline="-25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1498" name="Group 26"/>
          <p:cNvGrpSpPr>
            <a:grpSpLocks/>
          </p:cNvGrpSpPr>
          <p:nvPr/>
        </p:nvGrpSpPr>
        <p:grpSpPr bwMode="auto">
          <a:xfrm>
            <a:off x="6019800" y="2438400"/>
            <a:ext cx="1800225" cy="1576387"/>
            <a:chOff x="1111" y="1394"/>
            <a:chExt cx="1134" cy="993"/>
          </a:xfrm>
        </p:grpSpPr>
        <p:grpSp>
          <p:nvGrpSpPr>
            <p:cNvPr id="361499" name="Group 27"/>
            <p:cNvGrpSpPr>
              <a:grpSpLocks/>
            </p:cNvGrpSpPr>
            <p:nvPr/>
          </p:nvGrpSpPr>
          <p:grpSpPr bwMode="auto">
            <a:xfrm>
              <a:off x="1111" y="1394"/>
              <a:ext cx="1134" cy="993"/>
              <a:chOff x="2336" y="3117"/>
              <a:chExt cx="1134" cy="993"/>
            </a:xfrm>
          </p:grpSpPr>
          <p:grpSp>
            <p:nvGrpSpPr>
              <p:cNvPr id="361500" name="Group 28"/>
              <p:cNvGrpSpPr>
                <a:grpSpLocks/>
              </p:cNvGrpSpPr>
              <p:nvPr/>
            </p:nvGrpSpPr>
            <p:grpSpPr bwMode="auto">
              <a:xfrm>
                <a:off x="2336" y="3117"/>
                <a:ext cx="1134" cy="993"/>
                <a:chOff x="868" y="1477"/>
                <a:chExt cx="4251" cy="2141"/>
              </a:xfrm>
            </p:grpSpPr>
            <p:sp>
              <p:nvSpPr>
                <p:cNvPr id="361501" name="Oval 29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1502" name="Oval 30"/>
                <p:cNvSpPr>
                  <a:spLocks noChangeArrowheads="1"/>
                </p:cNvSpPr>
                <p:nvPr/>
              </p:nvSpPr>
              <p:spPr bwMode="auto">
                <a:xfrm>
                  <a:off x="930" y="148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1503" name="Oval 31"/>
              <p:cNvSpPr>
                <a:spLocks noChangeArrowheads="1"/>
              </p:cNvSpPr>
              <p:nvPr/>
            </p:nvSpPr>
            <p:spPr bwMode="auto">
              <a:xfrm flipH="1">
                <a:off x="2427" y="3208"/>
                <a:ext cx="953" cy="795"/>
              </a:xfrm>
              <a:prstGeom prst="ellipse">
                <a:avLst/>
              </a:pr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1504" name="Oval 32"/>
              <p:cNvSpPr>
                <a:spLocks noChangeArrowheads="1"/>
              </p:cNvSpPr>
              <p:nvPr/>
            </p:nvSpPr>
            <p:spPr bwMode="auto">
              <a:xfrm flipH="1">
                <a:off x="2477" y="3357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42353"/>
                      <a:invGamma/>
                    </a:schemeClr>
                  </a:gs>
                  <a:gs pos="100000">
                    <a:schemeClr val="accent1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61505" name="Rectangle 33"/>
            <p:cNvSpPr>
              <a:spLocks noChangeArrowheads="1"/>
            </p:cNvSpPr>
            <p:nvPr/>
          </p:nvSpPr>
          <p:spPr bwMode="auto">
            <a:xfrm>
              <a:off x="1285" y="1587"/>
              <a:ext cx="771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b="1" dirty="0" smtClean="0">
                  <a:ea typeface="굴림" charset="-127"/>
                </a:rPr>
                <a:t>Casting the Actors</a:t>
              </a:r>
              <a:endParaRPr lang="en-US" b="1" baseline="-25000" dirty="0"/>
            </a:p>
          </p:txBody>
        </p:sp>
      </p:grpSp>
      <p:grpSp>
        <p:nvGrpSpPr>
          <p:cNvPr id="361506" name="Group 34"/>
          <p:cNvGrpSpPr>
            <a:grpSpLocks/>
          </p:cNvGrpSpPr>
          <p:nvPr/>
        </p:nvGrpSpPr>
        <p:grpSpPr bwMode="auto">
          <a:xfrm>
            <a:off x="6324600" y="4191000"/>
            <a:ext cx="1952625" cy="1728787"/>
            <a:chOff x="4099" y="2654"/>
            <a:chExt cx="1230" cy="1089"/>
          </a:xfrm>
        </p:grpSpPr>
        <p:grpSp>
          <p:nvGrpSpPr>
            <p:cNvPr id="361507" name="Group 35"/>
            <p:cNvGrpSpPr>
              <a:grpSpLocks/>
            </p:cNvGrpSpPr>
            <p:nvPr/>
          </p:nvGrpSpPr>
          <p:grpSpPr bwMode="auto">
            <a:xfrm>
              <a:off x="4099" y="2654"/>
              <a:ext cx="1230" cy="1089"/>
              <a:chOff x="4099" y="2654"/>
              <a:chExt cx="1230" cy="1089"/>
            </a:xfrm>
          </p:grpSpPr>
          <p:grpSp>
            <p:nvGrpSpPr>
              <p:cNvPr id="361508" name="Group 36"/>
              <p:cNvGrpSpPr>
                <a:grpSpLocks/>
              </p:cNvGrpSpPr>
              <p:nvPr/>
            </p:nvGrpSpPr>
            <p:grpSpPr bwMode="auto">
              <a:xfrm>
                <a:off x="4099" y="2654"/>
                <a:ext cx="1230" cy="1089"/>
                <a:chOff x="508" y="1270"/>
                <a:chExt cx="4611" cy="2348"/>
              </a:xfrm>
            </p:grpSpPr>
            <p:sp>
              <p:nvSpPr>
                <p:cNvPr id="361509" name="Oval 37"/>
                <p:cNvSpPr>
                  <a:spLocks noChangeArrowheads="1"/>
                </p:cNvSpPr>
                <p:nvPr/>
              </p:nvSpPr>
              <p:spPr bwMode="auto">
                <a:xfrm>
                  <a:off x="868" y="1477"/>
                  <a:ext cx="4251" cy="2141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361510" name="Oval 38"/>
                <p:cNvSpPr>
                  <a:spLocks noChangeArrowheads="1"/>
                </p:cNvSpPr>
                <p:nvPr/>
              </p:nvSpPr>
              <p:spPr bwMode="auto">
                <a:xfrm>
                  <a:off x="508" y="1270"/>
                  <a:ext cx="4143" cy="2085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</p:grpSp>
          <p:sp>
            <p:nvSpPr>
              <p:cNvPr id="361511" name="Oval 39"/>
              <p:cNvSpPr>
                <a:spLocks noChangeArrowheads="1"/>
              </p:cNvSpPr>
              <p:nvPr/>
            </p:nvSpPr>
            <p:spPr bwMode="auto">
              <a:xfrm flipH="1">
                <a:off x="4243" y="2798"/>
                <a:ext cx="953" cy="791"/>
              </a:xfrm>
              <a:prstGeom prst="ellipse">
                <a:avLst/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1512" name="Oval 40"/>
              <p:cNvSpPr>
                <a:spLocks noChangeArrowheads="1"/>
              </p:cNvSpPr>
              <p:nvPr/>
            </p:nvSpPr>
            <p:spPr bwMode="auto">
              <a:xfrm flipH="1">
                <a:off x="4387" y="2846"/>
                <a:ext cx="771" cy="522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35686"/>
                      <a:invGamma/>
                    </a:schemeClr>
                  </a:gs>
                  <a:gs pos="100000">
                    <a:schemeClr val="hlink">
                      <a:alpha val="3700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 sz="20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61513" name="Rectangle 41"/>
            <p:cNvSpPr>
              <a:spLocks noChangeArrowheads="1"/>
            </p:cNvSpPr>
            <p:nvPr/>
          </p:nvSpPr>
          <p:spPr bwMode="auto">
            <a:xfrm>
              <a:off x="4339" y="2894"/>
              <a:ext cx="771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  <a:ea typeface="굴림" charset="-127"/>
                </a:rPr>
                <a:t>Meet the Media &amp; Accepting the Oscar</a:t>
              </a:r>
              <a:endParaRPr lang="en-US" sz="1600" b="1" baseline="-25000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algn="ctr"/>
            <a:r>
              <a:rPr lang="en-US" b="0" dirty="0" smtClean="0"/>
              <a:t>         Perfecting the Script</a:t>
            </a:r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</a:t>
            </a:r>
            <a:endParaRPr lang="uk-UA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 smtClean="0"/>
              <a:t>Envisioning a final product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Determining specific goals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Setting a path to meet the goals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9" name="Content Placeholder 8" descr="edit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57400"/>
            <a:ext cx="4040188" cy="34344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74638"/>
            <a:ext cx="7010400" cy="944562"/>
          </a:xfrm>
        </p:spPr>
        <p:txBody>
          <a:bodyPr/>
          <a:lstStyle/>
          <a:p>
            <a:pPr algn="ctr"/>
            <a:r>
              <a:rPr lang="en-US" b="0" dirty="0" smtClean="0"/>
              <a:t>Finding the Perfect Cast</a:t>
            </a:r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marL="457200" lvl="1" indent="0"/>
            <a:r>
              <a:rPr lang="en-US" dirty="0" smtClean="0"/>
              <a:t> </a:t>
            </a:r>
            <a:endParaRPr lang="uk-UA" b="1" dirty="0"/>
          </a:p>
        </p:txBody>
      </p:sp>
      <p:pic>
        <p:nvPicPr>
          <p:cNvPr id="7" name="Content Placeholder 6" descr="castin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21166929">
            <a:off x="332658" y="2451230"/>
            <a:ext cx="4040188" cy="31242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i="1" dirty="0" smtClean="0"/>
              <a:t>Finding the best people for the job</a:t>
            </a:r>
          </a:p>
          <a:p>
            <a:endParaRPr lang="en-US" dirty="0" smtClean="0"/>
          </a:p>
          <a:p>
            <a:r>
              <a:rPr lang="en-US" i="1" dirty="0" smtClean="0"/>
              <a:t>Determining how to build upon their strengths</a:t>
            </a:r>
          </a:p>
          <a:p>
            <a:pPr>
              <a:buNone/>
            </a:pPr>
            <a:endParaRPr lang="en-US" dirty="0" smtClean="0"/>
          </a:p>
          <a:p>
            <a:r>
              <a:rPr lang="en-US" i="1" dirty="0" smtClean="0"/>
              <a:t>Serving as motivational force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ctr"/>
            <a:r>
              <a:rPr lang="en-US" b="0" dirty="0" smtClean="0"/>
              <a:t>Enter the Editing Room</a:t>
            </a:r>
            <a:endParaRPr lang="uk-UA" b="0" dirty="0"/>
          </a:p>
        </p:txBody>
      </p:sp>
      <p:pic>
        <p:nvPicPr>
          <p:cNvPr id="12" name="Content Placeholder 11" descr="editing2010_1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712891">
            <a:off x="4953000" y="2286000"/>
            <a:ext cx="3276600" cy="3096823"/>
          </a:xfrm>
        </p:spPr>
      </p:pic>
      <p:sp>
        <p:nvSpPr>
          <p:cNvPr id="11" name="Tex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 smtClean="0"/>
              <a:t>Meeting with followers to assess progress</a:t>
            </a:r>
            <a:endParaRPr lang="en-US" dirty="0" smtClean="0"/>
          </a:p>
          <a:p>
            <a:r>
              <a:rPr lang="en-US" i="1" dirty="0" smtClean="0"/>
              <a:t>Continually revisiting goals and making adjustments to meet the needs of the organization</a:t>
            </a:r>
            <a:endParaRPr lang="en-US" dirty="0" smtClean="0"/>
          </a:p>
          <a:p>
            <a:r>
              <a:rPr lang="en-US" i="1" dirty="0" smtClean="0"/>
              <a:t>Reflecting on personal bests and areas in need of attention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6858000" cy="715962"/>
          </a:xfrm>
        </p:spPr>
        <p:txBody>
          <a:bodyPr/>
          <a:lstStyle/>
          <a:p>
            <a:r>
              <a:rPr lang="en-US" b="0" dirty="0" smtClean="0"/>
              <a:t>Making the Most of the Media</a:t>
            </a:r>
            <a:endParaRPr lang="uk-UA" b="0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marL="457200" lvl="1" indent="0">
              <a:buNone/>
            </a:pPr>
            <a:endParaRPr lang="uk-UA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4040188" cy="4525963"/>
          </a:xfrm>
        </p:spPr>
        <p:txBody>
          <a:bodyPr/>
          <a:lstStyle/>
          <a:p>
            <a:r>
              <a:rPr lang="en-US" i="1" dirty="0" smtClean="0"/>
              <a:t>Use the media to inform others of your goals and initiatives</a:t>
            </a:r>
          </a:p>
          <a:p>
            <a:endParaRPr lang="en-US" dirty="0" smtClean="0"/>
          </a:p>
          <a:p>
            <a:r>
              <a:rPr lang="en-US" i="1" dirty="0" smtClean="0"/>
              <a:t>Draw upon outside sources to enrich the diversity of your organization</a:t>
            </a:r>
            <a:endParaRPr lang="en-US" dirty="0"/>
          </a:p>
        </p:txBody>
      </p:sp>
      <p:pic>
        <p:nvPicPr>
          <p:cNvPr id="9" name="Content Placeholder 8" descr="contact-paparazzi-photos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 rot="21209409">
            <a:off x="453513" y="1970651"/>
            <a:ext cx="4041775" cy="337437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17">
  <a:themeElements>
    <a:clrScheme name="template 16">
      <a:dk1>
        <a:srgbClr val="4D4D4D"/>
      </a:dk1>
      <a:lt1>
        <a:srgbClr val="FFFFFF"/>
      </a:lt1>
      <a:dk2>
        <a:srgbClr val="000000"/>
      </a:dk2>
      <a:lt2>
        <a:srgbClr val="850B02"/>
      </a:lt2>
      <a:accent1>
        <a:srgbClr val="E1401E"/>
      </a:accent1>
      <a:accent2>
        <a:srgbClr val="A0A0A0"/>
      </a:accent2>
      <a:accent3>
        <a:srgbClr val="FFFFFF"/>
      </a:accent3>
      <a:accent4>
        <a:srgbClr val="404040"/>
      </a:accent4>
      <a:accent5>
        <a:srgbClr val="EEAFAB"/>
      </a:accent5>
      <a:accent6>
        <a:srgbClr val="919191"/>
      </a:accent6>
      <a:hlink>
        <a:srgbClr val="FDB45F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33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33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E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D6AAAA"/>
        </a:accent5>
        <a:accent6>
          <a:srgbClr val="B90000"/>
        </a:accent6>
        <a:hlink>
          <a:srgbClr val="EA2D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B934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7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D260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9A1303"/>
        </a:lt2>
        <a:accent1>
          <a:srgbClr val="FE130F"/>
        </a:accent1>
        <a:accent2>
          <a:srgbClr val="DF3A19"/>
        </a:accent2>
        <a:accent3>
          <a:srgbClr val="FFFFFF"/>
        </a:accent3>
        <a:accent4>
          <a:srgbClr val="404040"/>
        </a:accent4>
        <a:accent5>
          <a:srgbClr val="FEAAAA"/>
        </a:accent5>
        <a:accent6>
          <a:srgbClr val="CA3416"/>
        </a:accent6>
        <a:hlink>
          <a:srgbClr val="F5723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4D4D4D"/>
        </a:dk1>
        <a:lt1>
          <a:srgbClr val="FFFFFF"/>
        </a:lt1>
        <a:dk2>
          <a:srgbClr val="000000"/>
        </a:dk2>
        <a:lt2>
          <a:srgbClr val="9A1303"/>
        </a:lt2>
        <a:accent1>
          <a:srgbClr val="FF480F"/>
        </a:accent1>
        <a:accent2>
          <a:srgbClr val="DF3A19"/>
        </a:accent2>
        <a:accent3>
          <a:srgbClr val="FFFFFF"/>
        </a:accent3>
        <a:accent4>
          <a:srgbClr val="404040"/>
        </a:accent4>
        <a:accent5>
          <a:srgbClr val="FFB1AA"/>
        </a:accent5>
        <a:accent6>
          <a:srgbClr val="CA3416"/>
        </a:accent6>
        <a:hlink>
          <a:srgbClr val="F5723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4D4D4D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D6AAAA"/>
        </a:accent5>
        <a:accent6>
          <a:srgbClr val="B90000"/>
        </a:accent6>
        <a:hlink>
          <a:srgbClr val="EC7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4">
        <a:dk1>
          <a:srgbClr val="4D4D4D"/>
        </a:dk1>
        <a:lt1>
          <a:srgbClr val="FFFFFF"/>
        </a:lt1>
        <a:dk2>
          <a:srgbClr val="000000"/>
        </a:dk2>
        <a:lt2>
          <a:srgbClr val="9A1303"/>
        </a:lt2>
        <a:accent1>
          <a:srgbClr val="FE130F"/>
        </a:accent1>
        <a:accent2>
          <a:srgbClr val="FF9900"/>
        </a:accent2>
        <a:accent3>
          <a:srgbClr val="FFFFFF"/>
        </a:accent3>
        <a:accent4>
          <a:srgbClr val="404040"/>
        </a:accent4>
        <a:accent5>
          <a:srgbClr val="FEAAAA"/>
        </a:accent5>
        <a:accent6>
          <a:srgbClr val="E78A00"/>
        </a:accent6>
        <a:hlink>
          <a:srgbClr val="F57234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5">
        <a:dk1>
          <a:srgbClr val="4D4D4D"/>
        </a:dk1>
        <a:lt1>
          <a:srgbClr val="FFFFFF"/>
        </a:lt1>
        <a:dk2>
          <a:srgbClr val="000000"/>
        </a:dk2>
        <a:lt2>
          <a:srgbClr val="9A1303"/>
        </a:lt2>
        <a:accent1>
          <a:srgbClr val="FE130F"/>
        </a:accent1>
        <a:accent2>
          <a:srgbClr val="DF3A19"/>
        </a:accent2>
        <a:accent3>
          <a:srgbClr val="FFFFFF"/>
        </a:accent3>
        <a:accent4>
          <a:srgbClr val="404040"/>
        </a:accent4>
        <a:accent5>
          <a:srgbClr val="FEAAAA"/>
        </a:accent5>
        <a:accent6>
          <a:srgbClr val="CA3416"/>
        </a:accent6>
        <a:hlink>
          <a:srgbClr val="F47F5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6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FDB4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template-17</Template>
  <TotalTime>896</TotalTime>
  <Words>882</Words>
  <Application>Microsoft Office PowerPoint</Application>
  <PresentationFormat>On-screen Show (4:3)</PresentationFormat>
  <Paragraphs>189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template-17</vt:lpstr>
      <vt:lpstr>Stephanie A. Clapham</vt:lpstr>
      <vt:lpstr>PowerPoint Presentation</vt:lpstr>
      <vt:lpstr>PowerPoint Presentation</vt:lpstr>
      <vt:lpstr>PowerPoint Presentation</vt:lpstr>
      <vt:lpstr>PowerPoint Presentation</vt:lpstr>
      <vt:lpstr>         Perfecting the Script</vt:lpstr>
      <vt:lpstr>Finding the Perfect Cast</vt:lpstr>
      <vt:lpstr>Enter the Editing Room</vt:lpstr>
      <vt:lpstr>Making the Most of the Media</vt:lpstr>
      <vt:lpstr>Accepting the “Oscar”</vt:lpstr>
      <vt:lpstr>Educational Background</vt:lpstr>
      <vt:lpstr>Professional Background</vt:lpstr>
      <vt:lpstr>   Transformational/Charismatic Leadership      -Bass (1985)</vt:lpstr>
      <vt:lpstr>   Transformational/Charismatic Leadership      -Bass (1985)</vt:lpstr>
      <vt:lpstr>   Transformational/Charismatic Leadership      -Bass (1985)</vt:lpstr>
      <vt:lpstr>   Transformational/Charismatic Leadership      -Bass (1985)</vt:lpstr>
      <vt:lpstr>  </vt:lpstr>
      <vt:lpstr>   Scholarship: Conference Presentations</vt:lpstr>
      <vt:lpstr>   Scholarship: Conference Presentations</vt:lpstr>
      <vt:lpstr>   Scholarship: Professional/Academic</vt:lpstr>
      <vt:lpstr>   Scholarship: Professional/Academic</vt:lpstr>
      <vt:lpstr>   Scholarship: Professional/Academic</vt:lpstr>
      <vt:lpstr>   Scholarship: Professional/Academic</vt:lpstr>
      <vt:lpstr>   Scholarship: Professional/Academic</vt:lpstr>
      <vt:lpstr>   Scholarship: Professional/Academic</vt:lpstr>
      <vt:lpstr>   Research </vt:lpstr>
      <vt:lpstr>Research </vt:lpstr>
      <vt:lpstr>                                Final Thoughts</vt:lpstr>
      <vt:lpstr>                 References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Stephanie A. Clapham</dc:title>
  <dc:creator>WVDE User</dc:creator>
  <cp:lastModifiedBy>TFSUser</cp:lastModifiedBy>
  <cp:revision>47</cp:revision>
  <cp:lastPrinted>2013-04-10T18:42:37Z</cp:lastPrinted>
  <dcterms:created xsi:type="dcterms:W3CDTF">2013-04-10T15:05:00Z</dcterms:created>
  <dcterms:modified xsi:type="dcterms:W3CDTF">2013-05-07T01:50:57Z</dcterms:modified>
</cp:coreProperties>
</file>