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61" r:id="rId3"/>
    <p:sldId id="264" r:id="rId4"/>
    <p:sldId id="284" r:id="rId5"/>
    <p:sldId id="285" r:id="rId6"/>
    <p:sldId id="286" r:id="rId7"/>
    <p:sldId id="271" r:id="rId8"/>
    <p:sldId id="272" r:id="rId9"/>
    <p:sldId id="274" r:id="rId10"/>
    <p:sldId id="273" r:id="rId11"/>
    <p:sldId id="287" r:id="rId12"/>
    <p:sldId id="270" r:id="rId13"/>
    <p:sldId id="276" r:id="rId14"/>
    <p:sldId id="277" r:id="rId15"/>
    <p:sldId id="278" r:id="rId16"/>
    <p:sldId id="279" r:id="rId17"/>
    <p:sldId id="280" r:id="rId18"/>
    <p:sldId id="283" r:id="rId19"/>
    <p:sldId id="28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44A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60"/>
  </p:normalViewPr>
  <p:slideViewPr>
    <p:cSldViewPr>
      <p:cViewPr>
        <p:scale>
          <a:sx n="63" d="100"/>
          <a:sy n="63" d="100"/>
        </p:scale>
        <p:origin x="-1764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6B5CAC-876C-4B37-8076-71CA652D1A81}" type="doc">
      <dgm:prSet loTypeId="urn:microsoft.com/office/officeart/2005/8/layout/gear1" loCatId="process" qsTypeId="urn:microsoft.com/office/officeart/2005/8/quickstyle/simple1#1" qsCatId="simple" csTypeId="urn:microsoft.com/office/officeart/2005/8/colors/accent1_2#1" csCatId="accent1" phldr="1"/>
      <dgm:spPr/>
    </dgm:pt>
    <dgm:pt modelId="{BB058312-3A8F-4809-ADFD-9A86B66B8E5A}">
      <dgm:prSet phldrT="[Text]"/>
      <dgm:spPr/>
      <dgm:t>
        <a:bodyPr/>
        <a:lstStyle/>
        <a:p>
          <a:endParaRPr lang="en-US" dirty="0"/>
        </a:p>
      </dgm:t>
    </dgm:pt>
    <dgm:pt modelId="{675D3980-2107-4F46-80B7-AD9E62D27F5E}" type="sibTrans" cxnId="{2B038EB7-F0F1-45A2-96A4-C74EB4F2ABBD}">
      <dgm:prSet/>
      <dgm:spPr/>
      <dgm:t>
        <a:bodyPr/>
        <a:lstStyle/>
        <a:p>
          <a:endParaRPr lang="en-US"/>
        </a:p>
      </dgm:t>
    </dgm:pt>
    <dgm:pt modelId="{CD48894E-0C01-4F2F-9EE4-055D5578A2E1}" type="parTrans" cxnId="{2B038EB7-F0F1-45A2-96A4-C74EB4F2ABBD}">
      <dgm:prSet/>
      <dgm:spPr/>
      <dgm:t>
        <a:bodyPr/>
        <a:lstStyle/>
        <a:p>
          <a:endParaRPr lang="en-US"/>
        </a:p>
      </dgm:t>
    </dgm:pt>
    <dgm:pt modelId="{85A3220D-1C1C-4DE6-B064-187DE8886C8B}">
      <dgm:prSet phldrT="[Text]"/>
      <dgm:spPr/>
      <dgm:t>
        <a:bodyPr/>
        <a:lstStyle/>
        <a:p>
          <a:endParaRPr lang="en-US"/>
        </a:p>
      </dgm:t>
    </dgm:pt>
    <dgm:pt modelId="{FEBF167A-EE86-4FCD-97FF-CFB18F57F221}" type="sibTrans" cxnId="{916778A9-1B30-4478-B207-1321E00ECC15}">
      <dgm:prSet/>
      <dgm:spPr/>
      <dgm:t>
        <a:bodyPr/>
        <a:lstStyle/>
        <a:p>
          <a:endParaRPr lang="en-US"/>
        </a:p>
      </dgm:t>
    </dgm:pt>
    <dgm:pt modelId="{4AC29F2B-415F-4449-84A7-9601C79A1809}" type="parTrans" cxnId="{916778A9-1B30-4478-B207-1321E00ECC15}">
      <dgm:prSet/>
      <dgm:spPr/>
      <dgm:t>
        <a:bodyPr/>
        <a:lstStyle/>
        <a:p>
          <a:endParaRPr lang="en-US"/>
        </a:p>
      </dgm:t>
    </dgm:pt>
    <dgm:pt modelId="{B00F177D-9FE9-4075-924A-B91CFF9E3957}">
      <dgm:prSet phldrT="[Text]" custT="1"/>
      <dgm:spPr/>
      <dgm:t>
        <a:bodyPr/>
        <a:lstStyle/>
        <a:p>
          <a:endParaRPr lang="en-US" sz="800" dirty="0"/>
        </a:p>
      </dgm:t>
    </dgm:pt>
    <dgm:pt modelId="{89DAEDC2-99C7-40E6-B898-9CB860C7E550}" type="sibTrans" cxnId="{090E6F54-D7F7-4D00-9429-984344024853}">
      <dgm:prSet/>
      <dgm:spPr/>
      <dgm:t>
        <a:bodyPr/>
        <a:lstStyle/>
        <a:p>
          <a:endParaRPr lang="en-US"/>
        </a:p>
      </dgm:t>
    </dgm:pt>
    <dgm:pt modelId="{8B74E1D5-D0B5-40C9-B49E-A6E23E6A7D15}" type="parTrans" cxnId="{090E6F54-D7F7-4D00-9429-984344024853}">
      <dgm:prSet/>
      <dgm:spPr/>
      <dgm:t>
        <a:bodyPr/>
        <a:lstStyle/>
        <a:p>
          <a:endParaRPr lang="en-US"/>
        </a:p>
      </dgm:t>
    </dgm:pt>
    <dgm:pt modelId="{0D34B042-ECB3-4524-9947-AAEAE57F5AA7}">
      <dgm:prSet phldrT="[Text]" custT="1"/>
      <dgm:spPr/>
      <dgm:t>
        <a:bodyPr/>
        <a:lstStyle/>
        <a:p>
          <a:r>
            <a:rPr lang="en-US" sz="800" dirty="0" smtClean="0"/>
            <a:t>CO-AUTHORING A MANUSCRIPT</a:t>
          </a:r>
          <a:endParaRPr lang="en-US" sz="800" dirty="0"/>
        </a:p>
      </dgm:t>
    </dgm:pt>
    <dgm:pt modelId="{4C91A4B1-B674-45DA-9CB1-B82A41212880}" type="sibTrans" cxnId="{B412F44F-967F-44A2-AE05-E28977E3FE39}">
      <dgm:prSet/>
      <dgm:spPr/>
      <dgm:t>
        <a:bodyPr/>
        <a:lstStyle/>
        <a:p>
          <a:endParaRPr lang="en-US"/>
        </a:p>
      </dgm:t>
    </dgm:pt>
    <dgm:pt modelId="{9A499187-8C31-4FF5-B8EB-15DEE9A595E8}" type="parTrans" cxnId="{B412F44F-967F-44A2-AE05-E28977E3FE39}">
      <dgm:prSet/>
      <dgm:spPr/>
      <dgm:t>
        <a:bodyPr/>
        <a:lstStyle/>
        <a:p>
          <a:endParaRPr lang="en-US"/>
        </a:p>
      </dgm:t>
    </dgm:pt>
    <dgm:pt modelId="{C7E0AD9D-32A8-444C-8C56-43EAE48DA178}">
      <dgm:prSet phldrT="[Text]" custT="1"/>
      <dgm:spPr/>
      <dgm:t>
        <a:bodyPr/>
        <a:lstStyle/>
        <a:p>
          <a:r>
            <a:rPr lang="en-US" sz="800" dirty="0" smtClean="0"/>
            <a:t>CO-TEACHING A CLASS</a:t>
          </a:r>
          <a:endParaRPr lang="en-US" sz="800" dirty="0"/>
        </a:p>
      </dgm:t>
    </dgm:pt>
    <dgm:pt modelId="{231090E0-DE31-4C5A-A22B-856248A2D805}" type="sibTrans" cxnId="{236EA090-30FD-414C-90BB-98C17D43C78A}">
      <dgm:prSet/>
      <dgm:spPr/>
      <dgm:t>
        <a:bodyPr/>
        <a:lstStyle/>
        <a:p>
          <a:endParaRPr lang="en-US"/>
        </a:p>
      </dgm:t>
    </dgm:pt>
    <dgm:pt modelId="{2DF7F820-C752-4ADE-9BF6-1A3799466E9B}" type="parTrans" cxnId="{236EA090-30FD-414C-90BB-98C17D43C78A}">
      <dgm:prSet/>
      <dgm:spPr/>
      <dgm:t>
        <a:bodyPr/>
        <a:lstStyle/>
        <a:p>
          <a:endParaRPr lang="en-US"/>
        </a:p>
      </dgm:t>
    </dgm:pt>
    <dgm:pt modelId="{05EFC3EB-7237-4EE4-86CF-709E1500006E}">
      <dgm:prSet phldrT="[Text]" custT="1"/>
      <dgm:spPr/>
      <dgm:t>
        <a:bodyPr/>
        <a:lstStyle/>
        <a:p>
          <a:r>
            <a:rPr lang="en-US" sz="800" dirty="0" smtClean="0"/>
            <a:t>CO-PREPARING AND CO-PRESENTING A PROPOSAL AT A NATIONAL CONFERENCE</a:t>
          </a:r>
          <a:endParaRPr lang="en-US" sz="800" dirty="0"/>
        </a:p>
      </dgm:t>
    </dgm:pt>
    <dgm:pt modelId="{0D265118-BB01-4374-9522-10A68A7C555E}" type="sibTrans" cxnId="{FAFAA4EA-1F40-4F28-89D6-A239CBDB62FA}">
      <dgm:prSet/>
      <dgm:spPr/>
      <dgm:t>
        <a:bodyPr/>
        <a:lstStyle/>
        <a:p>
          <a:endParaRPr lang="en-US"/>
        </a:p>
      </dgm:t>
    </dgm:pt>
    <dgm:pt modelId="{E02404C6-B563-4BD2-A57C-6F2E347E9D49}" type="parTrans" cxnId="{FAFAA4EA-1F40-4F28-89D6-A239CBDB62FA}">
      <dgm:prSet/>
      <dgm:spPr/>
      <dgm:t>
        <a:bodyPr/>
        <a:lstStyle/>
        <a:p>
          <a:endParaRPr lang="en-US"/>
        </a:p>
      </dgm:t>
    </dgm:pt>
    <dgm:pt modelId="{0D843BEB-5065-4971-88D8-364F61618C0B}" type="pres">
      <dgm:prSet presAssocID="{3B6B5CAC-876C-4B37-8076-71CA652D1A8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CEC1AA1-976F-4EB4-84D5-8A0DA7535595}" type="pres">
      <dgm:prSet presAssocID="{05EFC3EB-7237-4EE4-86CF-709E1500006E}" presName="gear1" presStyleLbl="node1" presStyleIdx="0" presStyleCnt="3" custLinFactNeighborX="7285" custLinFactNeighborY="126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31E5A3-D975-424B-9AB5-A942C55911AB}" type="pres">
      <dgm:prSet presAssocID="{05EFC3EB-7237-4EE4-86CF-709E1500006E}" presName="gear1srcNode" presStyleLbl="node1" presStyleIdx="0" presStyleCnt="3"/>
      <dgm:spPr/>
      <dgm:t>
        <a:bodyPr/>
        <a:lstStyle/>
        <a:p>
          <a:endParaRPr lang="en-US"/>
        </a:p>
      </dgm:t>
    </dgm:pt>
    <dgm:pt modelId="{C76AF8A3-70DD-40DD-825F-16C4F0F3421F}" type="pres">
      <dgm:prSet presAssocID="{05EFC3EB-7237-4EE4-86CF-709E1500006E}" presName="gear1dstNode" presStyleLbl="node1" presStyleIdx="0" presStyleCnt="3"/>
      <dgm:spPr/>
      <dgm:t>
        <a:bodyPr/>
        <a:lstStyle/>
        <a:p>
          <a:endParaRPr lang="en-US"/>
        </a:p>
      </dgm:t>
    </dgm:pt>
    <dgm:pt modelId="{80FFD1CF-5414-432F-A059-9E40D08B19AC}" type="pres">
      <dgm:prSet presAssocID="{C7E0AD9D-32A8-444C-8C56-43EAE48DA178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FAC2FE-009E-43B5-A7B9-E62CB44B5883}" type="pres">
      <dgm:prSet presAssocID="{C7E0AD9D-32A8-444C-8C56-43EAE48DA178}" presName="gear2srcNode" presStyleLbl="node1" presStyleIdx="1" presStyleCnt="3"/>
      <dgm:spPr/>
      <dgm:t>
        <a:bodyPr/>
        <a:lstStyle/>
        <a:p>
          <a:endParaRPr lang="en-US"/>
        </a:p>
      </dgm:t>
    </dgm:pt>
    <dgm:pt modelId="{B6870FDE-36AF-4EDC-B1A3-6FA250821B5E}" type="pres">
      <dgm:prSet presAssocID="{C7E0AD9D-32A8-444C-8C56-43EAE48DA178}" presName="gear2dstNode" presStyleLbl="node1" presStyleIdx="1" presStyleCnt="3"/>
      <dgm:spPr/>
      <dgm:t>
        <a:bodyPr/>
        <a:lstStyle/>
        <a:p>
          <a:endParaRPr lang="en-US"/>
        </a:p>
      </dgm:t>
    </dgm:pt>
    <dgm:pt modelId="{229209FE-3855-41AC-B2FE-8698226A37E9}" type="pres">
      <dgm:prSet presAssocID="{0D34B042-ECB3-4524-9947-AAEAE57F5AA7}" presName="gear3" presStyleLbl="node1" presStyleIdx="2" presStyleCnt="3" custLinFactNeighborX="521" custLinFactNeighborY="2604"/>
      <dgm:spPr/>
      <dgm:t>
        <a:bodyPr/>
        <a:lstStyle/>
        <a:p>
          <a:endParaRPr lang="en-US"/>
        </a:p>
      </dgm:t>
    </dgm:pt>
    <dgm:pt modelId="{E89B0AF4-4BD9-426C-8351-E14483FCEC7D}" type="pres">
      <dgm:prSet presAssocID="{0D34B042-ECB3-4524-9947-AAEAE57F5AA7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042DD9-DDB2-453C-A833-FD5F299AF174}" type="pres">
      <dgm:prSet presAssocID="{0D34B042-ECB3-4524-9947-AAEAE57F5AA7}" presName="gear3srcNode" presStyleLbl="node1" presStyleIdx="2" presStyleCnt="3"/>
      <dgm:spPr/>
      <dgm:t>
        <a:bodyPr/>
        <a:lstStyle/>
        <a:p>
          <a:endParaRPr lang="en-US"/>
        </a:p>
      </dgm:t>
    </dgm:pt>
    <dgm:pt modelId="{B1088C31-A7C5-4BFE-905A-F06A792B9CA8}" type="pres">
      <dgm:prSet presAssocID="{0D34B042-ECB3-4524-9947-AAEAE57F5AA7}" presName="gear3dstNode" presStyleLbl="node1" presStyleIdx="2" presStyleCnt="3"/>
      <dgm:spPr/>
      <dgm:t>
        <a:bodyPr/>
        <a:lstStyle/>
        <a:p>
          <a:endParaRPr lang="en-US"/>
        </a:p>
      </dgm:t>
    </dgm:pt>
    <dgm:pt modelId="{E7635C1A-7179-49D9-9FAA-816F0FB9E053}" type="pres">
      <dgm:prSet presAssocID="{0D265118-BB01-4374-9522-10A68A7C555E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28B93937-8B44-44C7-9BF5-1E6C06F00F10}" type="pres">
      <dgm:prSet presAssocID="{231090E0-DE31-4C5A-A22B-856248A2D805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542185E6-4BE0-402B-91A4-7607B9F2710B}" type="pres">
      <dgm:prSet presAssocID="{4C91A4B1-B674-45DA-9CB1-B82A41212880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42BAA0F4-A8CA-4C0C-8368-DB6017AE8CA9}" type="presOf" srcId="{C7E0AD9D-32A8-444C-8C56-43EAE48DA178}" destId="{B6870FDE-36AF-4EDC-B1A3-6FA250821B5E}" srcOrd="2" destOrd="0" presId="urn:microsoft.com/office/officeart/2005/8/layout/gear1"/>
    <dgm:cxn modelId="{22A74663-C28D-4937-854B-92A46EC31F89}" type="presOf" srcId="{0D34B042-ECB3-4524-9947-AAEAE57F5AA7}" destId="{229209FE-3855-41AC-B2FE-8698226A37E9}" srcOrd="0" destOrd="0" presId="urn:microsoft.com/office/officeart/2005/8/layout/gear1"/>
    <dgm:cxn modelId="{769EB0CB-4F75-4391-BFFA-8D2C16B4DC2A}" type="presOf" srcId="{4C91A4B1-B674-45DA-9CB1-B82A41212880}" destId="{542185E6-4BE0-402B-91A4-7607B9F2710B}" srcOrd="0" destOrd="0" presId="urn:microsoft.com/office/officeart/2005/8/layout/gear1"/>
    <dgm:cxn modelId="{BCDF2811-41E5-49BE-91C7-18D18CE3E048}" type="presOf" srcId="{05EFC3EB-7237-4EE4-86CF-709E1500006E}" destId="{1CEC1AA1-976F-4EB4-84D5-8A0DA7535595}" srcOrd="0" destOrd="0" presId="urn:microsoft.com/office/officeart/2005/8/layout/gear1"/>
    <dgm:cxn modelId="{C8F3BE4B-B3A6-467C-A86D-8A553E4EAFFF}" type="presOf" srcId="{0D265118-BB01-4374-9522-10A68A7C555E}" destId="{E7635C1A-7179-49D9-9FAA-816F0FB9E053}" srcOrd="0" destOrd="0" presId="urn:microsoft.com/office/officeart/2005/8/layout/gear1"/>
    <dgm:cxn modelId="{A7DB52D1-EEAA-4FCE-8089-A78D2976E85D}" type="presOf" srcId="{231090E0-DE31-4C5A-A22B-856248A2D805}" destId="{28B93937-8B44-44C7-9BF5-1E6C06F00F10}" srcOrd="0" destOrd="0" presId="urn:microsoft.com/office/officeart/2005/8/layout/gear1"/>
    <dgm:cxn modelId="{CAB4DCBF-23B5-4B3A-AC2E-9BCCB05AA28D}" type="presOf" srcId="{3B6B5CAC-876C-4B37-8076-71CA652D1A81}" destId="{0D843BEB-5065-4971-88D8-364F61618C0B}" srcOrd="0" destOrd="0" presId="urn:microsoft.com/office/officeart/2005/8/layout/gear1"/>
    <dgm:cxn modelId="{B632C31D-013F-4870-9D70-F78FE10E1824}" type="presOf" srcId="{C7E0AD9D-32A8-444C-8C56-43EAE48DA178}" destId="{0EFAC2FE-009E-43B5-A7B9-E62CB44B5883}" srcOrd="1" destOrd="0" presId="urn:microsoft.com/office/officeart/2005/8/layout/gear1"/>
    <dgm:cxn modelId="{090E6F54-D7F7-4D00-9429-984344024853}" srcId="{3B6B5CAC-876C-4B37-8076-71CA652D1A81}" destId="{B00F177D-9FE9-4075-924A-B91CFF9E3957}" srcOrd="3" destOrd="0" parTransId="{8B74E1D5-D0B5-40C9-B49E-A6E23E6A7D15}" sibTransId="{89DAEDC2-99C7-40E6-B898-9CB860C7E550}"/>
    <dgm:cxn modelId="{FAFAA4EA-1F40-4F28-89D6-A239CBDB62FA}" srcId="{3B6B5CAC-876C-4B37-8076-71CA652D1A81}" destId="{05EFC3EB-7237-4EE4-86CF-709E1500006E}" srcOrd="0" destOrd="0" parTransId="{E02404C6-B563-4BD2-A57C-6F2E347E9D49}" sibTransId="{0D265118-BB01-4374-9522-10A68A7C555E}"/>
    <dgm:cxn modelId="{236EA090-30FD-414C-90BB-98C17D43C78A}" srcId="{3B6B5CAC-876C-4B37-8076-71CA652D1A81}" destId="{C7E0AD9D-32A8-444C-8C56-43EAE48DA178}" srcOrd="1" destOrd="0" parTransId="{2DF7F820-C752-4ADE-9BF6-1A3799466E9B}" sibTransId="{231090E0-DE31-4C5A-A22B-856248A2D805}"/>
    <dgm:cxn modelId="{55D31A58-6270-41F1-99D3-E5FE76BB30E6}" type="presOf" srcId="{0D34B042-ECB3-4524-9947-AAEAE57F5AA7}" destId="{E89B0AF4-4BD9-426C-8351-E14483FCEC7D}" srcOrd="1" destOrd="0" presId="urn:microsoft.com/office/officeart/2005/8/layout/gear1"/>
    <dgm:cxn modelId="{B412F44F-967F-44A2-AE05-E28977E3FE39}" srcId="{3B6B5CAC-876C-4B37-8076-71CA652D1A81}" destId="{0D34B042-ECB3-4524-9947-AAEAE57F5AA7}" srcOrd="2" destOrd="0" parTransId="{9A499187-8C31-4FF5-B8EB-15DEE9A595E8}" sibTransId="{4C91A4B1-B674-45DA-9CB1-B82A41212880}"/>
    <dgm:cxn modelId="{1378F267-B62D-4ED5-B546-615F8F31F9EA}" type="presOf" srcId="{0D34B042-ECB3-4524-9947-AAEAE57F5AA7}" destId="{B1088C31-A7C5-4BFE-905A-F06A792B9CA8}" srcOrd="3" destOrd="0" presId="urn:microsoft.com/office/officeart/2005/8/layout/gear1"/>
    <dgm:cxn modelId="{6D0B5150-A890-42AD-B459-473011B4E0BF}" type="presOf" srcId="{C7E0AD9D-32A8-444C-8C56-43EAE48DA178}" destId="{80FFD1CF-5414-432F-A059-9E40D08B19AC}" srcOrd="0" destOrd="0" presId="urn:microsoft.com/office/officeart/2005/8/layout/gear1"/>
    <dgm:cxn modelId="{9E929921-DCF0-412D-8515-7E5FA71CFE06}" type="presOf" srcId="{0D34B042-ECB3-4524-9947-AAEAE57F5AA7}" destId="{9B042DD9-DDB2-453C-A833-FD5F299AF174}" srcOrd="2" destOrd="0" presId="urn:microsoft.com/office/officeart/2005/8/layout/gear1"/>
    <dgm:cxn modelId="{3A3263C6-5A4E-4D1C-B51D-5DF5D59F8DA4}" type="presOf" srcId="{05EFC3EB-7237-4EE4-86CF-709E1500006E}" destId="{C76AF8A3-70DD-40DD-825F-16C4F0F3421F}" srcOrd="2" destOrd="0" presId="urn:microsoft.com/office/officeart/2005/8/layout/gear1"/>
    <dgm:cxn modelId="{073F7FB6-9A94-472B-9162-13AAF221243A}" type="presOf" srcId="{05EFC3EB-7237-4EE4-86CF-709E1500006E}" destId="{B131E5A3-D975-424B-9AB5-A942C55911AB}" srcOrd="1" destOrd="0" presId="urn:microsoft.com/office/officeart/2005/8/layout/gear1"/>
    <dgm:cxn modelId="{2B038EB7-F0F1-45A2-96A4-C74EB4F2ABBD}" srcId="{3B6B5CAC-876C-4B37-8076-71CA652D1A81}" destId="{BB058312-3A8F-4809-ADFD-9A86B66B8E5A}" srcOrd="5" destOrd="0" parTransId="{CD48894E-0C01-4F2F-9EE4-055D5578A2E1}" sibTransId="{675D3980-2107-4F46-80B7-AD9E62D27F5E}"/>
    <dgm:cxn modelId="{916778A9-1B30-4478-B207-1321E00ECC15}" srcId="{3B6B5CAC-876C-4B37-8076-71CA652D1A81}" destId="{85A3220D-1C1C-4DE6-B064-187DE8886C8B}" srcOrd="4" destOrd="0" parTransId="{4AC29F2B-415F-4449-84A7-9601C79A1809}" sibTransId="{FEBF167A-EE86-4FCD-97FF-CFB18F57F221}"/>
    <dgm:cxn modelId="{6AB2C672-A3B2-42F1-96C7-98C6293D0898}" type="presParOf" srcId="{0D843BEB-5065-4971-88D8-364F61618C0B}" destId="{1CEC1AA1-976F-4EB4-84D5-8A0DA7535595}" srcOrd="0" destOrd="0" presId="urn:microsoft.com/office/officeart/2005/8/layout/gear1"/>
    <dgm:cxn modelId="{3FAD6D4D-B593-474F-B022-851B36D747D2}" type="presParOf" srcId="{0D843BEB-5065-4971-88D8-364F61618C0B}" destId="{B131E5A3-D975-424B-9AB5-A942C55911AB}" srcOrd="1" destOrd="0" presId="urn:microsoft.com/office/officeart/2005/8/layout/gear1"/>
    <dgm:cxn modelId="{9650EAEA-0D5C-4875-8147-05EB723BED09}" type="presParOf" srcId="{0D843BEB-5065-4971-88D8-364F61618C0B}" destId="{C76AF8A3-70DD-40DD-825F-16C4F0F3421F}" srcOrd="2" destOrd="0" presId="urn:microsoft.com/office/officeart/2005/8/layout/gear1"/>
    <dgm:cxn modelId="{A9DE36AD-0580-4905-8E4F-526FB7DFC4EF}" type="presParOf" srcId="{0D843BEB-5065-4971-88D8-364F61618C0B}" destId="{80FFD1CF-5414-432F-A059-9E40D08B19AC}" srcOrd="3" destOrd="0" presId="urn:microsoft.com/office/officeart/2005/8/layout/gear1"/>
    <dgm:cxn modelId="{3FC8FF94-E4D0-4BA4-B2DD-8CD92EB468B7}" type="presParOf" srcId="{0D843BEB-5065-4971-88D8-364F61618C0B}" destId="{0EFAC2FE-009E-43B5-A7B9-E62CB44B5883}" srcOrd="4" destOrd="0" presId="urn:microsoft.com/office/officeart/2005/8/layout/gear1"/>
    <dgm:cxn modelId="{FB89BFC7-250F-4C61-856F-D49375F975CE}" type="presParOf" srcId="{0D843BEB-5065-4971-88D8-364F61618C0B}" destId="{B6870FDE-36AF-4EDC-B1A3-6FA250821B5E}" srcOrd="5" destOrd="0" presId="urn:microsoft.com/office/officeart/2005/8/layout/gear1"/>
    <dgm:cxn modelId="{442924A2-10B4-4BD3-B968-D7B13101D824}" type="presParOf" srcId="{0D843BEB-5065-4971-88D8-364F61618C0B}" destId="{229209FE-3855-41AC-B2FE-8698226A37E9}" srcOrd="6" destOrd="0" presId="urn:microsoft.com/office/officeart/2005/8/layout/gear1"/>
    <dgm:cxn modelId="{79CBDC2E-98E5-4B64-8877-C95B1441F4B9}" type="presParOf" srcId="{0D843BEB-5065-4971-88D8-364F61618C0B}" destId="{E89B0AF4-4BD9-426C-8351-E14483FCEC7D}" srcOrd="7" destOrd="0" presId="urn:microsoft.com/office/officeart/2005/8/layout/gear1"/>
    <dgm:cxn modelId="{F332AE7C-8BB1-4793-84A8-A3B224F18803}" type="presParOf" srcId="{0D843BEB-5065-4971-88D8-364F61618C0B}" destId="{9B042DD9-DDB2-453C-A833-FD5F299AF174}" srcOrd="8" destOrd="0" presId="urn:microsoft.com/office/officeart/2005/8/layout/gear1"/>
    <dgm:cxn modelId="{CFE2ED10-1109-4828-802B-EDC0C90E444D}" type="presParOf" srcId="{0D843BEB-5065-4971-88D8-364F61618C0B}" destId="{B1088C31-A7C5-4BFE-905A-F06A792B9CA8}" srcOrd="9" destOrd="0" presId="urn:microsoft.com/office/officeart/2005/8/layout/gear1"/>
    <dgm:cxn modelId="{6269AE98-C5B6-49AE-B308-AF99638361D1}" type="presParOf" srcId="{0D843BEB-5065-4971-88D8-364F61618C0B}" destId="{E7635C1A-7179-49D9-9FAA-816F0FB9E053}" srcOrd="10" destOrd="0" presId="urn:microsoft.com/office/officeart/2005/8/layout/gear1"/>
    <dgm:cxn modelId="{EBB5660E-537A-4CD9-8C82-9AAE7B30A14E}" type="presParOf" srcId="{0D843BEB-5065-4971-88D8-364F61618C0B}" destId="{28B93937-8B44-44C7-9BF5-1E6C06F00F10}" srcOrd="11" destOrd="0" presId="urn:microsoft.com/office/officeart/2005/8/layout/gear1"/>
    <dgm:cxn modelId="{F3D6917B-BC30-4930-A000-84F975055704}" type="presParOf" srcId="{0D843BEB-5065-4971-88D8-364F61618C0B}" destId="{542185E6-4BE0-402B-91A4-7607B9F2710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D9D01-1D32-433B-94DA-A7CB6FDABB72}" type="datetimeFigureOut">
              <a:rPr lang="en-US" smtClean="0"/>
              <a:pPr/>
              <a:t>8/9/2011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6B426-596D-48F8-88BF-20681A37AB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6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6B426-596D-48F8-88BF-20681A37ABD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C95FD-7C8B-43FB-A100-1199FD9C40D6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F93BB-6383-42CA-976B-20D188C32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B3880-B663-446E-BD83-10C3ED30AFFB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53D39-EEEA-4043-8983-8C7934DAB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B517F-6501-40BA-94BF-8C60235B1DA4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BEC51-37DB-4390-A702-E83C085B4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FE40B-0F1F-4F00-90CF-7CF866D1A4C1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6F942-C30D-45AF-AEF7-9B87245E0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4D001-C79F-40D0-AB3F-671E2A67D045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6C70B-A115-4003-9842-816ADD921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69162-A1BA-41CE-A8B3-763829978C9E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6D739-3CEE-48D2-B78F-FC2F033DB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E40C3-DA7E-471A-898A-75152367E036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E90BB-D195-478F-B99B-DCDBD48CC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D42CC-7511-4088-8EF0-42D92A6A7B6F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03460-823A-467D-AB14-BFC68F905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8C6A5-C95F-4476-A46A-BB1E595BDA41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8AD92-2F07-4F6E-A8D0-AE8B55B11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9F2D7-3CBA-4F80-8249-1F2C20005B87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72DA0-1033-4ED7-AB51-60B31334C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C8FFF-B0D6-4C20-8670-33AD5583FA8F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93DFD-CA16-4BBE-8262-3C53517CB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4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26A3F3-DE0E-420E-BDDD-38CB21BCE7F6}" type="datetimeFigureOut">
              <a:rPr lang="en-US"/>
              <a:pPr>
                <a:defRPr/>
              </a:pPr>
              <a:t>8/9/2011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908E50-1FC4-40CB-9596-7C6F4B856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133600"/>
            <a:ext cx="1752600" cy="17526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PIECING  TOGETHER  A DREAM</a:t>
            </a: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752600" y="4191000"/>
            <a:ext cx="60960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 Reflection of My Journey  Towards  a Doctoral Degree</a:t>
            </a:r>
          </a:p>
        </p:txBody>
      </p:sp>
      <p:sp>
        <p:nvSpPr>
          <p:cNvPr id="13316" name="TextBox 6"/>
          <p:cNvSpPr txBox="1">
            <a:spLocks noChangeArrowheads="1"/>
          </p:cNvSpPr>
          <p:nvPr/>
        </p:nvSpPr>
        <p:spPr bwMode="auto">
          <a:xfrm>
            <a:off x="1524000" y="5715000"/>
            <a:ext cx="594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latin typeface="Georgia" pitchFamily="18" charset="0"/>
              </a:rPr>
              <a:t>        Christina Wright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33400" y="533400"/>
            <a:ext cx="36631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u="sng" dirty="0" smtClean="0"/>
              <a:t>Eclectic </a:t>
            </a:r>
            <a:r>
              <a:rPr lang="en-US" sz="4000" b="1" u="sng" dirty="0"/>
              <a:t>Block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8513" y="2505075"/>
            <a:ext cx="2757487" cy="2065338"/>
          </a:xfrm>
          <a:prstGeom prst="rect">
            <a:avLst/>
          </a:prstGeom>
          <a:noFill/>
          <a:ln w="9525">
            <a:solidFill>
              <a:schemeClr val="tx1">
                <a:lumMod val="85000"/>
                <a:lumOff val="15000"/>
              </a:schemeClr>
            </a:solidFill>
            <a:miter lim="800000"/>
            <a:headEnd/>
            <a:tailEnd/>
          </a:ln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676400"/>
            <a:ext cx="37115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Adult and Continuing Education</a:t>
            </a:r>
          </a:p>
          <a:p>
            <a:endParaRPr lang="en-US" b="1"/>
          </a:p>
          <a:p>
            <a:r>
              <a:rPr lang="en-US" b="1"/>
              <a:t>     </a:t>
            </a:r>
            <a:r>
              <a:rPr lang="en-US"/>
              <a:t>Needs and characteristics</a:t>
            </a:r>
          </a:p>
          <a:p>
            <a:r>
              <a:rPr lang="en-US" b="1"/>
              <a:t>         </a:t>
            </a:r>
            <a:r>
              <a:rPr lang="en-US"/>
              <a:t>of adult learners</a:t>
            </a:r>
            <a:endParaRPr lang="en-US" b="1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172200" y="1447800"/>
            <a:ext cx="2971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Program Evaluation</a:t>
            </a:r>
            <a:endParaRPr lang="en-US"/>
          </a:p>
          <a:p>
            <a:endParaRPr lang="en-US" b="1"/>
          </a:p>
          <a:p>
            <a:r>
              <a:rPr lang="en-US" b="1"/>
              <a:t>     </a:t>
            </a:r>
            <a:r>
              <a:rPr lang="en-US"/>
              <a:t>Characteristics of </a:t>
            </a:r>
          </a:p>
          <a:p>
            <a:r>
              <a:rPr lang="en-US" b="1"/>
              <a:t>         </a:t>
            </a:r>
            <a:r>
              <a:rPr lang="en-US"/>
              <a:t>successful programs</a:t>
            </a:r>
          </a:p>
          <a:p>
            <a:r>
              <a:rPr lang="en-US" b="1"/>
              <a:t>     </a:t>
            </a:r>
            <a:r>
              <a:rPr lang="en-US"/>
              <a:t>How to evaluate</a:t>
            </a:r>
          </a:p>
          <a:p>
            <a:r>
              <a:rPr lang="en-US" b="1"/>
              <a:t>         </a:t>
            </a:r>
            <a:r>
              <a:rPr lang="en-US"/>
              <a:t>effectiveness</a:t>
            </a:r>
            <a:endParaRPr lang="en-US" b="1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8200" y="5181600"/>
            <a:ext cx="443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Technology and Curriculum</a:t>
            </a:r>
          </a:p>
          <a:p>
            <a:endParaRPr lang="en-US" b="1"/>
          </a:p>
          <a:p>
            <a:r>
              <a:rPr lang="en-US" b="1"/>
              <a:t>     </a:t>
            </a:r>
            <a:r>
              <a:rPr lang="en-US"/>
              <a:t>Movie Maker, Audacity, and Delicious </a:t>
            </a:r>
            <a:r>
              <a:rPr lang="en-US" b="1"/>
              <a:t>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57200" y="3124200"/>
            <a:ext cx="254476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Ethical Theories</a:t>
            </a:r>
          </a:p>
          <a:p>
            <a:endParaRPr lang="en-US" b="1"/>
          </a:p>
          <a:p>
            <a:r>
              <a:rPr lang="en-US" b="1"/>
              <a:t>     </a:t>
            </a:r>
            <a:r>
              <a:rPr lang="en-US"/>
              <a:t>Explored personal</a:t>
            </a:r>
          </a:p>
          <a:p>
            <a:r>
              <a:rPr lang="en-US" b="1"/>
              <a:t>        </a:t>
            </a:r>
            <a:r>
              <a:rPr lang="en-US"/>
              <a:t>thoughts and </a:t>
            </a:r>
          </a:p>
          <a:p>
            <a:r>
              <a:rPr lang="en-US" b="1"/>
              <a:t>        </a:t>
            </a:r>
            <a:r>
              <a:rPr lang="en-US"/>
              <a:t>feelings on ethics</a:t>
            </a:r>
            <a:r>
              <a:rPr lang="en-US" b="1"/>
              <a:t>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019800" y="4800600"/>
            <a:ext cx="2838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Public School Law</a:t>
            </a:r>
          </a:p>
          <a:p>
            <a:endParaRPr lang="en-US"/>
          </a:p>
          <a:p>
            <a:r>
              <a:rPr lang="en-US"/>
              <a:t>     Legal basis for policies</a:t>
            </a:r>
          </a:p>
          <a:p>
            <a:r>
              <a:rPr lang="en-US"/>
              <a:t>          and decisions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p"/>
      <p:bldP spid="6" grpId="0" build="p"/>
      <p:bldP spid="7" grpId="0" build="p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2057400"/>
            <a:ext cx="2590800" cy="1943100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</p:pic>
      <p:pic>
        <p:nvPicPr>
          <p:cNvPr id="2560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5943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43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600200" y="457200"/>
            <a:ext cx="59753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 smtClean="0"/>
              <a:t>COHORT  EXPERIENCE</a:t>
            </a:r>
            <a:endParaRPr lang="en-US" sz="40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1981200" y="2057400"/>
            <a:ext cx="308449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 Collaboration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Friendship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Support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Resource</a:t>
            </a:r>
            <a:endParaRPr lang="en-US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1"/>
          <p:cNvSpPr txBox="1">
            <a:spLocks noChangeArrowheads="1"/>
          </p:cNvSpPr>
          <p:nvPr/>
        </p:nvSpPr>
        <p:spPr bwMode="auto">
          <a:xfrm>
            <a:off x="914400" y="5334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600" b="1" i="1" u="sng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2057400" y="2362200"/>
          <a:ext cx="4800600" cy="383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23" name="TextBox 4"/>
          <p:cNvSpPr txBox="1">
            <a:spLocks noChangeArrowheads="1"/>
          </p:cNvSpPr>
          <p:nvPr/>
        </p:nvSpPr>
        <p:spPr bwMode="auto">
          <a:xfrm>
            <a:off x="990600" y="18288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dirty="0"/>
          </a:p>
        </p:txBody>
      </p:sp>
      <p:pic>
        <p:nvPicPr>
          <p:cNvPr id="3072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1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05800" y="60198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2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05800" y="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3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0198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143000" y="0"/>
            <a:ext cx="689182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 smtClean="0"/>
          </a:p>
          <a:p>
            <a:r>
              <a:rPr lang="en-US" sz="4000" b="1" dirty="0" smtClean="0"/>
              <a:t>Qualifying Assessment and</a:t>
            </a:r>
          </a:p>
          <a:p>
            <a:r>
              <a:rPr lang="en-US" sz="4000" b="1" dirty="0" smtClean="0"/>
              <a:t>      Residency Portfolio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14400" y="381000"/>
            <a:ext cx="7848600" cy="809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5400" dirty="0"/>
          </a:p>
          <a:p>
            <a:endParaRPr lang="en-US" sz="3600" dirty="0"/>
          </a:p>
          <a:p>
            <a:r>
              <a:rPr lang="en-US" sz="2400" dirty="0"/>
              <a:t>“Stress and the Over Achiever:  How Counselors Can</a:t>
            </a:r>
          </a:p>
          <a:p>
            <a:r>
              <a:rPr lang="en-US" sz="2400" dirty="0"/>
              <a:t>    Assist High Achieving Students Set Realistic Goals</a:t>
            </a:r>
            <a:r>
              <a:rPr lang="en-US" sz="2400" dirty="0" smtClean="0"/>
              <a:t>”</a:t>
            </a:r>
          </a:p>
          <a:p>
            <a:endParaRPr lang="en-US" sz="2400" dirty="0"/>
          </a:p>
          <a:p>
            <a:r>
              <a:rPr lang="en-US" sz="2400" dirty="0"/>
              <a:t>                  (Dr. Frances Simone)</a:t>
            </a:r>
          </a:p>
          <a:p>
            <a:endParaRPr lang="en-US" sz="2400" dirty="0"/>
          </a:p>
          <a:p>
            <a:r>
              <a:rPr lang="en-US" sz="2400" dirty="0"/>
              <a:t>                                    And</a:t>
            </a:r>
          </a:p>
          <a:p>
            <a:endParaRPr lang="en-US" sz="2400" dirty="0"/>
          </a:p>
          <a:p>
            <a:r>
              <a:rPr lang="en-US" sz="2400" dirty="0"/>
              <a:t>“Young Philanthropists:  Teaching Children</a:t>
            </a:r>
            <a:r>
              <a:rPr lang="en-US" sz="2400" i="1" dirty="0"/>
              <a:t> </a:t>
            </a:r>
            <a:r>
              <a:rPr lang="en-US" sz="2400" dirty="0"/>
              <a:t>to Become</a:t>
            </a:r>
          </a:p>
          <a:p>
            <a:r>
              <a:rPr lang="en-US" sz="2400" dirty="0"/>
              <a:t>      Cheerful Givers</a:t>
            </a:r>
            <a:r>
              <a:rPr lang="en-US" sz="2400" dirty="0" smtClean="0"/>
              <a:t>”</a:t>
            </a:r>
          </a:p>
          <a:p>
            <a:endParaRPr lang="en-US" sz="2400" dirty="0"/>
          </a:p>
          <a:p>
            <a:r>
              <a:rPr lang="en-US" sz="2400" dirty="0"/>
              <a:t>                  (Dr. Dennis Anderson)</a:t>
            </a:r>
          </a:p>
          <a:p>
            <a:endParaRPr lang="en-US" sz="5400" dirty="0"/>
          </a:p>
          <a:p>
            <a:endParaRPr lang="en-US" sz="4000" dirty="0"/>
          </a:p>
          <a:p>
            <a:endParaRPr lang="en-US" sz="3600" dirty="0"/>
          </a:p>
          <a:p>
            <a:endParaRPr lang="en-US" sz="3600" dirty="0"/>
          </a:p>
        </p:txBody>
      </p:sp>
      <p:pic>
        <p:nvPicPr>
          <p:cNvPr id="3174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60198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198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71600" y="457200"/>
            <a:ext cx="34034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 smtClean="0"/>
              <a:t>Publications:</a:t>
            </a:r>
            <a:endParaRPr lang="en-US" sz="4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990600" y="685800"/>
            <a:ext cx="525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u="sng" dirty="0" smtClean="0"/>
              <a:t>Co-Teaching:</a:t>
            </a:r>
            <a:endParaRPr lang="en-US" sz="4000" b="1" u="sng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38200" y="1981200"/>
            <a:ext cx="6019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The School and the Community</a:t>
            </a:r>
          </a:p>
          <a:p>
            <a:r>
              <a:rPr lang="en-US" sz="3200" dirty="0"/>
              <a:t>      with Dr. Mary Harris-John</a:t>
            </a:r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191000"/>
            <a:ext cx="2209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3733800"/>
            <a:ext cx="5029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800" dirty="0" smtClean="0"/>
              <a:t>- Class Activities</a:t>
            </a:r>
          </a:p>
          <a:p>
            <a:endParaRPr lang="en-US" sz="2800" dirty="0" smtClean="0"/>
          </a:p>
          <a:p>
            <a:r>
              <a:rPr lang="en-US" sz="2800" dirty="0" smtClean="0"/>
              <a:t> - Facilitated Class    	Discussion</a:t>
            </a:r>
          </a:p>
          <a:p>
            <a:endParaRPr lang="en-US" sz="2800" dirty="0" smtClean="0"/>
          </a:p>
          <a:p>
            <a:r>
              <a:rPr lang="en-US" sz="2800" dirty="0" smtClean="0"/>
              <a:t> - Blackboard Discussion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Box 1"/>
          <p:cNvSpPr txBox="1">
            <a:spLocks noChangeArrowheads="1"/>
          </p:cNvSpPr>
          <p:nvPr/>
        </p:nvSpPr>
        <p:spPr bwMode="auto">
          <a:xfrm>
            <a:off x="1066800" y="381000"/>
            <a:ext cx="7620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u="sng" dirty="0" smtClean="0"/>
              <a:t>Presentation</a:t>
            </a:r>
            <a:r>
              <a:rPr lang="en-US" sz="4000" u="sng" dirty="0" smtClean="0"/>
              <a:t>:</a:t>
            </a:r>
          </a:p>
          <a:p>
            <a:endParaRPr lang="en-US" sz="4000" u="sng" dirty="0" smtClean="0"/>
          </a:p>
          <a:p>
            <a:endParaRPr lang="en-US" sz="3200" u="sng" dirty="0" smtClean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90600" y="2895600"/>
            <a:ext cx="76200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“Establishing Broad Strokes of Collaboration Among Practicing Educators and Teacher Educators Within an Innovative Doctoral Cohort Approach”</a:t>
            </a:r>
          </a:p>
          <a:p>
            <a:endParaRPr lang="en-US" sz="2800" dirty="0"/>
          </a:p>
        </p:txBody>
      </p:sp>
      <p:sp>
        <p:nvSpPr>
          <p:cNvPr id="33795" name="TextBox 3"/>
          <p:cNvSpPr txBox="1">
            <a:spLocks noChangeArrowheads="1"/>
          </p:cNvSpPr>
          <p:nvPr/>
        </p:nvSpPr>
        <p:spPr bwMode="auto">
          <a:xfrm>
            <a:off x="1905000" y="5638800"/>
            <a:ext cx="5384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r>
              <a:rPr lang="en-US" sz="2400" dirty="0"/>
              <a:t>Faculty Member:  Dr. Calvin Meyer</a:t>
            </a:r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60198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198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5800" y="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990600" y="1219200"/>
            <a:ext cx="57166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(</a:t>
            </a:r>
            <a:r>
              <a:rPr lang="en-US" sz="2400" dirty="0" smtClean="0"/>
              <a:t>Association of Teacher Educators (ATE)</a:t>
            </a:r>
          </a:p>
          <a:p>
            <a:r>
              <a:rPr lang="en-US" sz="2400" dirty="0" smtClean="0"/>
              <a:t>  2009 National Conference</a:t>
            </a:r>
          </a:p>
          <a:p>
            <a:r>
              <a:rPr lang="en-US" sz="2400" dirty="0" smtClean="0"/>
              <a:t>  Chicago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600200" y="2590800"/>
            <a:ext cx="6434138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900" dirty="0"/>
          </a:p>
          <a:p>
            <a:pPr eaLnBrk="0" hangingPunct="0"/>
            <a:r>
              <a:rPr lang="en-US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“Middle School Issues and Solutions”</a:t>
            </a:r>
            <a:endParaRPr lang="en-US" sz="3200" dirty="0"/>
          </a:p>
          <a:p>
            <a:pPr eaLnBrk="0" hangingPunct="0"/>
            <a:endParaRPr lang="en-US" dirty="0"/>
          </a:p>
        </p:txBody>
      </p:sp>
      <p:sp>
        <p:nvSpPr>
          <p:cNvPr id="34818" name="TextBox 4"/>
          <p:cNvSpPr txBox="1">
            <a:spLocks noChangeArrowheads="1"/>
          </p:cNvSpPr>
          <p:nvPr/>
        </p:nvSpPr>
        <p:spPr bwMode="auto">
          <a:xfrm>
            <a:off x="685800" y="533400"/>
            <a:ext cx="822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/>
              <a:t> </a:t>
            </a:r>
            <a:r>
              <a:rPr lang="en-US" sz="4000" b="1" u="sng" dirty="0" smtClean="0"/>
              <a:t>Doctoral Seminar</a:t>
            </a:r>
            <a:r>
              <a:rPr lang="en-US" sz="4000" dirty="0" smtClean="0"/>
              <a:t>:</a:t>
            </a:r>
            <a:endParaRPr lang="en-US" sz="4000" dirty="0"/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40386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676400" y="1857375"/>
            <a:ext cx="25234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/>
              <a:t>Co-facilitator: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Box 1"/>
          <p:cNvSpPr txBox="1">
            <a:spLocks noChangeArrowheads="1"/>
          </p:cNvSpPr>
          <p:nvPr/>
        </p:nvSpPr>
        <p:spPr bwMode="auto">
          <a:xfrm>
            <a:off x="457200" y="533400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u="sng" dirty="0">
                <a:latin typeface="Georgia" pitchFamily="18" charset="0"/>
              </a:rPr>
              <a:t>Panel</a:t>
            </a:r>
            <a:r>
              <a:rPr lang="en-US" sz="4000" b="1" u="sng" dirty="0"/>
              <a:t> Member</a:t>
            </a:r>
            <a:r>
              <a:rPr lang="en-US" sz="4000" u="sng" dirty="0"/>
              <a:t>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66800" y="3200400"/>
            <a:ext cx="8077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i="1"/>
              <a:t>“</a:t>
            </a:r>
            <a:r>
              <a:rPr lang="en-US" sz="3200"/>
              <a:t>Teaching Difficult Texts”</a:t>
            </a:r>
          </a:p>
          <a:p>
            <a:endParaRPr lang="en-US" sz="320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71600" y="45720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Faculty:  Dr. Calvin Meyer</a:t>
            </a:r>
          </a:p>
        </p:txBody>
      </p:sp>
      <p:pic>
        <p:nvPicPr>
          <p:cNvPr id="3584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657600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533400" y="1676400"/>
            <a:ext cx="648126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14350" indent="-514350">
              <a:buAutoNum type="arabicPlain" startAt="2009"/>
            </a:pPr>
            <a:r>
              <a:rPr lang="en-US" sz="2800" b="1" dirty="0" smtClean="0"/>
              <a:t>Marshall </a:t>
            </a:r>
            <a:r>
              <a:rPr lang="en-US" sz="2800" b="1" dirty="0"/>
              <a:t>University New </a:t>
            </a:r>
            <a:r>
              <a:rPr lang="en-US" sz="2800" b="1" dirty="0" smtClean="0"/>
              <a:t>Faculty</a:t>
            </a:r>
          </a:p>
          <a:p>
            <a:pPr marL="514350" indent="-514350"/>
            <a:r>
              <a:rPr lang="en-US" sz="2800" b="1" dirty="0" smtClean="0"/>
              <a:t>			Orientation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762000"/>
            <a:ext cx="74751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 smtClean="0"/>
              <a:t>REFLECTION  ON  LEARNING</a:t>
            </a:r>
            <a:endParaRPr lang="en-US" sz="4000" b="1" u="sng" dirty="0"/>
          </a:p>
        </p:txBody>
      </p:sp>
      <p:pic>
        <p:nvPicPr>
          <p:cNvPr id="4" name="Picture 9" descr="Sarah's Choice Quilt Block patte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48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Sarah's Choice Quilt Block patte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6248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Sarah's Choice Quilt Block patte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Sarah's Choice Quilt Block patte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4400" y="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219200" y="2057400"/>
            <a:ext cx="638828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Designing Research Studies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Creating Survey Instruments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Analyzing Data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Using Qualitative Study Techniques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Conducting Research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Citing Resources Properly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Preparing Manuscripts for Publication</a:t>
            </a:r>
          </a:p>
          <a:p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1295400" y="5867400"/>
            <a:ext cx="67104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Confident to move forward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Box 1"/>
          <p:cNvSpPr txBox="1">
            <a:spLocks noChangeArrowheads="1"/>
          </p:cNvSpPr>
          <p:nvPr/>
        </p:nvSpPr>
        <p:spPr bwMode="auto">
          <a:xfrm>
            <a:off x="762000" y="838200"/>
            <a:ext cx="30210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u="sng"/>
              <a:t>NEXT STEP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90600" y="1676400"/>
            <a:ext cx="701040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Continue engaging in action research</a:t>
            </a:r>
          </a:p>
          <a:p>
            <a:endParaRPr lang="en-US" dirty="0"/>
          </a:p>
          <a:p>
            <a:r>
              <a:rPr lang="en-US" sz="2800" dirty="0"/>
              <a:t>Some areas of interest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47800" y="3657600"/>
            <a:ext cx="25066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-Gifted education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47800" y="4419600"/>
            <a:ext cx="628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/>
              <a:t>-Stress and its effect on student achievement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371600" y="4572000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/>
          </a:p>
          <a:p>
            <a:endParaRPr lang="en-US" sz="2400"/>
          </a:p>
        </p:txBody>
      </p:sp>
      <p:pic>
        <p:nvPicPr>
          <p:cNvPr id="36871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5650" y="0"/>
            <a:ext cx="20383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2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38900"/>
            <a:ext cx="20383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3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5650" y="6438900"/>
            <a:ext cx="20383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383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allAtOnce"/>
      <p:bldP spid="6" grpId="0" build="allAtOnce"/>
      <p:bldP spid="8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"/>
          <p:cNvSpPr txBox="1">
            <a:spLocks noChangeArrowheads="1"/>
          </p:cNvSpPr>
          <p:nvPr/>
        </p:nvSpPr>
        <p:spPr bwMode="auto">
          <a:xfrm>
            <a:off x="533400" y="533400"/>
            <a:ext cx="6330579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My journey towards completing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an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EdD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in 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Leadership Studies is like 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the parts of a quilt.</a:t>
            </a:r>
            <a:endParaRPr lang="en-US" sz="3200" b="1" dirty="0">
              <a:latin typeface="Georgia" pitchFamily="18" charset="0"/>
            </a:endParaRPr>
          </a:p>
          <a:p>
            <a:endParaRPr lang="en-US" sz="2400" b="1" dirty="0">
              <a:latin typeface="Georgia" pitchFamily="18" charset="0"/>
            </a:endParaRPr>
          </a:p>
          <a:p>
            <a:r>
              <a:rPr lang="en-US" sz="2400" dirty="0">
                <a:latin typeface="Georgia" pitchFamily="18" charset="0"/>
              </a:rPr>
              <a:t> </a:t>
            </a:r>
            <a:endParaRPr lang="en-US" sz="2400" i="1" dirty="0">
              <a:latin typeface="Georgia" pitchFamily="18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1600200"/>
            <a:ext cx="2438400" cy="24384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1741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4400" y="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4400" y="6248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248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7200" y="3200400"/>
            <a:ext cx="648453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/>
              <a:t>Backing</a:t>
            </a:r>
            <a:r>
              <a:rPr lang="en-US" dirty="0" smtClean="0"/>
              <a:t>  -  My Personal Characteristics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/>
              <a:t>Batting</a:t>
            </a:r>
            <a:r>
              <a:rPr lang="en-US" dirty="0" smtClean="0"/>
              <a:t> -  My Education and Life Experiences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/>
              <a:t>Quilt Top </a:t>
            </a:r>
            <a:r>
              <a:rPr lang="en-US" dirty="0" smtClean="0"/>
              <a:t>-  Program of Study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 Quilting </a:t>
            </a:r>
            <a:r>
              <a:rPr lang="en-US" dirty="0" smtClean="0"/>
              <a:t>-  Cohort Experience</a:t>
            </a:r>
          </a:p>
          <a:p>
            <a:r>
              <a:rPr lang="en-US" dirty="0" smtClean="0"/>
              <a:t>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/>
              <a:t>Binding</a:t>
            </a:r>
            <a:r>
              <a:rPr lang="en-US" dirty="0" smtClean="0"/>
              <a:t> -  Qualifying Assessment and Residency Portfolio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304800" y="1143000"/>
            <a:ext cx="20574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Arial Narrow" pitchFamily="34" charset="0"/>
              </a:rPr>
              <a:t>On my doctoral journey  the </a:t>
            </a:r>
            <a:r>
              <a:rPr lang="en-US" sz="2800" b="1" i="1">
                <a:latin typeface="Arial Narrow" pitchFamily="34" charset="0"/>
              </a:rPr>
              <a:t>backing</a:t>
            </a:r>
            <a:r>
              <a:rPr lang="en-US" sz="2800" b="1">
                <a:latin typeface="Arial Narrow" pitchFamily="34" charset="0"/>
              </a:rPr>
              <a:t>  of my </a:t>
            </a:r>
            <a:r>
              <a:rPr lang="en-US" sz="2800" b="1" i="1">
                <a:latin typeface="Arial Narrow" pitchFamily="34" charset="0"/>
              </a:rPr>
              <a:t>quilt</a:t>
            </a:r>
            <a:r>
              <a:rPr lang="en-US" sz="2800" b="1">
                <a:latin typeface="Arial Narrow" pitchFamily="34" charset="0"/>
              </a:rPr>
              <a:t> represents the innate abilities and talents that I possess</a:t>
            </a:r>
            <a:endParaRPr lang="en-US" sz="2800" b="1" i="1">
              <a:latin typeface="Arial Narrow" pitchFamily="34" charset="0"/>
            </a:endParaRPr>
          </a:p>
        </p:txBody>
      </p:sp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6705600" y="1371600"/>
            <a:ext cx="16367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Blackadder ITC" pitchFamily="82" charset="0"/>
              </a:rPr>
              <a:t>Creativity</a:t>
            </a: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4572000" y="23622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BankGothic Md BT"/>
              </a:rPr>
              <a:t>Insatiable </a:t>
            </a:r>
            <a:r>
              <a:rPr lang="en-US" sz="2800">
                <a:latin typeface="Georgia" pitchFamily="18" charset="0"/>
              </a:rPr>
              <a:t> </a:t>
            </a:r>
            <a:r>
              <a:rPr lang="en-US" sz="2800">
                <a:latin typeface="BankGothic Md BT"/>
              </a:rPr>
              <a:t>curiosity</a:t>
            </a: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5486400" y="312420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Bradley Hand ITC" pitchFamily="66" charset="0"/>
              </a:rPr>
              <a:t>Love of the written word</a:t>
            </a:r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5334000" y="4038600"/>
            <a:ext cx="287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urlz MT" pitchFamily="82" charset="0"/>
              </a:rPr>
              <a:t>Ability  to  look  at  things  in </a:t>
            </a:r>
          </a:p>
          <a:p>
            <a:r>
              <a:rPr lang="en-US" b="1">
                <a:latin typeface="Curlz MT" pitchFamily="82" charset="0"/>
              </a:rPr>
              <a:t>a  unique  way</a:t>
            </a:r>
          </a:p>
        </p:txBody>
      </p:sp>
      <p:sp>
        <p:nvSpPr>
          <p:cNvPr id="21510" name="TextBox 6"/>
          <p:cNvSpPr txBox="1">
            <a:spLocks noChangeArrowheads="1"/>
          </p:cNvSpPr>
          <p:nvPr/>
        </p:nvSpPr>
        <p:spPr bwMode="auto">
          <a:xfrm>
            <a:off x="3505200" y="5181600"/>
            <a:ext cx="670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oudy Stout" pitchFamily="18" charset="0"/>
              </a:rPr>
              <a:t>Thirst for new </a:t>
            </a:r>
          </a:p>
          <a:p>
            <a:r>
              <a:rPr lang="en-US">
                <a:latin typeface="Goudy Stout" pitchFamily="18" charset="0"/>
              </a:rPr>
              <a:t>    knowledge</a:t>
            </a:r>
          </a:p>
        </p:txBody>
      </p:sp>
      <p:pic>
        <p:nvPicPr>
          <p:cNvPr id="194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002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6364288"/>
            <a:ext cx="16002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524000"/>
            <a:ext cx="1447800" cy="209073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9466" name="TextBox 12"/>
          <p:cNvSpPr txBox="1">
            <a:spLocks noChangeArrowheads="1"/>
          </p:cNvSpPr>
          <p:nvPr/>
        </p:nvSpPr>
        <p:spPr bwMode="auto">
          <a:xfrm>
            <a:off x="2743200" y="228600"/>
            <a:ext cx="390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u="sng"/>
              <a:t>BACKGROUND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21507" grpId="0" build="allAtOnce"/>
      <p:bldP spid="21508" grpId="0" build="allAtOnce"/>
      <p:bldP spid="21509" grpId="0" uiExpand="1" build="allAtOnce"/>
      <p:bldP spid="21510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1"/>
          <p:cNvSpPr txBox="1">
            <a:spLocks noChangeArrowheads="1"/>
          </p:cNvSpPr>
          <p:nvPr/>
        </p:nvSpPr>
        <p:spPr bwMode="auto">
          <a:xfrm>
            <a:off x="1295400" y="1371600"/>
            <a:ext cx="3129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/>
              <a:t> </a:t>
            </a:r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124200"/>
            <a:ext cx="1371600" cy="1371600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28661" cy="728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15339" y="0"/>
            <a:ext cx="728661" cy="728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29339"/>
            <a:ext cx="728661" cy="728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15339" y="6129339"/>
            <a:ext cx="728661" cy="728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990600" y="533400"/>
            <a:ext cx="683712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u="sng" dirty="0" smtClean="0"/>
              <a:t>EDUCATION  AND</a:t>
            </a:r>
          </a:p>
          <a:p>
            <a:r>
              <a:rPr lang="en-US" sz="4400" b="1" dirty="0" smtClean="0"/>
              <a:t>        </a:t>
            </a:r>
            <a:r>
              <a:rPr lang="en-US" sz="4400" b="1" u="sng" dirty="0" smtClean="0"/>
              <a:t>LIFE EXPERIENCES</a:t>
            </a:r>
            <a:endParaRPr lang="en-US" sz="4400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1143000" y="4495800"/>
            <a:ext cx="7543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Education </a:t>
            </a:r>
            <a:r>
              <a:rPr lang="en-US" sz="2000" dirty="0" smtClean="0"/>
              <a:t>      </a:t>
            </a:r>
            <a:r>
              <a:rPr lang="en-US" sz="2000" b="1" dirty="0" smtClean="0"/>
              <a:t> </a:t>
            </a:r>
            <a:r>
              <a:rPr lang="en-US" sz="2000" dirty="0" smtClean="0"/>
              <a:t>          A.A. and B.A. in Psychology</a:t>
            </a:r>
          </a:p>
          <a:p>
            <a:r>
              <a:rPr lang="en-US" sz="2000" dirty="0" smtClean="0"/>
              <a:t>                                    M.S. in Counseling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b="1" dirty="0" smtClean="0"/>
              <a:t>  Life Experiences    </a:t>
            </a:r>
            <a:r>
              <a:rPr lang="en-US" sz="2000" dirty="0" smtClean="0"/>
              <a:t> Work</a:t>
            </a:r>
          </a:p>
          <a:p>
            <a:r>
              <a:rPr lang="en-US" sz="2000" dirty="0" smtClean="0"/>
              <a:t>                                    Family</a:t>
            </a:r>
          </a:p>
          <a:p>
            <a:r>
              <a:rPr lang="en-US" sz="2000" dirty="0" smtClean="0"/>
              <a:t>                                    Hobbies 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914400" y="2286000"/>
            <a:ext cx="148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Currere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143000" y="2971800"/>
            <a:ext cx="58240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400" dirty="0" smtClean="0"/>
              <a:t>Individual </a:t>
            </a:r>
            <a:r>
              <a:rPr lang="en-US" sz="2400" dirty="0" err="1" smtClean="0"/>
              <a:t>Jouney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Active Process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Based on Experience and Self-Learning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build="p"/>
      <p:bldP spid="15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1"/>
          <p:cNvSpPr txBox="1">
            <a:spLocks noChangeArrowheads="1"/>
          </p:cNvSpPr>
          <p:nvPr/>
        </p:nvSpPr>
        <p:spPr bwMode="auto">
          <a:xfrm>
            <a:off x="838200" y="609600"/>
            <a:ext cx="55964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u="sng" dirty="0" smtClean="0"/>
              <a:t>PROGRAM OF STUDY</a:t>
            </a:r>
          </a:p>
          <a:p>
            <a:endParaRPr lang="en-US" sz="4000" b="1" u="sng" dirty="0"/>
          </a:p>
        </p:txBody>
      </p:sp>
      <p:pic>
        <p:nvPicPr>
          <p:cNvPr id="235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32766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304800" y="3886200"/>
            <a:ext cx="3129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 smtClean="0"/>
              <a:t> </a:t>
            </a:r>
            <a:endParaRPr lang="en-US" sz="3600" b="1" dirty="0"/>
          </a:p>
        </p:txBody>
      </p:sp>
      <p:pic>
        <p:nvPicPr>
          <p:cNvPr id="235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838200" y="1828800"/>
            <a:ext cx="6789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Courses selected for our program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" y="1981200"/>
            <a:ext cx="5287025" cy="38779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 Good Foundation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 Build on Previous Knowledge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 Practical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 Utilized Global 21 Skills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allAtOnce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2"/>
          <p:cNvSpPr txBox="1">
            <a:spLocks noChangeArrowheads="1"/>
          </p:cNvSpPr>
          <p:nvPr/>
        </p:nvSpPr>
        <p:spPr bwMode="auto">
          <a:xfrm>
            <a:off x="381000" y="381000"/>
            <a:ext cx="451117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u="sng" dirty="0"/>
              <a:t>Foundation Block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4580" name="TextBox 6"/>
          <p:cNvSpPr txBox="1">
            <a:spLocks noChangeArrowheads="1"/>
          </p:cNvSpPr>
          <p:nvPr/>
        </p:nvSpPr>
        <p:spPr bwMode="auto">
          <a:xfrm>
            <a:off x="4648200" y="4953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219200"/>
            <a:ext cx="6248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First Two Classes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r>
              <a:rPr lang="en-US" sz="2400" b="1" dirty="0" smtClean="0"/>
              <a:t>Writing For Publication</a:t>
            </a:r>
          </a:p>
          <a:p>
            <a:endParaRPr lang="en-US" sz="2400" dirty="0" smtClean="0"/>
          </a:p>
          <a:p>
            <a:r>
              <a:rPr lang="en-US" sz="2400" dirty="0" smtClean="0"/>
              <a:t>      Learned basics of manuscript writing</a:t>
            </a:r>
          </a:p>
          <a:p>
            <a:r>
              <a:rPr lang="en-US" sz="2400" dirty="0" smtClean="0"/>
              <a:t>      Cut the fat</a:t>
            </a:r>
          </a:p>
          <a:p>
            <a:r>
              <a:rPr lang="en-US" sz="2400" dirty="0" smtClean="0"/>
              <a:t>      “Show” not “tell”</a:t>
            </a:r>
          </a:p>
          <a:p>
            <a:endParaRPr lang="en-US" sz="2400" dirty="0" smtClean="0"/>
          </a:p>
          <a:p>
            <a:r>
              <a:rPr lang="en-US" sz="2400" b="1" dirty="0" smtClean="0"/>
              <a:t>Statistics</a:t>
            </a:r>
          </a:p>
          <a:p>
            <a:endParaRPr lang="en-US" sz="2400" dirty="0" smtClean="0"/>
          </a:p>
          <a:p>
            <a:r>
              <a:rPr lang="en-US" sz="2400" dirty="0" smtClean="0"/>
              <a:t>      Understand statistical information in</a:t>
            </a:r>
          </a:p>
          <a:p>
            <a:r>
              <a:rPr lang="en-US" sz="2400" dirty="0" smtClean="0"/>
              <a:t>          journal articles</a:t>
            </a:r>
          </a:p>
          <a:p>
            <a:r>
              <a:rPr lang="en-US" sz="2400" dirty="0" smtClean="0"/>
              <a:t>      Understand when to use which statistical</a:t>
            </a:r>
          </a:p>
          <a:p>
            <a:r>
              <a:rPr lang="en-US" sz="2400" dirty="0" smtClean="0"/>
              <a:t>          tests</a:t>
            </a:r>
            <a:endParaRPr lang="en-US" sz="24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0480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ChangeArrowheads="1"/>
          </p:cNvSpPr>
          <p:nvPr/>
        </p:nvSpPr>
        <p:spPr bwMode="auto">
          <a:xfrm>
            <a:off x="1676400" y="1981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1676400"/>
            <a:ext cx="38909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Research Design</a:t>
            </a:r>
          </a:p>
          <a:p>
            <a:r>
              <a:rPr lang="en-US"/>
              <a:t> </a:t>
            </a:r>
          </a:p>
          <a:p>
            <a:r>
              <a:rPr lang="en-US"/>
              <a:t>    Basic ingredients of a dissertation</a:t>
            </a:r>
          </a:p>
          <a:p>
            <a:r>
              <a:rPr lang="en-US"/>
              <a:t>    Properly citing reference material </a:t>
            </a:r>
          </a:p>
          <a:p>
            <a:r>
              <a:rPr lang="en-US"/>
              <a:t>    How to design a research project.</a:t>
            </a:r>
          </a:p>
          <a:p>
            <a:r>
              <a:rPr lang="en-US"/>
              <a:t>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8600" y="4648200"/>
            <a:ext cx="51212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     Survey Research in Education</a:t>
            </a:r>
          </a:p>
          <a:p>
            <a:endParaRPr lang="en-US"/>
          </a:p>
          <a:p>
            <a:r>
              <a:rPr lang="en-US"/>
              <a:t>         Constructing a valid survey instrument</a:t>
            </a:r>
          </a:p>
          <a:p>
            <a:r>
              <a:rPr lang="en-US"/>
              <a:t>         How to avoid common mistakes in surveys</a:t>
            </a:r>
          </a:p>
          <a:p>
            <a:r>
              <a:rPr lang="en-US"/>
              <a:t>         How to conduct a field test  </a:t>
            </a:r>
          </a:p>
        </p:txBody>
      </p:sp>
      <p:pic>
        <p:nvPicPr>
          <p:cNvPr id="2458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2766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410200" y="1676400"/>
            <a:ext cx="31861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Qualitative Research</a:t>
            </a:r>
          </a:p>
          <a:p>
            <a:endParaRPr lang="en-US"/>
          </a:p>
          <a:p>
            <a:r>
              <a:rPr lang="en-US"/>
              <a:t>     Qualitative vs Quantitative</a:t>
            </a:r>
          </a:p>
          <a:p>
            <a:r>
              <a:rPr lang="en-US"/>
              <a:t>     Ethical behavior</a:t>
            </a:r>
          </a:p>
          <a:p>
            <a:r>
              <a:rPr lang="en-US"/>
              <a:t>     Mixed methods research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562600" y="4267200"/>
            <a:ext cx="31242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Computer Analysis</a:t>
            </a:r>
          </a:p>
          <a:p>
            <a:endParaRPr lang="en-US"/>
          </a:p>
          <a:p>
            <a:r>
              <a:rPr lang="en-US"/>
              <a:t>     How to use data</a:t>
            </a:r>
          </a:p>
          <a:p>
            <a:r>
              <a:rPr lang="en-US"/>
              <a:t>     Use of  statistical tests</a:t>
            </a:r>
          </a:p>
          <a:p>
            <a:r>
              <a:rPr lang="en-US"/>
              <a:t>     How to interpret data in</a:t>
            </a:r>
          </a:p>
          <a:p>
            <a:r>
              <a:rPr lang="en-US"/>
              <a:t>          articles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3400" y="533400"/>
            <a:ext cx="4033476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 smtClean="0"/>
              <a:t>Research Block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 build="allAtOnce"/>
      <p:bldP spid="11" grpId="0" build="allAtOnce"/>
      <p:bldP spid="1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685800" y="609600"/>
            <a:ext cx="4459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u="sng" dirty="0"/>
              <a:t>Curriculum Block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57200" y="1600200"/>
            <a:ext cx="292893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Curriculum Development</a:t>
            </a:r>
          </a:p>
          <a:p>
            <a:endParaRPr lang="en-US" b="1"/>
          </a:p>
          <a:p>
            <a:r>
              <a:rPr lang="en-US" b="1"/>
              <a:t>     </a:t>
            </a:r>
            <a:r>
              <a:rPr lang="en-US"/>
              <a:t>History of curriculum</a:t>
            </a:r>
          </a:p>
          <a:p>
            <a:r>
              <a:rPr lang="en-US" b="1"/>
              <a:t>     </a:t>
            </a:r>
            <a:r>
              <a:rPr lang="en-US"/>
              <a:t>Important figures</a:t>
            </a:r>
          </a:p>
          <a:p>
            <a:r>
              <a:rPr lang="en-US" b="1"/>
              <a:t>     </a:t>
            </a:r>
            <a:r>
              <a:rPr lang="en-US"/>
              <a:t>Important events</a:t>
            </a:r>
            <a:endParaRPr lang="en-US" b="1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400800" y="1752600"/>
            <a:ext cx="262096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Curriculum Theories</a:t>
            </a:r>
          </a:p>
          <a:p>
            <a:endParaRPr lang="en-US" b="1"/>
          </a:p>
          <a:p>
            <a:r>
              <a:rPr lang="en-US" b="1"/>
              <a:t>     </a:t>
            </a:r>
            <a:r>
              <a:rPr lang="en-US"/>
              <a:t>Explored theories</a:t>
            </a:r>
          </a:p>
          <a:p>
            <a:r>
              <a:rPr lang="en-US" b="1"/>
              <a:t>     </a:t>
            </a:r>
            <a:r>
              <a:rPr lang="en-US"/>
              <a:t>Critiqued these</a:t>
            </a:r>
          </a:p>
          <a:p>
            <a:r>
              <a:rPr lang="en-US" b="1"/>
              <a:t>          </a:t>
            </a:r>
            <a:r>
              <a:rPr lang="en-US"/>
              <a:t>theories</a:t>
            </a:r>
          </a:p>
          <a:p>
            <a:r>
              <a:rPr lang="en-US"/>
              <a:t>      Developed personal</a:t>
            </a:r>
          </a:p>
          <a:p>
            <a:r>
              <a:rPr lang="en-US"/>
              <a:t>          theory </a:t>
            </a:r>
          </a:p>
          <a:p>
            <a:endParaRPr lang="en-US" b="1"/>
          </a:p>
          <a:p>
            <a:r>
              <a:rPr lang="en-US" b="1"/>
              <a:t>     </a:t>
            </a:r>
          </a:p>
          <a:p>
            <a:endParaRPr lang="en-US" b="1"/>
          </a:p>
          <a:p>
            <a:r>
              <a:rPr lang="en-US" b="1"/>
              <a:t>     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4876800"/>
            <a:ext cx="50403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Theories, Models, and Research in Teaching</a:t>
            </a:r>
          </a:p>
          <a:p>
            <a:r>
              <a:rPr lang="en-US" b="1"/>
              <a:t> </a:t>
            </a:r>
          </a:p>
          <a:p>
            <a:r>
              <a:rPr lang="en-US" b="1"/>
              <a:t>     </a:t>
            </a:r>
            <a:r>
              <a:rPr lang="en-US"/>
              <a:t>Explored theories of teaching</a:t>
            </a:r>
          </a:p>
          <a:p>
            <a:r>
              <a:rPr lang="en-US" b="1"/>
              <a:t>     </a:t>
            </a:r>
            <a:r>
              <a:rPr lang="en-US"/>
              <a:t>Developed lesson plans using one theory</a:t>
            </a:r>
          </a:p>
          <a:p>
            <a:r>
              <a:rPr lang="en-US" b="1"/>
              <a:t>     </a:t>
            </a:r>
            <a:r>
              <a:rPr lang="en-US"/>
              <a:t>Developed personal theory</a:t>
            </a:r>
            <a:r>
              <a:rPr lang="en-US" b="1"/>
              <a:t> </a:t>
            </a:r>
          </a:p>
        </p:txBody>
      </p:sp>
      <p:pic>
        <p:nvPicPr>
          <p:cNvPr id="2560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0574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609600" y="533400"/>
            <a:ext cx="44577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u="sng" dirty="0"/>
              <a:t>Leadership Block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57200" y="1676400"/>
            <a:ext cx="30607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Institutional Advancement</a:t>
            </a:r>
          </a:p>
          <a:p>
            <a:endParaRPr lang="en-US" b="1"/>
          </a:p>
          <a:p>
            <a:r>
              <a:rPr lang="en-US" b="1"/>
              <a:t>    </a:t>
            </a:r>
            <a:r>
              <a:rPr lang="en-US"/>
              <a:t>Locating and pursuing</a:t>
            </a:r>
          </a:p>
          <a:p>
            <a:r>
              <a:rPr lang="en-US" b="1"/>
              <a:t>         </a:t>
            </a:r>
            <a:r>
              <a:rPr lang="en-US"/>
              <a:t>financial support for</a:t>
            </a:r>
          </a:p>
          <a:p>
            <a:r>
              <a:rPr lang="en-US" b="1"/>
              <a:t>    </a:t>
            </a:r>
            <a:r>
              <a:rPr lang="en-US"/>
              <a:t>     institutions</a:t>
            </a:r>
            <a:endParaRPr lang="en-US" b="1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867400" y="1676400"/>
            <a:ext cx="28654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Principles of Leadership</a:t>
            </a:r>
          </a:p>
          <a:p>
            <a:endParaRPr lang="en-US" b="1"/>
          </a:p>
          <a:p>
            <a:r>
              <a:rPr lang="en-US" b="1"/>
              <a:t>     </a:t>
            </a:r>
            <a:r>
              <a:rPr lang="en-US"/>
              <a:t>Leadership styles-</a:t>
            </a:r>
          </a:p>
          <a:p>
            <a:r>
              <a:rPr lang="en-US" b="1"/>
              <a:t>        </a:t>
            </a:r>
            <a:r>
              <a:rPr lang="en-US"/>
              <a:t>Servant Leader</a:t>
            </a:r>
            <a:endParaRPr lang="en-US" b="1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" y="4038600"/>
            <a:ext cx="3224213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Politics of Education</a:t>
            </a:r>
          </a:p>
          <a:p>
            <a:endParaRPr lang="en-US" b="1"/>
          </a:p>
          <a:p>
            <a:r>
              <a:rPr lang="en-US" b="1"/>
              <a:t>     </a:t>
            </a:r>
            <a:r>
              <a:rPr lang="en-US"/>
              <a:t>Identified leadership styles</a:t>
            </a:r>
          </a:p>
          <a:p>
            <a:r>
              <a:rPr lang="en-US" b="1"/>
              <a:t>         </a:t>
            </a:r>
            <a:r>
              <a:rPr lang="en-US"/>
              <a:t>that fit with various</a:t>
            </a:r>
          </a:p>
          <a:p>
            <a:r>
              <a:rPr lang="en-US" b="1"/>
              <a:t>         </a:t>
            </a:r>
            <a:r>
              <a:rPr lang="en-US"/>
              <a:t>organizations</a:t>
            </a:r>
            <a:r>
              <a:rPr lang="en-US" b="1"/>
              <a:t>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486400" y="4495800"/>
            <a:ext cx="32766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Theories of Administration</a:t>
            </a:r>
          </a:p>
          <a:p>
            <a:endParaRPr lang="en-US" b="1"/>
          </a:p>
          <a:p>
            <a:r>
              <a:rPr lang="en-US" b="1"/>
              <a:t>     </a:t>
            </a:r>
            <a:r>
              <a:rPr lang="en-US"/>
              <a:t>Important figures and </a:t>
            </a:r>
          </a:p>
          <a:p>
            <a:r>
              <a:rPr lang="en-US" b="1"/>
              <a:t>         </a:t>
            </a:r>
            <a:r>
              <a:rPr lang="en-US"/>
              <a:t>events</a:t>
            </a:r>
          </a:p>
          <a:p>
            <a:r>
              <a:rPr lang="en-US" b="1"/>
              <a:t>     </a:t>
            </a:r>
            <a:r>
              <a:rPr lang="en-US"/>
              <a:t>(Ron Heifetz-Adaptive </a:t>
            </a:r>
          </a:p>
          <a:p>
            <a:r>
              <a:rPr lang="en-US" b="1"/>
              <a:t>               </a:t>
            </a:r>
            <a:r>
              <a:rPr lang="en-US"/>
              <a:t>Leadership)</a:t>
            </a:r>
            <a:r>
              <a:rPr lang="en-US" b="1"/>
              <a:t> </a:t>
            </a:r>
          </a:p>
        </p:txBody>
      </p:sp>
      <p:pic>
        <p:nvPicPr>
          <p:cNvPr id="266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438400"/>
            <a:ext cx="1947863" cy="194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  <p:bldP spid="6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FFFFFF"/>
    </a:accent3>
    <a:accent4>
      <a:srgbClr val="000000"/>
    </a:accent4>
    <a:accent5>
      <a:srgbClr val="CFD7C7"/>
    </a:accent5>
    <a:accent6>
      <a:srgbClr val="DC943F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4518</TotalTime>
  <Words>707</Words>
  <Application>Microsoft Office PowerPoint</Application>
  <PresentationFormat>On-screen Show (4:3)</PresentationFormat>
  <Paragraphs>229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PIECING  TOGETHER  A DREAM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Danny</dc:creator>
  <cp:lastModifiedBy>Thomas, Edna</cp:lastModifiedBy>
  <cp:revision>322</cp:revision>
  <dcterms:created xsi:type="dcterms:W3CDTF">2011-07-17T01:57:50Z</dcterms:created>
  <dcterms:modified xsi:type="dcterms:W3CDTF">2011-08-09T20:52:14Z</dcterms:modified>
</cp:coreProperties>
</file>