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16"/>
  </p:notesMasterIdLst>
  <p:sldIdLst>
    <p:sldId id="256" r:id="rId2"/>
    <p:sldId id="257" r:id="rId3"/>
    <p:sldId id="268" r:id="rId4"/>
    <p:sldId id="258" r:id="rId5"/>
    <p:sldId id="271" r:id="rId6"/>
    <p:sldId id="259" r:id="rId7"/>
    <p:sldId id="260" r:id="rId8"/>
    <p:sldId id="276" r:id="rId9"/>
    <p:sldId id="269" r:id="rId10"/>
    <p:sldId id="277" r:id="rId11"/>
    <p:sldId id="261" r:id="rId12"/>
    <p:sldId id="278" r:id="rId13"/>
    <p:sldId id="270" r:id="rId14"/>
    <p:sldId id="262"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130" d="100"/>
          <a:sy n="130" d="100"/>
        </p:scale>
        <p:origin x="210" y="504"/>
      </p:cViewPr>
      <p:guideLst>
        <p:guide orient="horz" pos="2160"/>
        <p:guide pos="2880"/>
      </p:guideLst>
    </p:cSldViewPr>
  </p:slideViewPr>
  <p:outlineViewPr>
    <p:cViewPr>
      <p:scale>
        <a:sx n="33" d="100"/>
        <a:sy n="33" d="100"/>
      </p:scale>
      <p:origin x="24" y="689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C6D284-30B9-4CBB-8A52-BC23260FFE46}"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n-US"/>
        </a:p>
      </dgm:t>
    </dgm:pt>
    <dgm:pt modelId="{8E18C463-D301-4418-A5B3-D6AD630A5453}">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smtClean="0"/>
            <a:t>Leadership classes</a:t>
          </a:r>
          <a:endParaRPr lang="en-US" dirty="0"/>
        </a:p>
      </dgm:t>
    </dgm:pt>
    <dgm:pt modelId="{ED45ABB8-BC82-49E8-BED5-31D1FAC7DA75}" type="parTrans" cxnId="{20278B22-7BDC-442C-8124-612DF3D7E81B}">
      <dgm:prSet/>
      <dgm:spPr/>
      <dgm:t>
        <a:bodyPr/>
        <a:lstStyle/>
        <a:p>
          <a:endParaRPr lang="en-US"/>
        </a:p>
      </dgm:t>
    </dgm:pt>
    <dgm:pt modelId="{508447BE-D2FE-4786-9D00-44E30EAEE583}" type="sibTrans" cxnId="{20278B22-7BDC-442C-8124-612DF3D7E81B}">
      <dgm:prSet/>
      <dgm:spPr/>
      <dgm:t>
        <a:bodyPr/>
        <a:lstStyle/>
        <a:p>
          <a:endParaRPr lang="en-US"/>
        </a:p>
      </dgm:t>
    </dgm:pt>
    <dgm:pt modelId="{2488E3C3-9DA4-4534-82A9-3F89F4CE2FEB}">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Research classes</a:t>
          </a:r>
          <a:endParaRPr lang="en-US" dirty="0"/>
        </a:p>
      </dgm:t>
    </dgm:pt>
    <dgm:pt modelId="{FD1AC3C4-0ADE-4849-A7BE-A98C1CEC1FF3}" type="parTrans" cxnId="{58A9FDB9-FFC3-41C2-A267-E7D0DD95A45C}">
      <dgm:prSet/>
      <dgm:spPr/>
      <dgm:t>
        <a:bodyPr/>
        <a:lstStyle/>
        <a:p>
          <a:endParaRPr lang="en-US"/>
        </a:p>
      </dgm:t>
    </dgm:pt>
    <dgm:pt modelId="{854285BD-8A81-4CDF-A907-7E7892737BF7}" type="sibTrans" cxnId="{58A9FDB9-FFC3-41C2-A267-E7D0DD95A45C}">
      <dgm:prSet/>
      <dgm:spPr/>
      <dgm:t>
        <a:bodyPr/>
        <a:lstStyle/>
        <a:p>
          <a:endParaRPr lang="en-US"/>
        </a:p>
      </dgm:t>
    </dgm:pt>
    <dgm:pt modelId="{7F6FA717-E5D1-49BC-8CF5-D52401EBDA10}">
      <dgm:prSet phldrT="[Text]">
        <dgm:style>
          <a:lnRef idx="1">
            <a:schemeClr val="accent5"/>
          </a:lnRef>
          <a:fillRef idx="2">
            <a:schemeClr val="accent5"/>
          </a:fillRef>
          <a:effectRef idx="1">
            <a:schemeClr val="accent5"/>
          </a:effectRef>
          <a:fontRef idx="minor">
            <a:schemeClr val="dk1"/>
          </a:fontRef>
        </dgm:style>
      </dgm:prSet>
      <dgm:spPr/>
      <dgm:t>
        <a:bodyPr/>
        <a:lstStyle/>
        <a:p>
          <a:r>
            <a:rPr lang="en-US" dirty="0" smtClean="0"/>
            <a:t>Curriculum &amp; Instruction Classes</a:t>
          </a:r>
          <a:endParaRPr lang="en-US" dirty="0"/>
        </a:p>
      </dgm:t>
    </dgm:pt>
    <dgm:pt modelId="{9B8CA9CB-DF82-465E-9F8B-08E386EC3D63}" type="parTrans" cxnId="{DFFF18A7-259A-4469-B396-7AB6A0ABB15B}">
      <dgm:prSet/>
      <dgm:spPr/>
      <dgm:t>
        <a:bodyPr/>
        <a:lstStyle/>
        <a:p>
          <a:endParaRPr lang="en-US"/>
        </a:p>
      </dgm:t>
    </dgm:pt>
    <dgm:pt modelId="{1BBEA6EB-1A16-4AA1-9D40-C414A850E85B}" type="sibTrans" cxnId="{DFFF18A7-259A-4469-B396-7AB6A0ABB15B}">
      <dgm:prSet/>
      <dgm:spPr/>
      <dgm:t>
        <a:bodyPr/>
        <a:lstStyle/>
        <a:p>
          <a:endParaRPr lang="en-US"/>
        </a:p>
      </dgm:t>
    </dgm:pt>
    <dgm:pt modelId="{84400315-6272-4194-AB9E-883D56E44890}">
      <dgm:prSet phldrT="[Text]"/>
      <dgm:spPr/>
      <dgm:t>
        <a:bodyPr/>
        <a:lstStyle/>
        <a:p>
          <a:endParaRPr lang="en-US" dirty="0"/>
        </a:p>
      </dgm:t>
    </dgm:pt>
    <dgm:pt modelId="{385C062E-C059-4C1C-8CE9-AB7589381565}" type="parTrans" cxnId="{16D1E368-ED81-494B-8647-88DA77295181}">
      <dgm:prSet/>
      <dgm:spPr/>
      <dgm:t>
        <a:bodyPr/>
        <a:lstStyle/>
        <a:p>
          <a:endParaRPr lang="en-US"/>
        </a:p>
      </dgm:t>
    </dgm:pt>
    <dgm:pt modelId="{6D3D865C-9D82-4B77-8995-5D59624B5F42}" type="sibTrans" cxnId="{16D1E368-ED81-494B-8647-88DA77295181}">
      <dgm:prSet/>
      <dgm:spPr/>
      <dgm:t>
        <a:bodyPr/>
        <a:lstStyle/>
        <a:p>
          <a:endParaRPr lang="en-US"/>
        </a:p>
      </dgm:t>
    </dgm:pt>
    <dgm:pt modelId="{1814E7E8-AF00-4141-B9C7-17E529FBBA3A}" type="pres">
      <dgm:prSet presAssocID="{1EC6D284-30B9-4CBB-8A52-BC23260FFE46}" presName="Name0" presStyleCnt="0">
        <dgm:presLayoutVars>
          <dgm:chMax val="4"/>
          <dgm:resizeHandles val="exact"/>
        </dgm:presLayoutVars>
      </dgm:prSet>
      <dgm:spPr/>
      <dgm:t>
        <a:bodyPr/>
        <a:lstStyle/>
        <a:p>
          <a:endParaRPr lang="en-US"/>
        </a:p>
      </dgm:t>
    </dgm:pt>
    <dgm:pt modelId="{C5C6117A-7B9E-4C3B-95F7-1ADF7FA1EE76}" type="pres">
      <dgm:prSet presAssocID="{1EC6D284-30B9-4CBB-8A52-BC23260FFE46}" presName="ellipse" presStyleLbl="trBgShp" presStyleIdx="0" presStyleCnt="1" custLinFactNeighborX="478" custLinFactNeighborY="3348"/>
      <dgm:spPr/>
    </dgm:pt>
    <dgm:pt modelId="{3AE37566-DA7B-4529-81A0-12F02B4C4482}" type="pres">
      <dgm:prSet presAssocID="{1EC6D284-30B9-4CBB-8A52-BC23260FFE46}" presName="arrow1" presStyleLbl="fgShp" presStyleIdx="0" presStyleCnt="1" custLinFactNeighborX="1668" custLinFactNeighborY="32871"/>
      <dgm:spPr/>
    </dgm:pt>
    <dgm:pt modelId="{4105783C-5700-4314-B2DD-72EECAAACFBB}" type="pres">
      <dgm:prSet presAssocID="{1EC6D284-30B9-4CBB-8A52-BC23260FFE46}" presName="rectangle" presStyleLbl="revTx" presStyleIdx="0" presStyleCnt="1" custLinFactNeighborX="427" custLinFactNeighborY="-1365">
        <dgm:presLayoutVars>
          <dgm:bulletEnabled val="1"/>
        </dgm:presLayoutVars>
      </dgm:prSet>
      <dgm:spPr/>
      <dgm:t>
        <a:bodyPr/>
        <a:lstStyle/>
        <a:p>
          <a:endParaRPr lang="en-US"/>
        </a:p>
      </dgm:t>
    </dgm:pt>
    <dgm:pt modelId="{BFC2525E-5960-412F-B8DE-AA32C9DD2A0A}" type="pres">
      <dgm:prSet presAssocID="{2488E3C3-9DA4-4534-82A9-3F89F4CE2FEB}" presName="item1" presStyleLbl="node1" presStyleIdx="0" presStyleCnt="3">
        <dgm:presLayoutVars>
          <dgm:bulletEnabled val="1"/>
        </dgm:presLayoutVars>
      </dgm:prSet>
      <dgm:spPr/>
      <dgm:t>
        <a:bodyPr/>
        <a:lstStyle/>
        <a:p>
          <a:endParaRPr lang="en-US"/>
        </a:p>
      </dgm:t>
    </dgm:pt>
    <dgm:pt modelId="{3F0C6CFC-B4B9-431D-B797-C11AE3AD5230}" type="pres">
      <dgm:prSet presAssocID="{7F6FA717-E5D1-49BC-8CF5-D52401EBDA10}" presName="item2" presStyleLbl="node1" presStyleIdx="1" presStyleCnt="3">
        <dgm:presLayoutVars>
          <dgm:bulletEnabled val="1"/>
        </dgm:presLayoutVars>
      </dgm:prSet>
      <dgm:spPr/>
      <dgm:t>
        <a:bodyPr/>
        <a:lstStyle/>
        <a:p>
          <a:endParaRPr lang="en-US"/>
        </a:p>
      </dgm:t>
    </dgm:pt>
    <dgm:pt modelId="{CD4D54B2-2444-4AB0-9668-7D17A0564B60}" type="pres">
      <dgm:prSet presAssocID="{84400315-6272-4194-AB9E-883D56E44890}" presName="item3" presStyleLbl="node1" presStyleIdx="2" presStyleCnt="3" custLinFactNeighborX="2222" custLinFactNeighborY="-4711">
        <dgm:presLayoutVars>
          <dgm:bulletEnabled val="1"/>
        </dgm:presLayoutVars>
      </dgm:prSet>
      <dgm:spPr/>
      <dgm:t>
        <a:bodyPr/>
        <a:lstStyle/>
        <a:p>
          <a:endParaRPr lang="en-US"/>
        </a:p>
      </dgm:t>
    </dgm:pt>
    <dgm:pt modelId="{64F3FCEC-FCDE-4778-8202-F919B386D8D1}" type="pres">
      <dgm:prSet presAssocID="{1EC6D284-30B9-4CBB-8A52-BC23260FFE46}" presName="funnel" presStyleLbl="trAlignAcc1" presStyleIdx="0" presStyleCnt="1" custLinFactNeighborX="-60" custLinFactNeighborY="893"/>
      <dgm:spPr/>
    </dgm:pt>
  </dgm:ptLst>
  <dgm:cxnLst>
    <dgm:cxn modelId="{E018E665-0E95-44A8-95B0-2C3BBB199674}" type="presOf" srcId="{8E18C463-D301-4418-A5B3-D6AD630A5453}" destId="{CD4D54B2-2444-4AB0-9668-7D17A0564B60}" srcOrd="0" destOrd="0" presId="urn:microsoft.com/office/officeart/2005/8/layout/funnel1"/>
    <dgm:cxn modelId="{2CF6C90B-F2F4-4F98-8BCF-1290C70EDC55}" type="presOf" srcId="{7F6FA717-E5D1-49BC-8CF5-D52401EBDA10}" destId="{BFC2525E-5960-412F-B8DE-AA32C9DD2A0A}" srcOrd="0" destOrd="0" presId="urn:microsoft.com/office/officeart/2005/8/layout/funnel1"/>
    <dgm:cxn modelId="{58A9FDB9-FFC3-41C2-A267-E7D0DD95A45C}" srcId="{1EC6D284-30B9-4CBB-8A52-BC23260FFE46}" destId="{2488E3C3-9DA4-4534-82A9-3F89F4CE2FEB}" srcOrd="1" destOrd="0" parTransId="{FD1AC3C4-0ADE-4849-A7BE-A98C1CEC1FF3}" sibTransId="{854285BD-8A81-4CDF-A907-7E7892737BF7}"/>
    <dgm:cxn modelId="{7285FCF2-0BAA-4E2B-84B8-7A2A61F97F59}" type="presOf" srcId="{1EC6D284-30B9-4CBB-8A52-BC23260FFE46}" destId="{1814E7E8-AF00-4141-B9C7-17E529FBBA3A}" srcOrd="0" destOrd="0" presId="urn:microsoft.com/office/officeart/2005/8/layout/funnel1"/>
    <dgm:cxn modelId="{DFFF18A7-259A-4469-B396-7AB6A0ABB15B}" srcId="{1EC6D284-30B9-4CBB-8A52-BC23260FFE46}" destId="{7F6FA717-E5D1-49BC-8CF5-D52401EBDA10}" srcOrd="2" destOrd="0" parTransId="{9B8CA9CB-DF82-465E-9F8B-08E386EC3D63}" sibTransId="{1BBEA6EB-1A16-4AA1-9D40-C414A850E85B}"/>
    <dgm:cxn modelId="{11A4D022-FEBE-40E4-BA50-4CB2941B98A3}" type="presOf" srcId="{84400315-6272-4194-AB9E-883D56E44890}" destId="{4105783C-5700-4314-B2DD-72EECAAACFBB}" srcOrd="0" destOrd="0" presId="urn:microsoft.com/office/officeart/2005/8/layout/funnel1"/>
    <dgm:cxn modelId="{FE73D555-D6E9-4DBE-860C-1476414574E3}" type="presOf" srcId="{2488E3C3-9DA4-4534-82A9-3F89F4CE2FEB}" destId="{3F0C6CFC-B4B9-431D-B797-C11AE3AD5230}" srcOrd="0" destOrd="0" presId="urn:microsoft.com/office/officeart/2005/8/layout/funnel1"/>
    <dgm:cxn modelId="{16D1E368-ED81-494B-8647-88DA77295181}" srcId="{1EC6D284-30B9-4CBB-8A52-BC23260FFE46}" destId="{84400315-6272-4194-AB9E-883D56E44890}" srcOrd="3" destOrd="0" parTransId="{385C062E-C059-4C1C-8CE9-AB7589381565}" sibTransId="{6D3D865C-9D82-4B77-8995-5D59624B5F42}"/>
    <dgm:cxn modelId="{20278B22-7BDC-442C-8124-612DF3D7E81B}" srcId="{1EC6D284-30B9-4CBB-8A52-BC23260FFE46}" destId="{8E18C463-D301-4418-A5B3-D6AD630A5453}" srcOrd="0" destOrd="0" parTransId="{ED45ABB8-BC82-49E8-BED5-31D1FAC7DA75}" sibTransId="{508447BE-D2FE-4786-9D00-44E30EAEE583}"/>
    <dgm:cxn modelId="{20C6C533-AB34-4B1C-861C-33E90176B498}" type="presParOf" srcId="{1814E7E8-AF00-4141-B9C7-17E529FBBA3A}" destId="{C5C6117A-7B9E-4C3B-95F7-1ADF7FA1EE76}" srcOrd="0" destOrd="0" presId="urn:microsoft.com/office/officeart/2005/8/layout/funnel1"/>
    <dgm:cxn modelId="{529C46BF-9292-4FD6-9CA6-4CB098306D89}" type="presParOf" srcId="{1814E7E8-AF00-4141-B9C7-17E529FBBA3A}" destId="{3AE37566-DA7B-4529-81A0-12F02B4C4482}" srcOrd="1" destOrd="0" presId="urn:microsoft.com/office/officeart/2005/8/layout/funnel1"/>
    <dgm:cxn modelId="{7D4FCA95-A97F-4955-BA83-6ED3B8273BB7}" type="presParOf" srcId="{1814E7E8-AF00-4141-B9C7-17E529FBBA3A}" destId="{4105783C-5700-4314-B2DD-72EECAAACFBB}" srcOrd="2" destOrd="0" presId="urn:microsoft.com/office/officeart/2005/8/layout/funnel1"/>
    <dgm:cxn modelId="{FD751458-5DDE-4107-819F-6DCDEDB4A3B9}" type="presParOf" srcId="{1814E7E8-AF00-4141-B9C7-17E529FBBA3A}" destId="{BFC2525E-5960-412F-B8DE-AA32C9DD2A0A}" srcOrd="3" destOrd="0" presId="urn:microsoft.com/office/officeart/2005/8/layout/funnel1"/>
    <dgm:cxn modelId="{3CEC064E-D285-419A-BD2B-1B5632B8E6EF}" type="presParOf" srcId="{1814E7E8-AF00-4141-B9C7-17E529FBBA3A}" destId="{3F0C6CFC-B4B9-431D-B797-C11AE3AD5230}" srcOrd="4" destOrd="0" presId="urn:microsoft.com/office/officeart/2005/8/layout/funnel1"/>
    <dgm:cxn modelId="{0B783681-D526-4A83-8212-A73AAD31191F}" type="presParOf" srcId="{1814E7E8-AF00-4141-B9C7-17E529FBBA3A}" destId="{CD4D54B2-2444-4AB0-9668-7D17A0564B60}" srcOrd="5" destOrd="0" presId="urn:microsoft.com/office/officeart/2005/8/layout/funnel1"/>
    <dgm:cxn modelId="{8B16E653-5ACD-446D-8971-1BB7EAB19B86}" type="presParOf" srcId="{1814E7E8-AF00-4141-B9C7-17E529FBBA3A}" destId="{64F3FCEC-FCDE-4778-8202-F919B386D8D1}"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83ACEF-9AF6-421E-89F8-69075A02593D}" type="doc">
      <dgm:prSet loTypeId="urn:microsoft.com/office/officeart/2005/8/layout/venn1" loCatId="relationship" qsTypeId="urn:microsoft.com/office/officeart/2005/8/quickstyle/simple1" qsCatId="simple" csTypeId="urn:microsoft.com/office/officeart/2005/8/colors/accent1_2" csCatId="accent1" phldr="1"/>
      <dgm:spPr/>
    </dgm:pt>
    <dgm:pt modelId="{8730A237-B22D-4F1E-8E3F-92CBF7F950A3}">
      <dgm:prSet phldrT="[Text]"/>
      <dgm:spPr>
        <a:solidFill>
          <a:schemeClr val="accent2">
            <a:lumMod val="20000"/>
            <a:lumOff val="80000"/>
          </a:schemeClr>
        </a:solidFill>
        <a:ln>
          <a:solidFill>
            <a:srgbClr val="00B0F0"/>
          </a:solidFill>
        </a:ln>
      </dgm:spPr>
      <dgm:t>
        <a:bodyPr/>
        <a:lstStyle/>
        <a:p>
          <a:r>
            <a:rPr lang="en-US" dirty="0" smtClean="0">
              <a:solidFill>
                <a:srgbClr val="0070C0"/>
              </a:solidFill>
            </a:rPr>
            <a:t>Adult Learning Theory</a:t>
          </a:r>
          <a:endParaRPr lang="en-US" dirty="0">
            <a:solidFill>
              <a:srgbClr val="0070C0"/>
            </a:solidFill>
          </a:endParaRPr>
        </a:p>
      </dgm:t>
    </dgm:pt>
    <dgm:pt modelId="{49480E1D-9819-4108-8271-7D053721D9F1}" type="parTrans" cxnId="{82C8AC27-84B0-4627-8A10-38E449FD87F5}">
      <dgm:prSet/>
      <dgm:spPr/>
      <dgm:t>
        <a:bodyPr/>
        <a:lstStyle/>
        <a:p>
          <a:endParaRPr lang="en-US"/>
        </a:p>
      </dgm:t>
    </dgm:pt>
    <dgm:pt modelId="{AC6E9ED8-A6CE-4987-815F-10736D84CE12}" type="sibTrans" cxnId="{82C8AC27-84B0-4627-8A10-38E449FD87F5}">
      <dgm:prSet/>
      <dgm:spPr/>
      <dgm:t>
        <a:bodyPr/>
        <a:lstStyle/>
        <a:p>
          <a:endParaRPr lang="en-US"/>
        </a:p>
      </dgm:t>
    </dgm:pt>
    <dgm:pt modelId="{1CD2CFFF-7467-4989-8787-E7159B104A91}">
      <dgm:prSet phldrT="[Text]"/>
      <dgm:spPr>
        <a:solidFill>
          <a:schemeClr val="accent5">
            <a:lumMod val="60000"/>
            <a:lumOff val="40000"/>
            <a:alpha val="50000"/>
          </a:schemeClr>
        </a:solidFill>
        <a:ln>
          <a:solidFill>
            <a:srgbClr val="92D050"/>
          </a:solidFill>
        </a:ln>
      </dgm:spPr>
      <dgm:t>
        <a:bodyPr/>
        <a:lstStyle/>
        <a:p>
          <a:r>
            <a:rPr lang="en-US" dirty="0" smtClean="0">
              <a:solidFill>
                <a:srgbClr val="7030A0"/>
              </a:solidFill>
            </a:rPr>
            <a:t>Disruptive             Innovation</a:t>
          </a:r>
          <a:endParaRPr lang="en-US" dirty="0">
            <a:solidFill>
              <a:srgbClr val="7030A0"/>
            </a:solidFill>
          </a:endParaRPr>
        </a:p>
      </dgm:t>
    </dgm:pt>
    <dgm:pt modelId="{D21528D8-6996-4E46-BF6E-532A369521F2}" type="parTrans" cxnId="{5853E86C-E192-4D90-ABAD-DFE2B1799EF1}">
      <dgm:prSet/>
      <dgm:spPr/>
      <dgm:t>
        <a:bodyPr/>
        <a:lstStyle/>
        <a:p>
          <a:endParaRPr lang="en-US"/>
        </a:p>
      </dgm:t>
    </dgm:pt>
    <dgm:pt modelId="{DF16BE19-7806-4BED-B386-E463FD1DF6B4}" type="sibTrans" cxnId="{5853E86C-E192-4D90-ABAD-DFE2B1799EF1}">
      <dgm:prSet/>
      <dgm:spPr/>
      <dgm:t>
        <a:bodyPr/>
        <a:lstStyle/>
        <a:p>
          <a:endParaRPr lang="en-US"/>
        </a:p>
      </dgm:t>
    </dgm:pt>
    <dgm:pt modelId="{804F9E3D-F42E-4E0F-A39E-CFDCAC0BBF3B}">
      <dgm:prSet phldrT="[Text]"/>
      <dgm:spPr>
        <a:solidFill>
          <a:schemeClr val="accent1">
            <a:lumMod val="40000"/>
            <a:lumOff val="60000"/>
            <a:alpha val="50000"/>
          </a:schemeClr>
        </a:solidFill>
        <a:ln>
          <a:solidFill>
            <a:schemeClr val="accent2">
              <a:lumMod val="75000"/>
            </a:schemeClr>
          </a:solidFill>
        </a:ln>
      </dgm:spPr>
      <dgm:t>
        <a:bodyPr/>
        <a:lstStyle/>
        <a:p>
          <a:r>
            <a:rPr lang="en-US" dirty="0" smtClean="0">
              <a:solidFill>
                <a:schemeClr val="accent2">
                  <a:lumMod val="50000"/>
                </a:schemeClr>
              </a:solidFill>
            </a:rPr>
            <a:t>Brain Based Learning </a:t>
          </a:r>
          <a:endParaRPr lang="en-US" dirty="0">
            <a:solidFill>
              <a:schemeClr val="accent2">
                <a:lumMod val="50000"/>
              </a:schemeClr>
            </a:solidFill>
          </a:endParaRPr>
        </a:p>
      </dgm:t>
    </dgm:pt>
    <dgm:pt modelId="{5A5F2200-1E73-412C-B45A-A3A444643D3B}" type="parTrans" cxnId="{ABF41007-CFA8-43E2-AEE1-AE2D15E7D7AD}">
      <dgm:prSet/>
      <dgm:spPr/>
      <dgm:t>
        <a:bodyPr/>
        <a:lstStyle/>
        <a:p>
          <a:endParaRPr lang="en-US"/>
        </a:p>
      </dgm:t>
    </dgm:pt>
    <dgm:pt modelId="{17115500-163D-4A42-BD9D-0CB714E358F3}" type="sibTrans" cxnId="{ABF41007-CFA8-43E2-AEE1-AE2D15E7D7AD}">
      <dgm:prSet/>
      <dgm:spPr/>
      <dgm:t>
        <a:bodyPr/>
        <a:lstStyle/>
        <a:p>
          <a:endParaRPr lang="en-US"/>
        </a:p>
      </dgm:t>
    </dgm:pt>
    <dgm:pt modelId="{9B0E4055-6546-4496-8E13-76579684B3C7}" type="pres">
      <dgm:prSet presAssocID="{E783ACEF-9AF6-421E-89F8-69075A02593D}" presName="compositeShape" presStyleCnt="0">
        <dgm:presLayoutVars>
          <dgm:chMax val="7"/>
          <dgm:dir/>
          <dgm:resizeHandles val="exact"/>
        </dgm:presLayoutVars>
      </dgm:prSet>
      <dgm:spPr/>
    </dgm:pt>
    <dgm:pt modelId="{CCCA05E2-48D7-49A8-A981-2EE01D3D90A1}" type="pres">
      <dgm:prSet presAssocID="{8730A237-B22D-4F1E-8E3F-92CBF7F950A3}" presName="circ1" presStyleLbl="vennNode1" presStyleIdx="0" presStyleCnt="3" custAng="0" custScaleX="113274" custScaleY="106941" custLinFactNeighborX="-3311" custLinFactNeighborY="-30287"/>
      <dgm:spPr/>
      <dgm:t>
        <a:bodyPr/>
        <a:lstStyle/>
        <a:p>
          <a:endParaRPr lang="en-US"/>
        </a:p>
      </dgm:t>
    </dgm:pt>
    <dgm:pt modelId="{EEED64D1-7A51-4121-8F80-D3ECB75B91CE}" type="pres">
      <dgm:prSet presAssocID="{8730A237-B22D-4F1E-8E3F-92CBF7F950A3}" presName="circ1Tx" presStyleLbl="revTx" presStyleIdx="0" presStyleCnt="0">
        <dgm:presLayoutVars>
          <dgm:chMax val="0"/>
          <dgm:chPref val="0"/>
          <dgm:bulletEnabled val="1"/>
        </dgm:presLayoutVars>
      </dgm:prSet>
      <dgm:spPr/>
      <dgm:t>
        <a:bodyPr/>
        <a:lstStyle/>
        <a:p>
          <a:endParaRPr lang="en-US"/>
        </a:p>
      </dgm:t>
    </dgm:pt>
    <dgm:pt modelId="{6694A7EA-5CFF-4435-8AC1-9BF5AF5A48AA}" type="pres">
      <dgm:prSet presAssocID="{1CD2CFFF-7467-4989-8787-E7159B104A91}" presName="circ2" presStyleLbl="vennNode1" presStyleIdx="1" presStyleCnt="3" custScaleX="123246" custScaleY="108701" custLinFactNeighborX="10071" custLinFactNeighborY="-1861"/>
      <dgm:spPr/>
      <dgm:t>
        <a:bodyPr/>
        <a:lstStyle/>
        <a:p>
          <a:endParaRPr lang="en-US"/>
        </a:p>
      </dgm:t>
    </dgm:pt>
    <dgm:pt modelId="{B39D0B32-C26B-4069-810A-1E6ED86D0B36}" type="pres">
      <dgm:prSet presAssocID="{1CD2CFFF-7467-4989-8787-E7159B104A91}" presName="circ2Tx" presStyleLbl="revTx" presStyleIdx="0" presStyleCnt="0">
        <dgm:presLayoutVars>
          <dgm:chMax val="0"/>
          <dgm:chPref val="0"/>
          <dgm:bulletEnabled val="1"/>
        </dgm:presLayoutVars>
      </dgm:prSet>
      <dgm:spPr/>
      <dgm:t>
        <a:bodyPr/>
        <a:lstStyle/>
        <a:p>
          <a:endParaRPr lang="en-US"/>
        </a:p>
      </dgm:t>
    </dgm:pt>
    <dgm:pt modelId="{DFE52EBE-BCDC-424B-BF82-352FAA56CF69}" type="pres">
      <dgm:prSet presAssocID="{804F9E3D-F42E-4E0F-A39E-CFDCAC0BBF3B}" presName="circ3" presStyleLbl="vennNode1" presStyleIdx="2" presStyleCnt="3" custScaleX="118954" custScaleY="103473" custLinFactNeighborX="-2325" custLinFactNeighborY="787"/>
      <dgm:spPr/>
      <dgm:t>
        <a:bodyPr/>
        <a:lstStyle/>
        <a:p>
          <a:endParaRPr lang="en-US"/>
        </a:p>
      </dgm:t>
    </dgm:pt>
    <dgm:pt modelId="{DD63067B-542E-424E-856B-C1CA157C720C}" type="pres">
      <dgm:prSet presAssocID="{804F9E3D-F42E-4E0F-A39E-CFDCAC0BBF3B}" presName="circ3Tx" presStyleLbl="revTx" presStyleIdx="0" presStyleCnt="0">
        <dgm:presLayoutVars>
          <dgm:chMax val="0"/>
          <dgm:chPref val="0"/>
          <dgm:bulletEnabled val="1"/>
        </dgm:presLayoutVars>
      </dgm:prSet>
      <dgm:spPr/>
      <dgm:t>
        <a:bodyPr/>
        <a:lstStyle/>
        <a:p>
          <a:endParaRPr lang="en-US"/>
        </a:p>
      </dgm:t>
    </dgm:pt>
  </dgm:ptLst>
  <dgm:cxnLst>
    <dgm:cxn modelId="{C140F79A-ADAD-480E-999E-2A445C9CCBC7}" type="presOf" srcId="{8730A237-B22D-4F1E-8E3F-92CBF7F950A3}" destId="{EEED64D1-7A51-4121-8F80-D3ECB75B91CE}" srcOrd="1" destOrd="0" presId="urn:microsoft.com/office/officeart/2005/8/layout/venn1"/>
    <dgm:cxn modelId="{BA9C3D17-B1B7-4BDA-AAF1-0BAF1D582E4E}" type="presOf" srcId="{E783ACEF-9AF6-421E-89F8-69075A02593D}" destId="{9B0E4055-6546-4496-8E13-76579684B3C7}" srcOrd="0" destOrd="0" presId="urn:microsoft.com/office/officeart/2005/8/layout/venn1"/>
    <dgm:cxn modelId="{FF6F8615-B591-4D4E-B4CA-74C2441DEDF5}" type="presOf" srcId="{1CD2CFFF-7467-4989-8787-E7159B104A91}" destId="{B39D0B32-C26B-4069-810A-1E6ED86D0B36}" srcOrd="1" destOrd="0" presId="urn:microsoft.com/office/officeart/2005/8/layout/venn1"/>
    <dgm:cxn modelId="{B331FA4D-5C5C-46C8-A16D-A43198C7D086}" type="presOf" srcId="{804F9E3D-F42E-4E0F-A39E-CFDCAC0BBF3B}" destId="{DD63067B-542E-424E-856B-C1CA157C720C}" srcOrd="1" destOrd="0" presId="urn:microsoft.com/office/officeart/2005/8/layout/venn1"/>
    <dgm:cxn modelId="{2963E211-5CED-4E0B-9E6D-561FF8CD0A97}" type="presOf" srcId="{1CD2CFFF-7467-4989-8787-E7159B104A91}" destId="{6694A7EA-5CFF-4435-8AC1-9BF5AF5A48AA}" srcOrd="0" destOrd="0" presId="urn:microsoft.com/office/officeart/2005/8/layout/venn1"/>
    <dgm:cxn modelId="{4F7E841F-B668-4495-8BEE-0973317F3A95}" type="presOf" srcId="{8730A237-B22D-4F1E-8E3F-92CBF7F950A3}" destId="{CCCA05E2-48D7-49A8-A981-2EE01D3D90A1}" srcOrd="0" destOrd="0" presId="urn:microsoft.com/office/officeart/2005/8/layout/venn1"/>
    <dgm:cxn modelId="{ABF41007-CFA8-43E2-AEE1-AE2D15E7D7AD}" srcId="{E783ACEF-9AF6-421E-89F8-69075A02593D}" destId="{804F9E3D-F42E-4E0F-A39E-CFDCAC0BBF3B}" srcOrd="2" destOrd="0" parTransId="{5A5F2200-1E73-412C-B45A-A3A444643D3B}" sibTransId="{17115500-163D-4A42-BD9D-0CB714E358F3}"/>
    <dgm:cxn modelId="{82C8AC27-84B0-4627-8A10-38E449FD87F5}" srcId="{E783ACEF-9AF6-421E-89F8-69075A02593D}" destId="{8730A237-B22D-4F1E-8E3F-92CBF7F950A3}" srcOrd="0" destOrd="0" parTransId="{49480E1D-9819-4108-8271-7D053721D9F1}" sibTransId="{AC6E9ED8-A6CE-4987-815F-10736D84CE12}"/>
    <dgm:cxn modelId="{5853E86C-E192-4D90-ABAD-DFE2B1799EF1}" srcId="{E783ACEF-9AF6-421E-89F8-69075A02593D}" destId="{1CD2CFFF-7467-4989-8787-E7159B104A91}" srcOrd="1" destOrd="0" parTransId="{D21528D8-6996-4E46-BF6E-532A369521F2}" sibTransId="{DF16BE19-7806-4BED-B386-E463FD1DF6B4}"/>
    <dgm:cxn modelId="{97460374-F89F-45DC-BBD1-86F9C97AE158}" type="presOf" srcId="{804F9E3D-F42E-4E0F-A39E-CFDCAC0BBF3B}" destId="{DFE52EBE-BCDC-424B-BF82-352FAA56CF69}" srcOrd="0" destOrd="0" presId="urn:microsoft.com/office/officeart/2005/8/layout/venn1"/>
    <dgm:cxn modelId="{AA0B7053-0181-42C2-B339-93210AD4B302}" type="presParOf" srcId="{9B0E4055-6546-4496-8E13-76579684B3C7}" destId="{CCCA05E2-48D7-49A8-A981-2EE01D3D90A1}" srcOrd="0" destOrd="0" presId="urn:microsoft.com/office/officeart/2005/8/layout/venn1"/>
    <dgm:cxn modelId="{E6C8C3DB-CC66-4C00-BE15-6BD810D72997}" type="presParOf" srcId="{9B0E4055-6546-4496-8E13-76579684B3C7}" destId="{EEED64D1-7A51-4121-8F80-D3ECB75B91CE}" srcOrd="1" destOrd="0" presId="urn:microsoft.com/office/officeart/2005/8/layout/venn1"/>
    <dgm:cxn modelId="{C4974983-DBC6-435D-9C52-B249735E7B0D}" type="presParOf" srcId="{9B0E4055-6546-4496-8E13-76579684B3C7}" destId="{6694A7EA-5CFF-4435-8AC1-9BF5AF5A48AA}" srcOrd="2" destOrd="0" presId="urn:microsoft.com/office/officeart/2005/8/layout/venn1"/>
    <dgm:cxn modelId="{A1057B24-0A87-40B8-B0B6-72AF93E83F24}" type="presParOf" srcId="{9B0E4055-6546-4496-8E13-76579684B3C7}" destId="{B39D0B32-C26B-4069-810A-1E6ED86D0B36}" srcOrd="3" destOrd="0" presId="urn:microsoft.com/office/officeart/2005/8/layout/venn1"/>
    <dgm:cxn modelId="{6343DAC1-2FDA-42CB-A568-BBB44C90E0E0}" type="presParOf" srcId="{9B0E4055-6546-4496-8E13-76579684B3C7}" destId="{DFE52EBE-BCDC-424B-BF82-352FAA56CF69}" srcOrd="4" destOrd="0" presId="urn:microsoft.com/office/officeart/2005/8/layout/venn1"/>
    <dgm:cxn modelId="{18805B14-77A1-4F74-B9EA-A87261224D2D}" type="presParOf" srcId="{9B0E4055-6546-4496-8E13-76579684B3C7}" destId="{DD63067B-542E-424E-856B-C1CA157C720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A4FFF2-B86F-41A9-BEBC-6278A226FED3}" type="datetimeFigureOut">
              <a:rPr lang="en-US" smtClean="0"/>
              <a:t>3/9/2011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ABBD9F-B96A-4B5B-B13D-BFC5701E8B3F}" type="slidenum">
              <a:rPr lang="en-US" smtClean="0"/>
              <a:t>‹#›</a:t>
            </a:fld>
            <a:endParaRPr lang="en-US"/>
          </a:p>
        </p:txBody>
      </p:sp>
    </p:spTree>
    <p:extLst>
      <p:ext uri="{BB962C8B-B14F-4D97-AF65-F5344CB8AC3E}">
        <p14:creationId xmlns:p14="http://schemas.microsoft.com/office/powerpoint/2010/main" val="1400116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intended to look chaotic and hectic because that is what my life was at the time.  Made it through due to the support of peers, instructors, family and friends, who understood how important this was to me.</a:t>
            </a:r>
            <a:endParaRPr lang="en-US" dirty="0"/>
          </a:p>
        </p:txBody>
      </p:sp>
      <p:sp>
        <p:nvSpPr>
          <p:cNvPr id="4" name="Slide Number Placeholder 3"/>
          <p:cNvSpPr>
            <a:spLocks noGrp="1"/>
          </p:cNvSpPr>
          <p:nvPr>
            <p:ph type="sldNum" sz="quarter" idx="10"/>
          </p:nvPr>
        </p:nvSpPr>
        <p:spPr/>
        <p:txBody>
          <a:bodyPr/>
          <a:lstStyle/>
          <a:p>
            <a:fld id="{E3ABBD9F-B96A-4B5B-B13D-BFC5701E8B3F}" type="slidenum">
              <a:rPr lang="en-US" smtClean="0"/>
              <a:t>4</a:t>
            </a:fld>
            <a:endParaRPr lang="en-US"/>
          </a:p>
        </p:txBody>
      </p:sp>
    </p:spTree>
    <p:extLst>
      <p:ext uri="{BB962C8B-B14F-4D97-AF65-F5344CB8AC3E}">
        <p14:creationId xmlns:p14="http://schemas.microsoft.com/office/powerpoint/2010/main" val="1934867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0" y="0"/>
            <a:ext cx="9163050" cy="6858000"/>
            <a:chOff x="0" y="0"/>
            <a:chExt cx="9163050" cy="6858000"/>
          </a:xfrm>
        </p:grpSpPr>
        <p:pic>
          <p:nvPicPr>
            <p:cNvPr id="7" name="Rectangle 6"/>
            <p:cNvPicPr>
              <a:picLocks noChangeAspect="1"/>
            </p:cNvPicPr>
            <p:nvPr/>
          </p:nvPicPr>
          <p:blipFill>
            <a:blip r:embed="rId2"/>
            <a:stretch>
              <a:fillRect/>
            </a:stretch>
          </p:blipFill>
          <p:spPr>
            <a:xfrm>
              <a:off x="1292" y="457200"/>
              <a:ext cx="9144000" cy="6400800"/>
            </a:xfrm>
            <a:prstGeom prst="rect">
              <a:avLst/>
            </a:prstGeom>
            <a:noFill/>
            <a:ln>
              <a:noFill/>
            </a:ln>
          </p:spPr>
        </p:pic>
        <p:sp>
          <p:nvSpPr>
            <p:cNvPr id="8" name="Rectangle 7"/>
            <p:cNvSpPr/>
            <p:nvPr/>
          </p:nvSpPr>
          <p:spPr>
            <a:xfrm>
              <a:off x="1292" y="0"/>
              <a:ext cx="9144000" cy="6858000"/>
            </a:xfrm>
            <a:prstGeom prst="rect">
              <a:avLst/>
            </a:prstGeom>
            <a:solidFill>
              <a:schemeClr val="accent2">
                <a:shade val="75000"/>
                <a:alpha val="90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2286000"/>
            </a:xfrm>
            <a:prstGeom prst="rect">
              <a:avLst/>
            </a:prstGeom>
            <a:gradFill flip="none" rotWithShape="1">
              <a:gsLst>
                <a:gs pos="33000">
                  <a:schemeClr val="accent3">
                    <a:alpha val="49000"/>
                  </a:schemeClr>
                </a:gs>
                <a:gs pos="100000">
                  <a:schemeClr val="bg1">
                    <a:alpha val="43000"/>
                  </a:schemeClr>
                </a:gs>
              </a:gsLst>
              <a:lin ang="5400000" scaled="1"/>
              <a:tileRect/>
            </a:gradFill>
            <a:ln w="25400" cap="rnd"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92" y="1981200"/>
              <a:ext cx="9144000" cy="609600"/>
            </a:xfrm>
            <a:prstGeom prst="rect">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166" y="2590800"/>
              <a:ext cx="9144000" cy="457200"/>
            </a:xfrm>
            <a:prstGeom prst="rect">
              <a:avLst/>
            </a:prstGeom>
            <a:solidFill>
              <a:schemeClr val="accent6">
                <a:shade val="10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9050" y="0"/>
              <a:ext cx="9144000" cy="1981200"/>
            </a:xfrm>
            <a:prstGeom prst="rect">
              <a:avLst/>
            </a:prstGeom>
            <a:gradFill flip="none" rotWithShape="1">
              <a:gsLst>
                <a:gs pos="33000">
                  <a:schemeClr val="accent3"/>
                </a:gs>
                <a:gs pos="100000">
                  <a:schemeClr val="bg1">
                    <a:alpha val="0"/>
                  </a:schemeClr>
                </a:gs>
              </a:gsLst>
              <a:lin ang="5400000" scaled="1"/>
              <a:tileRect/>
            </a:gradFill>
            <a:ln w="25400" cap="rnd"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685800" y="1952625"/>
            <a:ext cx="7772400" cy="666750"/>
          </a:xfrm>
        </p:spPr>
        <p:txBody>
          <a:bodyPr/>
          <a:lstStyle>
            <a:lvl1pPr algn="ctr">
              <a:defRPr sz="3600" cap="all" baseline="0">
                <a:effectLst>
                  <a:outerShdw blurRad="254000" algn="tl" rotWithShape="0">
                    <a:srgbClr val="000000">
                      <a:alpha val="43137"/>
                    </a:srgbClr>
                  </a:outerShdw>
                </a:effectLst>
              </a:defRPr>
            </a:lvl1pPr>
          </a:lstStyle>
          <a:p>
            <a:r>
              <a:rPr lang="en-US" smtClean="0"/>
              <a:t>Click to edit Master title style</a:t>
            </a:r>
            <a:endParaRPr lang="en-US"/>
          </a:p>
        </p:txBody>
      </p:sp>
      <p:sp>
        <p:nvSpPr>
          <p:cNvPr id="3" name="Subtitle 2"/>
          <p:cNvSpPr>
            <a:spLocks noGrp="1"/>
          </p:cNvSpPr>
          <p:nvPr>
            <p:ph type="subTitle" idx="1"/>
          </p:nvPr>
        </p:nvSpPr>
        <p:spPr>
          <a:xfrm>
            <a:off x="685800" y="2667000"/>
            <a:ext cx="7772400" cy="381000"/>
          </a:xfrm>
        </p:spPr>
        <p:txBody>
          <a:bodyPr/>
          <a:lstStyle>
            <a:lvl1pPr marL="0" indent="0" algn="ctr">
              <a:buNone/>
              <a:defRPr sz="1600">
                <a:solidFill>
                  <a:schemeClr val="bg1"/>
                </a:solidFill>
                <a:effectLst>
                  <a:outerShdw blurRad="254000" algn="tl" rotWithShape="0">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80916-EDFA-4B3E-87A1-AD1B04E561C5}" type="datetimeFigureOut">
              <a:rPr lang="en-US" smtClean="0"/>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10CC9-4FDD-40E4-B81F-D8A3FF16C0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hade val="10000"/>
          </a:schemeClr>
        </a:solidFill>
        <a:effectLst/>
      </p:bgPr>
    </p:bg>
    <p:spTree>
      <p:nvGrpSpPr>
        <p:cNvPr id="1" name=""/>
        <p:cNvGrpSpPr/>
        <p:nvPr/>
      </p:nvGrpSpPr>
      <p:grpSpPr>
        <a:xfrm>
          <a:off x="0" y="0"/>
          <a:ext cx="0" cy="0"/>
          <a:chOff x="0" y="0"/>
          <a:chExt cx="0" cy="0"/>
        </a:xfrm>
      </p:grpSpPr>
      <p:grpSp>
        <p:nvGrpSpPr>
          <p:cNvPr id="10" name="Group 9"/>
          <p:cNvGrpSpPr/>
          <p:nvPr/>
        </p:nvGrpSpPr>
        <p:grpSpPr>
          <a:xfrm>
            <a:off x="0" y="228600"/>
            <a:ext cx="9144000" cy="6400800"/>
            <a:chOff x="0" y="228600"/>
            <a:chExt cx="9144000" cy="6400800"/>
          </a:xfrm>
        </p:grpSpPr>
        <p:pic>
          <p:nvPicPr>
            <p:cNvPr id="7" name="Rectangle 6"/>
            <p:cNvPicPr>
              <a:picLocks noChangeAspect="1"/>
            </p:cNvPicPr>
            <p:nvPr/>
          </p:nvPicPr>
          <p:blipFill>
            <a:blip r:embed="rId2"/>
            <a:stretch>
              <a:fillRect/>
            </a:stretch>
          </p:blipFill>
          <p:spPr>
            <a:xfrm>
              <a:off x="0" y="228600"/>
              <a:ext cx="9144000" cy="6400800"/>
            </a:xfrm>
            <a:prstGeom prst="rect">
              <a:avLst/>
            </a:prstGeom>
            <a:noFill/>
            <a:ln>
              <a:noFill/>
            </a:ln>
          </p:spPr>
        </p:pic>
        <p:sp>
          <p:nvSpPr>
            <p:cNvPr id="8" name="Rectangle 7"/>
            <p:cNvSpPr/>
            <p:nvPr/>
          </p:nvSpPr>
          <p:spPr>
            <a:xfrm>
              <a:off x="0" y="228600"/>
              <a:ext cx="9144000" cy="6400800"/>
            </a:xfrm>
            <a:prstGeom prst="rect">
              <a:avLst/>
            </a:prstGeom>
            <a:solidFill>
              <a:schemeClr val="accent2">
                <a:shade val="50000"/>
                <a:alpha val="93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228600"/>
              <a:ext cx="9144000" cy="6199632"/>
            </a:xfrm>
            <a:prstGeom prst="rect">
              <a:avLst/>
            </a:prstGeom>
            <a:gradFill>
              <a:gsLst>
                <a:gs pos="66000">
                  <a:schemeClr val="accent3">
                    <a:alpha val="79000"/>
                  </a:schemeClr>
                </a:gs>
                <a:gs pos="100000">
                  <a:schemeClr val="bg1">
                    <a:alpha val="50000"/>
                  </a:schemeClr>
                </a:gs>
              </a:gsLst>
              <a:lin ang="5400000" scaled="1"/>
            </a:gradFill>
            <a:ln w="25400" cap="rnd"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762000" y="3505200"/>
            <a:ext cx="7772400" cy="1362075"/>
          </a:xfrm>
        </p:spPr>
        <p:txBody>
          <a:bodyPr anchor="b" anchorCtr="0"/>
          <a:lstStyle>
            <a:lvl1pPr algn="l">
              <a:defRPr sz="3600" b="0" cap="all" baseline="0">
                <a:effectLst>
                  <a:outerShdw blurRad="254000" algn="tl" rotWithShape="0">
                    <a:srgbClr val="000000">
                      <a:alpha val="43137"/>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62000" y="4876801"/>
            <a:ext cx="7772400" cy="1042987"/>
          </a:xfrm>
        </p:spPr>
        <p:txBody>
          <a:bodyPr anchor="t" anchorCtr="0"/>
          <a:lstStyle>
            <a:lvl1pPr marL="0" indent="0">
              <a:buNone/>
              <a:defRPr sz="1600">
                <a:solidFill>
                  <a:schemeClr val="accent6">
                    <a:shade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980916-EDFA-4B3E-87A1-AD1B04E561C5}" type="datetimeFigureOut">
              <a:rPr lang="en-US" smtClean="0"/>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10CC9-4FDD-40E4-B81F-D8A3FF16C0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980916-EDFA-4B3E-87A1-AD1B04E561C5}" type="datetimeFigureOut">
              <a:rPr lang="en-US" smtClean="0"/>
              <a:t>3/9/2011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C10CC9-4FDD-40E4-B81F-D8A3FF16C0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980916-EDFA-4B3E-87A1-AD1B04E561C5}" type="datetimeFigureOut">
              <a:rPr lang="en-US" smtClean="0"/>
              <a:t>3/9/2011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C10CC9-4FDD-40E4-B81F-D8A3FF16C0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80916-EDFA-4B3E-87A1-AD1B04E561C5}" type="datetimeFigureOut">
              <a:rPr lang="en-US" smtClean="0"/>
              <a:t>3/9/2011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C10CC9-4FDD-40E4-B81F-D8A3FF16C0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80916-EDFA-4B3E-87A1-AD1B04E561C5}" type="datetimeFigureOut">
              <a:rPr lang="en-US" smtClean="0"/>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10CC9-4FDD-40E4-B81F-D8A3FF16C0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80916-EDFA-4B3E-87A1-AD1B04E561C5}" type="datetimeFigureOut">
              <a:rPr lang="en-US" smtClean="0"/>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10CC9-4FDD-40E4-B81F-D8A3FF16C0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Group 10"/>
          <p:cNvGrpSpPr/>
          <p:nvPr/>
        </p:nvGrpSpPr>
        <p:grpSpPr>
          <a:xfrm>
            <a:off x="0" y="0"/>
            <a:ext cx="9144000" cy="6858000"/>
            <a:chOff x="0" y="0"/>
            <a:chExt cx="9144000" cy="6858000"/>
          </a:xfrm>
        </p:grpSpPr>
        <p:sp>
          <p:nvSpPr>
            <p:cNvPr id="16" name="Rectangle 15"/>
            <p:cNvSpPr/>
            <p:nvPr/>
          </p:nvSpPr>
          <p:spPr>
            <a:xfrm>
              <a:off x="0" y="0"/>
              <a:ext cx="9144000" cy="6858000"/>
            </a:xfrm>
            <a:prstGeom prst="rect">
              <a:avLst/>
            </a:prstGeom>
            <a:solidFill>
              <a:schemeClr val="accent6">
                <a:shade val="10000"/>
              </a:schemeClr>
            </a:solidFill>
            <a:ln w="25400" cap="rnd"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Rectangle 12"/>
            <p:cNvPicPr>
              <a:picLocks noChangeAspect="1"/>
            </p:cNvPicPr>
            <p:nvPr/>
          </p:nvPicPr>
          <p:blipFill>
            <a:blip r:embed="rId11"/>
            <a:stretch>
              <a:fillRect/>
            </a:stretch>
          </p:blipFill>
          <p:spPr>
            <a:xfrm>
              <a:off x="0" y="228600"/>
              <a:ext cx="9144000" cy="6400800"/>
            </a:xfrm>
            <a:prstGeom prst="rect">
              <a:avLst/>
            </a:prstGeom>
            <a:noFill/>
            <a:ln>
              <a:noFill/>
            </a:ln>
          </p:spPr>
        </p:pic>
        <p:sp>
          <p:nvSpPr>
            <p:cNvPr id="14" name="Rectangle 13"/>
            <p:cNvSpPr/>
            <p:nvPr/>
          </p:nvSpPr>
          <p:spPr>
            <a:xfrm>
              <a:off x="0" y="228600"/>
              <a:ext cx="9144000" cy="6400800"/>
            </a:xfrm>
            <a:prstGeom prst="rect">
              <a:avLst/>
            </a:prstGeom>
            <a:solidFill>
              <a:schemeClr val="accent2">
                <a:shade val="50000"/>
                <a:alpha val="90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1371601"/>
              <a:ext cx="9144000" cy="5057775"/>
            </a:xfrm>
            <a:prstGeom prst="rect">
              <a:avLst/>
            </a:prstGeom>
            <a:gradFill>
              <a:gsLst>
                <a:gs pos="66000">
                  <a:schemeClr val="accent3">
                    <a:alpha val="79000"/>
                  </a:schemeClr>
                </a:gs>
                <a:gs pos="100000">
                  <a:schemeClr val="bg1">
                    <a:alpha val="50000"/>
                  </a:schemeClr>
                </a:gs>
              </a:gsLst>
              <a:lin ang="5400000" scaled="1"/>
            </a:gradFill>
            <a:ln w="25400" cap="rnd"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Placeholder 1"/>
          <p:cNvSpPr>
            <a:spLocks noGrp="1"/>
          </p:cNvSpPr>
          <p:nvPr>
            <p:ph type="title"/>
          </p:nvPr>
        </p:nvSpPr>
        <p:spPr>
          <a:xfrm>
            <a:off x="457200" y="227013"/>
            <a:ext cx="8229600" cy="1143000"/>
          </a:xfrm>
          <a:prstGeom prst="rect">
            <a:avLst/>
          </a:prstGeom>
        </p:spPr>
        <p:txBody>
          <a:bodyPr vert="horz" rtlCol="0" anchor="b" anchorCtr="0">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514476"/>
            <a:ext cx="8229600" cy="4611688"/>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92636"/>
            <a:ext cx="2133600" cy="365125"/>
          </a:xfrm>
          <a:prstGeom prst="rect">
            <a:avLst/>
          </a:prstGeom>
        </p:spPr>
        <p:txBody>
          <a:bodyPr vert="horz" rtlCol="0" anchor="ctr"/>
          <a:lstStyle>
            <a:lvl1pPr algn="l">
              <a:defRPr sz="1200">
                <a:solidFill>
                  <a:schemeClr val="bg1"/>
                </a:solidFill>
              </a:defRPr>
            </a:lvl1pPr>
          </a:lstStyle>
          <a:p>
            <a:fld id="{95980916-EDFA-4B3E-87A1-AD1B04E561C5}" type="datetimeFigureOut">
              <a:rPr lang="en-US" smtClean="0"/>
              <a:t>3/9/2011</a:t>
            </a:fld>
            <a:endParaRPr lang="en-US"/>
          </a:p>
        </p:txBody>
      </p:sp>
      <p:sp>
        <p:nvSpPr>
          <p:cNvPr id="5" name="Footer Placeholder 4"/>
          <p:cNvSpPr>
            <a:spLocks noGrp="1"/>
          </p:cNvSpPr>
          <p:nvPr>
            <p:ph type="ftr" sz="quarter" idx="3"/>
          </p:nvPr>
        </p:nvSpPr>
        <p:spPr>
          <a:xfrm>
            <a:off x="3124200" y="6392636"/>
            <a:ext cx="2895600" cy="365125"/>
          </a:xfrm>
          <a:prstGeom prst="rect">
            <a:avLst/>
          </a:prstGeom>
        </p:spPr>
        <p:txBody>
          <a:bodyPr vert="horz"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553200" y="6392636"/>
            <a:ext cx="2133600" cy="365125"/>
          </a:xfrm>
          <a:prstGeom prst="rect">
            <a:avLst/>
          </a:prstGeom>
        </p:spPr>
        <p:txBody>
          <a:bodyPr vert="horz" rtlCol="0" anchor="ctr"/>
          <a:lstStyle>
            <a:lvl1pPr algn="r">
              <a:defRPr sz="1200">
                <a:solidFill>
                  <a:schemeClr val="bg1"/>
                </a:solidFill>
              </a:defRPr>
            </a:lvl1pPr>
          </a:lstStyle>
          <a:p>
            <a:fld id="{D1C10CC9-4FDD-40E4-B81F-D8A3FF16C0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Lst>
  <p:txStyles>
    <p:titleStyle>
      <a:lvl1pPr algn="l" rtl="0" eaLnBrk="1" latinLnBrk="0" hangingPunct="1">
        <a:spcBef>
          <a:spcPct val="0"/>
        </a:spcBef>
        <a:buNone/>
        <a:defRPr sz="3600" kern="1200" cap="all" baseline="0">
          <a:solidFill>
            <a:schemeClr val="bg1"/>
          </a:solidFill>
          <a:effectLst>
            <a:outerShdw blurRad="254000" algn="tl" rotWithShape="0">
              <a:srgbClr val="000000">
                <a:alpha val="43137"/>
              </a:srgbClr>
            </a:outerShdw>
          </a:effectLst>
          <a:latin typeface="+mj-lt"/>
          <a:ea typeface="+mj-ea"/>
          <a:cs typeface="+mj-cs"/>
        </a:defRPr>
      </a:lvl1pPr>
    </p:titleStyle>
    <p:bodyStyle>
      <a:lvl1pPr marL="342900" indent="-342900" algn="l" rtl="0" eaLnBrk="1" latinLnBrk="0" hangingPunct="1">
        <a:spcBef>
          <a:spcPct val="20000"/>
        </a:spcBef>
        <a:buFont typeface="Arial"/>
        <a:buChar char="•"/>
        <a:defRPr sz="2800" kern="1200">
          <a:solidFill>
            <a:schemeClr val="accent6">
              <a:shade val="10000"/>
            </a:schemeClr>
          </a:solidFill>
          <a:latin typeface="+mj-lt"/>
          <a:ea typeface="+mn-ea"/>
          <a:cs typeface="+mn-cs"/>
        </a:defRPr>
      </a:lvl1pPr>
      <a:lvl2pPr marL="742950" indent="-285750" algn="l" rtl="0" eaLnBrk="1" latinLnBrk="0" hangingPunct="1">
        <a:spcBef>
          <a:spcPct val="20000"/>
        </a:spcBef>
        <a:buFont typeface="Arial"/>
        <a:buChar char="–"/>
        <a:defRPr sz="2400" kern="1200">
          <a:solidFill>
            <a:schemeClr val="accent6">
              <a:shade val="10000"/>
            </a:schemeClr>
          </a:solidFill>
          <a:latin typeface="+mj-lt"/>
          <a:ea typeface="+mn-ea"/>
          <a:cs typeface="+mn-cs"/>
        </a:defRPr>
      </a:lvl2pPr>
      <a:lvl3pPr marL="1143000" indent="-228600" algn="l" rtl="0" eaLnBrk="1" latinLnBrk="0" hangingPunct="1">
        <a:spcBef>
          <a:spcPct val="20000"/>
        </a:spcBef>
        <a:buFont typeface="Arial"/>
        <a:buChar char="•"/>
        <a:defRPr sz="2000" kern="1200">
          <a:solidFill>
            <a:schemeClr val="accent6">
              <a:shade val="10000"/>
            </a:schemeClr>
          </a:solidFill>
          <a:latin typeface="+mj-lt"/>
          <a:ea typeface="+mn-ea"/>
          <a:cs typeface="+mn-cs"/>
        </a:defRPr>
      </a:lvl3pPr>
      <a:lvl4pPr marL="1600200" indent="-228600" algn="l" rtl="0" eaLnBrk="1" latinLnBrk="0" hangingPunct="1">
        <a:spcBef>
          <a:spcPct val="20000"/>
        </a:spcBef>
        <a:buFont typeface="Arial"/>
        <a:buChar char="–"/>
        <a:defRPr sz="1800" kern="1200">
          <a:solidFill>
            <a:schemeClr val="accent6">
              <a:shade val="10000"/>
            </a:schemeClr>
          </a:solidFill>
          <a:latin typeface="+mj-lt"/>
          <a:ea typeface="+mn-ea"/>
          <a:cs typeface="+mn-cs"/>
        </a:defRPr>
      </a:lvl4pPr>
      <a:lvl5pPr marL="2057400" indent="-228600" algn="l" rtl="0" eaLnBrk="1" latinLnBrk="0" hangingPunct="1">
        <a:spcBef>
          <a:spcPct val="20000"/>
        </a:spcBef>
        <a:buFont typeface="Arial"/>
        <a:buChar char="»"/>
        <a:defRPr sz="1800" kern="1200">
          <a:solidFill>
            <a:schemeClr val="accent6">
              <a:shade val="10000"/>
            </a:schemeClr>
          </a:solidFill>
          <a:latin typeface="+mj-lt"/>
          <a:ea typeface="+mn-ea"/>
          <a:cs typeface="+mn-cs"/>
        </a:defRPr>
      </a:lvl5pPr>
      <a:lvl6pPr marL="2514600" indent="-228600" algn="l"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Residency Qualifying Portfolio</a:t>
            </a:r>
            <a:endParaRPr lang="en-US" dirty="0"/>
          </a:p>
        </p:txBody>
      </p:sp>
      <p:sp>
        <p:nvSpPr>
          <p:cNvPr id="3" name="Subtitle 2"/>
          <p:cNvSpPr>
            <a:spLocks noGrp="1"/>
          </p:cNvSpPr>
          <p:nvPr>
            <p:ph type="subTitle" idx="1"/>
          </p:nvPr>
        </p:nvSpPr>
        <p:spPr>
          <a:xfrm>
            <a:off x="762000" y="3048000"/>
            <a:ext cx="7772400" cy="381000"/>
          </a:xfrm>
        </p:spPr>
        <p:txBody>
          <a:bodyPr>
            <a:noAutofit/>
          </a:bodyPr>
          <a:lstStyle/>
          <a:p>
            <a:r>
              <a:rPr lang="en-US" sz="2400" dirty="0" smtClean="0">
                <a:solidFill>
                  <a:srgbClr val="002060"/>
                </a:solidFill>
              </a:rPr>
              <a:t>Jean Chappell, M.S., MT(ASCP)</a:t>
            </a:r>
          </a:p>
          <a:p>
            <a:r>
              <a:rPr lang="en-US" sz="2400" dirty="0" smtClean="0">
                <a:solidFill>
                  <a:srgbClr val="002060"/>
                </a:solidFill>
              </a:rPr>
              <a:t>Chair: Dr. James Sottile</a:t>
            </a:r>
            <a:endParaRPr lang="en-US" sz="2400" dirty="0">
              <a:solidFill>
                <a:srgbClr val="002060"/>
              </a:solidFill>
            </a:endParaRPr>
          </a:p>
        </p:txBody>
      </p:sp>
    </p:spTree>
    <p:extLst>
      <p:ext uri="{BB962C8B-B14F-4D97-AF65-F5344CB8AC3E}">
        <p14:creationId xmlns:p14="http://schemas.microsoft.com/office/powerpoint/2010/main" val="1362131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762000" y="1676400"/>
            <a:ext cx="1981200" cy="4419600"/>
          </a:xfrm>
          <a:prstGeom prst="bevel">
            <a:avLst/>
          </a:prstGeom>
          <a:ln/>
        </p:spPr>
        <p:style>
          <a:lnRef idx="1">
            <a:schemeClr val="accent6"/>
          </a:lnRef>
          <a:fillRef idx="2">
            <a:schemeClr val="accent6"/>
          </a:fillRef>
          <a:effectRef idx="1">
            <a:schemeClr val="accent6"/>
          </a:effectRef>
          <a:fontRef idx="minor">
            <a:schemeClr val="dk1"/>
          </a:fontRef>
        </p:style>
        <p:txBody>
          <a:bodyPr rtlCol="0" anchor="t"/>
          <a:lstStyle/>
          <a:p>
            <a:pPr algn="ctr"/>
            <a:r>
              <a:rPr lang="en-US" dirty="0" smtClean="0">
                <a:solidFill>
                  <a:srgbClr val="0070C0"/>
                </a:solidFill>
              </a:rPr>
              <a:t>Adult Learning Theory</a:t>
            </a:r>
          </a:p>
          <a:p>
            <a:pPr algn="ctr"/>
            <a:endParaRPr lang="en-US" dirty="0" smtClean="0"/>
          </a:p>
          <a:p>
            <a:pPr marL="342900" indent="-342900">
              <a:buFont typeface="Wingdings" pitchFamily="2" charset="2"/>
              <a:buChar char="v"/>
            </a:pPr>
            <a:r>
              <a:rPr lang="en-US" sz="1600" dirty="0" smtClean="0"/>
              <a:t>Self- directed</a:t>
            </a:r>
          </a:p>
          <a:p>
            <a:pPr marL="342900" indent="-342900">
              <a:buFont typeface="Wingdings" pitchFamily="2" charset="2"/>
              <a:buChar char="v"/>
            </a:pPr>
            <a:r>
              <a:rPr lang="en-US" sz="1600" dirty="0" smtClean="0"/>
              <a:t>Relevance</a:t>
            </a:r>
          </a:p>
          <a:p>
            <a:pPr marL="342900" indent="-342900">
              <a:buFont typeface="Wingdings" pitchFamily="2" charset="2"/>
              <a:buChar char="v"/>
            </a:pPr>
            <a:r>
              <a:rPr lang="en-US" sz="1600" dirty="0" smtClean="0"/>
              <a:t>Reflection</a:t>
            </a:r>
          </a:p>
          <a:p>
            <a:pPr marL="342900" indent="-342900">
              <a:buFont typeface="Wingdings" pitchFamily="2" charset="2"/>
              <a:buChar char="v"/>
            </a:pPr>
            <a:r>
              <a:rPr lang="en-US" sz="1600" dirty="0" smtClean="0"/>
              <a:t>Build on prior experience</a:t>
            </a:r>
            <a:endParaRPr lang="en-US" sz="1600" dirty="0"/>
          </a:p>
        </p:txBody>
      </p:sp>
      <p:sp>
        <p:nvSpPr>
          <p:cNvPr id="5" name="Bevel 4"/>
          <p:cNvSpPr/>
          <p:nvPr/>
        </p:nvSpPr>
        <p:spPr>
          <a:xfrm>
            <a:off x="3581400" y="1676400"/>
            <a:ext cx="1981200" cy="4419600"/>
          </a:xfrm>
          <a:prstGeom prst="bevel">
            <a:avLst/>
          </a:prstGeom>
          <a:ln/>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lang="en-US" dirty="0" smtClean="0">
                <a:solidFill>
                  <a:schemeClr val="accent3">
                    <a:lumMod val="50000"/>
                  </a:schemeClr>
                </a:solidFill>
              </a:rPr>
              <a:t>Brain-Based Learning Theory</a:t>
            </a:r>
          </a:p>
          <a:p>
            <a:pPr marL="285750" indent="-285750">
              <a:buFont typeface="Wingdings" pitchFamily="2" charset="2"/>
              <a:buChar char="v"/>
            </a:pPr>
            <a:r>
              <a:rPr lang="en-US" sz="1600" dirty="0" smtClean="0"/>
              <a:t>Whole brain</a:t>
            </a:r>
          </a:p>
          <a:p>
            <a:pPr marL="285750" indent="-285750">
              <a:buFont typeface="Wingdings" pitchFamily="2" charset="2"/>
              <a:buChar char="v"/>
            </a:pPr>
            <a:r>
              <a:rPr lang="en-US" sz="1600" dirty="0" smtClean="0"/>
              <a:t>Pattern recognition</a:t>
            </a:r>
          </a:p>
          <a:p>
            <a:pPr marL="285750" indent="-285750">
              <a:buFont typeface="Wingdings" pitchFamily="2" charset="2"/>
              <a:buChar char="v"/>
            </a:pPr>
            <a:r>
              <a:rPr lang="en-US" sz="1600" dirty="0" smtClean="0"/>
              <a:t>Emotions critical to higher brain function</a:t>
            </a:r>
          </a:p>
          <a:p>
            <a:pPr marL="285750" indent="-285750">
              <a:buFont typeface="Wingdings" pitchFamily="2" charset="2"/>
              <a:buChar char="v"/>
            </a:pPr>
            <a:r>
              <a:rPr lang="en-US" sz="1600" dirty="0" smtClean="0"/>
              <a:t>All senses engaged </a:t>
            </a:r>
          </a:p>
          <a:p>
            <a:pPr marL="285750" indent="-285750">
              <a:buFont typeface="Wingdings" pitchFamily="2" charset="2"/>
              <a:buChar char="v"/>
            </a:pPr>
            <a:r>
              <a:rPr lang="en-US" sz="1600" dirty="0" smtClean="0"/>
              <a:t>Learning is a social enterprise</a:t>
            </a:r>
          </a:p>
          <a:p>
            <a:pPr algn="ctr"/>
            <a:endParaRPr lang="en-US" dirty="0"/>
          </a:p>
        </p:txBody>
      </p:sp>
      <p:sp>
        <p:nvSpPr>
          <p:cNvPr id="6" name="Bevel 5"/>
          <p:cNvSpPr/>
          <p:nvPr/>
        </p:nvSpPr>
        <p:spPr>
          <a:xfrm>
            <a:off x="6400800" y="1676400"/>
            <a:ext cx="1981200" cy="4408713"/>
          </a:xfrm>
          <a:prstGeom prst="bevel">
            <a:avLst/>
          </a:prstGeom>
          <a:ln/>
        </p:spPr>
        <p:style>
          <a:lnRef idx="0">
            <a:schemeClr val="accent5"/>
          </a:lnRef>
          <a:fillRef idx="3">
            <a:schemeClr val="accent5"/>
          </a:fillRef>
          <a:effectRef idx="3">
            <a:schemeClr val="accent5"/>
          </a:effectRef>
          <a:fontRef idx="minor">
            <a:schemeClr val="lt1"/>
          </a:fontRef>
        </p:style>
        <p:txBody>
          <a:bodyPr rtlCol="0" anchor="t"/>
          <a:lstStyle/>
          <a:p>
            <a:pPr algn="ctr"/>
            <a:r>
              <a:rPr lang="en-US" dirty="0" smtClean="0">
                <a:solidFill>
                  <a:srgbClr val="0070C0"/>
                </a:solidFill>
              </a:rPr>
              <a:t>Disruptive Innovation</a:t>
            </a:r>
          </a:p>
          <a:p>
            <a:pPr algn="ctr"/>
            <a:endParaRPr lang="en-US" dirty="0"/>
          </a:p>
          <a:p>
            <a:pPr marL="285750" indent="-285750">
              <a:buFont typeface="Wingdings" pitchFamily="2" charset="2"/>
              <a:buChar char="v"/>
            </a:pPr>
            <a:r>
              <a:rPr lang="en-US" sz="1600" dirty="0" smtClean="0"/>
              <a:t>Innovative use of inventions</a:t>
            </a:r>
          </a:p>
          <a:p>
            <a:pPr marL="285750" indent="-285750">
              <a:buFont typeface="Wingdings" pitchFamily="2" charset="2"/>
              <a:buChar char="v"/>
            </a:pPr>
            <a:r>
              <a:rPr lang="en-US" sz="1600" dirty="0" smtClean="0"/>
              <a:t>Industry shift</a:t>
            </a:r>
          </a:p>
          <a:p>
            <a:pPr marL="285750" indent="-285750">
              <a:buFont typeface="Wingdings" pitchFamily="2" charset="2"/>
              <a:buChar char="v"/>
            </a:pPr>
            <a:r>
              <a:rPr lang="en-US" sz="1600" dirty="0" smtClean="0"/>
              <a:t>Paradigm shift</a:t>
            </a:r>
          </a:p>
          <a:p>
            <a:pPr marL="285750" indent="-285750">
              <a:buFont typeface="Wingdings" pitchFamily="2" charset="2"/>
              <a:buChar char="v"/>
            </a:pPr>
            <a:r>
              <a:rPr lang="en-US" sz="1600" dirty="0" smtClean="0"/>
              <a:t>Change</a:t>
            </a:r>
            <a:endParaRPr lang="en-US" sz="1600" dirty="0"/>
          </a:p>
        </p:txBody>
      </p:sp>
      <p:sp>
        <p:nvSpPr>
          <p:cNvPr id="2" name="Left-Right Arrow 1"/>
          <p:cNvSpPr/>
          <p:nvPr/>
        </p:nvSpPr>
        <p:spPr>
          <a:xfrm>
            <a:off x="2743200" y="2778687"/>
            <a:ext cx="838200" cy="484632"/>
          </a:xfrm>
          <a:prstGeom prst="lef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7" name="Left-Right Arrow 6"/>
          <p:cNvSpPr/>
          <p:nvPr/>
        </p:nvSpPr>
        <p:spPr>
          <a:xfrm>
            <a:off x="5638800" y="2734927"/>
            <a:ext cx="762000" cy="484632"/>
          </a:xfrm>
          <a:prstGeom prst="lef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Rectangle 7"/>
          <p:cNvSpPr/>
          <p:nvPr/>
        </p:nvSpPr>
        <p:spPr>
          <a:xfrm>
            <a:off x="1485900" y="381000"/>
            <a:ext cx="6172200" cy="762000"/>
          </a:xfrm>
          <a:prstGeom prst="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600" dirty="0" smtClean="0">
                <a:latin typeface="Arial" pitchFamily="34" charset="0"/>
                <a:cs typeface="Arial" pitchFamily="34" charset="0"/>
              </a:rPr>
              <a:t>Putting It All together</a:t>
            </a:r>
            <a:endParaRPr lang="en-US" sz="3600" dirty="0">
              <a:latin typeface="Arial" pitchFamily="34" charset="0"/>
              <a:cs typeface="Arial" pitchFamily="34" charset="0"/>
            </a:endParaRPr>
          </a:p>
        </p:txBody>
      </p:sp>
    </p:spTree>
    <p:extLst>
      <p:ext uri="{BB962C8B-B14F-4D97-AF65-F5344CB8AC3E}">
        <p14:creationId xmlns:p14="http://schemas.microsoft.com/office/powerpoint/2010/main" val="869595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Future Direction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1121768"/>
              </p:ext>
            </p:extLst>
          </p:nvPr>
        </p:nvGraphicFramePr>
        <p:xfrm>
          <a:off x="457200" y="1514475"/>
          <a:ext cx="8229600" cy="4611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2819400" y="3505200"/>
            <a:ext cx="3581400" cy="461665"/>
          </a:xfrm>
          <a:prstGeom prst="rect">
            <a:avLst/>
          </a:prstGeom>
          <a:noFill/>
        </p:spPr>
        <p:txBody>
          <a:bodyPr wrap="square" rtlCol="0">
            <a:spAutoFit/>
          </a:bodyPr>
          <a:lstStyle/>
          <a:p>
            <a:r>
              <a:rPr lang="en-US" sz="2400" b="1" dirty="0" smtClean="0">
                <a:solidFill>
                  <a:srgbClr val="FF0000"/>
                </a:solidFill>
              </a:rPr>
              <a:t>Prior Learning Assessment</a:t>
            </a:r>
            <a:endParaRPr lang="en-US" sz="2400" b="1" dirty="0">
              <a:solidFill>
                <a:srgbClr val="FF0000"/>
              </a:solidFill>
            </a:endParaRPr>
          </a:p>
        </p:txBody>
      </p:sp>
    </p:spTree>
    <p:extLst>
      <p:ext uri="{BB962C8B-B14F-4D97-AF65-F5344CB8AC3E}">
        <p14:creationId xmlns:p14="http://schemas.microsoft.com/office/powerpoint/2010/main" val="3311784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7013"/>
            <a:ext cx="8686800" cy="1143000"/>
          </a:xfrm>
        </p:spPr>
        <p:txBody>
          <a:bodyPr>
            <a:normAutofit fontScale="90000"/>
          </a:bodyPr>
          <a:lstStyle/>
          <a:p>
            <a:r>
              <a:rPr lang="en-US" dirty="0" smtClean="0"/>
              <a:t/>
            </a:r>
            <a:br>
              <a:rPr lang="en-US" dirty="0" smtClean="0"/>
            </a:br>
            <a:r>
              <a:rPr lang="en-US" dirty="0" smtClean="0"/>
              <a:t>discussion: research questions</a:t>
            </a:r>
            <a:endParaRPr lang="en-US" dirty="0"/>
          </a:p>
        </p:txBody>
      </p:sp>
      <p:sp>
        <p:nvSpPr>
          <p:cNvPr id="3" name="Content Placeholder 2"/>
          <p:cNvSpPr>
            <a:spLocks noGrp="1"/>
          </p:cNvSpPr>
          <p:nvPr>
            <p:ph idx="1"/>
          </p:nvPr>
        </p:nvSpPr>
        <p:spPr/>
        <p:txBody>
          <a:bodyPr>
            <a:normAutofit fontScale="92500"/>
          </a:bodyPr>
          <a:lstStyle/>
          <a:p>
            <a:pPr>
              <a:lnSpc>
                <a:spcPct val="150000"/>
              </a:lnSpc>
              <a:buFont typeface="Wingdings" pitchFamily="2" charset="2"/>
              <a:buChar char="v"/>
            </a:pPr>
            <a:r>
              <a:rPr lang="en-US" dirty="0" smtClean="0"/>
              <a:t>How does PLA impact student completion in CTC?</a:t>
            </a:r>
          </a:p>
          <a:p>
            <a:pPr>
              <a:lnSpc>
                <a:spcPct val="150000"/>
              </a:lnSpc>
              <a:buFont typeface="Wingdings" pitchFamily="2" charset="2"/>
              <a:buChar char="v"/>
            </a:pPr>
            <a:r>
              <a:rPr lang="en-US" dirty="0" smtClean="0"/>
              <a:t>How does study group compare to other institutions?</a:t>
            </a:r>
          </a:p>
          <a:p>
            <a:pPr>
              <a:lnSpc>
                <a:spcPct val="150000"/>
              </a:lnSpc>
              <a:buFont typeface="Wingdings" pitchFamily="2" charset="2"/>
              <a:buChar char="v"/>
            </a:pPr>
            <a:r>
              <a:rPr lang="en-US" dirty="0" smtClean="0"/>
              <a:t>Are there any trends observed in sub-groups?</a:t>
            </a:r>
          </a:p>
          <a:p>
            <a:pPr>
              <a:lnSpc>
                <a:spcPct val="150000"/>
              </a:lnSpc>
              <a:buFont typeface="Wingdings" pitchFamily="2" charset="2"/>
              <a:buChar char="v"/>
            </a:pPr>
            <a:r>
              <a:rPr lang="en-US" dirty="0" smtClean="0"/>
              <a:t>How do the policies and procedures influence student success (as demonstrated by college completion)?</a:t>
            </a:r>
          </a:p>
          <a:p>
            <a:pPr>
              <a:lnSpc>
                <a:spcPct val="150000"/>
              </a:lnSpc>
              <a:buFont typeface="Wingdings" pitchFamily="2" charset="2"/>
              <a:buChar char="v"/>
            </a:pPr>
            <a:r>
              <a:rPr lang="en-US" dirty="0" smtClean="0"/>
              <a:t>Why is this important?</a:t>
            </a:r>
          </a:p>
          <a:p>
            <a:pPr marL="0" indent="0">
              <a:buNone/>
            </a:pPr>
            <a:endParaRPr lang="en-US" dirty="0"/>
          </a:p>
        </p:txBody>
      </p:sp>
    </p:spTree>
    <p:extLst>
      <p:ext uri="{BB962C8B-B14F-4D97-AF65-F5344CB8AC3E}">
        <p14:creationId xmlns:p14="http://schemas.microsoft.com/office/powerpoint/2010/main" val="3230843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Committee</a:t>
            </a:r>
            <a:endParaRPr lang="en-US" dirty="0"/>
          </a:p>
        </p:txBody>
      </p:sp>
      <p:sp>
        <p:nvSpPr>
          <p:cNvPr id="3" name="Content Placeholder 2"/>
          <p:cNvSpPr>
            <a:spLocks noGrp="1"/>
          </p:cNvSpPr>
          <p:nvPr>
            <p:ph idx="1"/>
          </p:nvPr>
        </p:nvSpPr>
        <p:spPr/>
        <p:txBody>
          <a:bodyPr>
            <a:normAutofit lnSpcReduction="10000"/>
          </a:bodyPr>
          <a:lstStyle/>
          <a:p>
            <a:pPr>
              <a:lnSpc>
                <a:spcPct val="150000"/>
              </a:lnSpc>
              <a:buFont typeface="Wingdings" pitchFamily="2" charset="2"/>
              <a:buChar char="v"/>
            </a:pPr>
            <a:r>
              <a:rPr lang="en-US" dirty="0" smtClean="0"/>
              <a:t>Dr. Jim Sottile</a:t>
            </a:r>
          </a:p>
          <a:p>
            <a:pPr>
              <a:lnSpc>
                <a:spcPct val="150000"/>
              </a:lnSpc>
              <a:buFont typeface="Wingdings" pitchFamily="2" charset="2"/>
              <a:buChar char="v"/>
            </a:pPr>
            <a:r>
              <a:rPr lang="en-US" dirty="0" smtClean="0"/>
              <a:t>Dr. Teresa Eagle</a:t>
            </a:r>
          </a:p>
          <a:p>
            <a:pPr>
              <a:lnSpc>
                <a:spcPct val="150000"/>
              </a:lnSpc>
              <a:buFont typeface="Wingdings" pitchFamily="2" charset="2"/>
              <a:buChar char="v"/>
            </a:pPr>
            <a:r>
              <a:rPr lang="en-US" dirty="0" smtClean="0"/>
              <a:t>Dr. Ron Childress</a:t>
            </a:r>
          </a:p>
          <a:p>
            <a:pPr>
              <a:lnSpc>
                <a:spcPct val="150000"/>
              </a:lnSpc>
              <a:buFont typeface="Wingdings" pitchFamily="2" charset="2"/>
              <a:buChar char="v"/>
            </a:pPr>
            <a:r>
              <a:rPr lang="en-US" dirty="0" smtClean="0"/>
              <a:t>Dr. Steven Banks</a:t>
            </a:r>
          </a:p>
          <a:p>
            <a:pPr>
              <a:lnSpc>
                <a:spcPct val="150000"/>
              </a:lnSpc>
              <a:buFont typeface="Wingdings" pitchFamily="2" charset="2"/>
              <a:buChar char="v"/>
            </a:pPr>
            <a:r>
              <a:rPr lang="en-US" dirty="0" smtClean="0"/>
              <a:t>Dr. Steven Brown</a:t>
            </a:r>
          </a:p>
          <a:p>
            <a:endParaRPr lang="en-US" dirty="0"/>
          </a:p>
          <a:p>
            <a:pPr marL="114300" indent="0" algn="ctr">
              <a:buNone/>
            </a:pPr>
            <a:r>
              <a:rPr lang="en-US" dirty="0" smtClean="0"/>
              <a:t>THANK YOU! THANK YOU! THANK YOU!</a:t>
            </a:r>
            <a:endParaRPr lang="en-US" dirty="0"/>
          </a:p>
        </p:txBody>
      </p:sp>
    </p:spTree>
    <p:extLst>
      <p:ext uri="{BB962C8B-B14F-4D97-AF65-F5344CB8AC3E}">
        <p14:creationId xmlns:p14="http://schemas.microsoft.com/office/powerpoint/2010/main" val="3593458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Questions? Comments? Concerns?</a:t>
            </a:r>
            <a:endParaRPr lang="en-US" dirty="0"/>
          </a:p>
        </p:txBody>
      </p:sp>
      <p:sp>
        <p:nvSpPr>
          <p:cNvPr id="2" name="Content Placeholder 1"/>
          <p:cNvSpPr>
            <a:spLocks noGrp="1"/>
          </p:cNvSpPr>
          <p:nvPr>
            <p:ph idx="1"/>
          </p:nvPr>
        </p:nvSpPr>
        <p:spPr/>
        <p:txBody>
          <a:bodyPr/>
          <a:lstStyle/>
          <a:p>
            <a:endParaRPr lang="en-US" dirty="0"/>
          </a:p>
        </p:txBody>
      </p:sp>
      <p:pic>
        <p:nvPicPr>
          <p:cNvPr id="1028" name="Picture 4" descr="C:\Users\CHAPPEL2\AppData\Local\Microsoft\Windows\Temporary Internet Files\Content.IE5\VFWDANXN\MC90002256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743200"/>
            <a:ext cx="2664257" cy="3056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100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PORTFOLIO THEME</a:t>
            </a:r>
            <a:endParaRPr lang="en-US" dirty="0"/>
          </a:p>
        </p:txBody>
      </p:sp>
      <p:sp>
        <p:nvSpPr>
          <p:cNvPr id="2" name="Content Placeholder 1"/>
          <p:cNvSpPr>
            <a:spLocks noGrp="1"/>
          </p:cNvSpPr>
          <p:nvPr>
            <p:ph idx="1"/>
          </p:nvPr>
        </p:nvSpPr>
        <p:spPr/>
        <p:txBody>
          <a:bodyPr/>
          <a:lstStyle/>
          <a:p>
            <a:pPr marL="114300" indent="0" algn="ctr">
              <a:buNone/>
            </a:pPr>
            <a:endParaRPr lang="en-US" b="1" dirty="0" smtClean="0"/>
          </a:p>
          <a:p>
            <a:pPr marL="114300" indent="0" algn="ctr">
              <a:buNone/>
            </a:pPr>
            <a:endParaRPr lang="en-US" b="1" dirty="0"/>
          </a:p>
          <a:p>
            <a:pPr marL="114300" indent="0" algn="ctr">
              <a:buNone/>
            </a:pPr>
            <a:endParaRPr lang="en-US" b="1" dirty="0" smtClean="0"/>
          </a:p>
          <a:p>
            <a:pPr marL="114300" indent="0" algn="ctr">
              <a:buNone/>
            </a:pPr>
            <a:r>
              <a:rPr lang="en-US" b="1" dirty="0" smtClean="0"/>
              <a:t>~</a:t>
            </a:r>
            <a:r>
              <a:rPr lang="en-US" sz="2400" b="1" dirty="0"/>
              <a:t>When your personal journey is true...all elements of </a:t>
            </a:r>
            <a:endParaRPr lang="en-US" sz="2400" b="1" dirty="0" smtClean="0"/>
          </a:p>
          <a:p>
            <a:pPr marL="114300" indent="0" algn="ctr">
              <a:buNone/>
            </a:pPr>
            <a:r>
              <a:rPr lang="en-US" sz="2400" b="1" dirty="0" smtClean="0"/>
              <a:t>the </a:t>
            </a:r>
            <a:r>
              <a:rPr lang="en-US" sz="2400" b="1" dirty="0"/>
              <a:t>universe come together to make it happen</a:t>
            </a:r>
            <a:r>
              <a:rPr lang="en-US" sz="2400" b="1" dirty="0" smtClean="0"/>
              <a:t>~</a:t>
            </a:r>
          </a:p>
          <a:p>
            <a:pPr marL="114300" indent="0" algn="ctr">
              <a:buNone/>
            </a:pPr>
            <a:r>
              <a:rPr lang="en-US" sz="2400" b="1" dirty="0" smtClean="0"/>
              <a:t> </a:t>
            </a:r>
            <a:r>
              <a:rPr lang="en-US" sz="2400" b="1" i="1" dirty="0"/>
              <a:t>The Alchemist</a:t>
            </a:r>
            <a:endParaRPr lang="en-US" sz="2400" b="1" dirty="0"/>
          </a:p>
          <a:p>
            <a:endParaRPr lang="en-US" dirty="0"/>
          </a:p>
        </p:txBody>
      </p:sp>
    </p:spTree>
    <p:extLst>
      <p:ext uri="{BB962C8B-B14F-4D97-AF65-F5344CB8AC3E}">
        <p14:creationId xmlns:p14="http://schemas.microsoft.com/office/powerpoint/2010/main" val="841382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journey</a:t>
            </a:r>
            <a:endParaRPr lang="en-US" dirty="0"/>
          </a:p>
        </p:txBody>
      </p:sp>
      <p:sp>
        <p:nvSpPr>
          <p:cNvPr id="3" name="Content Placeholder 2"/>
          <p:cNvSpPr>
            <a:spLocks noGrp="1"/>
          </p:cNvSpPr>
          <p:nvPr>
            <p:ph idx="1"/>
          </p:nvPr>
        </p:nvSpPr>
        <p:spPr/>
        <p:txBody>
          <a:bodyPr>
            <a:normAutofit fontScale="77500" lnSpcReduction="20000"/>
          </a:bodyPr>
          <a:lstStyle/>
          <a:p>
            <a:pPr>
              <a:lnSpc>
                <a:spcPct val="150000"/>
              </a:lnSpc>
              <a:buFont typeface="Wingdings" pitchFamily="2" charset="2"/>
              <a:buChar char="v"/>
            </a:pPr>
            <a:r>
              <a:rPr lang="en-US" dirty="0" smtClean="0"/>
              <a:t>Medical Science background</a:t>
            </a:r>
          </a:p>
          <a:p>
            <a:pPr>
              <a:lnSpc>
                <a:spcPct val="150000"/>
              </a:lnSpc>
              <a:buFont typeface="Wingdings" pitchFamily="2" charset="2"/>
              <a:buChar char="v"/>
            </a:pPr>
            <a:r>
              <a:rPr lang="en-US" dirty="0" smtClean="0"/>
              <a:t>Drawn to teaching throughout adulthood </a:t>
            </a:r>
          </a:p>
          <a:p>
            <a:pPr>
              <a:lnSpc>
                <a:spcPct val="150000"/>
              </a:lnSpc>
              <a:buFont typeface="Wingdings" pitchFamily="2" charset="2"/>
              <a:buChar char="v"/>
            </a:pPr>
            <a:r>
              <a:rPr lang="en-US" dirty="0" smtClean="0"/>
              <a:t>Clinical mentor in hospital laboratory</a:t>
            </a:r>
          </a:p>
          <a:p>
            <a:pPr>
              <a:lnSpc>
                <a:spcPct val="150000"/>
              </a:lnSpc>
              <a:buFont typeface="Wingdings" pitchFamily="2" charset="2"/>
              <a:buChar char="v"/>
            </a:pPr>
            <a:r>
              <a:rPr lang="en-US" dirty="0" smtClean="0"/>
              <a:t>Adjunct Faculty </a:t>
            </a:r>
          </a:p>
          <a:p>
            <a:pPr>
              <a:lnSpc>
                <a:spcPct val="150000"/>
              </a:lnSpc>
              <a:buFont typeface="Wingdings" pitchFamily="2" charset="2"/>
              <a:buChar char="v"/>
            </a:pPr>
            <a:r>
              <a:rPr lang="en-US" dirty="0" smtClean="0"/>
              <a:t>Assistant Professor, CLS, Marshall University</a:t>
            </a:r>
          </a:p>
          <a:p>
            <a:pPr>
              <a:lnSpc>
                <a:spcPct val="150000"/>
              </a:lnSpc>
              <a:buFont typeface="Wingdings" pitchFamily="2" charset="2"/>
              <a:buChar char="v"/>
            </a:pPr>
            <a:r>
              <a:rPr lang="en-US" dirty="0" smtClean="0"/>
              <a:t>Associate Dean (AH), Marshall CTC</a:t>
            </a:r>
          </a:p>
          <a:p>
            <a:pPr>
              <a:lnSpc>
                <a:spcPct val="150000"/>
              </a:lnSpc>
              <a:buFont typeface="Wingdings" pitchFamily="2" charset="2"/>
              <a:buChar char="v"/>
            </a:pPr>
            <a:r>
              <a:rPr lang="en-US" dirty="0" smtClean="0"/>
              <a:t>Dean (AH&amp;LS), Mountwest CTC</a:t>
            </a:r>
          </a:p>
          <a:p>
            <a:pPr>
              <a:lnSpc>
                <a:spcPct val="150000"/>
              </a:lnSpc>
              <a:buFont typeface="Wingdings" pitchFamily="2" charset="2"/>
              <a:buChar char="v"/>
            </a:pPr>
            <a:r>
              <a:rPr lang="en-US" dirty="0" smtClean="0"/>
              <a:t>Prior research in genetics of cardiovascular disease, infectious disease and workforce issues</a:t>
            </a:r>
          </a:p>
          <a:p>
            <a:pPr marL="0" indent="0">
              <a:lnSpc>
                <a:spcPct val="150000"/>
              </a:lnSpc>
              <a:buNone/>
            </a:pPr>
            <a:endParaRPr lang="en-US" dirty="0" smtClean="0"/>
          </a:p>
          <a:p>
            <a:pPr marL="114300" indent="0">
              <a:lnSpc>
                <a:spcPct val="150000"/>
              </a:lnSpc>
              <a:buNone/>
            </a:pPr>
            <a:endParaRPr lang="en-US" dirty="0" smtClean="0"/>
          </a:p>
        </p:txBody>
      </p:sp>
    </p:spTree>
    <p:extLst>
      <p:ext uri="{BB962C8B-B14F-4D97-AF65-F5344CB8AC3E}">
        <p14:creationId xmlns:p14="http://schemas.microsoft.com/office/powerpoint/2010/main" val="1745244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Growth through Coursework</a:t>
            </a:r>
            <a:br>
              <a:rPr lang="en-US" dirty="0"/>
            </a:br>
            <a:endParaRPr lang="en-US" dirty="0">
              <a:solidFill>
                <a:srgbClr val="FF0000"/>
              </a:solidFill>
            </a:endParaRPr>
          </a:p>
        </p:txBody>
      </p:sp>
      <p:sp>
        <p:nvSpPr>
          <p:cNvPr id="2" name="Rectangle 1"/>
          <p:cNvSpPr/>
          <p:nvPr/>
        </p:nvSpPr>
        <p:spPr>
          <a:xfrm rot="20513781">
            <a:off x="1080256" y="5357317"/>
            <a:ext cx="2864953" cy="369332"/>
          </a:xfrm>
          <a:prstGeom prst="rect">
            <a:avLst/>
          </a:prstGeom>
          <a:noFill/>
        </p:spPr>
        <p:txBody>
          <a:bodyPr wrap="square" lIns="91440" tIns="45720" rIns="91440" bIns="45720">
            <a:spAutoFit/>
          </a:bodyPr>
          <a:lstStyle/>
          <a:p>
            <a:pPr algn="ctr"/>
            <a:r>
              <a:rPr lang="en-US"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Curriculum theory</a:t>
            </a:r>
            <a:endParaRPr lang="en-US"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Rectangle 5"/>
          <p:cNvSpPr/>
          <p:nvPr/>
        </p:nvSpPr>
        <p:spPr>
          <a:xfrm rot="792038">
            <a:off x="211218" y="1636103"/>
            <a:ext cx="3657600" cy="461665"/>
          </a:xfrm>
          <a:prstGeom prst="rect">
            <a:avLst/>
          </a:prstGeom>
          <a:noFill/>
        </p:spPr>
        <p:txBody>
          <a:bodyPr wrap="square" lIns="91440" tIns="45720" rIns="91440" bIns="45720">
            <a:spAutoFit/>
          </a:bodyPr>
          <a:lstStyle/>
          <a:p>
            <a:pPr algn="ctr"/>
            <a:r>
              <a:rPr lang="en-US" sz="2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Curriculum change</a:t>
            </a:r>
            <a:endParaRPr lang="en-US" sz="2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7" name="Rectangle 6"/>
          <p:cNvSpPr/>
          <p:nvPr/>
        </p:nvSpPr>
        <p:spPr>
          <a:xfrm rot="20941033">
            <a:off x="2802332" y="3055171"/>
            <a:ext cx="3469359" cy="307777"/>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1400" b="1" cap="none" spc="150" dirty="0" smtClean="0">
                <a:ln w="11430"/>
                <a:solidFill>
                  <a:srgbClr val="FF0000"/>
                </a:solidFill>
                <a:effectLst>
                  <a:outerShdw blurRad="25400" algn="tl" rotWithShape="0">
                    <a:srgbClr val="000000">
                      <a:alpha val="43000"/>
                    </a:srgbClr>
                  </a:outerShdw>
                </a:effectLst>
              </a:rPr>
              <a:t>Educational psychology</a:t>
            </a:r>
            <a:endParaRPr lang="en-US" sz="1400" b="1" cap="none" spc="150" dirty="0">
              <a:ln w="11430"/>
              <a:solidFill>
                <a:srgbClr val="FF0000"/>
              </a:solidFill>
              <a:effectLst>
                <a:outerShdw blurRad="25400" algn="tl" rotWithShape="0">
                  <a:srgbClr val="000000">
                    <a:alpha val="43000"/>
                  </a:srgbClr>
                </a:outerShdw>
              </a:effectLst>
            </a:endParaRPr>
          </a:p>
        </p:txBody>
      </p:sp>
      <p:sp>
        <p:nvSpPr>
          <p:cNvPr id="8" name="Rectangle 7"/>
          <p:cNvSpPr/>
          <p:nvPr/>
        </p:nvSpPr>
        <p:spPr>
          <a:xfrm>
            <a:off x="228599" y="2438400"/>
            <a:ext cx="5152372" cy="400110"/>
          </a:xfrm>
          <a:prstGeom prst="rect">
            <a:avLst/>
          </a:prstGeom>
          <a:noFill/>
        </p:spPr>
        <p:txBody>
          <a:bodyPr wrap="none" lIns="91440" tIns="45720" rIns="91440" bIns="45720">
            <a:spAutoFit/>
          </a:bodyPr>
          <a:lstStyle/>
          <a:p>
            <a:pPr algn="ctr"/>
            <a:r>
              <a:rPr lang="en-US" sz="2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Learning theory and models of teaching</a:t>
            </a:r>
            <a:endParaRPr lang="en-US" sz="2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9" name="Rectangle 8"/>
          <p:cNvSpPr/>
          <p:nvPr/>
        </p:nvSpPr>
        <p:spPr>
          <a:xfrm>
            <a:off x="5703454" y="3605038"/>
            <a:ext cx="3071675" cy="523220"/>
          </a:xfrm>
          <a:prstGeom prst="rect">
            <a:avLst/>
          </a:prstGeom>
          <a:noFill/>
        </p:spPr>
        <p:txBody>
          <a:bodyPr wrap="none" lIns="91440" tIns="45720" rIns="91440" bIns="45720">
            <a:spAutoFit/>
          </a:bodyPr>
          <a:lstStyle/>
          <a:p>
            <a:pPr algn="ctr"/>
            <a:r>
              <a:rPr lang="en-U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Research design</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0" name="Rectangle 9"/>
          <p:cNvSpPr/>
          <p:nvPr/>
        </p:nvSpPr>
        <p:spPr>
          <a:xfrm rot="279780">
            <a:off x="1427245" y="3909043"/>
            <a:ext cx="7510389" cy="769441"/>
          </a:xfrm>
          <a:prstGeom prst="rect">
            <a:avLst/>
          </a:prstGeom>
          <a:noFill/>
        </p:spPr>
        <p:txBody>
          <a:bodyPr wrap="none" lIns="91440" tIns="45720" rIns="91440" bIns="45720">
            <a:spAutoFit/>
          </a:bodyPr>
          <a:lstStyle/>
          <a:p>
            <a:pPr algn="ctr"/>
            <a:r>
              <a:rPr lang="en-US" sz="4400" b="1" cap="none" spc="0" dirty="0" smtClean="0">
                <a:ln w="24500" cmpd="dbl">
                  <a:solidFill>
                    <a:schemeClr val="accent2">
                      <a:shade val="85000"/>
                      <a:satMod val="155000"/>
                    </a:schemeClr>
                  </a:solidFill>
                  <a:prstDash val="solid"/>
                  <a:miter lim="800000"/>
                </a:ln>
                <a:solidFill>
                  <a:srgbClr val="00B0F0"/>
                </a:solidFill>
                <a:effectLst>
                  <a:outerShdw blurRad="38100" dist="38100" dir="7020000" algn="tl">
                    <a:srgbClr val="000000">
                      <a:alpha val="35000"/>
                    </a:srgbClr>
                  </a:outerShdw>
                </a:effectLst>
              </a:rPr>
              <a:t>History of higher education</a:t>
            </a:r>
            <a:endParaRPr lang="en-US" sz="4400" b="1" cap="none" spc="0" dirty="0">
              <a:ln w="24500" cmpd="dbl">
                <a:solidFill>
                  <a:schemeClr val="accent2">
                    <a:shade val="85000"/>
                    <a:satMod val="155000"/>
                  </a:schemeClr>
                </a:solidFill>
                <a:prstDash val="solid"/>
                <a:miter lim="800000"/>
              </a:ln>
              <a:solidFill>
                <a:srgbClr val="00B0F0"/>
              </a:solidFill>
              <a:effectLst>
                <a:outerShdw blurRad="38100" dist="38100" dir="7020000" algn="tl">
                  <a:srgbClr val="000000">
                    <a:alpha val="35000"/>
                  </a:srgbClr>
                </a:outerShdw>
              </a:effectLst>
            </a:endParaRPr>
          </a:p>
        </p:txBody>
      </p:sp>
      <p:sp>
        <p:nvSpPr>
          <p:cNvPr id="11" name="Rectangle 10"/>
          <p:cNvSpPr/>
          <p:nvPr/>
        </p:nvSpPr>
        <p:spPr>
          <a:xfrm>
            <a:off x="3505200" y="1905000"/>
            <a:ext cx="5335114" cy="646331"/>
          </a:xfrm>
          <a:prstGeom prst="rect">
            <a:avLst/>
          </a:prstGeom>
          <a:noFill/>
        </p:spPr>
        <p:txBody>
          <a:bodyPr wrap="none" lIns="91440" tIns="45720" rIns="91440" bIns="45720">
            <a:spAutoFit/>
          </a:bodyPr>
          <a:lstStyle/>
          <a:p>
            <a:pPr algn="ctr"/>
            <a:r>
              <a:rPr lang="en-US"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Principles of</a:t>
            </a:r>
            <a:r>
              <a:rPr lang="en-US" sz="36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leadership</a:t>
            </a:r>
            <a:endParaRPr lang="en-US" sz="36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12" name="Rectangle 11"/>
          <p:cNvSpPr/>
          <p:nvPr/>
        </p:nvSpPr>
        <p:spPr>
          <a:xfrm rot="21130184">
            <a:off x="3389537" y="4956006"/>
            <a:ext cx="556644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Administration of CTC</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Content Placeholder 12"/>
          <p:cNvSpPr>
            <a:spLocks noGrp="1"/>
          </p:cNvSpPr>
          <p:nvPr>
            <p:ph idx="1"/>
          </p:nvPr>
        </p:nvSpPr>
        <p:spPr>
          <a:xfrm>
            <a:off x="457200" y="1514476"/>
            <a:ext cx="8229600" cy="338554"/>
          </a:xfrm>
          <a:prstGeom prst="rect">
            <a:avLst/>
          </a:prstGeom>
          <a:noFill/>
        </p:spPr>
        <p:txBody>
          <a:bodyPr wrap="square" lIns="91440" tIns="45720" rIns="91440" bIns="45720">
            <a:spAutoFit/>
          </a:bodyPr>
          <a:lstStyle/>
          <a:p>
            <a:pPr marL="0" indent="0" algn="ctr">
              <a:buNone/>
            </a:pPr>
            <a:r>
              <a:rPr lang="en-US" sz="1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Qualitative research</a:t>
            </a:r>
            <a:endParaRPr lang="en-US" sz="1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4" name="Rectangle 13"/>
          <p:cNvSpPr/>
          <p:nvPr/>
        </p:nvSpPr>
        <p:spPr>
          <a:xfrm rot="20633340">
            <a:off x="65662" y="4514064"/>
            <a:ext cx="3276600" cy="584775"/>
          </a:xfrm>
          <a:prstGeom prst="rect">
            <a:avLst/>
          </a:prstGeom>
          <a:noFill/>
        </p:spPr>
        <p:txBody>
          <a:bodyPr wrap="square" lIns="91440" tIns="45720" rIns="91440" bIns="45720">
            <a:spAutoFit/>
          </a:bodyPr>
          <a:lstStyle/>
          <a:p>
            <a:pPr algn="ctr"/>
            <a:r>
              <a:rPr lang="en-US" sz="3200" b="1" spc="200" dirty="0" smtClean="0">
                <a:ln w="29210">
                  <a:solidFill>
                    <a:schemeClr val="accent3">
                      <a:tint val="10000"/>
                    </a:schemeClr>
                  </a:solidFill>
                </a:ln>
                <a:solidFill>
                  <a:srgbClr val="FF0000">
                    <a:alpha val="50000"/>
                  </a:srgbClr>
                </a:solidFill>
                <a:effectLst>
                  <a:innerShdw blurRad="50800" dist="50800" dir="8100000">
                    <a:srgbClr val="7D7D7D">
                      <a:alpha val="73000"/>
                    </a:srgbClr>
                  </a:innerShdw>
                </a:effectLst>
              </a:rPr>
              <a:t>biostatistics</a:t>
            </a:r>
            <a:endParaRPr lang="en-US" sz="3200" b="1" cap="none" spc="200" dirty="0">
              <a:ln w="29210">
                <a:solidFill>
                  <a:schemeClr val="accent3">
                    <a:tint val="10000"/>
                  </a:schemeClr>
                </a:solidFill>
              </a:ln>
              <a:solidFill>
                <a:srgbClr val="FF0000">
                  <a:alpha val="50000"/>
                </a:srgbClr>
              </a:solidFill>
              <a:effectLst>
                <a:innerShdw blurRad="50800" dist="50800" dir="8100000">
                  <a:srgbClr val="7D7D7D">
                    <a:alpha val="73000"/>
                  </a:srgbClr>
                </a:innerShdw>
              </a:effectLst>
            </a:endParaRPr>
          </a:p>
        </p:txBody>
      </p:sp>
      <p:sp>
        <p:nvSpPr>
          <p:cNvPr id="15" name="Rectangle 14"/>
          <p:cNvSpPr/>
          <p:nvPr/>
        </p:nvSpPr>
        <p:spPr>
          <a:xfrm>
            <a:off x="3683225" y="5831711"/>
            <a:ext cx="544251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32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Writing for publication</a:t>
            </a:r>
            <a:endParaRPr lang="en-US" sz="3200" b="1" cap="all" spc="0"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6" name="Rectangle 15"/>
          <p:cNvSpPr/>
          <p:nvPr/>
        </p:nvSpPr>
        <p:spPr>
          <a:xfrm rot="19388944">
            <a:off x="-283176" y="3478350"/>
            <a:ext cx="3642343"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Computer analysis</a:t>
            </a:r>
            <a:endPar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7" name="Rectangle 16"/>
          <p:cNvSpPr/>
          <p:nvPr/>
        </p:nvSpPr>
        <p:spPr>
          <a:xfrm rot="21416863">
            <a:off x="5403029" y="3043411"/>
            <a:ext cx="2969082" cy="52322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en-US" sz="2800" b="1" cap="none" spc="0" dirty="0" smtClean="0">
                <a:ln/>
                <a:solidFill>
                  <a:srgbClr val="FFC000"/>
                </a:solidFill>
                <a:effectLst/>
              </a:rPr>
              <a:t>Survey research</a:t>
            </a:r>
            <a:endParaRPr lang="en-US" sz="2800" b="1" cap="none" spc="0" dirty="0">
              <a:ln/>
              <a:solidFill>
                <a:srgbClr val="FFC000"/>
              </a:solidFill>
              <a:effectLst/>
            </a:endParaRPr>
          </a:p>
        </p:txBody>
      </p:sp>
    </p:spTree>
    <p:extLst>
      <p:ext uri="{BB962C8B-B14F-4D97-AF65-F5344CB8AC3E}">
        <p14:creationId xmlns:p14="http://schemas.microsoft.com/office/powerpoint/2010/main" val="2247059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epiphanies</a:t>
            </a:r>
            <a:endParaRPr lang="en-US" dirty="0"/>
          </a:p>
        </p:txBody>
      </p:sp>
      <p:sp>
        <p:nvSpPr>
          <p:cNvPr id="7" name="Content Placeholder 6"/>
          <p:cNvSpPr>
            <a:spLocks noGrp="1"/>
          </p:cNvSpPr>
          <p:nvPr>
            <p:ph idx="1"/>
          </p:nvPr>
        </p:nvSpPr>
        <p:spPr>
          <a:xfrm>
            <a:off x="457200" y="1514476"/>
            <a:ext cx="8229600" cy="4810124"/>
          </a:xfrm>
        </p:spPr>
        <p:txBody>
          <a:bodyPr>
            <a:normAutofit fontScale="85000" lnSpcReduction="10000"/>
          </a:bodyPr>
          <a:lstStyle/>
          <a:p>
            <a:pPr>
              <a:lnSpc>
                <a:spcPct val="160000"/>
              </a:lnSpc>
              <a:buFont typeface="Wingdings" pitchFamily="2" charset="2"/>
              <a:buChar char="v"/>
            </a:pPr>
            <a:r>
              <a:rPr lang="en-US" dirty="0" smtClean="0"/>
              <a:t>Significance of reflection in learning process</a:t>
            </a:r>
          </a:p>
          <a:p>
            <a:pPr>
              <a:lnSpc>
                <a:spcPct val="160000"/>
              </a:lnSpc>
              <a:buFont typeface="Wingdings" pitchFamily="2" charset="2"/>
              <a:buChar char="v"/>
            </a:pPr>
            <a:r>
              <a:rPr lang="en-US" dirty="0" smtClean="0"/>
              <a:t>Overlap between management theory and Brain Based Learning (BBL) (Maslow and BBL)</a:t>
            </a:r>
          </a:p>
          <a:p>
            <a:pPr>
              <a:lnSpc>
                <a:spcPct val="160000"/>
              </a:lnSpc>
              <a:buFont typeface="Wingdings" pitchFamily="2" charset="2"/>
              <a:buChar char="v"/>
            </a:pPr>
            <a:r>
              <a:rPr lang="en-US" dirty="0" smtClean="0"/>
              <a:t>Overlap between change theories, management theories and BBL (Conflict resolution, </a:t>
            </a:r>
            <a:r>
              <a:rPr lang="en-US" dirty="0" err="1" smtClean="0"/>
              <a:t>Kotter</a:t>
            </a:r>
            <a:r>
              <a:rPr lang="en-US" dirty="0" smtClean="0"/>
              <a:t>, </a:t>
            </a:r>
            <a:r>
              <a:rPr lang="en-US" dirty="0" err="1" smtClean="0"/>
              <a:t>Fullan</a:t>
            </a:r>
            <a:r>
              <a:rPr lang="en-US" dirty="0" smtClean="0"/>
              <a:t>, Senge, etc…)</a:t>
            </a:r>
          </a:p>
          <a:p>
            <a:pPr>
              <a:lnSpc>
                <a:spcPct val="160000"/>
              </a:lnSpc>
              <a:buFont typeface="Wingdings" pitchFamily="2" charset="2"/>
              <a:buChar char="v"/>
            </a:pPr>
            <a:r>
              <a:rPr lang="en-US" dirty="0" smtClean="0"/>
              <a:t>Recognition of whole brain, whole body, whole child in learning process.</a:t>
            </a:r>
          </a:p>
          <a:p>
            <a:pPr>
              <a:lnSpc>
                <a:spcPct val="160000"/>
              </a:lnSpc>
              <a:buFont typeface="Wingdings" pitchFamily="2" charset="2"/>
              <a:buChar char="v"/>
            </a:pPr>
            <a:r>
              <a:rPr lang="en-US" dirty="0" smtClean="0"/>
              <a:t>Systems approach to learning and management (Senge)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42720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Growth through Collaboration</a:t>
            </a:r>
            <a:endParaRPr lang="en-US" dirty="0"/>
          </a:p>
        </p:txBody>
      </p:sp>
      <p:sp>
        <p:nvSpPr>
          <p:cNvPr id="2" name="Content Placeholder 1"/>
          <p:cNvSpPr>
            <a:spLocks noGrp="1"/>
          </p:cNvSpPr>
          <p:nvPr>
            <p:ph idx="1"/>
          </p:nvPr>
        </p:nvSpPr>
        <p:spPr>
          <a:xfrm>
            <a:off x="457200" y="1371600"/>
            <a:ext cx="8229600" cy="4953000"/>
          </a:xfrm>
        </p:spPr>
        <p:txBody>
          <a:bodyPr>
            <a:noAutofit/>
          </a:bodyPr>
          <a:lstStyle/>
          <a:p>
            <a:pPr>
              <a:lnSpc>
                <a:spcPct val="170000"/>
              </a:lnSpc>
              <a:buFont typeface="Wingdings" pitchFamily="2" charset="2"/>
              <a:buChar char="v"/>
            </a:pPr>
            <a:r>
              <a:rPr lang="en-US" sz="1800" dirty="0"/>
              <a:t>"The Lion and the Bear" </a:t>
            </a:r>
            <a:r>
              <a:rPr lang="en-US" sz="1800" dirty="0" smtClean="0"/>
              <a:t>--AACC with </a:t>
            </a:r>
            <a:r>
              <a:rPr lang="en-US" sz="1800" dirty="0"/>
              <a:t>Dr. Steven Brown and Dr. Keith Cotroneo </a:t>
            </a:r>
            <a:r>
              <a:rPr lang="en-US" sz="1800" dirty="0" smtClean="0"/>
              <a:t> </a:t>
            </a:r>
          </a:p>
          <a:p>
            <a:pPr>
              <a:lnSpc>
                <a:spcPct val="170000"/>
              </a:lnSpc>
              <a:buFont typeface="Wingdings" pitchFamily="2" charset="2"/>
              <a:buChar char="v"/>
            </a:pPr>
            <a:r>
              <a:rPr lang="en-US" sz="1800" dirty="0" smtClean="0"/>
              <a:t>"</a:t>
            </a:r>
            <a:r>
              <a:rPr lang="en-US" sz="1800" dirty="0"/>
              <a:t>Bioscience: Bridge to the Future". NSF:ATE grant with Dr. Liz </a:t>
            </a:r>
            <a:r>
              <a:rPr lang="en-US" sz="1800" dirty="0" smtClean="0"/>
              <a:t>Murray</a:t>
            </a:r>
          </a:p>
          <a:p>
            <a:pPr>
              <a:lnSpc>
                <a:spcPct val="170000"/>
              </a:lnSpc>
              <a:buFont typeface="Wingdings" pitchFamily="2" charset="2"/>
              <a:buChar char="v"/>
            </a:pPr>
            <a:r>
              <a:rPr lang="en-US" sz="1800" dirty="0" smtClean="0"/>
              <a:t> </a:t>
            </a:r>
            <a:r>
              <a:rPr lang="en-US" sz="1800" dirty="0"/>
              <a:t>"Conflict Resolution" </a:t>
            </a:r>
            <a:r>
              <a:rPr lang="en-US" sz="1800" dirty="0" smtClean="0"/>
              <a:t>-- </a:t>
            </a:r>
            <a:r>
              <a:rPr lang="en-US" sz="1800" dirty="0"/>
              <a:t>Tristate Healthcare Conference prepared with Brian </a:t>
            </a:r>
            <a:r>
              <a:rPr lang="en-US" sz="1800" dirty="0" smtClean="0"/>
              <a:t>Carrico</a:t>
            </a:r>
          </a:p>
          <a:p>
            <a:pPr>
              <a:lnSpc>
                <a:spcPct val="170000"/>
              </a:lnSpc>
              <a:buFont typeface="Wingdings" pitchFamily="2" charset="2"/>
              <a:buChar char="v"/>
            </a:pPr>
            <a:r>
              <a:rPr lang="en-US" sz="1800" dirty="0" smtClean="0"/>
              <a:t>Technology </a:t>
            </a:r>
            <a:r>
              <a:rPr lang="en-US" sz="1800" dirty="0"/>
              <a:t>in Education </a:t>
            </a:r>
            <a:r>
              <a:rPr lang="en-US" sz="1800" dirty="0" smtClean="0"/>
              <a:t>--with </a:t>
            </a:r>
            <a:r>
              <a:rPr lang="en-US" sz="1800" dirty="0"/>
              <a:t>Dr. Lisa Heaton and Missy </a:t>
            </a:r>
            <a:r>
              <a:rPr lang="en-US" sz="1800" dirty="0" err="1"/>
              <a:t>Spivy</a:t>
            </a:r>
            <a:r>
              <a:rPr lang="en-US" sz="1800" dirty="0"/>
              <a:t> </a:t>
            </a:r>
            <a:r>
              <a:rPr lang="en-US" sz="1800" dirty="0" smtClean="0"/>
              <a:t>*</a:t>
            </a:r>
          </a:p>
          <a:p>
            <a:pPr>
              <a:lnSpc>
                <a:spcPct val="170000"/>
              </a:lnSpc>
              <a:buFont typeface="Wingdings" pitchFamily="2" charset="2"/>
              <a:buChar char="v"/>
            </a:pPr>
            <a:r>
              <a:rPr lang="en-US" sz="1800" dirty="0" smtClean="0"/>
              <a:t>"</a:t>
            </a:r>
            <a:r>
              <a:rPr lang="en-US" sz="1800" dirty="0"/>
              <a:t>Community Colleges--Success in a time of Change" </a:t>
            </a:r>
            <a:r>
              <a:rPr lang="en-US" sz="1800" dirty="0" smtClean="0"/>
              <a:t>--MU Doc </a:t>
            </a:r>
            <a:r>
              <a:rPr lang="en-US" sz="1800" dirty="0"/>
              <a:t>Seminar with Dr. Steven </a:t>
            </a:r>
            <a:r>
              <a:rPr lang="en-US" sz="1800" dirty="0" smtClean="0"/>
              <a:t>Brown</a:t>
            </a:r>
          </a:p>
          <a:p>
            <a:pPr>
              <a:lnSpc>
                <a:spcPct val="170000"/>
              </a:lnSpc>
              <a:buFont typeface="Wingdings" pitchFamily="2" charset="2"/>
              <a:buChar char="v"/>
            </a:pPr>
            <a:r>
              <a:rPr lang="en-US" sz="1800" dirty="0" smtClean="0"/>
              <a:t>"Project </a:t>
            </a:r>
            <a:r>
              <a:rPr lang="en-US" sz="1800" dirty="0"/>
              <a:t>BRAVE: Behavioral </a:t>
            </a:r>
            <a:r>
              <a:rPr lang="en-US" sz="1800" dirty="0" smtClean="0"/>
              <a:t>Rehabilitation </a:t>
            </a:r>
            <a:r>
              <a:rPr lang="en-US" sz="1800" dirty="0"/>
              <a:t>for Advanced Vocational Education". </a:t>
            </a:r>
            <a:r>
              <a:rPr lang="en-US" sz="1800" dirty="0" smtClean="0"/>
              <a:t> Lumina </a:t>
            </a:r>
            <a:r>
              <a:rPr lang="en-US" sz="1800" dirty="0"/>
              <a:t>grant with Dr. </a:t>
            </a:r>
            <a:r>
              <a:rPr lang="en-US" sz="1800" dirty="0" err="1"/>
              <a:t>Girmay</a:t>
            </a:r>
            <a:r>
              <a:rPr lang="en-US" sz="1800" dirty="0"/>
              <a:t> </a:t>
            </a:r>
            <a:r>
              <a:rPr lang="en-US" sz="1800" dirty="0" err="1" smtClean="0"/>
              <a:t>Berhie</a:t>
            </a:r>
            <a:endParaRPr lang="en-US" sz="1800" dirty="0"/>
          </a:p>
          <a:p>
            <a:pPr>
              <a:lnSpc>
                <a:spcPct val="170000"/>
              </a:lnSpc>
              <a:buFont typeface="Wingdings" pitchFamily="2" charset="2"/>
              <a:buChar char="v"/>
            </a:pPr>
            <a:r>
              <a:rPr lang="en-US" sz="1800" dirty="0" smtClean="0"/>
              <a:t>"Vital </a:t>
            </a:r>
            <a:r>
              <a:rPr lang="en-US" sz="1800" dirty="0"/>
              <a:t>Leadership Skills"  article published in </a:t>
            </a:r>
            <a:r>
              <a:rPr lang="en-US" sz="1800" i="1" dirty="0" err="1"/>
              <a:t>Adavance</a:t>
            </a:r>
            <a:r>
              <a:rPr lang="en-US" sz="1800" i="1" dirty="0"/>
              <a:t> for Medical Professional Leaders</a:t>
            </a:r>
            <a:r>
              <a:rPr lang="en-US" sz="1800" dirty="0"/>
              <a:t> with Jennifer Perry and Dr. </a:t>
            </a:r>
            <a:r>
              <a:rPr lang="en-US" sz="1800" dirty="0" smtClean="0"/>
              <a:t>Powell </a:t>
            </a:r>
            <a:r>
              <a:rPr lang="en-US" sz="1800" dirty="0" err="1" smtClean="0"/>
              <a:t>Toth</a:t>
            </a:r>
            <a:r>
              <a:rPr lang="en-US" sz="1800" dirty="0" smtClean="0"/>
              <a:t> </a:t>
            </a:r>
          </a:p>
        </p:txBody>
      </p:sp>
    </p:spTree>
    <p:extLst>
      <p:ext uri="{BB962C8B-B14F-4D97-AF65-F5344CB8AC3E}">
        <p14:creationId xmlns:p14="http://schemas.microsoft.com/office/powerpoint/2010/main" val="2709067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Growth through Scholarship</a:t>
            </a:r>
            <a:endParaRPr lang="en-US" dirty="0"/>
          </a:p>
        </p:txBody>
      </p:sp>
      <p:sp>
        <p:nvSpPr>
          <p:cNvPr id="2" name="Content Placeholder 1"/>
          <p:cNvSpPr>
            <a:spLocks noGrp="1"/>
          </p:cNvSpPr>
          <p:nvPr>
            <p:ph idx="1"/>
          </p:nvPr>
        </p:nvSpPr>
        <p:spPr>
          <a:xfrm>
            <a:off x="457200" y="1514476"/>
            <a:ext cx="8229600" cy="4962524"/>
          </a:xfrm>
        </p:spPr>
        <p:txBody>
          <a:bodyPr>
            <a:normAutofit fontScale="55000" lnSpcReduction="20000"/>
          </a:bodyPr>
          <a:lstStyle/>
          <a:p>
            <a:pPr>
              <a:lnSpc>
                <a:spcPct val="170000"/>
              </a:lnSpc>
              <a:buFont typeface="Wingdings" pitchFamily="2" charset="2"/>
              <a:buChar char="v"/>
            </a:pPr>
            <a:r>
              <a:rPr lang="en-US" sz="3300" dirty="0" smtClean="0"/>
              <a:t>"</a:t>
            </a:r>
            <a:r>
              <a:rPr lang="en-US" sz="3300" dirty="0"/>
              <a:t>Crisis in Waiting: Analysis of West Virginia's Clinical Laboratory </a:t>
            </a:r>
            <a:r>
              <a:rPr lang="en-US" sz="3300" dirty="0" smtClean="0"/>
              <a:t>Workforce“ –ASCLS </a:t>
            </a:r>
            <a:r>
              <a:rPr lang="en-US" sz="3300" dirty="0"/>
              <a:t>p</a:t>
            </a:r>
            <a:r>
              <a:rPr lang="en-US" sz="3300" dirty="0" smtClean="0"/>
              <a:t>oster presentation</a:t>
            </a:r>
          </a:p>
          <a:p>
            <a:pPr>
              <a:lnSpc>
                <a:spcPct val="170000"/>
              </a:lnSpc>
              <a:buFont typeface="Wingdings" pitchFamily="2" charset="2"/>
              <a:buChar char="v"/>
            </a:pPr>
            <a:r>
              <a:rPr lang="en-US" sz="3300" dirty="0" smtClean="0"/>
              <a:t> </a:t>
            </a:r>
            <a:r>
              <a:rPr lang="en-US" sz="3300" dirty="0"/>
              <a:t>"From Russia with </a:t>
            </a:r>
            <a:r>
              <a:rPr lang="en-US" sz="3300" dirty="0" smtClean="0"/>
              <a:t>Love“-- Invited </a:t>
            </a:r>
            <a:r>
              <a:rPr lang="en-US" sz="3300" dirty="0"/>
              <a:t>speaker at the </a:t>
            </a:r>
            <a:r>
              <a:rPr lang="en-US" sz="3300" dirty="0" smtClean="0"/>
              <a:t>NLTN annual meeting </a:t>
            </a:r>
          </a:p>
          <a:p>
            <a:pPr>
              <a:lnSpc>
                <a:spcPct val="170000"/>
              </a:lnSpc>
              <a:buFont typeface="Wingdings" pitchFamily="2" charset="2"/>
              <a:buChar char="v"/>
            </a:pPr>
            <a:r>
              <a:rPr lang="en-US" sz="3300" dirty="0" smtClean="0"/>
              <a:t> </a:t>
            </a:r>
            <a:r>
              <a:rPr lang="en-US" sz="3300" dirty="0"/>
              <a:t>"Innovative Career Ladder</a:t>
            </a:r>
            <a:r>
              <a:rPr lang="en-US" sz="3300" dirty="0" smtClean="0"/>
              <a:t>".--Invited </a:t>
            </a:r>
            <a:r>
              <a:rPr lang="en-US" sz="3300" dirty="0"/>
              <a:t>speaker at the </a:t>
            </a:r>
            <a:r>
              <a:rPr lang="en-US" sz="3300" dirty="0" smtClean="0"/>
              <a:t>NLTN annual meeting  </a:t>
            </a:r>
          </a:p>
          <a:p>
            <a:pPr>
              <a:lnSpc>
                <a:spcPct val="170000"/>
              </a:lnSpc>
              <a:buFont typeface="Wingdings" pitchFamily="2" charset="2"/>
              <a:buChar char="v"/>
            </a:pPr>
            <a:r>
              <a:rPr lang="en-US" sz="3300" dirty="0" smtClean="0"/>
              <a:t> </a:t>
            </a:r>
            <a:r>
              <a:rPr lang="en-US" sz="3300" dirty="0"/>
              <a:t>"Blended Education-Mixed enrollment of for-credit &amp; non-credit students" </a:t>
            </a:r>
            <a:r>
              <a:rPr lang="en-US" sz="3300" dirty="0" smtClean="0"/>
              <a:t>--WVCCA-WVADE </a:t>
            </a:r>
            <a:r>
              <a:rPr lang="en-US" sz="3300" dirty="0"/>
              <a:t>annual conference </a:t>
            </a:r>
            <a:endParaRPr lang="en-US" sz="3300" dirty="0" smtClean="0"/>
          </a:p>
          <a:p>
            <a:pPr>
              <a:lnSpc>
                <a:spcPct val="170000"/>
              </a:lnSpc>
              <a:buFont typeface="Wingdings" pitchFamily="2" charset="2"/>
              <a:buChar char="v"/>
            </a:pPr>
            <a:r>
              <a:rPr lang="en-US" sz="3300" dirty="0" smtClean="0"/>
              <a:t>Articles </a:t>
            </a:r>
            <a:r>
              <a:rPr lang="en-US" sz="3300" dirty="0"/>
              <a:t>in the Huntington Herald-Dispatch Newspaper as guest </a:t>
            </a:r>
            <a:r>
              <a:rPr lang="en-US" sz="3300" dirty="0" smtClean="0"/>
              <a:t>columnist </a:t>
            </a:r>
            <a:endParaRPr lang="en-US" sz="3300" dirty="0"/>
          </a:p>
          <a:p>
            <a:pPr lvl="1">
              <a:lnSpc>
                <a:spcPct val="170000"/>
              </a:lnSpc>
              <a:buFont typeface="Wingdings" pitchFamily="2" charset="2"/>
              <a:buChar char="v"/>
            </a:pPr>
            <a:r>
              <a:rPr lang="en-US" sz="3300" dirty="0"/>
              <a:t>Clinical Assistant</a:t>
            </a:r>
          </a:p>
          <a:p>
            <a:pPr lvl="1">
              <a:lnSpc>
                <a:spcPct val="170000"/>
              </a:lnSpc>
              <a:buFont typeface="Wingdings" pitchFamily="2" charset="2"/>
              <a:buChar char="v"/>
            </a:pPr>
            <a:r>
              <a:rPr lang="en-US" sz="3300" dirty="0"/>
              <a:t>Health Information Technicians</a:t>
            </a:r>
          </a:p>
          <a:p>
            <a:pPr lvl="1">
              <a:lnSpc>
                <a:spcPct val="170000"/>
              </a:lnSpc>
              <a:buFont typeface="Wingdings" pitchFamily="2" charset="2"/>
              <a:buChar char="v"/>
            </a:pPr>
            <a:r>
              <a:rPr lang="en-US" sz="3300" dirty="0" err="1"/>
              <a:t>Sim</a:t>
            </a:r>
            <a:r>
              <a:rPr lang="en-US" sz="3300" dirty="0"/>
              <a:t>-suite </a:t>
            </a:r>
            <a:endParaRPr lang="en-US" sz="3300" dirty="0" smtClean="0"/>
          </a:p>
          <a:p>
            <a:pPr marL="457200" lvl="1" indent="0">
              <a:buNone/>
            </a:pPr>
            <a:endParaRPr lang="en-US" dirty="0">
              <a:effectLst/>
            </a:endParaRPr>
          </a:p>
        </p:txBody>
      </p:sp>
    </p:spTree>
    <p:extLst>
      <p:ext uri="{BB962C8B-B14F-4D97-AF65-F5344CB8AC3E}">
        <p14:creationId xmlns:p14="http://schemas.microsoft.com/office/powerpoint/2010/main" val="3863309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epiphanies</a:t>
            </a:r>
            <a:endParaRPr lang="en-US" dirty="0"/>
          </a:p>
        </p:txBody>
      </p:sp>
      <p:sp>
        <p:nvSpPr>
          <p:cNvPr id="3" name="Content Placeholder 2"/>
          <p:cNvSpPr>
            <a:spLocks noGrp="1"/>
          </p:cNvSpPr>
          <p:nvPr>
            <p:ph idx="1"/>
          </p:nvPr>
        </p:nvSpPr>
        <p:spPr/>
        <p:txBody>
          <a:bodyPr>
            <a:normAutofit fontScale="70000" lnSpcReduction="20000"/>
          </a:bodyPr>
          <a:lstStyle/>
          <a:p>
            <a:pPr>
              <a:lnSpc>
                <a:spcPct val="160000"/>
              </a:lnSpc>
              <a:buFont typeface="Wingdings" pitchFamily="2" charset="2"/>
              <a:buChar char="v"/>
            </a:pPr>
            <a:r>
              <a:rPr lang="en-US" sz="2900" dirty="0" smtClean="0"/>
              <a:t>Interconnection of Learning and Teaching (We do not live in silos)</a:t>
            </a:r>
          </a:p>
          <a:p>
            <a:pPr>
              <a:lnSpc>
                <a:spcPct val="160000"/>
              </a:lnSpc>
              <a:buFont typeface="Wingdings" pitchFamily="2" charset="2"/>
              <a:buChar char="v"/>
            </a:pPr>
            <a:r>
              <a:rPr lang="en-US" sz="2900" dirty="0"/>
              <a:t>Learning styles </a:t>
            </a:r>
            <a:r>
              <a:rPr lang="en-US" sz="2900" dirty="0" smtClean="0"/>
              <a:t>relevant </a:t>
            </a:r>
            <a:r>
              <a:rPr lang="en-US" sz="2900" dirty="0"/>
              <a:t>to </a:t>
            </a:r>
            <a:r>
              <a:rPr lang="en-US" sz="2900" dirty="0" smtClean="0"/>
              <a:t>teachers, learners, &amp; managers (Compliment or restrict each other)</a:t>
            </a:r>
            <a:endParaRPr lang="en-US" sz="2900" dirty="0"/>
          </a:p>
          <a:p>
            <a:pPr>
              <a:lnSpc>
                <a:spcPct val="160000"/>
              </a:lnSpc>
              <a:buFont typeface="Wingdings" pitchFamily="2" charset="2"/>
              <a:buChar char="v"/>
            </a:pPr>
            <a:r>
              <a:rPr lang="en-US" sz="2900" dirty="0" smtClean="0"/>
              <a:t>Emergence </a:t>
            </a:r>
            <a:r>
              <a:rPr lang="en-US" sz="2900" dirty="0"/>
              <a:t>of personal management </a:t>
            </a:r>
            <a:r>
              <a:rPr lang="en-US" sz="2900" dirty="0" smtClean="0"/>
              <a:t>style (Bottom up; whole system approach)</a:t>
            </a:r>
            <a:endParaRPr lang="en-US" sz="2900" dirty="0"/>
          </a:p>
          <a:p>
            <a:pPr>
              <a:lnSpc>
                <a:spcPct val="160000"/>
              </a:lnSpc>
              <a:buFont typeface="Wingdings" pitchFamily="2" charset="2"/>
              <a:buChar char="v"/>
            </a:pPr>
            <a:r>
              <a:rPr lang="en-US" sz="2900" dirty="0"/>
              <a:t>Teaching with the brain in mind = Working with the brain in </a:t>
            </a:r>
            <a:r>
              <a:rPr lang="en-US" sz="2900" dirty="0" smtClean="0"/>
              <a:t>mind</a:t>
            </a:r>
          </a:p>
          <a:p>
            <a:pPr marL="457200" lvl="1" indent="0">
              <a:lnSpc>
                <a:spcPct val="160000"/>
              </a:lnSpc>
              <a:buNone/>
            </a:pPr>
            <a:r>
              <a:rPr lang="en-US" sz="2900" dirty="0" smtClean="0"/>
              <a:t>(Learning communities)</a:t>
            </a:r>
            <a:endParaRPr lang="en-US" sz="2900" dirty="0"/>
          </a:p>
          <a:p>
            <a:pPr>
              <a:lnSpc>
                <a:spcPct val="160000"/>
              </a:lnSpc>
              <a:buFont typeface="Wingdings" pitchFamily="2" charset="2"/>
              <a:buChar char="v"/>
            </a:pPr>
            <a:r>
              <a:rPr lang="en-US" sz="2900" dirty="0"/>
              <a:t>Collaborations inside and outside </a:t>
            </a:r>
            <a:r>
              <a:rPr lang="en-US" sz="2900" dirty="0" smtClean="0"/>
              <a:t>classroom</a:t>
            </a:r>
          </a:p>
          <a:p>
            <a:pPr>
              <a:lnSpc>
                <a:spcPct val="160000"/>
              </a:lnSpc>
              <a:buFont typeface="Wingdings" pitchFamily="2" charset="2"/>
              <a:buChar char="v"/>
            </a:pPr>
            <a:r>
              <a:rPr lang="en-US" sz="2900" dirty="0" smtClean="0"/>
              <a:t>Emergence </a:t>
            </a:r>
            <a:r>
              <a:rPr lang="en-US" sz="2900" dirty="0"/>
              <a:t>of research direction through connections</a:t>
            </a:r>
          </a:p>
          <a:p>
            <a:endParaRPr lang="en-US" dirty="0"/>
          </a:p>
          <a:p>
            <a:pPr lvl="1"/>
            <a:endParaRPr lang="en-US" dirty="0"/>
          </a:p>
          <a:p>
            <a:endParaRPr lang="en-US" dirty="0" smtClean="0"/>
          </a:p>
          <a:p>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65389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35031875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1788294" y="4888468"/>
            <a:ext cx="2545440" cy="400110"/>
          </a:xfrm>
          <a:prstGeom prst="rect">
            <a:avLst/>
          </a:prstGeom>
        </p:spPr>
        <p:style>
          <a:lnRef idx="1">
            <a:schemeClr val="accent6"/>
          </a:lnRef>
          <a:fillRef idx="3">
            <a:schemeClr val="accent6"/>
          </a:fillRef>
          <a:effectRef idx="2">
            <a:schemeClr val="accent6"/>
          </a:effectRef>
          <a:fontRef idx="minor">
            <a:schemeClr val="lt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Adult Learnin</a:t>
            </a:r>
            <a:r>
              <a:rPr lang="en-US"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 Theory</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4800600" y="5057745"/>
            <a:ext cx="3145413" cy="400110"/>
          </a:xfrm>
          <a:prstGeom prst="rect">
            <a:avLst/>
          </a:prstGeom>
        </p:spPr>
        <p:style>
          <a:lnRef idx="1">
            <a:schemeClr val="accent1"/>
          </a:lnRef>
          <a:fillRef idx="2">
            <a:schemeClr val="accent1"/>
          </a:fillRef>
          <a:effectRef idx="1">
            <a:schemeClr val="accent1"/>
          </a:effectRef>
          <a:fontRef idx="minor">
            <a:schemeClr val="dk1"/>
          </a:fontRef>
        </p:style>
        <p:txBody>
          <a:bodyPr wrap="none" lIns="91440" tIns="45720" rIns="91440" bIns="45720">
            <a:spAutoFit/>
          </a:bodyPr>
          <a:lstStyle/>
          <a:p>
            <a:pPr algn="ctr"/>
            <a:r>
              <a:rPr lang="en-US"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Brain-based learning</a:t>
            </a:r>
            <a:endParaRPr lang="en-US"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Rectangle 4"/>
          <p:cNvSpPr/>
          <p:nvPr/>
        </p:nvSpPr>
        <p:spPr>
          <a:xfrm>
            <a:off x="2791877" y="5651136"/>
            <a:ext cx="3581429" cy="400110"/>
          </a:xfrm>
          <a:prstGeom prst="rect">
            <a:avLst/>
          </a:prstGeom>
        </p:spPr>
        <p:style>
          <a:lnRef idx="0">
            <a:schemeClr val="accent5"/>
          </a:lnRef>
          <a:fillRef idx="3">
            <a:schemeClr val="accent5"/>
          </a:fillRef>
          <a:effectRef idx="3">
            <a:schemeClr val="accent5"/>
          </a:effectRef>
          <a:fontRef idx="minor">
            <a:schemeClr val="lt1"/>
          </a:fontRef>
        </p:style>
        <p:txBody>
          <a:bodyPr wrap="none" lIns="91440" tIns="45720" rIns="91440" bIns="45720">
            <a:spAutoFit/>
          </a:bodyPr>
          <a:lstStyle/>
          <a:p>
            <a:pPr algn="ctr"/>
            <a:r>
              <a:rPr lang="en-US" sz="2000" b="1" spc="300" dirty="0" smtClean="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rPr>
              <a:t>Disruptive Innovation</a:t>
            </a:r>
            <a:endParaRPr lang="en-US" sz="2000" b="1" cap="none" spc="300" dirty="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endParaRPr>
          </a:p>
        </p:txBody>
      </p:sp>
      <p:sp>
        <p:nvSpPr>
          <p:cNvPr id="6" name="Rectangle 5"/>
          <p:cNvSpPr/>
          <p:nvPr/>
        </p:nvSpPr>
        <p:spPr>
          <a:xfrm>
            <a:off x="1496491" y="381000"/>
            <a:ext cx="6172200" cy="762000"/>
          </a:xfrm>
          <a:prstGeom prst="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600" dirty="0" smtClean="0">
                <a:latin typeface="Arial" pitchFamily="34" charset="0"/>
                <a:cs typeface="Arial" pitchFamily="34" charset="0"/>
              </a:rPr>
              <a:t>Putting It All together</a:t>
            </a:r>
            <a:endParaRPr lang="en-US" sz="3600" dirty="0">
              <a:latin typeface="Arial" pitchFamily="34" charset="0"/>
              <a:cs typeface="Arial" pitchFamily="34" charset="0"/>
            </a:endParaRPr>
          </a:p>
        </p:txBody>
      </p:sp>
    </p:spTree>
    <p:extLst>
      <p:ext uri="{BB962C8B-B14F-4D97-AF65-F5344CB8AC3E}">
        <p14:creationId xmlns:p14="http://schemas.microsoft.com/office/powerpoint/2010/main" val="32907377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Residency Qualifying Portfolio&amp;quot;&quot;/&gt;&lt;property id=&quot;20307&quot; value=&quot;256&quot;/&gt;&lt;/object&gt;&lt;object type=&quot;3&quot; unique_id=&quot;10004&quot;&gt;&lt;property id=&quot;20148&quot; value=&quot;5&quot;/&gt;&lt;property id=&quot;20300&quot; value=&quot;Slide 2 - &amp;quot;PORTFOLIO THEME&amp;quot;&quot;/&gt;&lt;property id=&quot;20307&quot; value=&quot;257&quot;/&gt;&lt;/object&gt;&lt;object type=&quot;3&quot; unique_id=&quot;10005&quot;&gt;&lt;property id=&quot;20148&quot; value=&quot;5&quot;/&gt;&lt;property id=&quot;20300&quot; value=&quot;Slide 3 - &amp;quot;My journey&amp;quot;&quot;/&gt;&lt;property id=&quot;20307&quot; value=&quot;268&quot;/&gt;&lt;/object&gt;&lt;object type=&quot;3&quot; unique_id=&quot;10006&quot;&gt;&lt;property id=&quot;20148&quot; value=&quot;5&quot;/&gt;&lt;property id=&quot;20300&quot; value=&quot;Slide 4 - &amp;quot;Growth through Coursework&amp;#x0D;&amp;#x0A;&amp;quot;&quot;/&gt;&lt;property id=&quot;20307&quot; value=&quot;258&quot;/&gt;&lt;/object&gt;&lt;object type=&quot;3&quot; unique_id=&quot;10007&quot;&gt;&lt;property id=&quot;20148&quot; value=&quot;5&quot;/&gt;&lt;property id=&quot;20300&quot; value=&quot;Slide 5 - &amp;quot;epiphanies&amp;quot;&quot;/&gt;&lt;property id=&quot;20307&quot; value=&quot;271&quot;/&gt;&lt;/object&gt;&lt;object type=&quot;3&quot; unique_id=&quot;10008&quot;&gt;&lt;property id=&quot;20148&quot; value=&quot;5&quot;/&gt;&lt;property id=&quot;20300&quot; value=&quot;Slide 6 - &amp;quot;Growth through Collaboration&amp;quot;&quot;/&gt;&lt;property id=&quot;20307&quot; value=&quot;259&quot;/&gt;&lt;/object&gt;&lt;object type=&quot;3&quot; unique_id=&quot;10009&quot;&gt;&lt;property id=&quot;20148&quot; value=&quot;5&quot;/&gt;&lt;property id=&quot;20300&quot; value=&quot;Slide 7 - &amp;quot;Growth through Scholarship&amp;quot;&quot;/&gt;&lt;property id=&quot;20307&quot; value=&quot;260&quot;/&gt;&lt;/object&gt;&lt;object type=&quot;3&quot; unique_id=&quot;10010&quot;&gt;&lt;property id=&quot;20148&quot; value=&quot;5&quot;/&gt;&lt;property id=&quot;20300&quot; value=&quot;Slide 8 - &amp;quot;epiphanies&amp;quot;&quot;/&gt;&lt;property id=&quot;20307&quot; value=&quot;276&quot;/&gt;&lt;/object&gt;&lt;object type=&quot;3&quot; unique_id=&quot;10011&quot;&gt;&lt;property id=&quot;20148&quot; value=&quot;5&quot;/&gt;&lt;property id=&quot;20300&quot; value=&quot;Slide 9&quot;/&gt;&lt;property id=&quot;20307&quot; value=&quot;269&quot;/&gt;&lt;/object&gt;&lt;object type=&quot;3&quot; unique_id=&quot;10012&quot;&gt;&lt;property id=&quot;20148&quot; value=&quot;5&quot;/&gt;&lt;property id=&quot;20300&quot; value=&quot;Slide 10&quot;/&gt;&lt;property id=&quot;20307&quot; value=&quot;277&quot;/&gt;&lt;/object&gt;&lt;object type=&quot;3&quot; unique_id=&quot;10013&quot;&gt;&lt;property id=&quot;20148&quot; value=&quot;5&quot;/&gt;&lt;property id=&quot;20300&quot; value=&quot;Slide 11 - &amp;quot;Future Direction&amp;quot;&quot;/&gt;&lt;property id=&quot;20307&quot; value=&quot;261&quot;/&gt;&lt;/object&gt;&lt;object type=&quot;3&quot; unique_id=&quot;10014&quot;&gt;&lt;property id=&quot;20148&quot; value=&quot;5&quot;/&gt;&lt;property id=&quot;20300&quot; value=&quot;Slide 12 - &amp;quot;&amp;#x0D;&amp;#x0A;discussion: research questions&amp;quot;&quot;/&gt;&lt;property id=&quot;20307&quot; value=&quot;278&quot;/&gt;&lt;/object&gt;&lt;object type=&quot;3&quot; unique_id=&quot;10015&quot;&gt;&lt;property id=&quot;20148&quot; value=&quot;5&quot;/&gt;&lt;property id=&quot;20300&quot; value=&quot;Slide 13 - &amp;quot;Graduate Committee&amp;quot;&quot;/&gt;&lt;property id=&quot;20307&quot; value=&quot;270&quot;/&gt;&lt;/object&gt;&lt;object type=&quot;3&quot; unique_id=&quot;10016&quot;&gt;&lt;property id=&quot;20148&quot; value=&quot;5&quot;/&gt;&lt;property id=&quot;20300&quot; value=&quot;Slide 14 - &amp;quot;Questions? Comments? Concerns?&amp;quot;&quot;/&gt;&lt;property id=&quot;20307&quot; value=&quot;262&quot;/&gt;&lt;/object&gt;&lt;/object&gt;&lt;object type=&quot;8&quot; unique_id=&quot;10032&quot;&gt;&lt;/object&gt;&lt;/object&gt;&lt;/database&gt;"/>
  <p:tag name="MMPROD_NEXTUNIQUEID" val="10009"/>
  <p:tag name="SECTOMILLISECCONVERTED" val="1"/>
</p:tagLst>
</file>

<file path=ppt/theme/theme1.xml><?xml version="1.0" encoding="utf-8"?>
<a:theme xmlns:a="http://schemas.openxmlformats.org/drawingml/2006/main" name="count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chemeClr val="accent3"/>
        </a:solidFill>
        <a:ln w="25400" cap="rnd" cmpd="sng" algn="ctr">
          <a:noFill/>
          <a:prstDash val="solid"/>
        </a:ln>
        <a:effectLst/>
      </a:spPr>
      <a:bodyPr rtlCol="0" anchor="ctr"/>
      <a:lstStyle>
        <a:defPPr algn="ctr">
          <a:defRPr/>
        </a:defPPr>
      </a:lstStyle>
      <a:style>
        <a:lnRef idx="2">
          <a:schemeClr val="accent1"/>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geography theme</Template>
  <TotalTime>1301</TotalTime>
  <Words>536</Words>
  <Application>Microsoft Office PowerPoint</Application>
  <PresentationFormat>On-screen Show (4:3)</PresentationFormat>
  <Paragraphs>117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country</vt:lpstr>
      <vt:lpstr>Residency Qualifying Portfolio</vt:lpstr>
      <vt:lpstr>PORTFOLIO THEME</vt:lpstr>
      <vt:lpstr>My journey</vt:lpstr>
      <vt:lpstr>Growth through Coursework </vt:lpstr>
      <vt:lpstr>epiphanies</vt:lpstr>
      <vt:lpstr>Growth through Collaboration</vt:lpstr>
      <vt:lpstr>Growth through Scholarship</vt:lpstr>
      <vt:lpstr>epiphanies</vt:lpstr>
      <vt:lpstr>PowerPoint Presentation</vt:lpstr>
      <vt:lpstr>PowerPoint Presentation</vt:lpstr>
      <vt:lpstr>Future Direction</vt:lpstr>
      <vt:lpstr> discussion: research questions</vt:lpstr>
      <vt:lpstr>Graduate Committee</vt:lpstr>
      <vt:lpstr>Questions? Comments? Concerns?</vt:lpstr>
    </vt:vector>
  </TitlesOfParts>
  <Company>Mountwest Community and Technical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Residency Qualifying Portfolio</dc:title>
  <dc:creator>CHAPPEL2</dc:creator>
  <cp:lastModifiedBy>Thomas, Edna</cp:lastModifiedBy>
  <cp:revision>137</cp:revision>
  <dcterms:created xsi:type="dcterms:W3CDTF">2011-01-10T01:47:38Z</dcterms:created>
  <dcterms:modified xsi:type="dcterms:W3CDTF">2011-03-09T15:59:34Z</dcterms:modified>
</cp:coreProperties>
</file>