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25"/>
  </p:notesMasterIdLst>
  <p:sldIdLst>
    <p:sldId id="256" r:id="rId2"/>
    <p:sldId id="274" r:id="rId3"/>
    <p:sldId id="258" r:id="rId4"/>
    <p:sldId id="259" r:id="rId5"/>
    <p:sldId id="260" r:id="rId6"/>
    <p:sldId id="268" r:id="rId7"/>
    <p:sldId id="261" r:id="rId8"/>
    <p:sldId id="269" r:id="rId9"/>
    <p:sldId id="276" r:id="rId10"/>
    <p:sldId id="262" r:id="rId11"/>
    <p:sldId id="281" r:id="rId12"/>
    <p:sldId id="270" r:id="rId13"/>
    <p:sldId id="263" r:id="rId14"/>
    <p:sldId id="277" r:id="rId15"/>
    <p:sldId id="264" r:id="rId16"/>
    <p:sldId id="278" r:id="rId17"/>
    <p:sldId id="279" r:id="rId18"/>
    <p:sldId id="272" r:id="rId19"/>
    <p:sldId id="280" r:id="rId20"/>
    <p:sldId id="265" r:id="rId21"/>
    <p:sldId id="266" r:id="rId22"/>
    <p:sldId id="284"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3B"/>
    <a:srgbClr val="FFCC00"/>
    <a:srgbClr val="FFFF66"/>
    <a:srgbClr val="EABD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6" autoAdjust="0"/>
    <p:restoredTop sz="82416" autoAdjust="0"/>
  </p:normalViewPr>
  <p:slideViewPr>
    <p:cSldViewPr>
      <p:cViewPr>
        <p:scale>
          <a:sx n="79" d="100"/>
          <a:sy n="79" d="100"/>
        </p:scale>
        <p:origin x="-1056" y="-72"/>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26F1D-E2B5-4068-9261-DDA271423C9A}" type="datetimeFigureOut">
              <a:rPr lang="en-US" smtClean="0"/>
              <a:t>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57CD8B-2213-4CB5-9DC9-75EBA35AE9A8}" type="slidenum">
              <a:rPr lang="en-US" smtClean="0"/>
              <a:t>‹#›</a:t>
            </a:fld>
            <a:endParaRPr lang="en-US"/>
          </a:p>
        </p:txBody>
      </p:sp>
    </p:spTree>
    <p:extLst>
      <p:ext uri="{BB962C8B-B14F-4D97-AF65-F5344CB8AC3E}">
        <p14:creationId xmlns:p14="http://schemas.microsoft.com/office/powerpoint/2010/main" val="189314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1</a:t>
            </a:fld>
            <a:endParaRPr lang="en-US"/>
          </a:p>
        </p:txBody>
      </p:sp>
    </p:spTree>
    <p:extLst>
      <p:ext uri="{BB962C8B-B14F-4D97-AF65-F5344CB8AC3E}">
        <p14:creationId xmlns:p14="http://schemas.microsoft.com/office/powerpoint/2010/main" val="23779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Calibri"/>
                <a:cs typeface="Times New Roman"/>
              </a:rPr>
              <a:t>The timing of scholarships opportunities became available at the ideal stage of my career, thereby expanding my knowledge in various capacities. I Co-authored three proposals for submission and presented at the Professional Development Schools (PDS) National Conferences in collaboration with faculty members. I gained not only expertise in my field, but also confidence as a presenter</a:t>
            </a:r>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10</a:t>
            </a:fld>
            <a:endParaRPr lang="en-US"/>
          </a:p>
        </p:txBody>
      </p:sp>
    </p:spTree>
    <p:extLst>
      <p:ext uri="{BB962C8B-B14F-4D97-AF65-F5344CB8AC3E}">
        <p14:creationId xmlns:p14="http://schemas.microsoft.com/office/powerpoint/2010/main" val="3739617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Calibri"/>
                <a:cs typeface="Times New Roman"/>
              </a:rPr>
              <a:t>As a</a:t>
            </a:r>
            <a:r>
              <a:rPr lang="en-US" sz="1200" baseline="0" dirty="0" smtClean="0">
                <a:effectLst/>
                <a:latin typeface="Times New Roman"/>
                <a:ea typeface="Calibri"/>
                <a:cs typeface="Times New Roman"/>
              </a:rPr>
              <a:t> Professor of Education, Teacher in Residency, I </a:t>
            </a:r>
            <a:r>
              <a:rPr lang="en-US" sz="1200" dirty="0" smtClean="0">
                <a:effectLst/>
                <a:latin typeface="Times New Roman"/>
                <a:ea typeface="Calibri"/>
                <a:cs typeface="Times New Roman"/>
              </a:rPr>
              <a: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presentation shared creative ways in which the “hurdles/roadblocks” were overcome.  Successes of the partnership and methodologies employed for sustainability were also revealed in this presentation.</a:t>
            </a:r>
            <a:endParaRPr lang="en-US" sz="1200" dirty="0" smtClean="0">
              <a:ea typeface="Calibri"/>
              <a:cs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11</a:t>
            </a:fld>
            <a:endParaRPr lang="en-US"/>
          </a:p>
        </p:txBody>
      </p:sp>
    </p:spTree>
    <p:extLst>
      <p:ext uri="{BB962C8B-B14F-4D97-AF65-F5344CB8AC3E}">
        <p14:creationId xmlns:p14="http://schemas.microsoft.com/office/powerpoint/2010/main" val="139099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as a high school SPED teacher I….(SLIDE) </a:t>
            </a:r>
          </a:p>
          <a:p>
            <a:r>
              <a:rPr lang="en-US" sz="1200" kern="1200" dirty="0" smtClean="0">
                <a:solidFill>
                  <a:schemeClr val="tx1"/>
                </a:solidFill>
                <a:effectLst/>
                <a:latin typeface="+mn-lt"/>
                <a:ea typeface="+mn-ea"/>
                <a:cs typeface="+mn-cs"/>
              </a:rPr>
              <a:t>Dr. Jane McKee collaboration, input, and suggestions were significant in expanding my own personal professional growth and development. The presentation discussed the strategies utilized during the healing and recovery from the Sago Mine national tragedy.  Through the implementation of “STEP-UP”, we were able to assist students with special needs in identifying stressors, recognizing symptoms of distress, and positively responding to healthy outlets for dealing with stress.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Then</a:t>
            </a:r>
            <a:r>
              <a:rPr lang="en-US" sz="1200" kern="1200" dirty="0" smtClean="0">
                <a:solidFill>
                  <a:schemeClr val="tx1"/>
                </a:solidFill>
                <a:effectLst/>
                <a:latin typeface="+mn-lt"/>
                <a:ea typeface="+mn-ea"/>
                <a:cs typeface="+mn-cs"/>
              </a:rPr>
              <a:t>, Dr. McKee</a:t>
            </a:r>
            <a:r>
              <a:rPr lang="en-US" sz="1200" kern="1200" baseline="0" dirty="0" smtClean="0">
                <a:solidFill>
                  <a:schemeClr val="tx1"/>
                </a:solidFill>
                <a:effectLst/>
                <a:latin typeface="+mn-lt"/>
                <a:ea typeface="+mn-ea"/>
                <a:cs typeface="+mn-cs"/>
              </a:rPr>
              <a:t> retired and I asked Dr. Fred Pauley to collaborate with me on my proposal.  </a:t>
            </a:r>
            <a:r>
              <a:rPr lang="en-US" sz="1200" kern="1200" dirty="0" smtClean="0">
                <a:solidFill>
                  <a:schemeClr val="tx1"/>
                </a:solidFill>
                <a:effectLst/>
                <a:latin typeface="+mn-lt"/>
                <a:ea typeface="+mn-ea"/>
                <a:cs typeface="+mn-cs"/>
              </a:rPr>
              <a:t>I so</a:t>
            </a:r>
            <a:r>
              <a:rPr lang="en-US" sz="1200" kern="1200" baseline="0" dirty="0" smtClean="0">
                <a:solidFill>
                  <a:schemeClr val="tx1"/>
                </a:solidFill>
                <a:effectLst/>
                <a:latin typeface="+mn-lt"/>
                <a:ea typeface="+mn-ea"/>
                <a:cs typeface="+mn-cs"/>
              </a:rPr>
              <a:t> much </a:t>
            </a:r>
            <a:r>
              <a:rPr lang="en-US" sz="1200" kern="1200" dirty="0" smtClean="0">
                <a:solidFill>
                  <a:schemeClr val="tx1"/>
                </a:solidFill>
                <a:effectLst/>
                <a:latin typeface="+mn-lt"/>
                <a:ea typeface="+mn-ea"/>
                <a:cs typeface="+mn-cs"/>
              </a:rPr>
              <a:t>appreciated Dr. Pauley’s willingness </a:t>
            </a:r>
            <a:r>
              <a:rPr lang="en-US" sz="1200" kern="1200" baseline="0" dirty="0" smtClean="0">
                <a:solidFill>
                  <a:schemeClr val="tx1"/>
                </a:solidFill>
                <a:effectLst/>
                <a:latin typeface="+mn-lt"/>
                <a:ea typeface="+mn-ea"/>
                <a:cs typeface="+mn-cs"/>
              </a:rPr>
              <a:t> and his </a:t>
            </a:r>
            <a:r>
              <a:rPr lang="en-US" sz="1200" kern="1200" dirty="0" smtClean="0">
                <a:solidFill>
                  <a:schemeClr val="tx1"/>
                </a:solidFill>
                <a:effectLst/>
                <a:latin typeface="+mn-lt"/>
                <a:ea typeface="+mn-ea"/>
                <a:cs typeface="+mn-cs"/>
              </a:rPr>
              <a:t>encouragement and suggestions.  Following countless emails and revisions, my proposal was once again accepted for the third consecutive</a:t>
            </a:r>
            <a:r>
              <a:rPr lang="en-US" sz="1200" kern="1200" baseline="0" dirty="0" smtClean="0">
                <a:solidFill>
                  <a:schemeClr val="tx1"/>
                </a:solidFill>
                <a:effectLst/>
                <a:latin typeface="+mn-lt"/>
                <a:ea typeface="+mn-ea"/>
                <a:cs typeface="+mn-cs"/>
              </a:rPr>
              <a:t> year and I (SLIDE) </a:t>
            </a:r>
            <a:r>
              <a:rPr lang="en-US" sz="1200" kern="1200" dirty="0" smtClean="0">
                <a:solidFill>
                  <a:schemeClr val="tx1"/>
                </a:solidFill>
                <a:effectLst/>
                <a:latin typeface="+mn-lt"/>
                <a:ea typeface="+mn-ea"/>
                <a:cs typeface="+mn-cs"/>
              </a:rPr>
              <a:t>)  This presentation was a follow-up session in which we shared a variety of classroom practices that we found successful and demonstrated a continuation of the healing process based upon the students’ personal reactions and reflections. </a:t>
            </a:r>
          </a:p>
          <a:p>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12</a:t>
            </a:fld>
            <a:endParaRPr lang="en-US"/>
          </a:p>
        </p:txBody>
      </p:sp>
    </p:spTree>
    <p:extLst>
      <p:ext uri="{BB962C8B-B14F-4D97-AF65-F5344CB8AC3E}">
        <p14:creationId xmlns:p14="http://schemas.microsoft.com/office/powerpoint/2010/main" val="186146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I also…  </a:t>
            </a:r>
            <a:r>
              <a:rPr lang="en-US" sz="1200" kern="1200" dirty="0" smtClean="0">
                <a:solidFill>
                  <a:schemeClr val="tx1"/>
                </a:solidFill>
                <a:effectLst/>
                <a:latin typeface="+mn-lt"/>
                <a:ea typeface="+mn-ea"/>
                <a:cs typeface="+mn-cs"/>
              </a:rPr>
              <a:t>(SLIDE)</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articipation in Dr. Simone’s writing for publication course certainly inspired a greater respect and deeper appreciation for scholarly writing.  “Trimming the fat” from one’s writing was a completely new concept!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7CD8B-2213-4CB5-9DC9-75EBA35AE9A8}" type="slidenum">
              <a:rPr lang="en-US" smtClean="0"/>
              <a:t>13</a:t>
            </a:fld>
            <a:endParaRPr lang="en-US"/>
          </a:p>
        </p:txBody>
      </p:sp>
    </p:spTree>
    <p:extLst>
      <p:ext uri="{BB962C8B-B14F-4D97-AF65-F5344CB8AC3E}">
        <p14:creationId xmlns:p14="http://schemas.microsoft.com/office/powerpoint/2010/main" val="189434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the Doctoral Program in Education Student and Faculty Handbook for Marshall University, the mission is to </a:t>
            </a:r>
            <a:r>
              <a:rPr lang="en-US" sz="1200" dirty="0" smtClean="0">
                <a:latin typeface="+mn-lt"/>
                <a:cs typeface="Times New Roman" pitchFamily="18" charset="0"/>
              </a:rPr>
              <a:t>“prepare practitioners to be reflective, ethical educators and researchers who contribute to the field of education.”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I first read this mission statement, I was dubious as to whether I would ever become a researcher with the ability to make valuable contributions to the educational field.  Consequently, it was in this capacity that I feel that I have made the greatest personal strides and academic growth as I progressed through my doctoral program, specifically the research projects in Dr. Cunningham, Dr. </a:t>
            </a:r>
            <a:r>
              <a:rPr lang="en-US" sz="1200" kern="1200" dirty="0" err="1" smtClean="0">
                <a:solidFill>
                  <a:schemeClr val="tx1"/>
                </a:solidFill>
                <a:effectLst/>
                <a:latin typeface="+mn-lt"/>
                <a:ea typeface="+mn-ea"/>
                <a:cs typeface="+mn-cs"/>
              </a:rPr>
              <a:t>Debela</a:t>
            </a:r>
            <a:r>
              <a:rPr lang="en-US" sz="1200" kern="1200" dirty="0" smtClean="0">
                <a:solidFill>
                  <a:schemeClr val="tx1"/>
                </a:solidFill>
                <a:effectLst/>
                <a:latin typeface="+mn-lt"/>
                <a:ea typeface="+mn-ea"/>
                <a:cs typeface="+mn-cs"/>
              </a:rPr>
              <a:t>, and Dr. </a:t>
            </a:r>
            <a:r>
              <a:rPr lang="en-US" sz="1200" kern="1200" dirty="0" err="1" smtClean="0">
                <a:solidFill>
                  <a:schemeClr val="tx1"/>
                </a:solidFill>
                <a:effectLst/>
                <a:latin typeface="+mn-lt"/>
                <a:ea typeface="+mn-ea"/>
                <a:cs typeface="+mn-cs"/>
              </a:rPr>
              <a:t>Spatig’s</a:t>
            </a:r>
            <a:r>
              <a:rPr lang="en-US" sz="1200" kern="1200" dirty="0" smtClean="0">
                <a:solidFill>
                  <a:schemeClr val="tx1"/>
                </a:solidFill>
                <a:effectLst/>
                <a:latin typeface="+mn-lt"/>
                <a:ea typeface="+mn-ea"/>
                <a:cs typeface="+mn-cs"/>
              </a:rPr>
              <a:t> courses. </a:t>
            </a:r>
            <a:r>
              <a:rPr lang="en-US" sz="1200" dirty="0" smtClean="0">
                <a:effectLst/>
                <a:latin typeface="+mn-lt"/>
                <a:ea typeface="Calibri"/>
                <a:cs typeface="Times New Roman"/>
              </a:rPr>
              <a:t>My knowledge and proficiency in research methods increased and as I progressed through these courses</a:t>
            </a:r>
            <a:r>
              <a:rPr lang="en-US" sz="1200" baseline="0" dirty="0" smtClean="0">
                <a:effectLst/>
                <a:latin typeface="+mn-lt"/>
                <a:ea typeface="Calibri"/>
                <a:cs typeface="Times New Roman"/>
              </a:rPr>
              <a:t> in the</a:t>
            </a:r>
            <a:r>
              <a:rPr lang="en-US" sz="1200" dirty="0" smtClean="0">
                <a:effectLst/>
                <a:latin typeface="+mn-lt"/>
                <a:ea typeface="Calibri"/>
                <a:cs typeface="Times New Roman"/>
              </a:rPr>
              <a:t> doctoral program. </a:t>
            </a:r>
            <a:endParaRPr lang="en-US" sz="1200" kern="1200" dirty="0" smtClean="0">
              <a:solidFill>
                <a:schemeClr val="tx1"/>
              </a:solidFill>
              <a:effectLst/>
              <a:latin typeface="+mn-lt"/>
              <a:ea typeface="+mn-ea"/>
              <a:cs typeface="+mn-cs"/>
            </a:endParaRPr>
          </a:p>
          <a:p>
            <a:endParaRPr lang="en-US" dirty="0">
              <a:latin typeface="+mn-lt"/>
            </a:endParaRPr>
          </a:p>
        </p:txBody>
      </p:sp>
      <p:sp>
        <p:nvSpPr>
          <p:cNvPr id="4" name="Slide Number Placeholder 3"/>
          <p:cNvSpPr>
            <a:spLocks noGrp="1"/>
          </p:cNvSpPr>
          <p:nvPr>
            <p:ph type="sldNum" sz="quarter" idx="10"/>
          </p:nvPr>
        </p:nvSpPr>
        <p:spPr/>
        <p:txBody>
          <a:bodyPr/>
          <a:lstStyle/>
          <a:p>
            <a:fld id="{0857CD8B-2213-4CB5-9DC9-75EBA35AE9A8}" type="slidenum">
              <a:rPr lang="en-US" smtClean="0"/>
              <a:t>14</a:t>
            </a:fld>
            <a:endParaRPr lang="en-US"/>
          </a:p>
        </p:txBody>
      </p:sp>
    </p:spTree>
    <p:extLst>
      <p:ext uri="{BB962C8B-B14F-4D97-AF65-F5344CB8AC3E}">
        <p14:creationId xmlns:p14="http://schemas.microsoft.com/office/powerpoint/2010/main" val="746378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Calibri"/>
              </a:rPr>
              <a:t>My induction into scholarly research began in LS 703 Research Design taught by Dr. Cunningham.  It was also my introduction to the Collaborative Institutional Training Initiative (CITI).  During this course, under Dr. Cunningham’s tutelage, I created a mock dissertation study proposal on a personal</a:t>
            </a:r>
            <a:r>
              <a:rPr lang="en-US" sz="1200" baseline="0" dirty="0" smtClean="0">
                <a:effectLst/>
                <a:latin typeface="Times New Roman"/>
                <a:ea typeface="Calibri"/>
              </a:rPr>
              <a:t> </a:t>
            </a:r>
            <a:r>
              <a:rPr lang="en-US" sz="1200" dirty="0" smtClean="0">
                <a:effectLst/>
                <a:latin typeface="Times New Roman"/>
                <a:ea typeface="Calibri"/>
              </a:rPr>
              <a:t>topic of interest “Inclusion of Students with Autism in High School”.  Dr. Cunningham’s patience and perseverance are worthy of my sincere gratitude, as I revised my research questions several times. The questions focused on the perceptions of high school general education teachers related to the skills and deficits of students with autism.</a:t>
            </a:r>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15</a:t>
            </a:fld>
            <a:endParaRPr lang="en-US"/>
          </a:p>
        </p:txBody>
      </p:sp>
    </p:spTree>
    <p:extLst>
      <p:ext uri="{BB962C8B-B14F-4D97-AF65-F5344CB8AC3E}">
        <p14:creationId xmlns:p14="http://schemas.microsoft.com/office/powerpoint/2010/main" val="134376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next revelation in the field of research came to fruition in Dr. </a:t>
            </a:r>
            <a:r>
              <a:rPr lang="en-US" sz="1200" kern="1200" dirty="0" err="1" smtClean="0">
                <a:solidFill>
                  <a:schemeClr val="tx1"/>
                </a:solidFill>
                <a:effectLst/>
                <a:latin typeface="+mn-lt"/>
                <a:ea typeface="+mn-ea"/>
                <a:cs typeface="+mn-cs"/>
              </a:rPr>
              <a:t>Debela’s</a:t>
            </a:r>
            <a:r>
              <a:rPr lang="en-US" sz="1200" kern="1200" dirty="0" smtClean="0">
                <a:solidFill>
                  <a:schemeClr val="tx1"/>
                </a:solidFill>
                <a:effectLst/>
                <a:latin typeface="+mn-lt"/>
                <a:ea typeface="+mn-ea"/>
                <a:cs typeface="+mn-cs"/>
              </a:rPr>
              <a:t> Multicultural/Diversity Issues Qualitative Research class. This course provided some of my most practical and valuable scholarship towards becoming an effective qualitative researcher. The course also provided my initiation to the Office of Research Integrity’s Institutional Review Board (IRB) process. The purpose of this qualitative research study was twofold – to gain a better understanding from felons’ perceptions of the transition from incarceration to the general public and to raise public awareness of the process. I recall, that during this class, I discovered my passion for qualitative research.  I found that I was able to have a voice and felt connected to the research.  For as </a:t>
            </a:r>
            <a:r>
              <a:rPr lang="en-US" sz="1200" kern="1200" dirty="0" err="1" smtClean="0">
                <a:solidFill>
                  <a:schemeClr val="tx1"/>
                </a:solidFill>
                <a:effectLst/>
                <a:latin typeface="+mn-lt"/>
                <a:ea typeface="+mn-ea"/>
                <a:cs typeface="+mn-cs"/>
              </a:rPr>
              <a:t>Glesne</a:t>
            </a:r>
            <a:r>
              <a:rPr lang="en-US" sz="1200" kern="1200" dirty="0" smtClean="0">
                <a:solidFill>
                  <a:schemeClr val="tx1"/>
                </a:solidFill>
                <a:effectLst/>
                <a:latin typeface="+mn-lt"/>
                <a:ea typeface="+mn-ea"/>
                <a:cs typeface="+mn-cs"/>
              </a:rPr>
              <a:t> wrote…(SLIDE)  It was following this course that I asked Dr. </a:t>
            </a:r>
            <a:r>
              <a:rPr lang="en-US" sz="1200" kern="1200" dirty="0" err="1" smtClean="0">
                <a:solidFill>
                  <a:schemeClr val="tx1"/>
                </a:solidFill>
                <a:effectLst/>
                <a:latin typeface="+mn-lt"/>
                <a:ea typeface="+mn-ea"/>
                <a:cs typeface="+mn-cs"/>
              </a:rPr>
              <a:t>Debela</a:t>
            </a:r>
            <a:r>
              <a:rPr lang="en-US" sz="1200" kern="1200" dirty="0" smtClean="0">
                <a:solidFill>
                  <a:schemeClr val="tx1"/>
                </a:solidFill>
                <a:effectLst/>
                <a:latin typeface="+mn-lt"/>
                <a:ea typeface="+mn-ea"/>
                <a:cs typeface="+mn-cs"/>
              </a:rPr>
              <a:t> to become a member of my doctoral committee.</a:t>
            </a:r>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16</a:t>
            </a:fld>
            <a:endParaRPr lang="en-US"/>
          </a:p>
        </p:txBody>
      </p:sp>
    </p:spTree>
    <p:extLst>
      <p:ext uri="{BB962C8B-B14F-4D97-AF65-F5344CB8AC3E}">
        <p14:creationId xmlns:p14="http://schemas.microsoft.com/office/powerpoint/2010/main" val="215103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would be remiss if I did not express much appreciation to Dr. </a:t>
            </a:r>
            <a:r>
              <a:rPr lang="en-US" sz="1200" kern="1200" dirty="0" err="1" smtClean="0">
                <a:solidFill>
                  <a:schemeClr val="tx1"/>
                </a:solidFill>
                <a:effectLst/>
                <a:latin typeface="+mn-lt"/>
                <a:ea typeface="+mn-ea"/>
                <a:cs typeface="+mn-cs"/>
              </a:rPr>
              <a:t>Spatig</a:t>
            </a:r>
            <a:r>
              <a:rPr lang="en-US" sz="1200" kern="1200" dirty="0" smtClean="0">
                <a:solidFill>
                  <a:schemeClr val="tx1"/>
                </a:solidFill>
                <a:effectLst/>
                <a:latin typeface="+mn-lt"/>
                <a:ea typeface="+mn-ea"/>
                <a:cs typeface="+mn-cs"/>
              </a:rPr>
              <a:t> for the many valuable learning experiences derived from the Advanced Qualitative Research class.  The method in which Dr. </a:t>
            </a:r>
            <a:r>
              <a:rPr lang="en-US" sz="1200" kern="1200" dirty="0" err="1" smtClean="0">
                <a:solidFill>
                  <a:schemeClr val="tx1"/>
                </a:solidFill>
                <a:effectLst/>
                <a:latin typeface="+mn-lt"/>
                <a:ea typeface="+mn-ea"/>
                <a:cs typeface="+mn-cs"/>
              </a:rPr>
              <a:t>Spatig</a:t>
            </a:r>
            <a:r>
              <a:rPr lang="en-US" sz="1200" kern="1200" dirty="0" smtClean="0">
                <a:solidFill>
                  <a:schemeClr val="tx1"/>
                </a:solidFill>
                <a:effectLst/>
                <a:latin typeface="+mn-lt"/>
                <a:ea typeface="+mn-ea"/>
                <a:cs typeface="+mn-cs"/>
              </a:rPr>
              <a:t> facilitated the course increased my knowledge and proficiency in qualitative methods. I learned of Joseph Maxwell’s Interactive Model of Research design to a qualitative study.  According to Maxwell, this interactive design model provides a visual which demonstrates the fact that ….(SLIDE) The explorative qualitative case study examined the experiences and perceptions of high school students with autism.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believe my qualitative research proposal,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 School Students with Autism Speak Out”, may indeed lend itself to becoming my dissertation topic.  </a:t>
            </a:r>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17</a:t>
            </a:fld>
            <a:endParaRPr lang="en-US"/>
          </a:p>
        </p:txBody>
      </p:sp>
    </p:spTree>
    <p:extLst>
      <p:ext uri="{BB962C8B-B14F-4D97-AF65-F5344CB8AC3E}">
        <p14:creationId xmlns:p14="http://schemas.microsoft.com/office/powerpoint/2010/main" val="391037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have discovered that some of the most fulfilling experiences in life are those that occur when you learn to enjoy the journey, the process, rather than being fixated on the final goal. </a:t>
            </a:r>
            <a:r>
              <a:rPr lang="en-US" sz="1200" b="1" kern="1200" dirty="0" smtClean="0">
                <a:solidFill>
                  <a:schemeClr val="tx1"/>
                </a:solidFill>
                <a:effectLst/>
                <a:latin typeface="+mn-lt"/>
                <a:ea typeface="+mn-ea"/>
                <a:cs typeface="+mn-cs"/>
              </a:rPr>
              <a:t>Progression through my timely journey </a:t>
            </a:r>
            <a:r>
              <a:rPr lang="en-US" sz="1200" kern="1200" dirty="0" smtClean="0">
                <a:solidFill>
                  <a:schemeClr val="tx1"/>
                </a:solidFill>
                <a:effectLst/>
                <a:latin typeface="+mn-lt"/>
                <a:ea typeface="+mn-ea"/>
                <a:cs typeface="+mn-cs"/>
              </a:rPr>
              <a:t>has provided me with the opportunity to learn and grow in ways that I did not know possible.  </a:t>
            </a:r>
            <a:r>
              <a:rPr lang="en-US" sz="1200" dirty="0" smtClean="0">
                <a:effectLst/>
                <a:latin typeface="Times New Roman"/>
                <a:ea typeface="Calibri"/>
              </a:rPr>
              <a:t>My experiences in the doctoral program have led to both professional and personal growth. When I began this educational journal, I had two grandchildren; I now have five precious grandchildren.  </a:t>
            </a:r>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18</a:t>
            </a:fld>
            <a:endParaRPr lang="en-US"/>
          </a:p>
        </p:txBody>
      </p:sp>
    </p:spTree>
    <p:extLst>
      <p:ext uri="{BB962C8B-B14F-4D97-AF65-F5344CB8AC3E}">
        <p14:creationId xmlns:p14="http://schemas.microsoft.com/office/powerpoint/2010/main" val="75614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my collaborative efforts with faculty, staff members, and other doctoral students at Marshall University, I now realize the importance of collaboration. Through my coursework at Marshall University, I was able to extend and deepen my breath of understanding of educational theory, as well as redefine my own personal educational theory of teaching based on scholarly research. By participating in various scholarship opportunities, I gained expertise in my academic field and confidence as a national presenter.  Finally, I increased my knowledge and enhanced the skills necessary to become a researcher with the ability to make valuable contributions to the educational field. </a:t>
            </a:r>
            <a:endParaRPr lang="en-US" dirty="0" smtClean="0"/>
          </a:p>
          <a:p>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19</a:t>
            </a:fld>
            <a:endParaRPr lang="en-US"/>
          </a:p>
        </p:txBody>
      </p:sp>
    </p:spTree>
    <p:extLst>
      <p:ext uri="{BB962C8B-B14F-4D97-AF65-F5344CB8AC3E}">
        <p14:creationId xmlns:p14="http://schemas.microsoft.com/office/powerpoint/2010/main" val="195630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discovered many years ago that finding God’s purpose and timing for my life is imperative to my happiness and well-being.  For me, being a life-long learner is essential for personal satisfaction.  I was admitted to the Marshall University Graduate College, Curriculum and Instruction program in the Spring of 2006 and was very excited to begin </a:t>
            </a:r>
            <a:r>
              <a:rPr lang="en-US" sz="1200" b="1" kern="1200" dirty="0" smtClean="0">
                <a:solidFill>
                  <a:schemeClr val="tx1"/>
                </a:solidFill>
                <a:effectLst/>
                <a:latin typeface="+mn-lt"/>
                <a:ea typeface="+mn-ea"/>
                <a:cs typeface="+mn-cs"/>
              </a:rPr>
              <a:t>my timely journey into the next phase of my life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 began my portfolio paper with an excerpt</a:t>
            </a:r>
            <a:r>
              <a:rPr lang="en-US" sz="1200" kern="1200" baseline="0" dirty="0" smtClean="0">
                <a:solidFill>
                  <a:schemeClr val="tx1"/>
                </a:solidFill>
                <a:effectLst/>
                <a:latin typeface="+mn-lt"/>
                <a:ea typeface="+mn-ea"/>
                <a:cs typeface="+mn-cs"/>
              </a:rPr>
              <a:t> from my first writing class at Marshall. It stated, “Life has a way of provoking change.”</a:t>
            </a:r>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2</a:t>
            </a:fld>
            <a:endParaRPr lang="en-US"/>
          </a:p>
        </p:txBody>
      </p:sp>
    </p:spTree>
    <p:extLst>
      <p:ext uri="{BB962C8B-B14F-4D97-AF65-F5344CB8AC3E}">
        <p14:creationId xmlns:p14="http://schemas.microsoft.com/office/powerpoint/2010/main" val="427903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it is with </a:t>
            </a:r>
            <a:r>
              <a:rPr lang="en-US" sz="1200" b="1" kern="1200" dirty="0" smtClean="0">
                <a:solidFill>
                  <a:schemeClr val="tx1"/>
                </a:solidFill>
                <a:effectLst/>
                <a:latin typeface="+mn-lt"/>
                <a:ea typeface="+mn-ea"/>
                <a:cs typeface="+mn-cs"/>
              </a:rPr>
              <a:t>great enthusiasm that I approach the next phase of my timely journey</a:t>
            </a:r>
            <a:r>
              <a:rPr lang="en-US" sz="1200" kern="1200" dirty="0" smtClean="0">
                <a:solidFill>
                  <a:schemeClr val="tx1"/>
                </a:solidFill>
                <a:effectLst/>
                <a:latin typeface="+mn-lt"/>
                <a:ea typeface="+mn-ea"/>
                <a:cs typeface="+mn-cs"/>
              </a:rPr>
              <a:t>.  As the ancient Chinese philosopher wrote, “A journey of a thousand miles begins with a single step.”</a:t>
            </a:r>
          </a:p>
          <a:p>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20</a:t>
            </a:fld>
            <a:endParaRPr lang="en-US"/>
          </a:p>
        </p:txBody>
      </p:sp>
    </p:spTree>
    <p:extLst>
      <p:ext uri="{BB962C8B-B14F-4D97-AF65-F5344CB8AC3E}">
        <p14:creationId xmlns:p14="http://schemas.microsoft.com/office/powerpoint/2010/main" val="61784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presentation will serve as an expression of my growth and development in the discipline.   I have truly enjoyed my experience throughout the doctoral program at Marshall University.  I feel that I have and will continue to make steady progress on this timely journey. I have divided this presentation into the following four categories:  </a:t>
            </a:r>
          </a:p>
          <a:p>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3</a:t>
            </a:fld>
            <a:endParaRPr lang="en-US"/>
          </a:p>
        </p:txBody>
      </p:sp>
    </p:spTree>
    <p:extLst>
      <p:ext uri="{BB962C8B-B14F-4D97-AF65-F5344CB8AC3E}">
        <p14:creationId xmlns:p14="http://schemas.microsoft.com/office/powerpoint/2010/main" val="129962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Calibri"/>
              </a:rPr>
              <a:t>Webster</a:t>
            </a:r>
            <a:r>
              <a:rPr lang="en-US" sz="1200" baseline="0" dirty="0" smtClean="0">
                <a:effectLst/>
                <a:latin typeface="Times New Roman"/>
                <a:ea typeface="Calibri"/>
              </a:rPr>
              <a:t>’s Dictionary defines collaboration as the ability to work jointly with others or together especially in an intellectual endeavor. </a:t>
            </a:r>
            <a:r>
              <a:rPr lang="en-US" sz="1200" kern="1200" dirty="0" smtClean="0">
                <a:solidFill>
                  <a:schemeClr val="tx1"/>
                </a:solidFill>
                <a:effectLst/>
                <a:latin typeface="+mn-lt"/>
                <a:ea typeface="+mn-ea"/>
                <a:cs typeface="+mn-cs"/>
              </a:rPr>
              <a:t>This definition expresses precisely the relationships that are essential for success in the doctoral program.  During the past five years, I had opportunities to</a:t>
            </a:r>
            <a:r>
              <a:rPr lang="en-US" sz="1200" kern="1200" baseline="0" dirty="0" smtClean="0">
                <a:solidFill>
                  <a:schemeClr val="tx1"/>
                </a:solidFill>
                <a:effectLst/>
                <a:latin typeface="+mn-lt"/>
                <a:ea typeface="+mn-ea"/>
                <a:cs typeface="+mn-cs"/>
              </a:rPr>
              <a:t> collaborate </a:t>
            </a:r>
            <a:r>
              <a:rPr lang="en-US" sz="1200" kern="1200" dirty="0" smtClean="0">
                <a:solidFill>
                  <a:schemeClr val="tx1"/>
                </a:solidFill>
                <a:effectLst/>
                <a:latin typeface="+mn-lt"/>
                <a:ea typeface="+mn-ea"/>
                <a:cs typeface="+mn-cs"/>
              </a:rPr>
              <a:t>with faculty and staff members at Marshall University, as well as other doctoral students. I co-authored…SLIDE.  With each presentation, my breadth of knowledge, understanding, and extent of collaboration increased dramatically</a:t>
            </a:r>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4</a:t>
            </a:fld>
            <a:endParaRPr lang="en-US"/>
          </a:p>
        </p:txBody>
      </p:sp>
    </p:spTree>
    <p:extLst>
      <p:ext uri="{BB962C8B-B14F-4D97-AF65-F5344CB8AC3E}">
        <p14:creationId xmlns:p14="http://schemas.microsoft.com/office/powerpoint/2010/main" val="305949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Calibri"/>
              </a:rPr>
              <a:t>(SLIDE</a:t>
            </a:r>
            <a:r>
              <a:rPr lang="en-US" sz="1200" baseline="0" dirty="0" smtClean="0">
                <a:effectLst/>
                <a:latin typeface="Times New Roman"/>
                <a:ea typeface="Calibri"/>
              </a:rPr>
              <a:t> – I co-taught…)</a:t>
            </a:r>
            <a:r>
              <a:rPr lang="en-US" sz="1200" dirty="0" smtClean="0">
                <a:effectLst/>
                <a:latin typeface="Times New Roman"/>
                <a:ea typeface="Calibri"/>
              </a:rPr>
              <a:t>This</a:t>
            </a:r>
            <a:r>
              <a:rPr lang="en-US" sz="1200" baseline="0" dirty="0" smtClean="0">
                <a:effectLst/>
                <a:latin typeface="Times New Roman"/>
                <a:ea typeface="Calibri"/>
              </a:rPr>
              <a:t> was</a:t>
            </a:r>
            <a:r>
              <a:rPr lang="en-US" sz="1200" dirty="0" smtClean="0">
                <a:effectLst/>
                <a:latin typeface="Times New Roman"/>
                <a:ea typeface="Calibri"/>
              </a:rPr>
              <a:t> wonderful learning experiences;</a:t>
            </a:r>
            <a:r>
              <a:rPr lang="en-US" sz="1200" baseline="0" dirty="0" smtClean="0">
                <a:effectLst/>
                <a:latin typeface="Times New Roman"/>
                <a:ea typeface="Calibri"/>
              </a:rPr>
              <a:t>  </a:t>
            </a:r>
            <a:r>
              <a:rPr lang="en-US" sz="1200" dirty="0" smtClean="0">
                <a:effectLst/>
                <a:latin typeface="Times New Roman"/>
                <a:ea typeface="Calibri"/>
              </a:rPr>
              <a:t>Not only did it increase my collaborative skills, but also improved my technology abilities, because the class was an on-line course. </a:t>
            </a:r>
          </a:p>
          <a:p>
            <a:r>
              <a:rPr lang="en-US" sz="1200" dirty="0" smtClean="0">
                <a:effectLst/>
                <a:latin typeface="Times New Roman"/>
                <a:ea typeface="Calibri"/>
              </a:rPr>
              <a:t>In Dr. </a:t>
            </a:r>
            <a:r>
              <a:rPr lang="en-US" sz="1200" dirty="0" err="1" smtClean="0">
                <a:effectLst/>
                <a:latin typeface="Times New Roman"/>
                <a:ea typeface="Calibri"/>
              </a:rPr>
              <a:t>Debela’s</a:t>
            </a:r>
            <a:r>
              <a:rPr lang="en-US" sz="1200" dirty="0" smtClean="0">
                <a:effectLst/>
                <a:latin typeface="Times New Roman"/>
                <a:ea typeface="Calibri"/>
              </a:rPr>
              <a:t> Qualitative Research course, we were required to create a collaborative qualitative research study.   I found this course very challenging because I feared that my collaborative abilities may be hindered because of my two hour commute to campus.  Nevertheless, I was able to be successful in our research on Plagiarism. </a:t>
            </a:r>
          </a:p>
          <a:p>
            <a:r>
              <a:rPr lang="en-US" sz="1200" dirty="0" smtClean="0">
                <a:effectLst/>
                <a:latin typeface="Times New Roman"/>
                <a:ea typeface="Calibri"/>
              </a:rPr>
              <a:t>In Dr. Meyer’s Curriculum Theory course, we were divided into small collaborative groups and assigned different theories of curriculum. Of which we then collaboratively presented. </a:t>
            </a:r>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5</a:t>
            </a:fld>
            <a:endParaRPr lang="en-US"/>
          </a:p>
        </p:txBody>
      </p:sp>
    </p:spTree>
    <p:extLst>
      <p:ext uri="{BB962C8B-B14F-4D97-AF65-F5344CB8AC3E}">
        <p14:creationId xmlns:p14="http://schemas.microsoft.com/office/powerpoint/2010/main" val="109125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1000"/>
              </a:spcAft>
            </a:pPr>
            <a:r>
              <a:rPr lang="en-US" sz="1200" dirty="0" smtClean="0">
                <a:solidFill>
                  <a:srgbClr val="FF0000"/>
                </a:solidFill>
                <a:effectLst/>
                <a:latin typeface="Times New Roman"/>
                <a:ea typeface="Calibri"/>
                <a:cs typeface="Times New Roman"/>
              </a:rPr>
              <a:t>I</a:t>
            </a:r>
            <a:r>
              <a:rPr lang="en-US" sz="1200" dirty="0" smtClean="0">
                <a:effectLst/>
                <a:latin typeface="Times New Roman"/>
                <a:ea typeface="Calibri"/>
                <a:cs typeface="Times New Roman"/>
              </a:rPr>
              <a:t> enjoying</a:t>
            </a:r>
            <a:r>
              <a:rPr lang="en-US" sz="1200" baseline="0" dirty="0" smtClean="0">
                <a:effectLst/>
                <a:latin typeface="Times New Roman"/>
                <a:ea typeface="Calibri"/>
                <a:cs typeface="Times New Roman"/>
              </a:rPr>
              <a:t> demonstrating </a:t>
            </a:r>
            <a:r>
              <a:rPr lang="en-US" sz="1200" dirty="0" smtClean="0">
                <a:effectLst/>
                <a:latin typeface="Times New Roman"/>
                <a:ea typeface="Calibri"/>
                <a:cs typeface="Times New Roman"/>
              </a:rPr>
              <a:t>collaborative skills by serving two consecutive years as a member of the Doctoral Committee for the Marshall University Doctoral Student/Faculty Seminar Fall 2010 and Spring 2011.  Through my participation on the committee, I had the opportunity to build many relationships and network.  I also facilitated a session in collaboration with Dr. Seymour concerning library skills, as well as greeter. </a:t>
            </a:r>
          </a:p>
          <a:p>
            <a:pPr marL="0" marR="0" indent="457200">
              <a:lnSpc>
                <a:spcPct val="200000"/>
              </a:lnSpc>
              <a:spcBef>
                <a:spcPts val="0"/>
              </a:spcBef>
              <a:spcAft>
                <a:spcPts val="1000"/>
              </a:spcAft>
            </a:pPr>
            <a:r>
              <a:rPr lang="en-US" sz="1100" dirty="0" smtClean="0">
                <a:effectLst/>
                <a:latin typeface="Times New Roman"/>
                <a:ea typeface="Calibri"/>
                <a:cs typeface="Times New Roman"/>
              </a:rPr>
              <a:t>In a virtual scholarly collaboration case study, </a:t>
            </a:r>
            <a:r>
              <a:rPr lang="en-US" sz="1100" dirty="0" err="1" smtClean="0">
                <a:effectLst/>
                <a:latin typeface="Times New Roman"/>
                <a:ea typeface="Calibri"/>
                <a:cs typeface="Times New Roman"/>
              </a:rPr>
              <a:t>Neubauer</a:t>
            </a:r>
            <a:r>
              <a:rPr lang="en-US" sz="1100" dirty="0" smtClean="0">
                <a:effectLst/>
                <a:latin typeface="Times New Roman"/>
                <a:ea typeface="Calibri"/>
                <a:cs typeface="Times New Roman"/>
              </a:rPr>
              <a:t> and Brewer wrote, “As scholarship itself becomes more complex, collaboration are likely to become more significant” (2004, p. 92).  I agree with their finding, collaboration is certainly becoming an important necessity.  </a:t>
            </a:r>
            <a:endParaRPr lang="en-US" sz="1050" dirty="0" smtClean="0">
              <a:effectLst/>
              <a:latin typeface="+mn-lt"/>
              <a:ea typeface="Calibri"/>
              <a:cs typeface="Times New Roman"/>
            </a:endParaRPr>
          </a:p>
          <a:p>
            <a:pPr marL="0" marR="0" indent="457200">
              <a:lnSpc>
                <a:spcPct val="200000"/>
              </a:lnSpc>
              <a:spcBef>
                <a:spcPts val="0"/>
              </a:spcBef>
              <a:spcAft>
                <a:spcPts val="1000"/>
              </a:spcAft>
            </a:pP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6</a:t>
            </a:fld>
            <a:endParaRPr lang="en-US"/>
          </a:p>
        </p:txBody>
      </p:sp>
    </p:spTree>
    <p:extLst>
      <p:ext uri="{BB962C8B-B14F-4D97-AF65-F5344CB8AC3E}">
        <p14:creationId xmlns:p14="http://schemas.microsoft.com/office/powerpoint/2010/main" val="90948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Calibri"/>
              </a:rPr>
              <a:t>The next category is Depth of Understanding.</a:t>
            </a:r>
            <a:r>
              <a:rPr lang="en-US" sz="1200" baseline="0" dirty="0" smtClean="0">
                <a:effectLst/>
                <a:latin typeface="Times New Roman"/>
                <a:ea typeface="Calibri"/>
              </a:rPr>
              <a:t>  </a:t>
            </a:r>
            <a:r>
              <a:rPr lang="en-US" sz="1200" dirty="0" smtClean="0">
                <a:effectLst/>
                <a:latin typeface="Times New Roman"/>
                <a:ea typeface="Calibri"/>
              </a:rPr>
              <a:t>A major cornerstone of my internalization and understand of educational theory was constructed by Dr. Calvin Meyer in Curriculum Theories &amp;</a:t>
            </a:r>
            <a:r>
              <a:rPr lang="en-US" sz="1200" baseline="0" dirty="0" smtClean="0">
                <a:effectLst/>
                <a:latin typeface="Times New Roman"/>
                <a:ea typeface="Calibri"/>
              </a:rPr>
              <a:t> Mod</a:t>
            </a:r>
            <a:r>
              <a:rPr lang="en-US" sz="1200" dirty="0" smtClean="0">
                <a:effectLst/>
                <a:latin typeface="Times New Roman"/>
                <a:ea typeface="Calibri"/>
              </a:rPr>
              <a:t>els and Theory of Teaching courses.  As I struggled through the assigned readings by William Pinar, and muddled through Dr. Myer’s lengthy writings assignment, I slowly realized he was requiring us to become independent thinkers.  I began to reexamine, reformulate, and redefine my own personal educational theory of teaching based on scholarly research.</a:t>
            </a:r>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7</a:t>
            </a:fld>
            <a:endParaRPr lang="en-US"/>
          </a:p>
        </p:txBody>
      </p:sp>
    </p:spTree>
    <p:extLst>
      <p:ext uri="{BB962C8B-B14F-4D97-AF65-F5344CB8AC3E}">
        <p14:creationId xmlns:p14="http://schemas.microsoft.com/office/powerpoint/2010/main" val="227123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Times New Roman"/>
              </a:rPr>
              <a:t>(Slide) Therefore, my theoretical color in learning theory is that of a Constructivist hue with Behavioral undertones. </a:t>
            </a:r>
            <a:r>
              <a:rPr lang="en-US" sz="1200" kern="1200" dirty="0" smtClean="0">
                <a:solidFill>
                  <a:schemeClr val="tx1"/>
                </a:solidFill>
                <a:effectLst/>
                <a:latin typeface="+mn-lt"/>
                <a:ea typeface="+mn-ea"/>
                <a:cs typeface="+mn-cs"/>
              </a:rPr>
              <a:t>Constructivism is an educational philosophy based upon the belief that knowledge is constructed by the learner, based upon the learner’s prior experiences and personal interpretation. On the other hand, Behaviorism is an educational philosophy based upon the behaviorist learning theory that behaviors are learned as a result of their consequences.  </a:t>
            </a:r>
          </a:p>
          <a:p>
            <a:endParaRPr lang="en-US" dirty="0"/>
          </a:p>
        </p:txBody>
      </p:sp>
      <p:sp>
        <p:nvSpPr>
          <p:cNvPr id="4" name="Slide Number Placeholder 3"/>
          <p:cNvSpPr>
            <a:spLocks noGrp="1"/>
          </p:cNvSpPr>
          <p:nvPr>
            <p:ph type="sldNum" sz="quarter" idx="10"/>
          </p:nvPr>
        </p:nvSpPr>
        <p:spPr/>
        <p:txBody>
          <a:bodyPr/>
          <a:lstStyle/>
          <a:p>
            <a:fld id="{0857CD8B-2213-4CB5-9DC9-75EBA35AE9A8}" type="slidenum">
              <a:rPr lang="en-US" smtClean="0"/>
              <a:t>8</a:t>
            </a:fld>
            <a:endParaRPr lang="en-US"/>
          </a:p>
        </p:txBody>
      </p:sp>
    </p:spTree>
    <p:extLst>
      <p:ext uri="{BB962C8B-B14F-4D97-AF65-F5344CB8AC3E}">
        <p14:creationId xmlns:p14="http://schemas.microsoft.com/office/powerpoint/2010/main" val="74640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most profound influence on constructivist learning and teaching was Jean Piaget’s work, which was later extended by von </a:t>
            </a:r>
            <a:r>
              <a:rPr lang="en-US" sz="1200" kern="1200" dirty="0" err="1" smtClean="0">
                <a:solidFill>
                  <a:schemeClr val="tx1"/>
                </a:solidFill>
                <a:effectLst/>
                <a:latin typeface="+mn-lt"/>
                <a:ea typeface="+mn-ea"/>
                <a:cs typeface="+mn-cs"/>
              </a:rPr>
              <a:t>Glasserfield</a:t>
            </a:r>
            <a:r>
              <a:rPr lang="en-US" sz="1200" kern="1200" dirty="0" smtClean="0">
                <a:solidFill>
                  <a:schemeClr val="tx1"/>
                </a:solidFill>
                <a:effectLst/>
                <a:latin typeface="+mn-lt"/>
                <a:ea typeface="+mn-ea"/>
                <a:cs typeface="+mn-cs"/>
              </a:rPr>
              <a:t>. Brunner increased this theoretical framework that environmental factors and learner’s interpretation of their personal experiences create knowledge to include the social and cultural aspects of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Pavlov, Watson, Thorndike, and Skinner are names closely associated with the behaviorist orientation to learning.  Pavlov is best known for his work in classical conditioning, Watson furthered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behaviorist position of stimulus-response associations to include mental terms like desires and goals and  B.F. Skinner’s  operant conditioning formed the bases for behaviorism.   Together</a:t>
            </a:r>
            <a:r>
              <a:rPr lang="en-US" sz="1200" kern="1200" baseline="0" dirty="0" smtClean="0">
                <a:solidFill>
                  <a:schemeClr val="tx1"/>
                </a:solidFill>
                <a:effectLst/>
                <a:latin typeface="+mn-lt"/>
                <a:ea typeface="+mn-ea"/>
                <a:cs typeface="+mn-cs"/>
              </a:rPr>
              <a:t> these educational philosophies formed an eclectic approach I called “Spectrum Constructivist.”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7CD8B-2213-4CB5-9DC9-75EBA35AE9A8}" type="slidenum">
              <a:rPr lang="en-US" smtClean="0"/>
              <a:t>9</a:t>
            </a:fld>
            <a:endParaRPr lang="en-US"/>
          </a:p>
        </p:txBody>
      </p:sp>
    </p:spTree>
    <p:extLst>
      <p:ext uri="{BB962C8B-B14F-4D97-AF65-F5344CB8AC3E}">
        <p14:creationId xmlns:p14="http://schemas.microsoft.com/office/powerpoint/2010/main" val="95563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A64237F-1226-42D5-8347-2B9251C4C56C}" type="datetimeFigureOut">
              <a:rPr lang="en-US" smtClean="0"/>
              <a:t>12/2/2011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DF7647A-6D24-40FF-9371-0AB39971F2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64237F-1226-42D5-8347-2B9251C4C56C}"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647A-6D24-40FF-9371-0AB39971F2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64237F-1226-42D5-8347-2B9251C4C56C}" type="datetimeFigureOut">
              <a:rPr lang="en-US" smtClean="0"/>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7647A-6D24-40FF-9371-0AB39971F2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A64237F-1226-42D5-8347-2B9251C4C56C}" type="datetimeFigureOut">
              <a:rPr lang="en-US" smtClean="0"/>
              <a:t>12/2/2011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0DF7647A-6D24-40FF-9371-0AB39971F2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A64237F-1226-42D5-8347-2B9251C4C56C}" type="datetimeFigureOut">
              <a:rPr lang="en-US" smtClean="0"/>
              <a:t>12/2/2011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0DF7647A-6D24-40FF-9371-0AB39971F2C4}"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A64237F-1226-42D5-8347-2B9251C4C56C}" type="datetimeFigureOut">
              <a:rPr lang="en-US" smtClean="0"/>
              <a:t>12/2/2011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0DF7647A-6D24-40FF-9371-0AB39971F2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A64237F-1226-42D5-8347-2B9251C4C56C}" type="datetimeFigureOut">
              <a:rPr lang="en-US" smtClean="0"/>
              <a:t>12/2/2011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DF7647A-6D24-40FF-9371-0AB39971F2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64237F-1226-42D5-8347-2B9251C4C56C}" type="datetimeFigureOut">
              <a:rPr lang="en-US" smtClean="0"/>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7647A-6D24-40FF-9371-0AB39971F2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A64237F-1226-42D5-8347-2B9251C4C56C}" type="datetimeFigureOut">
              <a:rPr lang="en-US" smtClean="0"/>
              <a:t>12/2/2011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0DF7647A-6D24-40FF-9371-0AB39971F2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A64237F-1226-42D5-8347-2B9251C4C56C}" type="datetimeFigureOut">
              <a:rPr lang="en-US" smtClean="0"/>
              <a:t>12/2/2011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DF7647A-6D24-40FF-9371-0AB39971F2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A64237F-1226-42D5-8347-2B9251C4C56C}" type="datetimeFigureOut">
              <a:rPr lang="en-US" smtClean="0"/>
              <a:t>12/2/2011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DF7647A-6D24-40FF-9371-0AB39971F2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A64237F-1226-42D5-8347-2B9251C4C56C}" type="datetimeFigureOut">
              <a:rPr lang="en-US" smtClean="0"/>
              <a:t>12/2/2011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DF7647A-6D24-40FF-9371-0AB39971F2C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thinkexist.com/quotation/14003.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flickriver.com/photos/birdyboo/300945382" TargetMode="External"/><Relationship Id="rId13" Type="http://schemas.openxmlformats.org/officeDocument/2006/relationships/hyperlink" Target="http://www.filmnorthflorida.com/photos/slideshow/96" TargetMode="External"/><Relationship Id="rId3" Type="http://schemas.openxmlformats.org/officeDocument/2006/relationships/hyperlink" Target="http://alikat0417.deviantart.com/art/winding-road-2-94173173" TargetMode="External"/><Relationship Id="rId7" Type="http://schemas.openxmlformats.org/officeDocument/2006/relationships/hyperlink" Target="http://mikedempsey.typepad.com/.a/6a00e5532538c488330105369a5d97970b" TargetMode="External"/><Relationship Id="rId12" Type="http://schemas.openxmlformats.org/officeDocument/2006/relationships/hyperlink" Target="http://www.jmooneyham.com/daytona-2-between-a-ferrari-and-a-hard-place.html" TargetMode="External"/><Relationship Id="rId2" Type="http://schemas.openxmlformats.org/officeDocument/2006/relationships/hyperlink" Target="http://www.pbase.com/10kzoomfz/image/113109273" TargetMode="External"/><Relationship Id="rId16" Type="http://schemas.openxmlformats.org/officeDocument/2006/relationships/hyperlink" Target="http://www.berro.com/PhotoAlbum/photos_from_majestic_lebanon.htm" TargetMode="External"/><Relationship Id="rId1" Type="http://schemas.openxmlformats.org/officeDocument/2006/relationships/slideLayout" Target="../slideLayouts/slideLayout2.xml"/><Relationship Id="rId6" Type="http://schemas.openxmlformats.org/officeDocument/2006/relationships/hyperlink" Target="http://www.se7enty6ix.com/2005/08-05/08-05_windingroad.htm" TargetMode="External"/><Relationship Id="rId11" Type="http://schemas.openxmlformats.org/officeDocument/2006/relationships/hyperlink" Target="http://www.forestfoliage.com/2010/08/winding-country-fall-road/" TargetMode="External"/><Relationship Id="rId5" Type="http://schemas.openxmlformats.org/officeDocument/2006/relationships/hyperlink" Target="http://photo.net/photodb/photo?photo_id=3281251" TargetMode="External"/><Relationship Id="rId15" Type="http://schemas.openxmlformats.org/officeDocument/2006/relationships/hyperlink" Target="http://www.hicker-stock-photography.com/stockphoto/winding-road-snowcapped-mountain-peaks-kootenay-canada-1856.htm" TargetMode="External"/><Relationship Id="rId10" Type="http://schemas.openxmlformats.org/officeDocument/2006/relationships/hyperlink" Target="http://morethancoping.wordpress.com/2010/04/19/the-long-and-winding-road-truth-vs-feelings/" TargetMode="External"/><Relationship Id="rId4" Type="http://schemas.openxmlformats.org/officeDocument/2006/relationships/hyperlink" Target="http://www.caradvice.com.au/96978/challenging-roads-may-decrease-driver-boredom-study/" TargetMode="External"/><Relationship Id="rId9" Type="http://schemas.openxmlformats.org/officeDocument/2006/relationships/hyperlink" Target="http://secretsofviolence.blogspot.com/" TargetMode="External"/><Relationship Id="rId14" Type="http://schemas.openxmlformats.org/officeDocument/2006/relationships/hyperlink" Target="http://lssacademy.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8" name="Picture 4" descr="C:\Users\dsmith\Pictures\Road 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46" y="-173421"/>
            <a:ext cx="924894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527" y="0"/>
            <a:ext cx="7620000" cy="2057399"/>
          </a:xfrm>
        </p:spPr>
        <p:txBody>
          <a:bodyPr>
            <a:normAutofit/>
          </a:bodyPr>
          <a:lstStyle/>
          <a:p>
            <a:pPr algn="ctr"/>
            <a:r>
              <a:rPr lang="en-US" sz="4800" b="1" dirty="0">
                <a:solidFill>
                  <a:schemeClr val="accent1"/>
                </a:solidFill>
                <a:latin typeface="Times New Roman" pitchFamily="18" charset="0"/>
                <a:cs typeface="Times New Roman" pitchFamily="18" charset="0"/>
              </a:rPr>
              <a:t>My </a:t>
            </a:r>
            <a:r>
              <a:rPr lang="en-US" sz="4800" b="1" dirty="0">
                <a:solidFill>
                  <a:schemeClr val="accent1"/>
                </a:solidFill>
                <a:effectLst/>
                <a:latin typeface="Times New Roman" pitchFamily="18" charset="0"/>
                <a:cs typeface="Times New Roman" pitchFamily="18" charset="0"/>
              </a:rPr>
              <a:t>Timely</a:t>
            </a:r>
            <a:r>
              <a:rPr lang="en-US" sz="4800" b="1" dirty="0">
                <a:solidFill>
                  <a:schemeClr val="accent1"/>
                </a:solidFill>
                <a:latin typeface="Times New Roman" pitchFamily="18" charset="0"/>
                <a:cs typeface="Times New Roman" pitchFamily="18" charset="0"/>
              </a:rPr>
              <a:t> Journey:  </a:t>
            </a:r>
            <a:br>
              <a:rPr lang="en-US" sz="4800" b="1" dirty="0">
                <a:solidFill>
                  <a:schemeClr val="accent1"/>
                </a:solidFill>
                <a:latin typeface="Times New Roman" pitchFamily="18" charset="0"/>
                <a:cs typeface="Times New Roman" pitchFamily="18" charset="0"/>
              </a:rPr>
            </a:br>
            <a:r>
              <a:rPr lang="en-US" sz="4800" b="1" dirty="0">
                <a:solidFill>
                  <a:schemeClr val="accent1"/>
                </a:solidFill>
                <a:latin typeface="Times New Roman" pitchFamily="18" charset="0"/>
                <a:cs typeface="Times New Roman" pitchFamily="18" charset="0"/>
              </a:rPr>
              <a:t>A Scholarly Reflection</a:t>
            </a:r>
            <a:endParaRPr lang="en-US" sz="4800" b="1" dirty="0">
              <a:solidFill>
                <a:schemeClr val="accent1"/>
              </a:solidFill>
              <a:effectLst/>
              <a:latin typeface="Times New Roman" pitchFamily="18" charset="0"/>
              <a:cs typeface="Times New Roman" pitchFamily="18" charset="0"/>
            </a:endParaRPr>
          </a:p>
        </p:txBody>
      </p:sp>
      <p:sp>
        <p:nvSpPr>
          <p:cNvPr id="3" name="Subtitle 2"/>
          <p:cNvSpPr>
            <a:spLocks noGrp="1"/>
          </p:cNvSpPr>
          <p:nvPr>
            <p:ph type="subTitle" idx="1"/>
          </p:nvPr>
        </p:nvSpPr>
        <p:spPr>
          <a:xfrm>
            <a:off x="328527" y="1752600"/>
            <a:ext cx="8382000" cy="5105400"/>
          </a:xfrm>
        </p:spPr>
        <p:txBody>
          <a:bodyPr>
            <a:normAutofit fontScale="77500" lnSpcReduction="20000"/>
          </a:bodyPr>
          <a:lstStyle/>
          <a:p>
            <a:endParaRPr lang="en-US" dirty="0" smtClean="0">
              <a:solidFill>
                <a:schemeClr val="tx1"/>
              </a:solidFill>
            </a:endParaRPr>
          </a:p>
          <a:p>
            <a:endParaRPr lang="en-US"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pPr algn="ctr"/>
            <a:r>
              <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Deborah Smith M.A.</a:t>
            </a:r>
          </a:p>
          <a:p>
            <a:pPr algn="ctr"/>
            <a:r>
              <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Marshall University</a:t>
            </a:r>
          </a:p>
          <a:p>
            <a:pPr algn="ctr"/>
            <a:r>
              <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Graduate College</a:t>
            </a:r>
          </a:p>
          <a:p>
            <a:pPr algn="ctr"/>
            <a:endParaRPr lang="en-US" sz="3800" dirty="0">
              <a:solidFill>
                <a:srgbClr val="FFDA3B"/>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000" dirty="0" smtClean="0">
                <a:latin typeface="Times New Roman" pitchFamily="18" charset="0"/>
                <a:cs typeface="Times New Roman" pitchFamily="18" charset="0"/>
              </a:rPr>
              <a:t> </a:t>
            </a:r>
            <a:r>
              <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Doctoral Committee Members:</a:t>
            </a:r>
          </a:p>
          <a:p>
            <a:pPr algn="ctr"/>
            <a:r>
              <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 Chair: Dr. William (Fred)Pauley</a:t>
            </a:r>
          </a:p>
          <a:p>
            <a:pPr algn="ctr"/>
            <a:r>
              <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Dr. </a:t>
            </a:r>
            <a:r>
              <a:rPr lang="en-US" sz="4500" b="1" dirty="0" err="1"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Nega</a:t>
            </a:r>
            <a:r>
              <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500" b="1" dirty="0" err="1"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Debela</a:t>
            </a:r>
            <a:endPar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Dr. Michael Sullivan </a:t>
            </a:r>
          </a:p>
          <a:p>
            <a:pPr algn="ctr"/>
            <a:r>
              <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Dr. Christine </a:t>
            </a:r>
            <a:r>
              <a:rPr lang="en-US" sz="4500" b="1" dirty="0" err="1"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rPr>
              <a:t>Schimmel</a:t>
            </a:r>
            <a:endParaRPr lang="en-US" sz="4500" b="1" dirty="0" smtClean="0">
              <a:solidFill>
                <a:srgbClr val="FFDA3B"/>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chemeClr val="bg1"/>
                </a:solidFill>
                <a:latin typeface="Times New Roman" pitchFamily="18" charset="0"/>
                <a:cs typeface="Times New Roman" pitchFamily="18" charset="0"/>
              </a:rPr>
              <a:t> </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299843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399032"/>
          </a:xfrm>
        </p:spPr>
        <p:txBody>
          <a:bodyPr>
            <a:normAutofit/>
          </a:bodyPr>
          <a:lstStyle/>
          <a:p>
            <a:pPr lvl="0" algn="ctr"/>
            <a:r>
              <a:rPr lang="en-US" b="1" dirty="0">
                <a:latin typeface="Times New Roman"/>
                <a:ea typeface="Calibri"/>
                <a:cs typeface="Times New Roman"/>
              </a:rPr>
              <a:t>Scholarship</a:t>
            </a:r>
            <a:r>
              <a:rPr lang="en-US" sz="2400" dirty="0" smtClean="0">
                <a:ea typeface="Calibri"/>
                <a:cs typeface="Times New Roman"/>
              </a:rPr>
              <a:t/>
            </a:r>
            <a:br>
              <a:rPr lang="en-US" sz="2400" dirty="0" smtClean="0">
                <a:ea typeface="Calibri"/>
                <a:cs typeface="Times New Roman"/>
              </a:rPr>
            </a:br>
            <a:endParaRPr lang="en-US" dirty="0"/>
          </a:p>
        </p:txBody>
      </p:sp>
      <p:sp>
        <p:nvSpPr>
          <p:cNvPr id="3" name="Content Placeholder 2"/>
          <p:cNvSpPr>
            <a:spLocks noGrp="1"/>
          </p:cNvSpPr>
          <p:nvPr>
            <p:ph idx="1"/>
          </p:nvPr>
        </p:nvSpPr>
        <p:spPr>
          <a:xfrm>
            <a:off x="228600" y="838200"/>
            <a:ext cx="8610600" cy="2743200"/>
          </a:xfrm>
        </p:spPr>
        <p:txBody>
          <a:bodyPr>
            <a:normAutofit fontScale="25000" lnSpcReduction="20000"/>
          </a:bodyPr>
          <a:lstStyle/>
          <a:p>
            <a:pPr marR="0" indent="0" algn="ctr">
              <a:lnSpc>
                <a:spcPct val="115000"/>
              </a:lnSpc>
              <a:spcBef>
                <a:spcPts val="0"/>
              </a:spcBef>
              <a:spcAft>
                <a:spcPts val="1000"/>
              </a:spcAft>
              <a:buNone/>
            </a:pPr>
            <a:r>
              <a:rPr lang="en-US" sz="11200" b="1" dirty="0" smtClean="0">
                <a:effectLst/>
                <a:latin typeface="Times New Roman" pitchFamily="18" charset="0"/>
                <a:ea typeface="Calibri"/>
                <a:cs typeface="Times New Roman" pitchFamily="18" charset="0"/>
              </a:rPr>
              <a:t> </a:t>
            </a:r>
            <a:endParaRPr lang="en-US" sz="11200" dirty="0">
              <a:latin typeface="Times New Roman" pitchFamily="18" charset="0"/>
              <a:ea typeface="Calibri"/>
              <a:cs typeface="Times New Roman" pitchFamily="18" charset="0"/>
            </a:endParaRPr>
          </a:p>
          <a:p>
            <a:pPr marL="0" marR="0" indent="0" algn="ctr">
              <a:lnSpc>
                <a:spcPct val="115000"/>
              </a:lnSpc>
              <a:spcBef>
                <a:spcPts val="0"/>
              </a:spcBef>
              <a:spcAft>
                <a:spcPts val="1000"/>
              </a:spcAft>
              <a:buNone/>
            </a:pPr>
            <a:r>
              <a:rPr lang="en-US" sz="11200" dirty="0" smtClean="0">
                <a:latin typeface="Times New Roman" pitchFamily="18" charset="0"/>
                <a:cs typeface="Times New Roman" pitchFamily="18" charset="0"/>
              </a:rPr>
              <a:t>“To </a:t>
            </a:r>
            <a:r>
              <a:rPr lang="en-US" sz="11200" dirty="0">
                <a:latin typeface="Times New Roman" pitchFamily="18" charset="0"/>
                <a:cs typeface="Times New Roman" pitchFamily="18" charset="0"/>
              </a:rPr>
              <a:t>engage authentic student scholarship that begins at the point where the world and students’ lives intersect” </a:t>
            </a:r>
            <a:r>
              <a:rPr lang="en-US" sz="9600" dirty="0" smtClean="0">
                <a:latin typeface="Times New Roman" pitchFamily="18" charset="0"/>
                <a:cs typeface="Times New Roman" pitchFamily="18" charset="0"/>
              </a:rPr>
              <a:t>(</a:t>
            </a:r>
            <a:r>
              <a:rPr lang="en-US" sz="9600" dirty="0" err="1" smtClean="0">
                <a:latin typeface="Times New Roman" pitchFamily="18" charset="0"/>
                <a:cs typeface="Times New Roman" pitchFamily="18" charset="0"/>
              </a:rPr>
              <a:t>Klausman</a:t>
            </a:r>
            <a:r>
              <a:rPr lang="en-US" sz="9600" dirty="0" smtClean="0">
                <a:latin typeface="Times New Roman" pitchFamily="18" charset="0"/>
                <a:cs typeface="Times New Roman" pitchFamily="18" charset="0"/>
              </a:rPr>
              <a:t>, 2007, p</a:t>
            </a:r>
            <a:r>
              <a:rPr lang="en-US" sz="9600" dirty="0">
                <a:latin typeface="Times New Roman" pitchFamily="18" charset="0"/>
                <a:cs typeface="Times New Roman" pitchFamily="18" charset="0"/>
              </a:rPr>
              <a:t>. 191</a:t>
            </a:r>
            <a:r>
              <a:rPr lang="en-US" sz="9600" dirty="0" smtClean="0">
                <a:latin typeface="Times New Roman" pitchFamily="18" charset="0"/>
                <a:cs typeface="Times New Roman" pitchFamily="18" charset="0"/>
              </a:rPr>
              <a:t>).</a:t>
            </a:r>
          </a:p>
          <a:p>
            <a:pPr marL="0" marR="0" indent="0">
              <a:lnSpc>
                <a:spcPct val="115000"/>
              </a:lnSpc>
              <a:spcBef>
                <a:spcPts val="0"/>
              </a:spcBef>
              <a:spcAft>
                <a:spcPts val="1000"/>
              </a:spcAft>
              <a:buNone/>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  </a:t>
            </a:r>
          </a:p>
          <a:p>
            <a:pPr marL="0" marR="0" indent="0">
              <a:lnSpc>
                <a:spcPct val="115000"/>
              </a:lnSpc>
              <a:spcBef>
                <a:spcPts val="0"/>
              </a:spcBef>
              <a:spcAft>
                <a:spcPts val="1000"/>
              </a:spcAft>
              <a:buNone/>
            </a:pPr>
            <a:endParaRPr lang="en-US" sz="4000" dirty="0"/>
          </a:p>
          <a:p>
            <a:pPr marL="0" marR="0" indent="0">
              <a:lnSpc>
                <a:spcPct val="115000"/>
              </a:lnSpc>
              <a:spcBef>
                <a:spcPts val="0"/>
              </a:spcBef>
              <a:spcAft>
                <a:spcPts val="1000"/>
              </a:spcAft>
              <a:buNone/>
            </a:pPr>
            <a:r>
              <a:rPr lang="en-US" sz="4000" dirty="0" smtClean="0"/>
              <a:t> </a:t>
            </a:r>
            <a:endParaRPr lang="en-US" sz="4500" dirty="0" smtClean="0">
              <a:effectLst/>
              <a:latin typeface="Times New Roman"/>
              <a:ea typeface="Calibri"/>
              <a:cs typeface="Times New Roman"/>
            </a:endParaRPr>
          </a:p>
          <a:p>
            <a:pPr marL="0" marR="0" indent="0">
              <a:lnSpc>
                <a:spcPct val="115000"/>
              </a:lnSpc>
              <a:spcBef>
                <a:spcPts val="0"/>
              </a:spcBef>
              <a:spcAft>
                <a:spcPts val="1000"/>
              </a:spcAft>
              <a:buNone/>
            </a:pPr>
            <a:endParaRPr lang="en-US" sz="4500" dirty="0">
              <a:latin typeface="Times New Roman"/>
              <a:ea typeface="Calibri"/>
              <a:cs typeface="Times New Roman"/>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3434" y="2971800"/>
            <a:ext cx="29146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800"/>
            <a:ext cx="29146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3286" y="5181600"/>
            <a:ext cx="8980714" cy="954107"/>
          </a:xfrm>
          <a:prstGeom prst="rect">
            <a:avLst/>
          </a:prstGeom>
          <a:noFill/>
        </p:spPr>
        <p:txBody>
          <a:bodyPr wrap="square" rtlCol="0">
            <a:spAutoFit/>
          </a:bodyPr>
          <a:lstStyle/>
          <a:p>
            <a:r>
              <a:rPr lang="en-US" sz="2800" dirty="0" smtClean="0"/>
              <a:t>Presented at Professional Development Schools National Conference in collaboration with faculty members as follows:</a:t>
            </a:r>
            <a:endParaRPr lang="en-US" sz="2800" dirty="0"/>
          </a:p>
        </p:txBody>
      </p:sp>
    </p:spTree>
    <p:extLst>
      <p:ext uri="{BB962C8B-B14F-4D97-AF65-F5344CB8AC3E}">
        <p14:creationId xmlns:p14="http://schemas.microsoft.com/office/powerpoint/2010/main" val="1143810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0"/>
            <a:ext cx="6934200" cy="1015663"/>
          </a:xfrm>
          <a:prstGeom prst="rect">
            <a:avLst/>
          </a:prstGeom>
        </p:spPr>
        <p:txBody>
          <a:bodyPr wrap="square">
            <a:spAutoFit/>
          </a:bodyPr>
          <a:lstStyle/>
          <a:p>
            <a:r>
              <a:rPr lang="en-US" sz="4200" b="1" dirty="0">
                <a:solidFill>
                  <a:schemeClr val="accent1"/>
                </a:solidFill>
                <a:ea typeface="Calibri"/>
                <a:cs typeface="Times New Roman"/>
              </a:rPr>
              <a:t>Scholarship</a:t>
            </a:r>
            <a:r>
              <a:rPr lang="en-US" sz="1050" dirty="0">
                <a:ea typeface="Calibri"/>
                <a:cs typeface="Times New Roman"/>
              </a:rPr>
              <a:t/>
            </a:r>
            <a:br>
              <a:rPr lang="en-US" sz="1050" dirty="0">
                <a:ea typeface="Calibri"/>
                <a:cs typeface="Times New Roman"/>
              </a:rPr>
            </a:br>
            <a:endParaRPr lang="en-US" dirty="0"/>
          </a:p>
        </p:txBody>
      </p:sp>
      <p:sp>
        <p:nvSpPr>
          <p:cNvPr id="6" name="Rectangle 5"/>
          <p:cNvSpPr/>
          <p:nvPr/>
        </p:nvSpPr>
        <p:spPr>
          <a:xfrm>
            <a:off x="-457200" y="1018292"/>
            <a:ext cx="9448800" cy="2246769"/>
          </a:xfrm>
          <a:prstGeom prst="rect">
            <a:avLst/>
          </a:prstGeom>
        </p:spPr>
        <p:txBody>
          <a:bodyPr wrap="square">
            <a:spAutoFit/>
          </a:bodyPr>
          <a:lstStyle/>
          <a:p>
            <a:pPr marL="914400" lvl="1" indent="-457200">
              <a:spcAft>
                <a:spcPts val="1000"/>
              </a:spcAft>
              <a:buFont typeface="Courier New" pitchFamily="49" charset="0"/>
              <a:buChar char="o"/>
            </a:pPr>
            <a:r>
              <a:rPr lang="en-US" sz="2800" dirty="0" smtClean="0">
                <a:solidFill>
                  <a:srgbClr val="FFFF93"/>
                </a:solidFill>
                <a:ea typeface="Calibri"/>
                <a:cs typeface="Times New Roman"/>
              </a:rPr>
              <a:t> Presented </a:t>
            </a:r>
            <a:r>
              <a:rPr lang="en-US" sz="2800" dirty="0">
                <a:solidFill>
                  <a:srgbClr val="FFFF93"/>
                </a:solidFill>
                <a:ea typeface="Calibri"/>
                <a:cs typeface="Times New Roman"/>
              </a:rPr>
              <a:t>“Hurdles, Roadblocks, and Challenges of Professional Development School Partnerships: Strategies and Structures for Overcoming and Sustaining” with Dr. Jane McKee, at 2006 PDS National Conference in Orlando, Florida</a:t>
            </a:r>
            <a:endParaRPr lang="en-US" sz="2800" dirty="0">
              <a:solidFill>
                <a:srgbClr val="FFFF93"/>
              </a:solidFill>
            </a:endParaRPr>
          </a:p>
        </p:txBody>
      </p:sp>
      <p:pic>
        <p:nvPicPr>
          <p:cNvPr id="3074" name="Picture 2" descr="C:\Users\dsmith\Pictures\Road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97317"/>
            <a:ext cx="6748633" cy="290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262157"/>
      </p:ext>
    </p:extLst>
  </p:cSld>
  <p:clrMapOvr>
    <a:masterClrMapping/>
  </p:clrMapOvr>
  <p:transition spd="slow">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27" y="-152400"/>
            <a:ext cx="8229600" cy="1399032"/>
          </a:xfrm>
        </p:spPr>
        <p:txBody>
          <a:bodyPr>
            <a:normAutofit/>
          </a:bodyPr>
          <a:lstStyle/>
          <a:p>
            <a:pPr algn="ctr"/>
            <a:r>
              <a:rPr lang="en-US" b="1" dirty="0" smtClean="0">
                <a:latin typeface="Times New Roman" pitchFamily="18" charset="0"/>
                <a:cs typeface="Times New Roman" pitchFamily="18" charset="0"/>
              </a:rPr>
              <a:t>Scholarship Continued</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44517" y="914400"/>
            <a:ext cx="8763000" cy="2895600"/>
          </a:xfrm>
        </p:spPr>
        <p:txBody>
          <a:bodyPr>
            <a:normAutofit/>
          </a:bodyPr>
          <a:lstStyle/>
          <a:p>
            <a:pPr marL="495300" indent="-457200">
              <a:spcBef>
                <a:spcPts val="0"/>
              </a:spcBef>
              <a:spcAft>
                <a:spcPts val="1000"/>
              </a:spcAft>
              <a:buFont typeface="Courier New" pitchFamily="49" charset="0"/>
              <a:buChar char="o"/>
            </a:pPr>
            <a:r>
              <a:rPr lang="en-US" sz="2800" dirty="0" smtClean="0">
                <a:ea typeface="Calibri"/>
                <a:cs typeface="Times New Roman"/>
              </a:rPr>
              <a:t>Presented </a:t>
            </a:r>
            <a:r>
              <a:rPr lang="en-US" sz="2800" dirty="0">
                <a:ea typeface="Calibri"/>
                <a:cs typeface="Times New Roman"/>
              </a:rPr>
              <a:t>“Students and Teachers Education </a:t>
            </a:r>
            <a:r>
              <a:rPr lang="en-US" sz="2800" dirty="0" smtClean="0">
                <a:ea typeface="Calibri"/>
                <a:cs typeface="Times New Roman"/>
              </a:rPr>
              <a:t>Positively Under </a:t>
            </a:r>
            <a:r>
              <a:rPr lang="en-US" sz="2800" dirty="0">
                <a:ea typeface="Calibri"/>
                <a:cs typeface="Times New Roman"/>
              </a:rPr>
              <a:t>Pressure / STEP-UP” with Dr. Jane McKee, at </a:t>
            </a:r>
            <a:r>
              <a:rPr lang="en-US" sz="2800" dirty="0" smtClean="0">
                <a:ea typeface="Calibri"/>
                <a:cs typeface="Times New Roman"/>
              </a:rPr>
              <a:t>2007 </a:t>
            </a:r>
            <a:r>
              <a:rPr lang="en-US" sz="2800" dirty="0">
                <a:ea typeface="Calibri"/>
                <a:cs typeface="Times New Roman"/>
              </a:rPr>
              <a:t>PDS National Conference in Las Vegas, Nevada</a:t>
            </a:r>
          </a:p>
          <a:p>
            <a:pPr marL="38100" lvl="0" indent="0">
              <a:spcBef>
                <a:spcPts val="0"/>
              </a:spcBef>
              <a:spcAft>
                <a:spcPts val="1000"/>
              </a:spcAft>
              <a:buNone/>
            </a:pP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362200"/>
            <a:ext cx="3886200" cy="252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193" y="4876800"/>
            <a:ext cx="8534400" cy="1815882"/>
          </a:xfrm>
          <a:prstGeom prst="rect">
            <a:avLst/>
          </a:prstGeom>
        </p:spPr>
        <p:txBody>
          <a:bodyPr wrap="square">
            <a:spAutoFit/>
          </a:bodyPr>
          <a:lstStyle/>
          <a:p>
            <a:pPr marL="457200" indent="-457200">
              <a:buFont typeface="Courier New" pitchFamily="49" charset="0"/>
              <a:buChar char="o"/>
            </a:pPr>
            <a:r>
              <a:rPr lang="en-US" sz="2800" dirty="0">
                <a:ea typeface="Calibri"/>
                <a:cs typeface="Times New Roman"/>
              </a:rPr>
              <a:t>Presented “The Next STEP-UP (Students and Teachers </a:t>
            </a:r>
          </a:p>
          <a:p>
            <a:r>
              <a:rPr lang="en-US" sz="2800" dirty="0">
                <a:ea typeface="Calibri"/>
                <a:cs typeface="Times New Roman"/>
              </a:rPr>
              <a:t>  </a:t>
            </a:r>
            <a:r>
              <a:rPr lang="en-US" sz="2800" dirty="0" smtClean="0">
                <a:ea typeface="Calibri"/>
                <a:cs typeface="Times New Roman"/>
              </a:rPr>
              <a:t>   </a:t>
            </a:r>
            <a:r>
              <a:rPr lang="en-US" sz="2800" dirty="0">
                <a:ea typeface="Calibri"/>
                <a:cs typeface="Times New Roman"/>
              </a:rPr>
              <a:t>Education Positively Under Pressure) The Sago Mine </a:t>
            </a:r>
          </a:p>
          <a:p>
            <a:r>
              <a:rPr lang="en-US" sz="2800" dirty="0">
                <a:ea typeface="Calibri"/>
                <a:cs typeface="Times New Roman"/>
              </a:rPr>
              <a:t>   </a:t>
            </a:r>
            <a:r>
              <a:rPr lang="en-US" sz="2800" dirty="0" smtClean="0">
                <a:ea typeface="Calibri"/>
                <a:cs typeface="Times New Roman"/>
              </a:rPr>
              <a:t>  Disaster</a:t>
            </a:r>
            <a:r>
              <a:rPr lang="en-US" sz="2800" dirty="0">
                <a:ea typeface="Calibri"/>
                <a:cs typeface="Times New Roman"/>
              </a:rPr>
              <a:t>: Recovery and Reflection” with Dr. </a:t>
            </a:r>
            <a:r>
              <a:rPr lang="en-US" sz="2800" dirty="0" smtClean="0">
                <a:ea typeface="Calibri"/>
                <a:cs typeface="Times New Roman"/>
              </a:rPr>
              <a:t>Pauley</a:t>
            </a:r>
            <a:r>
              <a:rPr lang="en-US" sz="2800" dirty="0">
                <a:ea typeface="Calibri"/>
                <a:cs typeface="Times New Roman"/>
              </a:rPr>
              <a:t>, </a:t>
            </a:r>
            <a:r>
              <a:rPr lang="en-US" sz="2800" dirty="0" smtClean="0">
                <a:ea typeface="Calibri"/>
                <a:cs typeface="Times New Roman"/>
              </a:rPr>
              <a:t>at                         </a:t>
            </a:r>
          </a:p>
          <a:p>
            <a:r>
              <a:rPr lang="en-US" sz="2800" dirty="0" smtClean="0">
                <a:ea typeface="Calibri"/>
                <a:cs typeface="Times New Roman"/>
              </a:rPr>
              <a:t>     2008 </a:t>
            </a:r>
            <a:r>
              <a:rPr lang="en-US" sz="2800" dirty="0">
                <a:ea typeface="Calibri"/>
                <a:cs typeface="Times New Roman"/>
              </a:rPr>
              <a:t>PDS National Conference in Orlando</a:t>
            </a:r>
            <a:r>
              <a:rPr lang="en-US" sz="2800" dirty="0" smtClean="0">
                <a:ea typeface="Calibri"/>
                <a:cs typeface="Times New Roman"/>
              </a:rPr>
              <a:t>, Florida. </a:t>
            </a:r>
            <a:endParaRPr lang="en-US" sz="2800" dirty="0">
              <a:ea typeface="Calibri"/>
              <a:cs typeface="Times New Roman"/>
            </a:endParaRPr>
          </a:p>
        </p:txBody>
      </p:sp>
    </p:spTree>
    <p:extLst>
      <p:ext uri="{BB962C8B-B14F-4D97-AF65-F5344CB8AC3E}">
        <p14:creationId xmlns:p14="http://schemas.microsoft.com/office/powerpoint/2010/main" val="341674210"/>
      </p:ext>
    </p:extLst>
  </p:cSld>
  <p:clrMapOvr>
    <a:masterClrMapping/>
  </p:clrMapOvr>
  <p:transition spd="slow">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normAutofit/>
          </a:bodyPr>
          <a:lstStyle/>
          <a:p>
            <a:pPr algn="ctr"/>
            <a:r>
              <a:rPr lang="en-US" b="1" dirty="0" smtClean="0">
                <a:latin typeface="Times New Roman" pitchFamily="18" charset="0"/>
                <a:cs typeface="Times New Roman" pitchFamily="18" charset="0"/>
              </a:rPr>
              <a:t>Scholarship</a:t>
            </a:r>
            <a:endParaRPr lang="en-US" dirty="0"/>
          </a:p>
        </p:txBody>
      </p:sp>
      <p:sp>
        <p:nvSpPr>
          <p:cNvPr id="3" name="Content Placeholder 2"/>
          <p:cNvSpPr>
            <a:spLocks noGrp="1"/>
          </p:cNvSpPr>
          <p:nvPr>
            <p:ph idx="1"/>
          </p:nvPr>
        </p:nvSpPr>
        <p:spPr>
          <a:xfrm>
            <a:off x="173182" y="1219200"/>
            <a:ext cx="8970818" cy="4966855"/>
          </a:xfrm>
        </p:spPr>
        <p:txBody>
          <a:bodyPr>
            <a:normAutofit/>
          </a:bodyPr>
          <a:lstStyle/>
          <a:p>
            <a:pPr marL="0" lvl="0" indent="0">
              <a:lnSpc>
                <a:spcPct val="115000"/>
              </a:lnSpc>
              <a:spcBef>
                <a:spcPts val="0"/>
              </a:spcBef>
              <a:buNone/>
            </a:pPr>
            <a:r>
              <a:rPr lang="en-US" sz="2400" dirty="0" smtClean="0">
                <a:effectLst/>
                <a:latin typeface="Times New Roman"/>
                <a:ea typeface="Calibri"/>
                <a:cs typeface="Times New Roman"/>
              </a:rPr>
              <a:t>	</a:t>
            </a:r>
          </a:p>
          <a:p>
            <a:pPr>
              <a:lnSpc>
                <a:spcPct val="115000"/>
              </a:lnSpc>
              <a:spcBef>
                <a:spcPts val="0"/>
              </a:spcBef>
              <a:buFont typeface="Courier New" pitchFamily="49" charset="0"/>
              <a:buChar char="o"/>
            </a:pPr>
            <a:r>
              <a:rPr lang="en-US" sz="2800" dirty="0" smtClean="0">
                <a:latin typeface="Times New Roman"/>
                <a:ea typeface="Calibri"/>
                <a:cs typeface="Times New Roman"/>
              </a:rPr>
              <a:t>Authored </a:t>
            </a:r>
            <a:r>
              <a:rPr lang="en-US" sz="2800" dirty="0">
                <a:latin typeface="Times New Roman"/>
                <a:ea typeface="Calibri"/>
                <a:cs typeface="Times New Roman"/>
              </a:rPr>
              <a:t>and submitted a manuscript titled “After Sago” </a:t>
            </a:r>
            <a:endParaRPr lang="en-US" sz="2800" dirty="0" smtClean="0">
              <a:latin typeface="Times New Roman"/>
              <a:ea typeface="Calibri"/>
              <a:cs typeface="Times New Roman"/>
            </a:endParaRPr>
          </a:p>
          <a:p>
            <a:pPr marL="0" indent="0">
              <a:lnSpc>
                <a:spcPct val="115000"/>
              </a:lnSpc>
              <a:spcBef>
                <a:spcPts val="0"/>
              </a:spcBef>
              <a:buNone/>
            </a:pPr>
            <a:r>
              <a:rPr lang="en-US" sz="2800" dirty="0" smtClean="0">
                <a:latin typeface="Times New Roman"/>
                <a:ea typeface="Calibri"/>
                <a:cs typeface="Times New Roman"/>
              </a:rPr>
              <a:t>    for </a:t>
            </a:r>
            <a:r>
              <a:rPr lang="en-US" sz="2800" dirty="0">
                <a:latin typeface="Times New Roman"/>
                <a:ea typeface="Calibri"/>
                <a:cs typeface="Times New Roman"/>
              </a:rPr>
              <a:t>publication in “The Journal of the National </a:t>
            </a:r>
            <a:r>
              <a:rPr lang="en-US" sz="2800" dirty="0" smtClean="0">
                <a:latin typeface="Times New Roman"/>
                <a:ea typeface="Calibri"/>
                <a:cs typeface="Times New Roman"/>
              </a:rPr>
              <a:t>Association</a:t>
            </a:r>
          </a:p>
          <a:p>
            <a:pPr marL="0" indent="0">
              <a:lnSpc>
                <a:spcPct val="115000"/>
              </a:lnSpc>
              <a:spcBef>
                <a:spcPts val="0"/>
              </a:spcBef>
              <a:buNone/>
            </a:pPr>
            <a:r>
              <a:rPr lang="en-US" sz="2800" dirty="0">
                <a:latin typeface="Times New Roman"/>
                <a:ea typeface="Calibri"/>
                <a:cs typeface="Times New Roman"/>
              </a:rPr>
              <a:t> </a:t>
            </a:r>
            <a:r>
              <a:rPr lang="en-US" sz="2800" dirty="0" smtClean="0">
                <a:latin typeface="Times New Roman"/>
                <a:ea typeface="Calibri"/>
                <a:cs typeface="Times New Roman"/>
              </a:rPr>
              <a:t>   </a:t>
            </a:r>
            <a:r>
              <a:rPr lang="en-US" sz="2800" dirty="0">
                <a:latin typeface="Times New Roman"/>
                <a:ea typeface="Calibri"/>
                <a:cs typeface="Times New Roman"/>
              </a:rPr>
              <a:t>for Professional Development Schools” in collaboration </a:t>
            </a:r>
            <a:endParaRPr lang="en-US" sz="2800" dirty="0" smtClean="0">
              <a:latin typeface="Times New Roman"/>
              <a:ea typeface="Calibri"/>
              <a:cs typeface="Times New Roman"/>
            </a:endParaRPr>
          </a:p>
          <a:p>
            <a:pPr marL="0" indent="0">
              <a:lnSpc>
                <a:spcPct val="115000"/>
              </a:lnSpc>
              <a:spcBef>
                <a:spcPts val="0"/>
              </a:spcBef>
              <a:buNone/>
            </a:pPr>
            <a:r>
              <a:rPr lang="en-US" sz="2800" dirty="0">
                <a:latin typeface="Times New Roman"/>
                <a:ea typeface="Calibri"/>
                <a:cs typeface="Times New Roman"/>
              </a:rPr>
              <a:t> </a:t>
            </a:r>
            <a:r>
              <a:rPr lang="en-US" sz="2800" dirty="0" smtClean="0">
                <a:latin typeface="Times New Roman"/>
                <a:ea typeface="Calibri"/>
                <a:cs typeface="Times New Roman"/>
              </a:rPr>
              <a:t>   with </a:t>
            </a:r>
            <a:r>
              <a:rPr lang="en-US" sz="2800" dirty="0">
                <a:latin typeface="Times New Roman"/>
                <a:ea typeface="Calibri"/>
                <a:cs typeface="Times New Roman"/>
              </a:rPr>
              <a:t>Dr. Frances Simone</a:t>
            </a:r>
            <a:endParaRPr lang="en-US" sz="2800" dirty="0">
              <a:ea typeface="Calibri"/>
              <a:cs typeface="Times New Roman"/>
            </a:endParaRPr>
          </a:p>
          <a:p>
            <a:pPr marL="0" lvl="0" indent="0">
              <a:lnSpc>
                <a:spcPct val="115000"/>
              </a:lnSpc>
              <a:spcBef>
                <a:spcPts val="0"/>
              </a:spcBef>
              <a:buNone/>
            </a:pPr>
            <a:endParaRPr lang="en-US" sz="2800" dirty="0">
              <a:ea typeface="Calibri"/>
              <a:cs typeface="Times New Roman"/>
            </a:endParaRPr>
          </a:p>
          <a:p>
            <a:pPr marL="0" indent="0">
              <a:buNone/>
            </a:pPr>
            <a:endParaRPr lang="en-US" dirty="0"/>
          </a:p>
        </p:txBody>
      </p:sp>
      <p:pic>
        <p:nvPicPr>
          <p:cNvPr id="1026" name="Picture 2" descr="C:\Users\dsmith\Pictures\Road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75351"/>
            <a:ext cx="5029200" cy="285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57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83"/>
            <a:ext cx="8229600" cy="1399032"/>
          </a:xfrm>
        </p:spPr>
        <p:txBody>
          <a:bodyPr/>
          <a:lstStyle/>
          <a:p>
            <a:pPr algn="ctr"/>
            <a:r>
              <a:rPr lang="en-US" b="1" dirty="0">
                <a:latin typeface="Times New Roman"/>
                <a:ea typeface="Calibri"/>
                <a:cs typeface="Times New Roman"/>
              </a:rPr>
              <a:t>Research</a:t>
            </a: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19200"/>
            <a:ext cx="2826557" cy="492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4083" y="1524000"/>
            <a:ext cx="6096000" cy="5334000"/>
          </a:xfrm>
        </p:spPr>
        <p:txBody>
          <a:bodyPr>
            <a:normAutofit/>
          </a:bodyPr>
          <a:lstStyle/>
          <a:p>
            <a:pPr marL="0" indent="0">
              <a:buNone/>
            </a:pPr>
            <a:r>
              <a:rPr lang="en-US" sz="2800" dirty="0">
                <a:latin typeface="Times New Roman" pitchFamily="18" charset="0"/>
                <a:cs typeface="Times New Roman" pitchFamily="18" charset="0"/>
              </a:rPr>
              <a:t>M</a:t>
            </a:r>
            <a:r>
              <a:rPr lang="en-US" sz="2800" dirty="0" smtClean="0">
                <a:latin typeface="Times New Roman" pitchFamily="18" charset="0"/>
                <a:cs typeface="Times New Roman" pitchFamily="18" charset="0"/>
              </a:rPr>
              <a:t>ission Statement of </a:t>
            </a:r>
            <a:r>
              <a:rPr lang="en-US" sz="2800" dirty="0">
                <a:latin typeface="Times New Roman" pitchFamily="18" charset="0"/>
                <a:cs typeface="Times New Roman" pitchFamily="18" charset="0"/>
              </a:rPr>
              <a:t>the Doctoral Program in </a:t>
            </a:r>
            <a:r>
              <a:rPr lang="en-US" sz="2800" dirty="0" smtClean="0">
                <a:latin typeface="Times New Roman" pitchFamily="18" charset="0"/>
                <a:cs typeface="Times New Roman" pitchFamily="18" charset="0"/>
              </a:rPr>
              <a:t>Education</a:t>
            </a:r>
          </a:p>
          <a:p>
            <a:pPr marL="0" indent="0">
              <a:buNone/>
            </a:pPr>
            <a:endParaRPr lang="en-US" sz="2800" dirty="0">
              <a:latin typeface="Times New Roman" pitchFamily="18" charset="0"/>
              <a:cs typeface="Times New Roman" pitchFamily="18" charset="0"/>
            </a:endParaRPr>
          </a:p>
          <a:p>
            <a:pPr marL="0" indent="0">
              <a:spcBef>
                <a:spcPts val="0"/>
              </a:spcBef>
              <a:buNone/>
              <a:defRPr/>
            </a:pPr>
            <a:r>
              <a:rPr lang="en-US" sz="2800" dirty="0" smtClean="0">
                <a:latin typeface="Times New Roman" pitchFamily="18" charset="0"/>
                <a:cs typeface="Times New Roman" pitchFamily="18" charset="0"/>
              </a:rPr>
              <a:t>Personal growth evidenced in the research </a:t>
            </a:r>
            <a:r>
              <a:rPr lang="en-US" sz="2800" dirty="0">
                <a:latin typeface="Times New Roman" pitchFamily="18" charset="0"/>
                <a:cs typeface="Times New Roman" pitchFamily="18" charset="0"/>
              </a:rPr>
              <a:t>projects </a:t>
            </a:r>
            <a:r>
              <a:rPr lang="en-US" sz="2800" dirty="0" smtClean="0">
                <a:latin typeface="Times New Roman" pitchFamily="18" charset="0"/>
                <a:cs typeface="Times New Roman" pitchFamily="18" charset="0"/>
              </a:rPr>
              <a:t>in Dr</a:t>
            </a:r>
            <a:r>
              <a:rPr lang="en-US" sz="2800" dirty="0">
                <a:latin typeface="Times New Roman" pitchFamily="18" charset="0"/>
                <a:cs typeface="Times New Roman" pitchFamily="18" charset="0"/>
              </a:rPr>
              <a:t>. Cunningham, Dr. </a:t>
            </a:r>
            <a:r>
              <a:rPr lang="en-US" sz="2800" dirty="0" err="1">
                <a:latin typeface="Times New Roman" pitchFamily="18" charset="0"/>
                <a:cs typeface="Times New Roman" pitchFamily="18" charset="0"/>
              </a:rPr>
              <a:t>Debela</a:t>
            </a:r>
            <a:r>
              <a:rPr lang="en-US" sz="2800" dirty="0">
                <a:latin typeface="Times New Roman" pitchFamily="18" charset="0"/>
                <a:cs typeface="Times New Roman" pitchFamily="18" charset="0"/>
              </a:rPr>
              <a:t>, and Dr. </a:t>
            </a:r>
            <a:r>
              <a:rPr lang="en-US" sz="2800" dirty="0" err="1">
                <a:latin typeface="Times New Roman" pitchFamily="18" charset="0"/>
                <a:cs typeface="Times New Roman" pitchFamily="18" charset="0"/>
              </a:rPr>
              <a:t>Spatig’s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courses as follows:  </a:t>
            </a:r>
            <a:endParaRPr lang="en-US" sz="2800" dirty="0">
              <a:latin typeface="Times New Roman" pitchFamily="18" charset="0"/>
              <a:cs typeface="Times New Roman" pitchFamily="18" charset="0"/>
            </a:endParaRPr>
          </a:p>
          <a:p>
            <a:pPr marL="64008" indent="0">
              <a:buNone/>
            </a:pPr>
            <a:endParaRPr lang="en-US" dirty="0"/>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2082304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Autofit/>
          </a:bodyPr>
          <a:lstStyle/>
          <a:p>
            <a:pPr lvl="0" algn="ctr"/>
            <a:r>
              <a:rPr lang="en-US" b="1" dirty="0" smtClean="0">
                <a:effectLst/>
                <a:latin typeface="Times New Roman"/>
                <a:ea typeface="Calibri"/>
                <a:cs typeface="Times New Roman"/>
              </a:rPr>
              <a:t>Research</a:t>
            </a:r>
            <a:r>
              <a:rPr lang="en-US" dirty="0" smtClean="0">
                <a:ea typeface="Calibri"/>
                <a:cs typeface="Times New Roman"/>
              </a:rPr>
              <a:t/>
            </a:r>
            <a:br>
              <a:rPr lang="en-US" dirty="0" smtClean="0">
                <a:ea typeface="Calibri"/>
                <a:cs typeface="Times New Roman"/>
              </a:rPr>
            </a:br>
            <a:endParaRPr lang="en-US" dirty="0"/>
          </a:p>
        </p:txBody>
      </p:sp>
      <p:sp>
        <p:nvSpPr>
          <p:cNvPr id="3" name="Content Placeholder 2"/>
          <p:cNvSpPr>
            <a:spLocks noGrp="1"/>
          </p:cNvSpPr>
          <p:nvPr>
            <p:ph idx="1"/>
          </p:nvPr>
        </p:nvSpPr>
        <p:spPr>
          <a:xfrm>
            <a:off x="366548" y="685800"/>
            <a:ext cx="8410903" cy="3886200"/>
          </a:xfrm>
        </p:spPr>
        <p:txBody>
          <a:bodyPr>
            <a:normAutofit fontScale="25000" lnSpcReduction="20000"/>
          </a:bodyPr>
          <a:lstStyle/>
          <a:p>
            <a:pPr marR="0" indent="0">
              <a:lnSpc>
                <a:spcPct val="115000"/>
              </a:lnSpc>
              <a:spcBef>
                <a:spcPts val="0"/>
              </a:spcBef>
              <a:spcAft>
                <a:spcPts val="1000"/>
              </a:spcAft>
              <a:buNone/>
            </a:pPr>
            <a:r>
              <a:rPr lang="en-US" sz="7200" b="1" dirty="0" smtClean="0">
                <a:effectLst/>
                <a:latin typeface="Times New Roman"/>
                <a:ea typeface="Calibri"/>
                <a:cs typeface="Times New Roman"/>
              </a:rPr>
              <a:t> </a:t>
            </a:r>
            <a:endParaRPr lang="en-US" sz="7200" dirty="0">
              <a:ea typeface="Calibri"/>
              <a:cs typeface="Times New Roman"/>
            </a:endParaRPr>
          </a:p>
          <a:p>
            <a:pPr lvl="1">
              <a:lnSpc>
                <a:spcPct val="200000"/>
              </a:lnSpc>
              <a:spcBef>
                <a:spcPts val="0"/>
              </a:spcBef>
              <a:buFont typeface="Courier New" pitchFamily="49" charset="0"/>
              <a:buChar char="o"/>
            </a:pPr>
            <a:r>
              <a:rPr lang="en-US" sz="11200" dirty="0" smtClean="0">
                <a:latin typeface="Times New Roman"/>
                <a:ea typeface="Calibri"/>
                <a:cs typeface="Times New Roman"/>
              </a:rPr>
              <a:t>LS 703 Research and Design with Dr</a:t>
            </a:r>
            <a:r>
              <a:rPr lang="en-US" sz="11200" dirty="0">
                <a:latin typeface="Times New Roman"/>
                <a:ea typeface="Calibri"/>
                <a:cs typeface="Times New Roman"/>
              </a:rPr>
              <a:t>. </a:t>
            </a:r>
            <a:r>
              <a:rPr lang="en-US" sz="11200" dirty="0" smtClean="0">
                <a:latin typeface="Times New Roman"/>
                <a:ea typeface="Calibri"/>
                <a:cs typeface="Times New Roman"/>
              </a:rPr>
              <a:t>Cunningham</a:t>
            </a:r>
          </a:p>
          <a:p>
            <a:pPr lvl="2">
              <a:lnSpc>
                <a:spcPct val="120000"/>
              </a:lnSpc>
              <a:spcBef>
                <a:spcPts val="0"/>
              </a:spcBef>
            </a:pPr>
            <a:r>
              <a:rPr lang="en-US" sz="9600" dirty="0" smtClean="0">
                <a:latin typeface="Times New Roman"/>
                <a:ea typeface="Calibri"/>
              </a:rPr>
              <a:t>Collaborative </a:t>
            </a:r>
            <a:r>
              <a:rPr lang="en-US" sz="9600" dirty="0">
                <a:latin typeface="Times New Roman"/>
                <a:ea typeface="Calibri"/>
              </a:rPr>
              <a:t>Institutional Training Initiative </a:t>
            </a:r>
            <a:r>
              <a:rPr lang="en-US" sz="9600" dirty="0">
                <a:latin typeface="Times New Roman"/>
                <a:ea typeface="Calibri"/>
                <a:cs typeface="Times New Roman"/>
              </a:rPr>
              <a:t>CITI Human Research </a:t>
            </a:r>
            <a:r>
              <a:rPr lang="en-US" sz="9600" dirty="0" smtClean="0">
                <a:latin typeface="Times New Roman"/>
                <a:ea typeface="Calibri"/>
                <a:cs typeface="Times New Roman"/>
              </a:rPr>
              <a:t>Course</a:t>
            </a:r>
          </a:p>
          <a:p>
            <a:pPr marL="877824" lvl="2" indent="0">
              <a:lnSpc>
                <a:spcPct val="120000"/>
              </a:lnSpc>
              <a:spcBef>
                <a:spcPts val="0"/>
              </a:spcBef>
              <a:buNone/>
            </a:pPr>
            <a:endParaRPr lang="en-US" sz="5600" dirty="0" smtClean="0">
              <a:latin typeface="Times New Roman"/>
              <a:ea typeface="Calibri"/>
              <a:cs typeface="Times New Roman"/>
            </a:endParaRPr>
          </a:p>
          <a:p>
            <a:pPr lvl="2">
              <a:lnSpc>
                <a:spcPct val="120000"/>
              </a:lnSpc>
              <a:spcBef>
                <a:spcPts val="0"/>
              </a:spcBef>
            </a:pPr>
            <a:r>
              <a:rPr lang="en-US" sz="9600" dirty="0" smtClean="0">
                <a:latin typeface="Times New Roman"/>
                <a:ea typeface="Calibri"/>
                <a:cs typeface="Times New Roman"/>
              </a:rPr>
              <a:t>“</a:t>
            </a:r>
            <a:r>
              <a:rPr lang="en-US" sz="9600" dirty="0">
                <a:latin typeface="Times New Roman"/>
                <a:ea typeface="Calibri"/>
                <a:cs typeface="Times New Roman"/>
              </a:rPr>
              <a:t>Inclusion </a:t>
            </a:r>
            <a:r>
              <a:rPr lang="en-US" sz="9600" dirty="0" smtClean="0">
                <a:effectLst/>
                <a:latin typeface="Times New Roman"/>
                <a:ea typeface="Calibri"/>
                <a:cs typeface="Times New Roman"/>
              </a:rPr>
              <a:t>of Students with Autism in High School”</a:t>
            </a:r>
            <a:endParaRPr lang="en-US" sz="9600" dirty="0"/>
          </a:p>
        </p:txBody>
      </p:sp>
      <p:pic>
        <p:nvPicPr>
          <p:cNvPr id="4098" name="Picture 2" descr="C:\Users\dsmith\Pictures\Road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7600"/>
            <a:ext cx="7924800" cy="298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35744"/>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latin typeface="Times New Roman"/>
                <a:ea typeface="Calibri"/>
                <a:cs typeface="Times New Roman"/>
              </a:rPr>
              <a:t>Research Continued</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0" y="1295400"/>
            <a:ext cx="9144000" cy="5562600"/>
          </a:xfrm>
        </p:spPr>
        <p:txBody>
          <a:bodyPr>
            <a:noAutofit/>
          </a:bodyPr>
          <a:lstStyle/>
          <a:p>
            <a:pPr lvl="0">
              <a:lnSpc>
                <a:spcPct val="120000"/>
              </a:lnSpc>
              <a:spcBef>
                <a:spcPts val="0"/>
              </a:spcBef>
              <a:buFont typeface="Courier New" pitchFamily="49" charset="0"/>
              <a:buChar char="o"/>
            </a:pPr>
            <a:r>
              <a:rPr lang="en-US" sz="2800" dirty="0">
                <a:latin typeface="Times New Roman"/>
                <a:ea typeface="Calibri"/>
                <a:cs typeface="Times New Roman"/>
              </a:rPr>
              <a:t>CI 706 </a:t>
            </a:r>
            <a:r>
              <a:rPr lang="en-US" sz="2800" dirty="0" smtClean="0">
                <a:latin typeface="Times New Roman"/>
                <a:ea typeface="Calibri"/>
              </a:rPr>
              <a:t>Multicultural and Diversity </a:t>
            </a:r>
            <a:r>
              <a:rPr lang="en-US" sz="2800" dirty="0">
                <a:latin typeface="Times New Roman"/>
                <a:ea typeface="Calibri"/>
              </a:rPr>
              <a:t>Issues Qualitative Research </a:t>
            </a:r>
            <a:r>
              <a:rPr lang="en-US" sz="2800" dirty="0" smtClean="0">
                <a:latin typeface="Times New Roman"/>
                <a:ea typeface="Calibri"/>
              </a:rPr>
              <a:t>with </a:t>
            </a:r>
            <a:r>
              <a:rPr lang="en-US" sz="2800" dirty="0" smtClean="0">
                <a:latin typeface="Times New Roman"/>
                <a:ea typeface="Calibri"/>
                <a:cs typeface="Times New Roman"/>
              </a:rPr>
              <a:t>Dr</a:t>
            </a:r>
            <a:r>
              <a:rPr lang="en-US" sz="2800" dirty="0">
                <a:latin typeface="Times New Roman"/>
                <a:ea typeface="Calibri"/>
                <a:cs typeface="Times New Roman"/>
              </a:rPr>
              <a:t>. </a:t>
            </a:r>
            <a:r>
              <a:rPr lang="en-US" sz="2800" dirty="0" err="1" smtClean="0">
                <a:latin typeface="Times New Roman"/>
                <a:ea typeface="Calibri"/>
                <a:cs typeface="Times New Roman"/>
              </a:rPr>
              <a:t>Debela</a:t>
            </a:r>
            <a:endParaRPr lang="en-US" sz="2800" dirty="0">
              <a:latin typeface="Times New Roman"/>
              <a:ea typeface="Calibri"/>
              <a:cs typeface="Times New Roman"/>
            </a:endParaRPr>
          </a:p>
          <a:p>
            <a:pPr lvl="1">
              <a:lnSpc>
                <a:spcPct val="120000"/>
              </a:lnSpc>
              <a:spcBef>
                <a:spcPts val="0"/>
              </a:spcBef>
              <a:buFont typeface="Arial" pitchFamily="34" charset="0"/>
              <a:buChar char="•"/>
            </a:pPr>
            <a:r>
              <a:rPr lang="en-US" sz="2400" dirty="0" smtClean="0">
                <a:latin typeface="Times New Roman"/>
                <a:ea typeface="Calibri"/>
                <a:cs typeface="Times New Roman"/>
              </a:rPr>
              <a:t>Institutional </a:t>
            </a:r>
            <a:r>
              <a:rPr lang="en-US" sz="2400" dirty="0">
                <a:latin typeface="Times New Roman"/>
                <a:ea typeface="Calibri"/>
                <a:cs typeface="Times New Roman"/>
              </a:rPr>
              <a:t>Review Board (IRB) </a:t>
            </a:r>
            <a:r>
              <a:rPr lang="en-US" sz="2400" dirty="0" smtClean="0">
                <a:latin typeface="Times New Roman"/>
                <a:ea typeface="Calibri"/>
                <a:cs typeface="Times New Roman"/>
              </a:rPr>
              <a:t>Approval</a:t>
            </a:r>
          </a:p>
          <a:p>
            <a:pPr marL="537210" lvl="1" indent="0">
              <a:lnSpc>
                <a:spcPct val="120000"/>
              </a:lnSpc>
              <a:spcBef>
                <a:spcPts val="0"/>
              </a:spcBef>
              <a:buNone/>
            </a:pPr>
            <a:endParaRPr lang="en-US" sz="1400" dirty="0">
              <a:ea typeface="Calibri"/>
              <a:cs typeface="Times New Roman"/>
            </a:endParaRPr>
          </a:p>
          <a:p>
            <a:pPr lvl="1">
              <a:lnSpc>
                <a:spcPct val="120000"/>
              </a:lnSpc>
              <a:spcBef>
                <a:spcPts val="0"/>
              </a:spcBef>
              <a:buFont typeface="Arial" pitchFamily="34" charset="0"/>
              <a:buChar char="•"/>
            </a:pPr>
            <a:r>
              <a:rPr lang="en-US" sz="2400" dirty="0">
                <a:latin typeface="Times New Roman"/>
                <a:ea typeface="Calibri"/>
                <a:cs typeface="Times New Roman"/>
              </a:rPr>
              <a:t>“Felons Perceptions: Transition from Incarceration to the General  Public” </a:t>
            </a:r>
            <a:endParaRPr lang="en-US" sz="2400" dirty="0" smtClean="0">
              <a:latin typeface="Times New Roman"/>
              <a:ea typeface="Calibri"/>
              <a:cs typeface="Times New Roman"/>
            </a:endParaRPr>
          </a:p>
          <a:p>
            <a:pPr marL="457200" lvl="1" indent="0">
              <a:lnSpc>
                <a:spcPct val="120000"/>
              </a:lnSpc>
              <a:spcBef>
                <a:spcPts val="0"/>
              </a:spcBef>
              <a:buNone/>
            </a:pPr>
            <a:endParaRPr lang="en-US" sz="2800" dirty="0">
              <a:latin typeface="Times New Roman"/>
              <a:ea typeface="Calibri"/>
              <a:cs typeface="Times New Roman"/>
            </a:endParaRPr>
          </a:p>
          <a:p>
            <a:pPr marL="0" lvl="0" indent="0" algn="ctr">
              <a:lnSpc>
                <a:spcPct val="120000"/>
              </a:lnSpc>
              <a:spcBef>
                <a:spcPts val="0"/>
              </a:spcBef>
              <a:buNone/>
            </a:pPr>
            <a:r>
              <a:rPr lang="en-US" sz="2800" dirty="0" smtClean="0"/>
              <a:t>“</a:t>
            </a:r>
            <a:r>
              <a:rPr lang="en-US" sz="2800" dirty="0">
                <a:latin typeface="Times New Roman" pitchFamily="18" charset="0"/>
                <a:cs typeface="Times New Roman" pitchFamily="18" charset="0"/>
              </a:rPr>
              <a:t>What you know about your research - reflected in </a:t>
            </a:r>
            <a:endParaRPr lang="en-US" sz="2800" dirty="0" smtClean="0">
              <a:latin typeface="Times New Roman" pitchFamily="18" charset="0"/>
              <a:cs typeface="Times New Roman" pitchFamily="18" charset="0"/>
            </a:endParaRPr>
          </a:p>
          <a:p>
            <a:pPr marL="0" lvl="0" indent="0" algn="ctr">
              <a:lnSpc>
                <a:spcPct val="120000"/>
              </a:lnSpc>
              <a:spcBef>
                <a:spcPts val="0"/>
              </a:spcBef>
              <a:buNone/>
            </a:pPr>
            <a:r>
              <a:rPr lang="en-US" sz="2800" dirty="0" smtClean="0">
                <a:latin typeface="Times New Roman" pitchFamily="18" charset="0"/>
                <a:cs typeface="Times New Roman" pitchFamily="18" charset="0"/>
              </a:rPr>
              <a:t>your </a:t>
            </a:r>
            <a:r>
              <a:rPr lang="en-US" sz="2800" dirty="0">
                <a:latin typeface="Times New Roman" pitchFamily="18" charset="0"/>
                <a:cs typeface="Times New Roman" pitchFamily="18" charset="0"/>
              </a:rPr>
              <a:t>interpretations - is intertwined with what </a:t>
            </a:r>
            <a:r>
              <a:rPr lang="en-US" sz="2800" dirty="0" smtClean="0">
                <a:latin typeface="Times New Roman" pitchFamily="18" charset="0"/>
                <a:cs typeface="Times New Roman" pitchFamily="18" charset="0"/>
              </a:rPr>
              <a:t>you</a:t>
            </a:r>
          </a:p>
          <a:p>
            <a:pPr marL="0" lvl="0" indent="0" algn="ctr">
              <a:lnSpc>
                <a:spcPct val="120000"/>
              </a:lnSpc>
              <a:spcBef>
                <a:spcPts val="0"/>
              </a:spcBef>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know about </a:t>
            </a:r>
            <a:r>
              <a:rPr lang="en-US" sz="2800" dirty="0" smtClean="0">
                <a:latin typeface="Times New Roman" pitchFamily="18" charset="0"/>
                <a:cs typeface="Times New Roman" pitchFamily="18" charset="0"/>
              </a:rPr>
              <a:t>yourself”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Glesne</a:t>
            </a:r>
            <a:r>
              <a:rPr lang="en-US" sz="2400" dirty="0" smtClean="0">
                <a:latin typeface="Times New Roman" pitchFamily="18" charset="0"/>
                <a:cs typeface="Times New Roman" pitchFamily="18" charset="0"/>
              </a:rPr>
              <a:t>, 2011, p. 242).</a:t>
            </a:r>
            <a:endParaRPr lang="en-US" sz="2400" dirty="0">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2701852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pPr algn="ctr"/>
            <a:r>
              <a:rPr lang="en-US" b="1" dirty="0">
                <a:latin typeface="Times New Roman"/>
                <a:ea typeface="Calibri"/>
                <a:cs typeface="Times New Roman"/>
              </a:rPr>
              <a:t>Research Continued</a:t>
            </a:r>
            <a:endParaRPr lang="en-US" dirty="0"/>
          </a:p>
        </p:txBody>
      </p:sp>
      <p:sp>
        <p:nvSpPr>
          <p:cNvPr id="3" name="Content Placeholder 2"/>
          <p:cNvSpPr>
            <a:spLocks noGrp="1"/>
          </p:cNvSpPr>
          <p:nvPr>
            <p:ph idx="1"/>
          </p:nvPr>
        </p:nvSpPr>
        <p:spPr>
          <a:xfrm>
            <a:off x="0" y="1066800"/>
            <a:ext cx="9144000" cy="5638800"/>
          </a:xfrm>
        </p:spPr>
        <p:txBody>
          <a:bodyPr>
            <a:noAutofit/>
          </a:bodyPr>
          <a:lstStyle/>
          <a:p>
            <a:pPr>
              <a:buFont typeface="Courier New" pitchFamily="49" charset="0"/>
              <a:buChar char="o"/>
            </a:pPr>
            <a:r>
              <a:rPr lang="en-US" sz="2800" dirty="0" smtClean="0">
                <a:latin typeface="Times New Roman" pitchFamily="18" charset="0"/>
                <a:ea typeface="Calibri"/>
                <a:cs typeface="Times New Roman" pitchFamily="18" charset="0"/>
              </a:rPr>
              <a:t>EDF 626 Advanced Qualitative Research  with </a:t>
            </a:r>
          </a:p>
          <a:p>
            <a:pPr marL="0" indent="0">
              <a:buNone/>
            </a:pPr>
            <a:r>
              <a:rPr lang="en-US" sz="2800" dirty="0" smtClean="0">
                <a:latin typeface="Times New Roman" pitchFamily="18" charset="0"/>
                <a:ea typeface="Calibri"/>
                <a:cs typeface="Times New Roman" pitchFamily="18" charset="0"/>
              </a:rPr>
              <a:t>    Dr</a:t>
            </a:r>
            <a:r>
              <a:rPr lang="en-US" sz="2800" dirty="0">
                <a:latin typeface="Times New Roman" pitchFamily="18" charset="0"/>
                <a:ea typeface="Calibri"/>
                <a:cs typeface="Times New Roman" pitchFamily="18" charset="0"/>
              </a:rPr>
              <a:t>. </a:t>
            </a:r>
            <a:r>
              <a:rPr lang="en-US" sz="2800" dirty="0" err="1" smtClean="0">
                <a:latin typeface="Times New Roman" pitchFamily="18" charset="0"/>
                <a:ea typeface="Calibri"/>
                <a:cs typeface="Times New Roman" pitchFamily="18" charset="0"/>
              </a:rPr>
              <a:t>Spatig</a:t>
            </a:r>
            <a:endParaRPr lang="en-US" sz="2800" dirty="0" smtClean="0">
              <a:latin typeface="Times New Roman" pitchFamily="18" charset="0"/>
              <a:ea typeface="Calibri"/>
              <a:cs typeface="Times New Roman" pitchFamily="18" charset="0"/>
            </a:endParaRPr>
          </a:p>
          <a:p>
            <a:pPr marL="0" indent="0">
              <a:buNone/>
            </a:pPr>
            <a:endParaRPr lang="en-US" sz="1400" dirty="0" smtClean="0">
              <a:latin typeface="Times New Roman" pitchFamily="18" charset="0"/>
              <a:ea typeface="Calibri"/>
              <a:cs typeface="Times New Roman" pitchFamily="18" charset="0"/>
            </a:endParaRPr>
          </a:p>
          <a:p>
            <a:pPr lvl="2">
              <a:spcBef>
                <a:spcPts val="0"/>
              </a:spcBef>
            </a:pPr>
            <a:r>
              <a:rPr lang="en-US" dirty="0" smtClean="0">
                <a:latin typeface="Times New Roman" pitchFamily="18" charset="0"/>
                <a:ea typeface="Calibri"/>
                <a:cs typeface="Times New Roman" pitchFamily="18" charset="0"/>
              </a:rPr>
              <a:t>Institutional </a:t>
            </a:r>
            <a:r>
              <a:rPr lang="en-US" dirty="0">
                <a:latin typeface="Times New Roman" pitchFamily="18" charset="0"/>
                <a:ea typeface="Calibri"/>
                <a:cs typeface="Times New Roman" pitchFamily="18" charset="0"/>
              </a:rPr>
              <a:t>Review Board (IRB) </a:t>
            </a:r>
            <a:r>
              <a:rPr lang="en-US" dirty="0" smtClean="0">
                <a:latin typeface="Times New Roman" pitchFamily="18" charset="0"/>
                <a:ea typeface="Calibri"/>
                <a:cs typeface="Times New Roman" pitchFamily="18" charset="0"/>
              </a:rPr>
              <a:t>Approval</a:t>
            </a:r>
          </a:p>
          <a:p>
            <a:pPr marL="877824" lvl="2" indent="0">
              <a:spcBef>
                <a:spcPts val="0"/>
              </a:spcBef>
              <a:buNone/>
            </a:pPr>
            <a:endParaRPr lang="en-US" sz="1400" dirty="0" smtClean="0">
              <a:latin typeface="Times New Roman" pitchFamily="18" charset="0"/>
              <a:ea typeface="Calibri"/>
              <a:cs typeface="Times New Roman" pitchFamily="18" charset="0"/>
            </a:endParaRPr>
          </a:p>
          <a:p>
            <a:pPr lvl="2">
              <a:spcBef>
                <a:spcPts val="0"/>
              </a:spcBef>
            </a:pPr>
            <a:r>
              <a:rPr lang="en-US" dirty="0" smtClean="0">
                <a:latin typeface="Times New Roman" pitchFamily="18" charset="0"/>
                <a:ea typeface="Calibri"/>
                <a:cs typeface="Times New Roman" pitchFamily="18" charset="0"/>
              </a:rPr>
              <a:t>“High </a:t>
            </a:r>
            <a:r>
              <a:rPr lang="en-US" dirty="0">
                <a:latin typeface="Times New Roman" pitchFamily="18" charset="0"/>
                <a:ea typeface="Calibri"/>
                <a:cs typeface="Times New Roman" pitchFamily="18" charset="0"/>
              </a:rPr>
              <a:t>School Students with Autism Speak Out</a:t>
            </a:r>
            <a:r>
              <a:rPr lang="en-US" dirty="0" smtClean="0">
                <a:latin typeface="Times New Roman" pitchFamily="18" charset="0"/>
                <a:ea typeface="Calibri"/>
                <a:cs typeface="Times New Roman" pitchFamily="18" charset="0"/>
              </a:rPr>
              <a:t>”</a:t>
            </a:r>
          </a:p>
          <a:p>
            <a:pPr marL="457200" lvl="1" indent="0">
              <a:buNone/>
            </a:pPr>
            <a:endParaRPr lang="en-US" sz="2400" dirty="0" smtClean="0">
              <a:latin typeface="Times New Roman" pitchFamily="18" charset="0"/>
              <a:cs typeface="Times New Roman" pitchFamily="18" charset="0"/>
            </a:endParaRPr>
          </a:p>
          <a:p>
            <a:pPr marL="457200" lvl="1" indent="0" algn="ctr">
              <a:buNone/>
            </a:pPr>
            <a:r>
              <a:rPr lang="en-US" sz="2800" dirty="0" smtClean="0">
                <a:latin typeface="Times New Roman" pitchFamily="18" charset="0"/>
                <a:cs typeface="Times New Roman" pitchFamily="18" charset="0"/>
              </a:rPr>
              <a:t>“Qualitative </a:t>
            </a:r>
            <a:r>
              <a:rPr lang="en-US" sz="2800" dirty="0">
                <a:latin typeface="Times New Roman" pitchFamily="18" charset="0"/>
                <a:cs typeface="Times New Roman" pitchFamily="18" charset="0"/>
              </a:rPr>
              <a:t>research is an ongoing process that involves tacking back and forth between the different components </a:t>
            </a:r>
            <a:endParaRPr lang="en-US" sz="2800" dirty="0" smtClean="0">
              <a:latin typeface="Times New Roman" pitchFamily="18" charset="0"/>
              <a:cs typeface="Times New Roman" pitchFamily="18" charset="0"/>
            </a:endParaRPr>
          </a:p>
          <a:p>
            <a:pPr marL="457200" lvl="1" indent="0" algn="ctr">
              <a:buNone/>
            </a:pPr>
            <a:r>
              <a:rPr lang="en-US" sz="2800" dirty="0" smtClean="0">
                <a:latin typeface="Times New Roman" pitchFamily="18" charset="0"/>
                <a:cs typeface="Times New Roman" pitchFamily="18" charset="0"/>
              </a:rPr>
              <a:t>of </a:t>
            </a:r>
            <a:r>
              <a:rPr lang="en-US" sz="2800" dirty="0">
                <a:latin typeface="Times New Roman" pitchFamily="18" charset="0"/>
                <a:cs typeface="Times New Roman" pitchFamily="18" charset="0"/>
              </a:rPr>
              <a:t>the design, assessing the implication of goals, theories, research question, methods and </a:t>
            </a:r>
            <a:r>
              <a:rPr lang="en-US" sz="2800" dirty="0" smtClean="0">
                <a:latin typeface="Times New Roman" pitchFamily="18" charset="0"/>
                <a:cs typeface="Times New Roman" pitchFamily="18" charset="0"/>
              </a:rPr>
              <a:t>validity threats </a:t>
            </a:r>
            <a:r>
              <a:rPr lang="en-US" sz="2800" dirty="0">
                <a:latin typeface="Times New Roman" pitchFamily="18" charset="0"/>
                <a:cs typeface="Times New Roman" pitchFamily="18" charset="0"/>
              </a:rPr>
              <a:t>for one </a:t>
            </a:r>
            <a:r>
              <a:rPr lang="en-US" sz="2800" dirty="0" smtClean="0">
                <a:latin typeface="Times New Roman" pitchFamily="18" charset="0"/>
                <a:cs typeface="Times New Roman" pitchFamily="18" charset="0"/>
              </a:rPr>
              <a:t>another” </a:t>
            </a:r>
            <a:r>
              <a:rPr lang="en-US" sz="2400" dirty="0" smtClean="0">
                <a:latin typeface="Times New Roman" pitchFamily="18" charset="0"/>
                <a:cs typeface="Times New Roman" pitchFamily="18" charset="0"/>
              </a:rPr>
              <a:t>(Maxwell, 2005</a:t>
            </a:r>
            <a:r>
              <a:rPr lang="en-US" sz="2400" dirty="0">
                <a:latin typeface="Times New Roman" pitchFamily="18" charset="0"/>
                <a:cs typeface="Times New Roman" pitchFamily="18" charset="0"/>
              </a:rPr>
              <a:t>, pg. 85).</a:t>
            </a:r>
          </a:p>
          <a:p>
            <a:pPr marL="457200" lvl="1" indent="0">
              <a:buNone/>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29172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399032"/>
          </a:xfrm>
        </p:spPr>
        <p:txBody>
          <a:bodyPr>
            <a:noAutofit/>
          </a:bodyPr>
          <a:lstStyle/>
          <a:p>
            <a:pPr algn="ctr"/>
            <a:r>
              <a:rPr lang="en-US" b="1" dirty="0" smtClean="0">
                <a:latin typeface="Times New Roman" pitchFamily="18" charset="0"/>
                <a:cs typeface="Times New Roman" pitchFamily="18" charset="0"/>
              </a:rPr>
              <a:t>Personal Growth</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200" dirty="0">
                <a:latin typeface="Times New Roman" pitchFamily="18" charset="0"/>
                <a:cs typeface="Times New Roman" pitchFamily="18" charset="0"/>
              </a:rPr>
              <a:t>research</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778" y="1447800"/>
            <a:ext cx="6202127" cy="512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27076" y="3048869"/>
            <a:ext cx="2743200" cy="954107"/>
          </a:xfrm>
          <a:prstGeom prst="rect">
            <a:avLst/>
          </a:prstGeom>
        </p:spPr>
        <p:txBody>
          <a:bodyPr wrap="square">
            <a:spAutoFit/>
          </a:bodyPr>
          <a:lstStyle/>
          <a:p>
            <a:r>
              <a:rPr lang="en-US" sz="2800" dirty="0" smtClean="0">
                <a:latin typeface="Times New Roman" pitchFamily="18" charset="0"/>
                <a:cs typeface="Times New Roman" pitchFamily="18" charset="0"/>
              </a:rPr>
              <a:t>My five precious grandchildren.</a:t>
            </a:r>
            <a:endParaRPr lang="en-US" sz="2800" dirty="0"/>
          </a:p>
        </p:txBody>
      </p:sp>
    </p:spTree>
    <p:extLst>
      <p:ext uri="{BB962C8B-B14F-4D97-AF65-F5344CB8AC3E}">
        <p14:creationId xmlns:p14="http://schemas.microsoft.com/office/powerpoint/2010/main" val="346524751"/>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86"/>
            <a:ext cx="8229600" cy="1399032"/>
          </a:xfrm>
        </p:spPr>
        <p:txBody>
          <a:bodyPr/>
          <a:lstStyle/>
          <a:p>
            <a:pPr algn="ctr"/>
            <a:r>
              <a:rPr lang="en-US" b="1" dirty="0">
                <a:latin typeface="Times New Roman" pitchFamily="18" charset="0"/>
                <a:cs typeface="Times New Roman" pitchFamily="18" charset="0"/>
              </a:rPr>
              <a:t>Professional Growth</a:t>
            </a:r>
            <a:endParaRPr lang="en-US" dirty="0"/>
          </a:p>
        </p:txBody>
      </p:sp>
      <p:sp>
        <p:nvSpPr>
          <p:cNvPr id="3" name="Content Placeholder 2"/>
          <p:cNvSpPr>
            <a:spLocks noGrp="1"/>
          </p:cNvSpPr>
          <p:nvPr>
            <p:ph idx="1"/>
          </p:nvPr>
        </p:nvSpPr>
        <p:spPr>
          <a:xfrm>
            <a:off x="34159" y="1676400"/>
            <a:ext cx="9144000" cy="5638800"/>
          </a:xfrm>
        </p:spPr>
        <p:txBody>
          <a:bodyPr>
            <a:normAutofit/>
          </a:bodyPr>
          <a:lstStyle/>
          <a:p>
            <a:pPr>
              <a:buFont typeface="Courier New" pitchFamily="49" charset="0"/>
              <a:buChar char="o"/>
            </a:pPr>
            <a:r>
              <a:rPr lang="en-US" sz="2800" dirty="0" smtClean="0">
                <a:latin typeface="Times New Roman" pitchFamily="18" charset="0"/>
                <a:cs typeface="Times New Roman" pitchFamily="18" charset="0"/>
              </a:rPr>
              <a:t>Collaboration - realized through collaborative experiences with MU faculty, staff members, and other doctoral students</a:t>
            </a:r>
          </a:p>
          <a:p>
            <a:pPr>
              <a:buFont typeface="Courier New" pitchFamily="49" charset="0"/>
              <a:buChar char="o"/>
            </a:pPr>
            <a:r>
              <a:rPr lang="en-US" sz="2800" dirty="0" smtClean="0">
                <a:latin typeface="Times New Roman" pitchFamily="18" charset="0"/>
                <a:cs typeface="Times New Roman" pitchFamily="18" charset="0"/>
              </a:rPr>
              <a:t>Depth of Understanding - extended and deepened through the coursework of educational theory at MU and I have redefined my own personal educational theory</a:t>
            </a:r>
          </a:p>
          <a:p>
            <a:pPr>
              <a:buFont typeface="Courier New" pitchFamily="49" charset="0"/>
              <a:buChar char="o"/>
            </a:pPr>
            <a:r>
              <a:rPr lang="en-US" sz="2800" dirty="0" smtClean="0">
                <a:latin typeface="Times New Roman" pitchFamily="18" charset="0"/>
                <a:cs typeface="Times New Roman" pitchFamily="18" charset="0"/>
              </a:rPr>
              <a:t>Scholarship - gained expertise in my academic field and confidence as a national presenter</a:t>
            </a:r>
          </a:p>
          <a:p>
            <a:pPr>
              <a:buFont typeface="Courier New" pitchFamily="49" charset="0"/>
              <a:buChar char="o"/>
            </a:pPr>
            <a:r>
              <a:rPr lang="en-US" sz="2800" dirty="0" smtClean="0">
                <a:latin typeface="Times New Roman" pitchFamily="18" charset="0"/>
                <a:cs typeface="Times New Roman" pitchFamily="18" charset="0"/>
              </a:rPr>
              <a:t>Research - increased my knowledge and enhanced skills necessary to become a researcher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59121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399"/>
            <a:ext cx="8915400" cy="1396545"/>
          </a:xfrm>
        </p:spPr>
        <p:txBody>
          <a:bodyPr>
            <a:noAutofit/>
          </a:bodyPr>
          <a:lstStyle/>
          <a:p>
            <a:pPr lvl="0" algn="ctr">
              <a:spcBef>
                <a:spcPct val="20000"/>
              </a:spcBef>
            </a:pPr>
            <a:r>
              <a:rPr lang="en-US" sz="3200" dirty="0" smtClean="0">
                <a:solidFill>
                  <a:srgbClr val="FFCC00"/>
                </a:solidFill>
                <a:ea typeface="+mn-ea"/>
                <a:cs typeface="+mn-cs"/>
              </a:rPr>
              <a:t>“</a:t>
            </a:r>
            <a:r>
              <a:rPr lang="en-US" sz="3200" dirty="0" smtClean="0">
                <a:solidFill>
                  <a:srgbClr val="FFCC00"/>
                </a:solidFill>
                <a:latin typeface="Times New Roman" pitchFamily="18" charset="0"/>
                <a:ea typeface="+mn-ea"/>
                <a:cs typeface="Times New Roman" pitchFamily="18" charset="0"/>
              </a:rPr>
              <a:t>For </a:t>
            </a:r>
            <a:r>
              <a:rPr lang="en-US" sz="3200" dirty="0">
                <a:solidFill>
                  <a:srgbClr val="FFCC00"/>
                </a:solidFill>
                <a:latin typeface="Times New Roman" pitchFamily="18" charset="0"/>
                <a:ea typeface="+mn-ea"/>
                <a:cs typeface="Times New Roman" pitchFamily="18" charset="0"/>
              </a:rPr>
              <a:t>everything there is a season, and a time for every purpose under heaven.”  </a:t>
            </a:r>
            <a:r>
              <a:rPr lang="en-US" sz="2400" dirty="0">
                <a:solidFill>
                  <a:srgbClr val="FFCC00"/>
                </a:solidFill>
                <a:latin typeface="Times New Roman" pitchFamily="18" charset="0"/>
                <a:ea typeface="+mn-ea"/>
                <a:cs typeface="Times New Roman" pitchFamily="18" charset="0"/>
              </a:rPr>
              <a:t>Ecclesiastes </a:t>
            </a:r>
            <a:r>
              <a:rPr lang="en-US" sz="2400" dirty="0" smtClean="0">
                <a:solidFill>
                  <a:srgbClr val="FFCC00"/>
                </a:solidFill>
                <a:latin typeface="Times New Roman" pitchFamily="18" charset="0"/>
                <a:ea typeface="+mn-ea"/>
                <a:cs typeface="Times New Roman" pitchFamily="18" charset="0"/>
              </a:rPr>
              <a:t>3:1</a:t>
            </a:r>
            <a:endParaRPr lang="en-US" sz="2400" dirty="0">
              <a:solidFill>
                <a:srgbClr val="FFCC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773621"/>
            <a:ext cx="8839200" cy="5105400"/>
          </a:xfrm>
        </p:spPr>
        <p:txBody>
          <a:bodyPr>
            <a:normAutofit fontScale="92500" lnSpcReduction="20000"/>
          </a:bodyPr>
          <a:lstStyle/>
          <a:p>
            <a:pPr marR="0" indent="0">
              <a:lnSpc>
                <a:spcPct val="115000"/>
              </a:lnSpc>
              <a:spcBef>
                <a:spcPts val="0"/>
              </a:spcBef>
              <a:spcAft>
                <a:spcPts val="1000"/>
              </a:spcAft>
              <a:buNone/>
            </a:pPr>
            <a:r>
              <a:rPr lang="en-US" sz="4000" b="1" dirty="0" smtClean="0">
                <a:effectLst/>
                <a:latin typeface="Times New Roman"/>
                <a:ea typeface="Calibri"/>
                <a:cs typeface="Times New Roman"/>
              </a:rPr>
              <a:t> </a:t>
            </a:r>
            <a:endParaRPr lang="en-US" sz="2000" dirty="0">
              <a:ea typeface="Calibri"/>
              <a:cs typeface="Times New Roman"/>
            </a:endParaRPr>
          </a:p>
          <a:p>
            <a:pPr marL="0" marR="0" indent="0">
              <a:lnSpc>
                <a:spcPct val="115000"/>
              </a:lnSpc>
              <a:spcBef>
                <a:spcPts val="0"/>
              </a:spcBef>
              <a:spcAft>
                <a:spcPts val="1000"/>
              </a:spcAft>
              <a:buNone/>
            </a:pPr>
            <a:r>
              <a:rPr lang="en-US" sz="7200" dirty="0" smtClean="0">
                <a:effectLst/>
                <a:latin typeface="Times New Roman"/>
                <a:ea typeface="Calibri"/>
                <a:cs typeface="Times New Roman"/>
              </a:rPr>
              <a:t> </a:t>
            </a:r>
            <a:endParaRPr lang="en-US" sz="2800" dirty="0" smtClean="0">
              <a:effectLst/>
              <a:latin typeface="Times New Roman"/>
              <a:ea typeface="Calibri"/>
              <a:cs typeface="Times New Roman"/>
            </a:endParaRPr>
          </a:p>
          <a:p>
            <a:pPr marL="0" marR="0" indent="0">
              <a:lnSpc>
                <a:spcPct val="115000"/>
              </a:lnSpc>
              <a:spcBef>
                <a:spcPts val="0"/>
              </a:spcBef>
              <a:spcAft>
                <a:spcPts val="1000"/>
              </a:spcAft>
              <a:buNone/>
            </a:pPr>
            <a:endParaRPr lang="en-US" sz="3000" dirty="0">
              <a:latin typeface="Times New Roman"/>
              <a:ea typeface="Calibri"/>
              <a:cs typeface="Times New Roman"/>
            </a:endParaRPr>
          </a:p>
          <a:p>
            <a:pPr marL="0" marR="0" indent="0">
              <a:lnSpc>
                <a:spcPct val="115000"/>
              </a:lnSpc>
              <a:spcBef>
                <a:spcPts val="0"/>
              </a:spcBef>
              <a:spcAft>
                <a:spcPts val="1000"/>
              </a:spcAft>
              <a:buNone/>
            </a:pPr>
            <a:endParaRPr lang="en-US" sz="7200" dirty="0" smtClean="0">
              <a:ea typeface="Calibri"/>
              <a:cs typeface="Times New Roman"/>
            </a:endParaRPr>
          </a:p>
          <a:p>
            <a:pPr marL="0" marR="0" indent="0">
              <a:lnSpc>
                <a:spcPct val="115000"/>
              </a:lnSpc>
              <a:spcBef>
                <a:spcPts val="0"/>
              </a:spcBef>
              <a:spcAft>
                <a:spcPts val="1000"/>
              </a:spcAft>
              <a:buNone/>
            </a:pPr>
            <a:endParaRPr lang="en-US" sz="7200" dirty="0">
              <a:ea typeface="Calibri"/>
              <a:cs typeface="Times New Roman"/>
            </a:endParaRPr>
          </a:p>
          <a:p>
            <a:pPr marL="0" marR="0" indent="0">
              <a:lnSpc>
                <a:spcPct val="115000"/>
              </a:lnSpc>
              <a:spcBef>
                <a:spcPts val="0"/>
              </a:spcBef>
              <a:spcAft>
                <a:spcPts val="1000"/>
              </a:spcAft>
              <a:buNone/>
            </a:pPr>
            <a:r>
              <a:rPr lang="en-US" sz="2400" dirty="0" smtClean="0">
                <a:effectLst/>
                <a:latin typeface="Times New Roman"/>
                <a:ea typeface="Calibri"/>
                <a:cs typeface="Times New Roman"/>
              </a:rPr>
              <a:t> </a:t>
            </a:r>
            <a:endParaRPr lang="en-US" sz="2000" dirty="0">
              <a:ea typeface="Calibri"/>
              <a:cs typeface="Times New Roman"/>
            </a:endParaRPr>
          </a:p>
          <a:p>
            <a:pPr marL="0" indent="0">
              <a:lnSpc>
                <a:spcPct val="115000"/>
              </a:lnSpc>
              <a:spcBef>
                <a:spcPts val="0"/>
              </a:spcBef>
              <a:spcAft>
                <a:spcPts val="1000"/>
              </a:spcAft>
              <a:buNone/>
            </a:pPr>
            <a:endParaRPr lang="en-US" sz="2400" dirty="0" smtClean="0">
              <a:effectLst/>
              <a:latin typeface="Times New Roman"/>
              <a:ea typeface="Calibri"/>
              <a:cs typeface="Times New Roman"/>
            </a:endParaRPr>
          </a:p>
          <a:p>
            <a:pPr marL="0" indent="0">
              <a:lnSpc>
                <a:spcPct val="115000"/>
              </a:lnSpc>
              <a:spcBef>
                <a:spcPts val="0"/>
              </a:spcBef>
              <a:spcAft>
                <a:spcPts val="1000"/>
              </a:spcAft>
              <a:buNone/>
            </a:pPr>
            <a:endParaRPr lang="en-US" sz="2400" dirty="0">
              <a:latin typeface="Times New Roman"/>
              <a:ea typeface="Calibri"/>
              <a:cs typeface="Times New Roman"/>
            </a:endParaRPr>
          </a:p>
          <a:p>
            <a:pPr marL="0" marR="0" indent="0">
              <a:lnSpc>
                <a:spcPct val="115000"/>
              </a:lnSpc>
              <a:spcBef>
                <a:spcPts val="0"/>
              </a:spcBef>
              <a:spcAft>
                <a:spcPts val="1000"/>
              </a:spcAft>
              <a:buNone/>
            </a:pPr>
            <a:endParaRPr lang="en-US" sz="2000" dirty="0">
              <a:ea typeface="Calibri"/>
              <a:cs typeface="Times New Roman"/>
            </a:endParaRPr>
          </a:p>
          <a:p>
            <a:endParaRPr lang="en-US" dirty="0"/>
          </a:p>
        </p:txBody>
      </p:sp>
      <p:sp>
        <p:nvSpPr>
          <p:cNvPr id="4" name="TextBox 3"/>
          <p:cNvSpPr txBox="1"/>
          <p:nvPr/>
        </p:nvSpPr>
        <p:spPr>
          <a:xfrm>
            <a:off x="152400" y="5138409"/>
            <a:ext cx="8991600" cy="144655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p>
          <a:p>
            <a:pPr algn="ctr"/>
            <a:r>
              <a:rPr lang="en-US" sz="3200" dirty="0" smtClean="0">
                <a:solidFill>
                  <a:srgbClr val="FFDA3B"/>
                </a:solidFill>
                <a:latin typeface="Times New Roman" pitchFamily="18" charset="0"/>
                <a:cs typeface="Times New Roman" pitchFamily="18" charset="0"/>
              </a:rPr>
              <a:t>“Life has a way of provoking change” </a:t>
            </a:r>
            <a:r>
              <a:rPr lang="en-US" sz="2400" dirty="0" smtClean="0">
                <a:solidFill>
                  <a:srgbClr val="FFDA3B"/>
                </a:solidFill>
                <a:latin typeface="Times New Roman" pitchFamily="18" charset="0"/>
                <a:cs typeface="Times New Roman" pitchFamily="18" charset="0"/>
              </a:rPr>
              <a:t>(Smith, 2007, p. 5).</a:t>
            </a:r>
            <a:endParaRPr lang="en-US" sz="2400" dirty="0">
              <a:solidFill>
                <a:srgbClr val="FFDA3B"/>
              </a:solidFill>
              <a:latin typeface="Times New Roman" pitchFamily="18" charset="0"/>
              <a:cs typeface="Times New Roman" pitchFamily="18" charset="0"/>
            </a:endParaRPr>
          </a:p>
        </p:txBody>
      </p:sp>
      <p:pic>
        <p:nvPicPr>
          <p:cNvPr id="7171" name="Picture 3" descr="C:\Users\dsmith\Pictures\Road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 y="1548944"/>
            <a:ext cx="9144000" cy="431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7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600200"/>
          </a:xfrm>
        </p:spPr>
        <p:txBody>
          <a:bodyPr>
            <a:normAutofit fontScale="90000"/>
          </a:bodyPr>
          <a:lstStyle/>
          <a:p>
            <a:r>
              <a:rPr lang="en-US" b="1" dirty="0" smtClean="0">
                <a:latin typeface="Times New Roman" pitchFamily="18" charset="0"/>
                <a:cs typeface="Times New Roman" pitchFamily="18" charset="0"/>
              </a:rPr>
              <a:t>“ A journey of a thousand </a:t>
            </a:r>
            <a:r>
              <a:rPr lang="en-US" b="1" smtClean="0">
                <a:latin typeface="Times New Roman" pitchFamily="18" charset="0"/>
                <a:cs typeface="Times New Roman" pitchFamily="18" charset="0"/>
              </a:rPr>
              <a:t>miles begins </a:t>
            </a:r>
            <a:r>
              <a:rPr lang="en-US" b="1" dirty="0" smtClean="0">
                <a:latin typeface="Times New Roman" pitchFamily="18" charset="0"/>
                <a:cs typeface="Times New Roman" pitchFamily="18" charset="0"/>
              </a:rPr>
              <a:t>with a single step” </a:t>
            </a:r>
            <a:r>
              <a:rPr lang="en-US" sz="2400" b="1" dirty="0" smtClean="0">
                <a:latin typeface="Times New Roman" pitchFamily="18" charset="0"/>
                <a:cs typeface="Times New Roman" pitchFamily="18" charset="0"/>
              </a:rPr>
              <a:t>(Loa Tzu, ancient Chinese philosopher).</a:t>
            </a:r>
            <a:endParaRPr lang="en-US" sz="2700" dirty="0">
              <a:solidFill>
                <a:schemeClr val="tx2"/>
              </a:solidFill>
            </a:endParaRPr>
          </a:p>
        </p:txBody>
      </p:sp>
      <p:pic>
        <p:nvPicPr>
          <p:cNvPr id="1026" name="Picture 2" descr="C:\Users\dsmith\Pictures\Road 2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00200" y="20574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866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effectLst/>
                <a:latin typeface="Times New Roman"/>
                <a:ea typeface="Calibri"/>
                <a:cs typeface="Times New Roman"/>
              </a:rPr>
              <a:t>REFERENCES</a:t>
            </a:r>
            <a:r>
              <a:rPr lang="en-US" sz="3600" dirty="0" smtClean="0">
                <a:ea typeface="Calibri"/>
                <a:cs typeface="Times New Roman"/>
              </a:rPr>
              <a:t/>
            </a:r>
            <a:br>
              <a:rPr lang="en-US" sz="3600" dirty="0" smtClean="0">
                <a:ea typeface="Calibri"/>
                <a:cs typeface="Times New Roman"/>
              </a:rPr>
            </a:br>
            <a:endParaRPr lang="en-US" dirty="0"/>
          </a:p>
        </p:txBody>
      </p:sp>
      <p:sp>
        <p:nvSpPr>
          <p:cNvPr id="3" name="Content Placeholder 2"/>
          <p:cNvSpPr>
            <a:spLocks noGrp="1"/>
          </p:cNvSpPr>
          <p:nvPr>
            <p:ph idx="1"/>
          </p:nvPr>
        </p:nvSpPr>
        <p:spPr>
          <a:xfrm>
            <a:off x="0" y="990600"/>
            <a:ext cx="9144000" cy="5867400"/>
          </a:xfrm>
        </p:spPr>
        <p:txBody>
          <a:bodyPr>
            <a:normAutofit/>
          </a:bodyPr>
          <a:lstStyle/>
          <a:p>
            <a:pPr marL="0" marR="0" indent="0" algn="ctr">
              <a:lnSpc>
                <a:spcPct val="115000"/>
              </a:lnSpc>
              <a:spcBef>
                <a:spcPts val="0"/>
              </a:spcBef>
              <a:spcAft>
                <a:spcPts val="1000"/>
              </a:spcAft>
              <a:buNone/>
            </a:pPr>
            <a:r>
              <a:rPr lang="en-US" sz="3600" b="1" dirty="0" smtClean="0">
                <a:effectLst/>
                <a:latin typeface="Times New Roman"/>
                <a:ea typeface="Calibri"/>
                <a:cs typeface="Times New Roman"/>
              </a:rPr>
              <a:t> </a:t>
            </a:r>
            <a:endParaRPr lang="en-US" sz="2800" dirty="0">
              <a:ea typeface="Calibri"/>
              <a:cs typeface="Times New Roman"/>
            </a:endParaRPr>
          </a:p>
          <a:p>
            <a:pPr marL="0" marR="0" indent="0">
              <a:spcBef>
                <a:spcPts val="0"/>
              </a:spcBef>
              <a:spcAft>
                <a:spcPts val="0"/>
              </a:spcAft>
              <a:buNone/>
            </a:pPr>
            <a:r>
              <a:rPr lang="en-US" sz="2400" dirty="0">
                <a:latin typeface="Times New Roman"/>
                <a:ea typeface="Times New Roman"/>
                <a:cs typeface="Times New Roman"/>
              </a:rPr>
              <a:t>Bruner, J. (1966). </a:t>
            </a:r>
            <a:r>
              <a:rPr lang="en-US" sz="2400" i="1" dirty="0">
                <a:latin typeface="Times New Roman"/>
                <a:ea typeface="Times New Roman"/>
                <a:cs typeface="Times New Roman"/>
              </a:rPr>
              <a:t>Towards a theory of Instruction. </a:t>
            </a:r>
            <a:r>
              <a:rPr lang="en-US" sz="2400" dirty="0">
                <a:latin typeface="Times New Roman"/>
                <a:ea typeface="Times New Roman"/>
                <a:cs typeface="Times New Roman"/>
              </a:rPr>
              <a:t>Cambridge, MA: </a:t>
            </a:r>
            <a:r>
              <a:rPr lang="en-US" sz="2400" dirty="0" smtClean="0">
                <a:latin typeface="Times New Roman"/>
                <a:ea typeface="Times New Roman"/>
                <a:cs typeface="Times New Roman"/>
              </a:rPr>
              <a:t>	Harvard University Press.</a:t>
            </a:r>
          </a:p>
          <a:p>
            <a:pPr marL="0" marR="0" indent="0">
              <a:spcBef>
                <a:spcPts val="0"/>
              </a:spcBef>
              <a:spcAft>
                <a:spcPts val="0"/>
              </a:spcAft>
              <a:buNone/>
            </a:pPr>
            <a:r>
              <a:rPr lang="en-US" sz="2400" dirty="0" err="1">
                <a:latin typeface="Times New Roman"/>
                <a:ea typeface="Times New Roman"/>
                <a:cs typeface="Times New Roman"/>
              </a:rPr>
              <a:t>Glensne</a:t>
            </a:r>
            <a:r>
              <a:rPr lang="en-US" sz="2400" dirty="0">
                <a:latin typeface="Times New Roman"/>
                <a:ea typeface="Times New Roman"/>
                <a:cs typeface="Times New Roman"/>
              </a:rPr>
              <a:t>, C. (2011). </a:t>
            </a:r>
            <a:r>
              <a:rPr lang="en-US" sz="2400" i="1" dirty="0">
                <a:latin typeface="Times New Roman"/>
                <a:ea typeface="Times New Roman"/>
                <a:cs typeface="Times New Roman"/>
              </a:rPr>
              <a:t>Becoming qualitative researchers: An introduction </a:t>
            </a:r>
            <a:r>
              <a:rPr lang="en-US" sz="2400" i="1" dirty="0" smtClean="0">
                <a:latin typeface="Times New Roman"/>
                <a:ea typeface="Times New Roman"/>
                <a:cs typeface="Times New Roman"/>
              </a:rPr>
              <a:t>	</a:t>
            </a:r>
            <a:r>
              <a:rPr lang="en-US" sz="2400" dirty="0" smtClean="0">
                <a:latin typeface="Times New Roman"/>
                <a:ea typeface="Times New Roman"/>
                <a:cs typeface="Times New Roman"/>
              </a:rPr>
              <a:t>(</a:t>
            </a:r>
            <a:r>
              <a:rPr lang="en-US" sz="2400" dirty="0">
                <a:latin typeface="Times New Roman"/>
                <a:ea typeface="Times New Roman"/>
                <a:cs typeface="Times New Roman"/>
              </a:rPr>
              <a:t>4</a:t>
            </a:r>
            <a:r>
              <a:rPr lang="en-US" sz="2400" baseline="30000" dirty="0">
                <a:latin typeface="Times New Roman"/>
                <a:ea typeface="Times New Roman"/>
                <a:cs typeface="Times New Roman"/>
              </a:rPr>
              <a:t>th </a:t>
            </a:r>
            <a:r>
              <a:rPr lang="en-US" sz="2400" dirty="0">
                <a:latin typeface="Times New Roman"/>
                <a:ea typeface="Times New Roman"/>
                <a:cs typeface="Times New Roman"/>
              </a:rPr>
              <a:t>ed.).  Boston, </a:t>
            </a:r>
            <a:r>
              <a:rPr lang="en-US" sz="2400" dirty="0" smtClean="0">
                <a:latin typeface="Times New Roman"/>
                <a:ea typeface="Times New Roman"/>
                <a:cs typeface="Times New Roman"/>
              </a:rPr>
              <a:t>MA:</a:t>
            </a:r>
            <a:r>
              <a:rPr lang="en-US" sz="2000" dirty="0" smtClean="0">
                <a:ea typeface="Times New Roman"/>
                <a:cs typeface="Times New Roman"/>
              </a:rPr>
              <a:t> </a:t>
            </a:r>
            <a:r>
              <a:rPr lang="en-US" sz="2400" dirty="0" err="1" smtClean="0">
                <a:latin typeface="Times New Roman"/>
                <a:ea typeface="Times New Roman"/>
                <a:cs typeface="Times New Roman"/>
              </a:rPr>
              <a:t>Allyn</a:t>
            </a:r>
            <a:r>
              <a:rPr lang="en-US" sz="2400" dirty="0" smtClean="0">
                <a:latin typeface="Times New Roman"/>
                <a:ea typeface="Times New Roman"/>
                <a:cs typeface="Times New Roman"/>
              </a:rPr>
              <a:t> </a:t>
            </a:r>
            <a:r>
              <a:rPr lang="en-US" sz="2400" dirty="0">
                <a:latin typeface="Times New Roman"/>
                <a:ea typeface="Times New Roman"/>
                <a:cs typeface="Times New Roman"/>
              </a:rPr>
              <a:t>and Bacon</a:t>
            </a:r>
            <a:r>
              <a:rPr lang="en-US" sz="2400" dirty="0" smtClean="0">
                <a:latin typeface="Times New Roman"/>
                <a:ea typeface="Times New Roman"/>
                <a:cs typeface="Times New Roman"/>
              </a:rPr>
              <a:t>.</a:t>
            </a:r>
          </a:p>
          <a:p>
            <a:pPr marL="0" marR="0" indent="0">
              <a:spcBef>
                <a:spcPts val="0"/>
              </a:spcBef>
              <a:spcAft>
                <a:spcPts val="0"/>
              </a:spcAft>
              <a:buNone/>
            </a:pPr>
            <a:r>
              <a:rPr lang="en-US" sz="2400" dirty="0" err="1" smtClean="0">
                <a:latin typeface="Times New Roman"/>
                <a:ea typeface="Times New Roman"/>
                <a:cs typeface="Times New Roman"/>
              </a:rPr>
              <a:t>Klausman</a:t>
            </a:r>
            <a:r>
              <a:rPr lang="en-US" sz="2400" dirty="0" smtClean="0">
                <a:latin typeface="Times New Roman"/>
                <a:ea typeface="Times New Roman"/>
                <a:cs typeface="Times New Roman"/>
              </a:rPr>
              <a:t>, J.  (2004). Resurrecting the I-search: Engaging students in 	meaningful scholarship.</a:t>
            </a:r>
            <a:r>
              <a:rPr lang="en-US" sz="2400" dirty="0" smtClean="0">
                <a:ea typeface="Times New Roman"/>
                <a:cs typeface="Times New Roman"/>
              </a:rPr>
              <a:t> </a:t>
            </a:r>
            <a:r>
              <a:rPr lang="en-US" sz="2400" i="1" dirty="0" smtClean="0">
                <a:latin typeface="Times New Roman"/>
                <a:ea typeface="Times New Roman"/>
                <a:cs typeface="Times New Roman"/>
              </a:rPr>
              <a:t>Teaching English in the Two Year 	College, </a:t>
            </a:r>
            <a:r>
              <a:rPr lang="en-US" sz="2400" dirty="0" smtClean="0">
                <a:latin typeface="Times New Roman"/>
                <a:ea typeface="Times New Roman"/>
                <a:cs typeface="Times New Roman"/>
              </a:rPr>
              <a:t>32, 191-196.</a:t>
            </a:r>
          </a:p>
          <a:p>
            <a:pPr marL="64008" indent="0">
              <a:buNone/>
            </a:pPr>
            <a:r>
              <a:rPr lang="en-US" sz="2400" dirty="0" smtClean="0"/>
              <a:t>Maxwell</a:t>
            </a:r>
            <a:r>
              <a:rPr lang="en-US" sz="2400" dirty="0"/>
              <a:t>, J. (2005). </a:t>
            </a:r>
            <a:r>
              <a:rPr lang="en-US" sz="2400" i="1" dirty="0"/>
              <a:t>Qualitative research design: An </a:t>
            </a:r>
            <a:r>
              <a:rPr lang="en-US" sz="2400" i="1" dirty="0" smtClean="0"/>
              <a:t>interactive 	approach </a:t>
            </a:r>
            <a:r>
              <a:rPr lang="en-US" sz="2400" dirty="0" smtClean="0"/>
              <a:t>(2</a:t>
            </a:r>
            <a:r>
              <a:rPr lang="en-US" sz="2400" baseline="30000" dirty="0" smtClean="0"/>
              <a:t>nd</a:t>
            </a:r>
            <a:r>
              <a:rPr lang="en-US" sz="2400" dirty="0" smtClean="0"/>
              <a:t> </a:t>
            </a:r>
            <a:r>
              <a:rPr lang="en-US" sz="2400" dirty="0"/>
              <a:t>ed.).  Thousand Oaks, CA: Sage Publications.  </a:t>
            </a:r>
          </a:p>
          <a:p>
            <a:pPr marL="64008" indent="0">
              <a:buNone/>
            </a:pPr>
            <a:r>
              <a:rPr lang="en-US" sz="2400" i="1" dirty="0"/>
              <a:t>Merriam-Webster’s Collegiate Dictionary</a:t>
            </a:r>
            <a:r>
              <a:rPr lang="en-US" sz="2400" dirty="0"/>
              <a:t> (10</a:t>
            </a:r>
            <a:r>
              <a:rPr lang="en-US" sz="2400" baseline="30000" dirty="0"/>
              <a:t>th</a:t>
            </a:r>
            <a:r>
              <a:rPr lang="en-US" sz="2400" dirty="0"/>
              <a:t> ed.). (1993). Springfield, 	MA: Merriam-Webster. </a:t>
            </a:r>
          </a:p>
          <a:p>
            <a:pPr marL="0" marR="0" indent="0">
              <a:spcBef>
                <a:spcPts val="0"/>
              </a:spcBef>
              <a:spcAft>
                <a:spcPts val="0"/>
              </a:spcAft>
              <a:buNone/>
            </a:pPr>
            <a:endParaRPr lang="en-US" sz="2400" dirty="0">
              <a:ea typeface="Calibri"/>
              <a:cs typeface="Times New Roman"/>
            </a:endParaRPr>
          </a:p>
          <a:p>
            <a:pPr marL="0" indent="0">
              <a:buNone/>
            </a:pPr>
            <a:endParaRPr lang="en-US" dirty="0"/>
          </a:p>
        </p:txBody>
      </p:sp>
    </p:spTree>
    <p:extLst>
      <p:ext uri="{BB962C8B-B14F-4D97-AF65-F5344CB8AC3E}">
        <p14:creationId xmlns:p14="http://schemas.microsoft.com/office/powerpoint/2010/main" val="728736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latin typeface="Times New Roman"/>
                <a:ea typeface="Calibri"/>
                <a:cs typeface="Times New Roman"/>
              </a:rPr>
              <a:t> 			REFERENCES</a:t>
            </a:r>
            <a:r>
              <a:rPr lang="en-US" sz="3600" dirty="0">
                <a:ea typeface="Calibri"/>
                <a:cs typeface="Times New Roman"/>
              </a:rPr>
              <a:t/>
            </a:r>
            <a:br>
              <a:rPr lang="en-US" sz="3600" dirty="0">
                <a:ea typeface="Calibri"/>
                <a:cs typeface="Times New Roman"/>
              </a:rPr>
            </a:br>
            <a:endParaRPr lang="en-US" dirty="0"/>
          </a:p>
        </p:txBody>
      </p:sp>
      <p:sp>
        <p:nvSpPr>
          <p:cNvPr id="3" name="Content Placeholder 2"/>
          <p:cNvSpPr>
            <a:spLocks noGrp="1"/>
          </p:cNvSpPr>
          <p:nvPr>
            <p:ph idx="1"/>
          </p:nvPr>
        </p:nvSpPr>
        <p:spPr>
          <a:xfrm>
            <a:off x="0" y="1600200"/>
            <a:ext cx="9144000" cy="4854608"/>
          </a:xfrm>
        </p:spPr>
        <p:txBody>
          <a:bodyPr>
            <a:normAutofit/>
          </a:bodyPr>
          <a:lstStyle/>
          <a:p>
            <a:pPr marL="64008" indent="0">
              <a:buNone/>
            </a:pPr>
            <a:r>
              <a:rPr lang="en-US" sz="2400" dirty="0" err="1">
                <a:ea typeface="Times New Roman"/>
                <a:cs typeface="Times New Roman"/>
              </a:rPr>
              <a:t>Neubauer</a:t>
            </a:r>
            <a:r>
              <a:rPr lang="en-US" sz="2400" dirty="0">
                <a:ea typeface="Times New Roman"/>
                <a:cs typeface="Times New Roman"/>
              </a:rPr>
              <a:t>, B., &amp; Brewer, G. (2004). Virtual scholarly collaboration: A 	case study. </a:t>
            </a:r>
            <a:r>
              <a:rPr lang="en-US" sz="2400" i="1" dirty="0">
                <a:ea typeface="Times New Roman"/>
                <a:cs typeface="Times New Roman"/>
              </a:rPr>
              <a:t>Journal of 	Computing Sciences in Colleges, 19</a:t>
            </a:r>
            <a:r>
              <a:rPr lang="en-US" sz="2400" dirty="0">
                <a:ea typeface="Times New Roman"/>
                <a:cs typeface="Times New Roman"/>
              </a:rPr>
              <a:t>(4), 	92-98.</a:t>
            </a:r>
            <a:endParaRPr lang="en-US" sz="2400" dirty="0">
              <a:ea typeface="Calibri"/>
              <a:cs typeface="Times New Roman"/>
            </a:endParaRPr>
          </a:p>
          <a:p>
            <a:pPr marL="64008" indent="0">
              <a:buNone/>
            </a:pPr>
            <a:r>
              <a:rPr lang="en-US" sz="2400" dirty="0"/>
              <a:t>Smith, D. (2007). </a:t>
            </a:r>
            <a:r>
              <a:rPr lang="en-US" sz="2400" i="1" dirty="0"/>
              <a:t>Education throughout a lifetime. </a:t>
            </a:r>
            <a:r>
              <a:rPr lang="en-US" sz="2400" dirty="0"/>
              <a:t>Unpublished 	manuscript, Marshall University, South Charleston, WV.</a:t>
            </a:r>
          </a:p>
          <a:p>
            <a:pPr marL="64008" indent="0">
              <a:buNone/>
            </a:pPr>
            <a:r>
              <a:rPr lang="en-US" sz="2400" dirty="0"/>
              <a:t>Smith, D. (2008). </a:t>
            </a:r>
            <a:r>
              <a:rPr lang="en-US" sz="2400" i="1" dirty="0"/>
              <a:t>Spectrum constructivist: My personal theory of 	teaching. </a:t>
            </a:r>
            <a:r>
              <a:rPr lang="en-US" sz="2400" dirty="0"/>
              <a:t>Unpublished manuscript, Marshall University, South 	Charleston, WV.</a:t>
            </a:r>
          </a:p>
          <a:p>
            <a:pPr marL="64008" indent="0">
              <a:buNone/>
            </a:pPr>
            <a:r>
              <a:rPr lang="en-US" sz="2400" dirty="0"/>
              <a:t>Tzu, L. (600BC). Think exist. Retrieved April 10, 2011, from</a:t>
            </a:r>
          </a:p>
          <a:p>
            <a:pPr marL="64008" indent="0">
              <a:buNone/>
            </a:pPr>
            <a:r>
              <a:rPr lang="en-US" sz="2400" dirty="0"/>
              <a:t>            </a:t>
            </a:r>
            <a:r>
              <a:rPr lang="en-US" sz="2400" u="sng" dirty="0">
                <a:hlinkClick r:id="rId2"/>
              </a:rPr>
              <a:t>http://thinkexist.com/quotation/14003.html</a:t>
            </a:r>
            <a:r>
              <a:rPr lang="en-US" sz="2400" dirty="0"/>
              <a:t> </a:t>
            </a:r>
          </a:p>
          <a:p>
            <a:pPr marL="64008" indent="0">
              <a:buNone/>
            </a:pPr>
            <a:endParaRPr lang="en-US" sz="2400" dirty="0"/>
          </a:p>
        </p:txBody>
      </p:sp>
    </p:spTree>
    <p:extLst>
      <p:ext uri="{BB962C8B-B14F-4D97-AF65-F5344CB8AC3E}">
        <p14:creationId xmlns:p14="http://schemas.microsoft.com/office/powerpoint/2010/main" val="1114042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latin typeface="Times New Roman"/>
                <a:ea typeface="Calibri"/>
                <a:cs typeface="Times New Roman"/>
              </a:rPr>
              <a:t> IMAGE REFERENCES</a:t>
            </a:r>
            <a:r>
              <a:rPr lang="en-US" sz="3600" dirty="0">
                <a:ea typeface="Calibri"/>
                <a:cs typeface="Times New Roman"/>
              </a:rPr>
              <a:t/>
            </a:r>
            <a:br>
              <a:rPr lang="en-US" sz="3600" dirty="0">
                <a:ea typeface="Calibri"/>
                <a:cs typeface="Times New Roman"/>
              </a:rPr>
            </a:br>
            <a:endParaRPr lang="en-US" dirty="0"/>
          </a:p>
        </p:txBody>
      </p:sp>
      <p:sp>
        <p:nvSpPr>
          <p:cNvPr id="3" name="Content Placeholder 2"/>
          <p:cNvSpPr>
            <a:spLocks noGrp="1"/>
          </p:cNvSpPr>
          <p:nvPr>
            <p:ph idx="1"/>
          </p:nvPr>
        </p:nvSpPr>
        <p:spPr>
          <a:xfrm>
            <a:off x="0" y="990600"/>
            <a:ext cx="9144000" cy="5791200"/>
          </a:xfrm>
        </p:spPr>
        <p:txBody>
          <a:bodyPr>
            <a:normAutofit fontScale="85000" lnSpcReduction="20000"/>
          </a:bodyPr>
          <a:lstStyle/>
          <a:p>
            <a:r>
              <a:rPr lang="en-US" sz="2400" u="sng" dirty="0">
                <a:hlinkClick r:id="rId2"/>
              </a:rPr>
              <a:t>http://www.pbase.com/10kzoomfz/image/113109273</a:t>
            </a:r>
            <a:endParaRPr lang="en-US" sz="2400" dirty="0"/>
          </a:p>
          <a:p>
            <a:r>
              <a:rPr lang="en-US" sz="2400" u="sng" dirty="0">
                <a:hlinkClick r:id="rId3"/>
              </a:rPr>
              <a:t>http://alikat0417.deviantart.com/art/winding-road-2-94173173</a:t>
            </a:r>
            <a:endParaRPr lang="en-US" sz="2400" dirty="0"/>
          </a:p>
          <a:p>
            <a:r>
              <a:rPr lang="en-US" sz="2400" u="sng" dirty="0">
                <a:hlinkClick r:id="rId4"/>
              </a:rPr>
              <a:t>http://www.caradvice.com.au/96978/challenging-roads-may-decrease-driver-boredom-study/</a:t>
            </a:r>
            <a:endParaRPr lang="en-US" sz="2400" dirty="0"/>
          </a:p>
          <a:p>
            <a:r>
              <a:rPr lang="en-US" sz="2400" u="sng" dirty="0">
                <a:hlinkClick r:id="rId5"/>
              </a:rPr>
              <a:t>http://photo.net/photodb/photo?photo_id=3281251</a:t>
            </a:r>
            <a:r>
              <a:rPr lang="en-US" sz="2400" dirty="0"/>
              <a:t> </a:t>
            </a:r>
          </a:p>
          <a:p>
            <a:r>
              <a:rPr lang="en-US" sz="2400" u="sng" dirty="0">
                <a:hlinkClick r:id="rId6"/>
              </a:rPr>
              <a:t>http://www.se7enty6ix.com/2005/08-05/08-05_windingroad.htm</a:t>
            </a:r>
            <a:endParaRPr lang="en-US" sz="2400" dirty="0"/>
          </a:p>
          <a:p>
            <a:r>
              <a:rPr lang="en-US" sz="2400" u="sng" dirty="0">
                <a:hlinkClick r:id="rId7"/>
              </a:rPr>
              <a:t>http://mikedempsey.typepad.com/.a/6a00e5532538c488330105369a5d97970b</a:t>
            </a:r>
            <a:endParaRPr lang="en-US" sz="2400" dirty="0"/>
          </a:p>
          <a:p>
            <a:r>
              <a:rPr lang="en-US" sz="2400" u="sng" dirty="0">
                <a:hlinkClick r:id="rId8"/>
              </a:rPr>
              <a:t>http://www.flickriver.com/photos/birdyboo/300945382</a:t>
            </a:r>
            <a:endParaRPr lang="en-US" sz="2400" dirty="0"/>
          </a:p>
          <a:p>
            <a:r>
              <a:rPr lang="en-US" sz="2400" u="sng" dirty="0">
                <a:hlinkClick r:id="rId9"/>
              </a:rPr>
              <a:t>http://secretsofviolence.blogspot.com/</a:t>
            </a:r>
            <a:endParaRPr lang="en-US" sz="2400" dirty="0"/>
          </a:p>
          <a:p>
            <a:r>
              <a:rPr lang="en-US" sz="2400" u="sng" dirty="0" smtClean="0">
                <a:hlinkClick r:id="rId10"/>
              </a:rPr>
              <a:t>http</a:t>
            </a:r>
            <a:r>
              <a:rPr lang="en-US" sz="2400" u="sng" dirty="0">
                <a:hlinkClick r:id="rId10"/>
              </a:rPr>
              <a:t>://morethancoping.wordpress.com/2010/04/19/the-long-and-winding-road-truth-vs-feelings/</a:t>
            </a:r>
            <a:endParaRPr lang="en-US" sz="2400" dirty="0"/>
          </a:p>
          <a:p>
            <a:r>
              <a:rPr lang="en-US" sz="2400" u="sng" dirty="0">
                <a:hlinkClick r:id="rId11"/>
              </a:rPr>
              <a:t>http://www.forestfoliage.com/2010/08/winding-country-fall-road/</a:t>
            </a:r>
            <a:endParaRPr lang="en-US" sz="2400" dirty="0"/>
          </a:p>
          <a:p>
            <a:r>
              <a:rPr lang="en-US" sz="2400" u="sng" dirty="0">
                <a:hlinkClick r:id="rId12"/>
              </a:rPr>
              <a:t>http://www.jmooneyham.com/daytona-2-between-a-ferrari-and-a-hard-place.html</a:t>
            </a:r>
            <a:r>
              <a:rPr lang="en-US" sz="2400" dirty="0"/>
              <a:t> </a:t>
            </a:r>
          </a:p>
          <a:p>
            <a:r>
              <a:rPr lang="en-US" sz="2400" u="sng" dirty="0">
                <a:hlinkClick r:id="rId13"/>
              </a:rPr>
              <a:t>http://www.filmnorthflorida.com/photos/slideshow/96</a:t>
            </a:r>
            <a:endParaRPr lang="en-US" sz="2400" dirty="0"/>
          </a:p>
          <a:p>
            <a:r>
              <a:rPr lang="en-US" sz="2400" u="sng" dirty="0">
                <a:hlinkClick r:id="rId14"/>
              </a:rPr>
              <a:t>http://lssacademy.com/</a:t>
            </a:r>
            <a:endParaRPr lang="en-US" sz="2400" dirty="0"/>
          </a:p>
          <a:p>
            <a:r>
              <a:rPr lang="en-US" sz="2400" u="sng" dirty="0">
                <a:hlinkClick r:id="rId15"/>
              </a:rPr>
              <a:t>http://</a:t>
            </a:r>
            <a:r>
              <a:rPr lang="en-US" sz="2400" u="sng" dirty="0" smtClean="0">
                <a:hlinkClick r:id="rId15"/>
              </a:rPr>
              <a:t>www.hicker-stock-photography.com/stockphoto/winding-road-snowcapped-mountain-peaks-kootenay-canada-1856.htm</a:t>
            </a:r>
            <a:endParaRPr lang="en-US" sz="2400" u="sng" dirty="0" smtClean="0"/>
          </a:p>
          <a:p>
            <a:r>
              <a:rPr lang="en-US" sz="2400" dirty="0">
                <a:hlinkClick r:id="rId16"/>
              </a:rPr>
              <a:t>http://</a:t>
            </a:r>
            <a:r>
              <a:rPr lang="en-US" sz="2400" dirty="0" smtClean="0">
                <a:hlinkClick r:id="rId16"/>
              </a:rPr>
              <a:t>www.berro.com/PhotoAlbum/photos_from_majestic_lebanon.htm</a:t>
            </a:r>
            <a:endParaRPr lang="en-US" sz="2400" dirty="0" smtClean="0"/>
          </a:p>
          <a:p>
            <a:endParaRPr lang="en-US" sz="2400" dirty="0"/>
          </a:p>
          <a:p>
            <a:pPr marL="64008" indent="0">
              <a:buNone/>
            </a:pPr>
            <a:endParaRPr lang="en-US" sz="2400" dirty="0"/>
          </a:p>
        </p:txBody>
      </p:sp>
    </p:spTree>
    <p:extLst>
      <p:ext uri="{BB962C8B-B14F-4D97-AF65-F5344CB8AC3E}">
        <p14:creationId xmlns:p14="http://schemas.microsoft.com/office/powerpoint/2010/main" val="1304096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2087562"/>
          </a:xfrm>
        </p:spPr>
        <p:txBody>
          <a:bodyPr>
            <a:normAutofit fontScale="90000"/>
          </a:bodyPr>
          <a:lstStyle/>
          <a:p>
            <a:pPr algn="ctr"/>
            <a:r>
              <a:rPr lang="en-US" dirty="0" smtClean="0"/>
              <a:t/>
            </a:r>
            <a:br>
              <a:rPr lang="en-US" dirty="0" smtClean="0"/>
            </a:br>
            <a:r>
              <a:rPr lang="en-US" sz="4700" b="1" dirty="0" smtClean="0">
                <a:latin typeface="Times New Roman" pitchFamily="18" charset="0"/>
                <a:cs typeface="Times New Roman" pitchFamily="18" charset="0"/>
              </a:rPr>
              <a:t>My </a:t>
            </a:r>
            <a:r>
              <a:rPr lang="en-US" sz="4700" b="1" dirty="0" smtClean="0">
                <a:effectLst/>
                <a:latin typeface="Times New Roman" pitchFamily="18" charset="0"/>
                <a:cs typeface="Times New Roman" pitchFamily="18" charset="0"/>
              </a:rPr>
              <a:t>Timely</a:t>
            </a:r>
            <a:r>
              <a:rPr lang="en-US" sz="4700" b="1" dirty="0" smtClean="0">
                <a:latin typeface="Times New Roman" pitchFamily="18" charset="0"/>
                <a:cs typeface="Times New Roman" pitchFamily="18" charset="0"/>
              </a:rPr>
              <a:t> Journey:  </a:t>
            </a:r>
            <a:br>
              <a:rPr lang="en-US" sz="4700" b="1" dirty="0" smtClean="0">
                <a:latin typeface="Times New Roman" pitchFamily="18" charset="0"/>
                <a:cs typeface="Times New Roman" pitchFamily="18" charset="0"/>
              </a:rPr>
            </a:br>
            <a:r>
              <a:rPr lang="en-US" sz="4700" b="1" dirty="0" smtClean="0">
                <a:latin typeface="Times New Roman" pitchFamily="18" charset="0"/>
                <a:cs typeface="Times New Roman" pitchFamily="18" charset="0"/>
              </a:rPr>
              <a:t>A Scholarly Reflection</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534400" cy="5410200"/>
          </a:xfrm>
        </p:spPr>
        <p:txBody>
          <a:bodyPr>
            <a:normAutofit lnSpcReduction="10000"/>
          </a:bodyPr>
          <a:lstStyle/>
          <a:p>
            <a:pPr marL="0" indent="0">
              <a:buNone/>
            </a:pPr>
            <a:endParaRPr lang="en-US" dirty="0" smtClean="0"/>
          </a:p>
          <a:p>
            <a:pPr marL="0" indent="0">
              <a:buNone/>
            </a:pPr>
            <a:endParaRPr lang="en-US" dirty="0" smtClean="0"/>
          </a:p>
          <a:p>
            <a:pPr marL="0" indent="0">
              <a:buNone/>
            </a:pPr>
            <a:r>
              <a:rPr lang="en-US" sz="2800" dirty="0" smtClean="0">
                <a:latin typeface="Times New Roman" pitchFamily="18" charset="0"/>
                <a:cs typeface="Times New Roman" pitchFamily="18" charset="0"/>
              </a:rPr>
              <a:t>My goal is not to submit just a personal journal or simply a list of accomplishments, but a scholarly piece that expresses and conveys true evidence of my genuine learning.</a:t>
            </a:r>
          </a:p>
          <a:p>
            <a:pPr marL="0" indent="0">
              <a:buNone/>
            </a:pPr>
            <a:endParaRPr lang="en-US" sz="2800" dirty="0" smtClean="0"/>
          </a:p>
          <a:p>
            <a:pPr>
              <a:buFont typeface="Courier New" pitchFamily="49" charset="0"/>
              <a:buChar char="o"/>
            </a:pPr>
            <a:r>
              <a:rPr lang="en-US" sz="2800" dirty="0" smtClean="0"/>
              <a:t>	</a:t>
            </a:r>
            <a:r>
              <a:rPr lang="en-US" sz="2800" dirty="0" smtClean="0">
                <a:latin typeface="Times New Roman" pitchFamily="18" charset="0"/>
                <a:cs typeface="Times New Roman" pitchFamily="18" charset="0"/>
              </a:rPr>
              <a:t>Collaboration</a:t>
            </a:r>
          </a:p>
          <a:p>
            <a:pPr>
              <a:buFont typeface="Courier New" pitchFamily="49" charset="0"/>
              <a:buChar char="o"/>
            </a:pPr>
            <a:r>
              <a:rPr lang="en-US" sz="2800" dirty="0" smtClean="0">
                <a:latin typeface="Times New Roman" pitchFamily="18" charset="0"/>
                <a:cs typeface="Times New Roman" pitchFamily="18" charset="0"/>
              </a:rPr>
              <a:t>	Depth of Understanding</a:t>
            </a:r>
          </a:p>
          <a:p>
            <a:pPr>
              <a:buFont typeface="Courier New" pitchFamily="49" charset="0"/>
              <a:buChar char="o"/>
            </a:pPr>
            <a:r>
              <a:rPr lang="en-US" sz="2800" dirty="0" smtClean="0">
                <a:latin typeface="Times New Roman" pitchFamily="18" charset="0"/>
                <a:cs typeface="Times New Roman" pitchFamily="18" charset="0"/>
              </a:rPr>
              <a:t>	Scholarship</a:t>
            </a:r>
          </a:p>
          <a:p>
            <a:pPr>
              <a:buFont typeface="Courier New" pitchFamily="49" charset="0"/>
              <a:buChar char="o"/>
            </a:pPr>
            <a:r>
              <a:rPr lang="en-US" sz="2800" dirty="0" smtClean="0">
                <a:latin typeface="Times New Roman" pitchFamily="18" charset="0"/>
                <a:cs typeface="Times New Roman" pitchFamily="18" charset="0"/>
              </a:rPr>
              <a:t>	Research</a:t>
            </a:r>
          </a:p>
          <a:p>
            <a:endParaRPr lang="en-US" dirty="0"/>
          </a:p>
        </p:txBody>
      </p:sp>
    </p:spTree>
    <p:extLst>
      <p:ext uri="{BB962C8B-B14F-4D97-AF65-F5344CB8AC3E}">
        <p14:creationId xmlns:p14="http://schemas.microsoft.com/office/powerpoint/2010/main" val="1354524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399032"/>
          </a:xfrm>
        </p:spPr>
        <p:txBody>
          <a:bodyPr>
            <a:normAutofit/>
          </a:bodyPr>
          <a:lstStyle/>
          <a:p>
            <a:pPr lvl="0" algn="ctr"/>
            <a:r>
              <a:rPr lang="en-US" b="1" dirty="0" smtClean="0">
                <a:effectLst/>
                <a:latin typeface="Times New Roman"/>
                <a:ea typeface="Calibri"/>
                <a:cs typeface="Times New Roman"/>
              </a:rPr>
              <a:t>Collaboration</a:t>
            </a:r>
            <a:r>
              <a:rPr lang="en-US" sz="2400" dirty="0" smtClean="0">
                <a:ea typeface="Calibri"/>
                <a:cs typeface="Times New Roman"/>
              </a:rPr>
              <a:t/>
            </a:r>
            <a:br>
              <a:rPr lang="en-US" sz="2400" dirty="0" smtClean="0">
                <a:ea typeface="Calibri"/>
                <a:cs typeface="Times New Roman"/>
              </a:rPr>
            </a:br>
            <a:endParaRPr lang="en-US" dirty="0"/>
          </a:p>
        </p:txBody>
      </p:sp>
      <p:sp>
        <p:nvSpPr>
          <p:cNvPr id="3" name="Content Placeholder 2"/>
          <p:cNvSpPr>
            <a:spLocks noGrp="1"/>
          </p:cNvSpPr>
          <p:nvPr>
            <p:ph idx="1"/>
          </p:nvPr>
        </p:nvSpPr>
        <p:spPr>
          <a:xfrm>
            <a:off x="228600" y="1411795"/>
            <a:ext cx="8458200" cy="5147441"/>
          </a:xfrm>
        </p:spPr>
        <p:txBody>
          <a:bodyPr>
            <a:normAutofit/>
          </a:bodyPr>
          <a:lstStyle/>
          <a:p>
            <a:pPr marL="0" marR="0" indent="0">
              <a:lnSpc>
                <a:spcPct val="115000"/>
              </a:lnSpc>
              <a:spcBef>
                <a:spcPts val="0"/>
              </a:spcBef>
              <a:spcAft>
                <a:spcPts val="1000"/>
              </a:spcAft>
              <a:buNone/>
            </a:pPr>
            <a:r>
              <a:rPr lang="en-US" sz="2800" dirty="0">
                <a:latin typeface="Times New Roman"/>
                <a:ea typeface="Calibri"/>
                <a:cs typeface="Times New Roman"/>
              </a:rPr>
              <a:t>C</a:t>
            </a:r>
            <a:r>
              <a:rPr lang="en-US" sz="2800" dirty="0" smtClean="0">
                <a:effectLst/>
                <a:latin typeface="Times New Roman"/>
                <a:ea typeface="Calibri"/>
                <a:cs typeface="Times New Roman"/>
              </a:rPr>
              <a:t>ollaboration occurred through various professional and academic pursuits:  </a:t>
            </a:r>
          </a:p>
          <a:p>
            <a:pPr marL="457200" indent="-457200">
              <a:spcBef>
                <a:spcPts val="0"/>
              </a:spcBef>
              <a:spcAft>
                <a:spcPts val="1000"/>
              </a:spcAft>
              <a:buFont typeface="Courier New" pitchFamily="49" charset="0"/>
              <a:buChar char="o"/>
            </a:pPr>
            <a:r>
              <a:rPr lang="en-US" sz="2800" dirty="0" smtClean="0">
                <a:latin typeface="Times New Roman"/>
                <a:ea typeface="Calibri"/>
                <a:cs typeface="Times New Roman"/>
              </a:rPr>
              <a:t>C</a:t>
            </a:r>
            <a:r>
              <a:rPr lang="en-US" sz="2800" dirty="0" smtClean="0">
                <a:effectLst/>
                <a:latin typeface="Times New Roman"/>
                <a:ea typeface="Calibri"/>
                <a:cs typeface="Times New Roman"/>
              </a:rPr>
              <a:t>o-authored proposals and presented at the Professional Development Schools National Conferences in collaboration with Dr. Jane McKee (2006 &amp; 2007) and Dr. Fred Pauley (2008).      </a:t>
            </a:r>
            <a:endParaRPr lang="en-US" sz="2800" dirty="0">
              <a:ea typeface="Calibri"/>
              <a:cs typeface="Times New Roman"/>
            </a:endParaRPr>
          </a:p>
          <a:p>
            <a:pPr marL="0" marR="0" indent="0">
              <a:lnSpc>
                <a:spcPct val="115000"/>
              </a:lnSpc>
              <a:spcBef>
                <a:spcPts val="0"/>
              </a:spcBef>
              <a:spcAft>
                <a:spcPts val="1000"/>
              </a:spcAft>
              <a:buNone/>
            </a:pPr>
            <a:r>
              <a:rPr lang="en-US" sz="2400" dirty="0" smtClean="0">
                <a:effectLst/>
                <a:latin typeface="Times New Roman"/>
                <a:ea typeface="Calibri"/>
                <a:cs typeface="Times New Roman"/>
              </a:rPr>
              <a:t>                                                                   </a:t>
            </a:r>
            <a:endParaRPr lang="en-US" sz="2000" dirty="0">
              <a:ea typeface="Calibri"/>
              <a:cs typeface="Times New Roman"/>
            </a:endParaRPr>
          </a:p>
        </p:txBody>
      </p:sp>
      <p:pic>
        <p:nvPicPr>
          <p:cNvPr id="1027" name="Picture 3" descr="C:\Users\dsmith\Pictures\Road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713890"/>
            <a:ext cx="7772400" cy="191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119684"/>
      </p:ext>
    </p:extLst>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763000" cy="1219200"/>
          </a:xfrm>
        </p:spPr>
        <p:txBody>
          <a:bodyPr>
            <a:normAutofit fontScale="90000"/>
          </a:bodyPr>
          <a:lstStyle/>
          <a:p>
            <a:pPr algn="ctr"/>
            <a:r>
              <a:rPr lang="en-US" sz="4700" b="1" dirty="0" smtClean="0">
                <a:latin typeface="Times New Roman" pitchFamily="18" charset="0"/>
                <a:cs typeface="Times New Roman" pitchFamily="18" charset="0"/>
              </a:rPr>
              <a:t>Additional Collaborative Experiences</a:t>
            </a:r>
            <a:r>
              <a:rPr lang="en-US" sz="4700" b="1" dirty="0" smtClean="0">
                <a:solidFill>
                  <a:prstClr val="black"/>
                </a:solidFill>
                <a:latin typeface="Times New Roman" pitchFamily="18" charset="0"/>
                <a:ea typeface="Calibri"/>
                <a:cs typeface="Times New Roman" pitchFamily="18" charset="0"/>
              </a:rPr>
              <a:t> </a:t>
            </a:r>
            <a:r>
              <a:rPr lang="en-US" sz="4000" b="1" dirty="0" smtClean="0">
                <a:solidFill>
                  <a:prstClr val="black"/>
                </a:solidFill>
                <a:latin typeface="Times New Roman" pitchFamily="18" charset="0"/>
                <a:ea typeface="Calibri"/>
                <a:cs typeface="Times New Roman" pitchFamily="18" charset="0"/>
              </a:rPr>
              <a:t/>
            </a:r>
            <a:br>
              <a:rPr lang="en-US" sz="4000" b="1" dirty="0" smtClean="0">
                <a:solidFill>
                  <a:prstClr val="black"/>
                </a:solidFill>
                <a:latin typeface="Times New Roman" pitchFamily="18" charset="0"/>
                <a:ea typeface="Calibri"/>
                <a:cs typeface="Times New Roman" pitchFamily="18" charset="0"/>
              </a:rPr>
            </a:br>
            <a:r>
              <a:rPr lang="en-US" sz="2200" dirty="0">
                <a:solidFill>
                  <a:prstClr val="black"/>
                </a:solidFill>
                <a:ea typeface="Calibri"/>
                <a:cs typeface="Times New Roman"/>
              </a:rPr>
              <a:t/>
            </a:r>
            <a:br>
              <a:rPr lang="en-US" sz="2200" dirty="0">
                <a:solidFill>
                  <a:prstClr val="black"/>
                </a:solidFill>
                <a:ea typeface="Calibri"/>
                <a:cs typeface="Times New Roman"/>
              </a:rPr>
            </a:br>
            <a:endParaRPr lang="en-US" dirty="0"/>
          </a:p>
        </p:txBody>
      </p:sp>
      <p:sp>
        <p:nvSpPr>
          <p:cNvPr id="3" name="Content Placeholder 2"/>
          <p:cNvSpPr>
            <a:spLocks noGrp="1"/>
          </p:cNvSpPr>
          <p:nvPr>
            <p:ph idx="1"/>
          </p:nvPr>
        </p:nvSpPr>
        <p:spPr>
          <a:xfrm>
            <a:off x="228600" y="2133600"/>
            <a:ext cx="8686800" cy="5211763"/>
          </a:xfrm>
        </p:spPr>
        <p:txBody>
          <a:bodyPr>
            <a:noAutofit/>
          </a:bodyPr>
          <a:lstStyle/>
          <a:p>
            <a:pPr marL="457200" indent="-457200">
              <a:lnSpc>
                <a:spcPct val="115000"/>
              </a:lnSpc>
              <a:spcBef>
                <a:spcPts val="0"/>
              </a:spcBef>
              <a:spcAft>
                <a:spcPts val="1000"/>
              </a:spcAft>
              <a:buFont typeface="Courier New" pitchFamily="49" charset="0"/>
              <a:buChar char="o"/>
            </a:pPr>
            <a:r>
              <a:rPr lang="en-US" sz="2800" dirty="0" smtClean="0">
                <a:latin typeface="Times New Roman"/>
                <a:ea typeface="Calibri"/>
                <a:cs typeface="Times New Roman"/>
              </a:rPr>
              <a:t>Co-taught </a:t>
            </a:r>
            <a:r>
              <a:rPr lang="en-US" sz="2800" dirty="0">
                <a:latin typeface="Times New Roman"/>
                <a:ea typeface="Calibri"/>
                <a:cs typeface="Times New Roman"/>
              </a:rPr>
              <a:t>EDF 665 Sociology of American Schools in 2008 with Dr. Fred </a:t>
            </a:r>
            <a:r>
              <a:rPr lang="en-US" sz="2800" dirty="0" smtClean="0">
                <a:latin typeface="Times New Roman"/>
                <a:ea typeface="Calibri"/>
                <a:cs typeface="Times New Roman"/>
              </a:rPr>
              <a:t>Pauley</a:t>
            </a:r>
          </a:p>
          <a:p>
            <a:pPr marL="0" indent="0">
              <a:lnSpc>
                <a:spcPct val="115000"/>
              </a:lnSpc>
              <a:spcBef>
                <a:spcPts val="0"/>
              </a:spcBef>
              <a:spcAft>
                <a:spcPts val="1000"/>
              </a:spcAft>
              <a:buNone/>
            </a:pPr>
            <a:endParaRPr lang="en-US" sz="2800" dirty="0"/>
          </a:p>
          <a:p>
            <a:pPr marL="457200" marR="0" indent="-457200">
              <a:lnSpc>
                <a:spcPct val="115000"/>
              </a:lnSpc>
              <a:spcBef>
                <a:spcPts val="0"/>
              </a:spcBef>
              <a:spcAft>
                <a:spcPts val="1000"/>
              </a:spcAft>
              <a:buFont typeface="Courier New" pitchFamily="49" charset="0"/>
              <a:buChar char="o"/>
            </a:pPr>
            <a:r>
              <a:rPr lang="en-US" sz="2800" dirty="0" smtClean="0">
                <a:ea typeface="Calibri"/>
                <a:cs typeface="Times New Roman"/>
              </a:rPr>
              <a:t>Collaboration </a:t>
            </a:r>
            <a:r>
              <a:rPr lang="en-US" sz="2800" dirty="0" smtClean="0">
                <a:effectLst/>
                <a:latin typeface="Times New Roman"/>
                <a:ea typeface="Calibri"/>
                <a:cs typeface="Times New Roman"/>
              </a:rPr>
              <a:t>was evidenced in the following courses:</a:t>
            </a:r>
            <a:endParaRPr lang="en-US" sz="2800" dirty="0">
              <a:ea typeface="Calibri"/>
              <a:cs typeface="Times New Roman"/>
            </a:endParaRPr>
          </a:p>
          <a:p>
            <a:pPr lvl="1">
              <a:lnSpc>
                <a:spcPct val="115000"/>
              </a:lnSpc>
              <a:spcBef>
                <a:spcPts val="0"/>
              </a:spcBef>
              <a:buFont typeface="Arial" pitchFamily="34" charset="0"/>
              <a:buChar char="•"/>
            </a:pPr>
            <a:r>
              <a:rPr lang="en-US" sz="2400" dirty="0" smtClean="0">
                <a:effectLst/>
                <a:latin typeface="Times New Roman"/>
                <a:ea typeface="Calibri"/>
                <a:cs typeface="Times New Roman"/>
              </a:rPr>
              <a:t>Plagiarism Group Research Project EDF 626 with Dr. </a:t>
            </a:r>
            <a:r>
              <a:rPr lang="en-US" sz="2400" dirty="0" err="1" smtClean="0">
                <a:effectLst/>
                <a:latin typeface="Times New Roman"/>
                <a:ea typeface="Calibri"/>
                <a:cs typeface="Times New Roman"/>
              </a:rPr>
              <a:t>Debela</a:t>
            </a:r>
            <a:endParaRPr lang="en-US" sz="2400" dirty="0">
              <a:latin typeface="Times New Roman"/>
              <a:ea typeface="Calibri"/>
              <a:cs typeface="Times New Roman"/>
            </a:endParaRPr>
          </a:p>
          <a:p>
            <a:pPr marL="537210" lvl="1" indent="0">
              <a:lnSpc>
                <a:spcPct val="115000"/>
              </a:lnSpc>
              <a:spcBef>
                <a:spcPts val="0"/>
              </a:spcBef>
              <a:buNone/>
            </a:pPr>
            <a:r>
              <a:rPr lang="en-US" sz="2400" dirty="0" smtClean="0">
                <a:effectLst/>
                <a:latin typeface="Times New Roman"/>
                <a:ea typeface="Calibri"/>
                <a:cs typeface="Times New Roman"/>
              </a:rPr>
              <a:t>	</a:t>
            </a:r>
            <a:endParaRPr lang="en-US" sz="1400" dirty="0" smtClean="0">
              <a:ea typeface="Calibri"/>
              <a:cs typeface="Times New Roman"/>
            </a:endParaRPr>
          </a:p>
          <a:p>
            <a:pPr lvl="1">
              <a:lnSpc>
                <a:spcPct val="115000"/>
              </a:lnSpc>
              <a:spcBef>
                <a:spcPts val="0"/>
              </a:spcBef>
              <a:buFont typeface="Arial" pitchFamily="34" charset="0"/>
              <a:buChar char="•"/>
            </a:pPr>
            <a:r>
              <a:rPr lang="en-US" sz="2400" dirty="0" smtClean="0">
                <a:effectLst/>
                <a:latin typeface="Times New Roman"/>
                <a:ea typeface="Calibri"/>
                <a:cs typeface="Times New Roman"/>
              </a:rPr>
              <a:t>Political/Critical Group PowerPoint Presentation CI 702 with Dr. Meyer</a:t>
            </a:r>
            <a:endParaRPr lang="en-US" sz="2400" dirty="0" smtClean="0">
              <a:ea typeface="Calibri"/>
              <a:cs typeface="Times New Roman"/>
            </a:endParaRPr>
          </a:p>
          <a:p>
            <a:pPr marL="114300" marR="0" indent="0">
              <a:lnSpc>
                <a:spcPct val="115000"/>
              </a:lnSpc>
              <a:spcBef>
                <a:spcPts val="0"/>
              </a:spcBef>
              <a:spcAft>
                <a:spcPts val="1000"/>
              </a:spcAft>
              <a:buNone/>
            </a:pPr>
            <a:r>
              <a:rPr lang="en-US" sz="2800" dirty="0" smtClean="0">
                <a:effectLst/>
                <a:latin typeface="Times New Roman"/>
                <a:ea typeface="Calibri"/>
                <a:cs typeface="Times New Roman"/>
              </a:rPr>
              <a:t> </a:t>
            </a:r>
            <a:endParaRPr lang="en-US" sz="2800" dirty="0" smtClean="0">
              <a:ea typeface="Calibri"/>
              <a:cs typeface="Times New Roman"/>
            </a:endParaRPr>
          </a:p>
        </p:txBody>
      </p:sp>
    </p:spTree>
    <p:extLst>
      <p:ext uri="{BB962C8B-B14F-4D97-AF65-F5344CB8AC3E}">
        <p14:creationId xmlns:p14="http://schemas.microsoft.com/office/powerpoint/2010/main" val="2176043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0"/>
            <a:ext cx="7772400" cy="990600"/>
          </a:xfrm>
        </p:spPr>
        <p:txBody>
          <a:bodyPr>
            <a:noAutofit/>
          </a:bodyPr>
          <a:lstStyle/>
          <a:p>
            <a:pPr algn="ctr"/>
            <a:r>
              <a:rPr lang="en-US" b="1" dirty="0" smtClean="0">
                <a:latin typeface="Times New Roman" pitchFamily="18" charset="0"/>
                <a:cs typeface="Times New Roman" pitchFamily="18" charset="0"/>
              </a:rPr>
              <a:t>Collaboration Continues</a:t>
            </a:r>
            <a:endParaRPr lang="en-US" dirty="0"/>
          </a:p>
        </p:txBody>
      </p:sp>
      <p:sp>
        <p:nvSpPr>
          <p:cNvPr id="3" name="Content Placeholder 2"/>
          <p:cNvSpPr>
            <a:spLocks noGrp="1"/>
          </p:cNvSpPr>
          <p:nvPr>
            <p:ph idx="1"/>
          </p:nvPr>
        </p:nvSpPr>
        <p:spPr>
          <a:xfrm>
            <a:off x="381000" y="1282262"/>
            <a:ext cx="8458200" cy="1371600"/>
          </a:xfrm>
        </p:spPr>
        <p:txBody>
          <a:bodyPr>
            <a:normAutofit/>
          </a:bodyPr>
          <a:lstStyle/>
          <a:p>
            <a:pPr marL="457200" lvl="0" indent="-457200">
              <a:lnSpc>
                <a:spcPct val="115000"/>
              </a:lnSpc>
              <a:spcBef>
                <a:spcPts val="0"/>
              </a:spcBef>
              <a:spcAft>
                <a:spcPts val="1000"/>
              </a:spcAft>
              <a:buFont typeface="Courier New" pitchFamily="49" charset="0"/>
              <a:buChar char="o"/>
            </a:pPr>
            <a:r>
              <a:rPr lang="en-US" sz="2800" dirty="0" smtClean="0">
                <a:ea typeface="Calibri"/>
                <a:cs typeface="Times New Roman"/>
              </a:rPr>
              <a:t>Member of  Doctoral Student/ Faculty Seminar </a:t>
            </a:r>
          </a:p>
          <a:p>
            <a:pPr marL="0" lvl="0" indent="0">
              <a:lnSpc>
                <a:spcPct val="115000"/>
              </a:lnSpc>
              <a:spcBef>
                <a:spcPts val="0"/>
              </a:spcBef>
              <a:spcAft>
                <a:spcPts val="1000"/>
              </a:spcAft>
              <a:buNone/>
            </a:pPr>
            <a:r>
              <a:rPr lang="en-US" sz="2800" dirty="0" smtClean="0">
                <a:ea typeface="Calibri"/>
                <a:cs typeface="Times New Roman"/>
              </a:rPr>
              <a:t>     Committee  in 2010 and 2011. </a:t>
            </a:r>
          </a:p>
        </p:txBody>
      </p:sp>
      <p:sp>
        <p:nvSpPr>
          <p:cNvPr id="4" name="TextBox 3"/>
          <p:cNvSpPr txBox="1"/>
          <p:nvPr/>
        </p:nvSpPr>
        <p:spPr>
          <a:xfrm>
            <a:off x="228600" y="5410200"/>
            <a:ext cx="8610600" cy="2061077"/>
          </a:xfrm>
          <a:prstGeom prst="rect">
            <a:avLst/>
          </a:prstGeom>
          <a:noFill/>
        </p:spPr>
        <p:txBody>
          <a:bodyPr wrap="square" rtlCol="0">
            <a:spAutoFit/>
          </a:bodyPr>
          <a:lstStyle/>
          <a:p>
            <a:pPr lvl="0" algn="ctr">
              <a:lnSpc>
                <a:spcPct val="115000"/>
              </a:lnSpc>
              <a:spcAft>
                <a:spcPts val="1000"/>
              </a:spcAft>
            </a:pPr>
            <a:r>
              <a:rPr lang="en-US" sz="2800" dirty="0">
                <a:latin typeface="Times New Roman"/>
                <a:ea typeface="Calibri"/>
                <a:cs typeface="Times New Roman"/>
              </a:rPr>
              <a:t>“As scholarship itself becomes more complex, collaboration are likely to become more significant” </a:t>
            </a:r>
            <a:r>
              <a:rPr lang="en-US" sz="2400" dirty="0">
                <a:latin typeface="Times New Roman"/>
                <a:ea typeface="Calibri"/>
                <a:cs typeface="Times New Roman"/>
              </a:rPr>
              <a:t>(</a:t>
            </a:r>
            <a:r>
              <a:rPr lang="en-US" sz="2400" dirty="0" err="1">
                <a:latin typeface="Times New Roman"/>
                <a:ea typeface="Calibri"/>
                <a:cs typeface="Times New Roman"/>
              </a:rPr>
              <a:t>Neubauer</a:t>
            </a:r>
            <a:r>
              <a:rPr lang="en-US" sz="2400" dirty="0">
                <a:latin typeface="Times New Roman"/>
                <a:ea typeface="Calibri"/>
                <a:cs typeface="Times New Roman"/>
              </a:rPr>
              <a:t> and Brewer, 2004, p</a:t>
            </a:r>
            <a:r>
              <a:rPr lang="en-US" sz="2400" dirty="0" smtClean="0">
                <a:latin typeface="Times New Roman"/>
                <a:ea typeface="Calibri"/>
                <a:cs typeface="Times New Roman"/>
              </a:rPr>
              <a:t>. 92</a:t>
            </a:r>
            <a:r>
              <a:rPr lang="en-US" sz="2400" dirty="0">
                <a:latin typeface="Times New Roman"/>
                <a:ea typeface="Calibri"/>
                <a:cs typeface="Times New Roman"/>
              </a:rPr>
              <a:t>).</a:t>
            </a:r>
            <a:endParaRPr lang="en-US" sz="2400" dirty="0"/>
          </a:p>
          <a:p>
            <a:pPr lvl="0">
              <a:lnSpc>
                <a:spcPct val="115000"/>
              </a:lnSpc>
              <a:spcAft>
                <a:spcPts val="1000"/>
              </a:spcAft>
            </a:pPr>
            <a:endParaRPr lang="en-US" sz="2400" dirty="0">
              <a:solidFill>
                <a:prstClr val="black"/>
              </a:solidFill>
              <a:latin typeface="Times New Roman"/>
              <a:ea typeface="Calibri"/>
              <a:cs typeface="Times New Roman"/>
            </a:endParaRPr>
          </a:p>
        </p:txBody>
      </p:sp>
      <p:pic>
        <p:nvPicPr>
          <p:cNvPr id="2050" name="Picture 2" descr="C:\Users\dsmith\Pictures\Road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48" y="2667000"/>
            <a:ext cx="7686504" cy="259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6838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399032"/>
          </a:xfrm>
        </p:spPr>
        <p:txBody>
          <a:bodyPr>
            <a:normAutofit/>
          </a:bodyPr>
          <a:lstStyle/>
          <a:p>
            <a:pPr lvl="0" algn="ctr"/>
            <a:r>
              <a:rPr lang="en-US" b="1" dirty="0" smtClean="0">
                <a:effectLst/>
                <a:latin typeface="Times New Roman"/>
                <a:ea typeface="Calibri"/>
                <a:cs typeface="Times New Roman"/>
              </a:rPr>
              <a:t>Depth of Understanding</a:t>
            </a:r>
            <a:r>
              <a:rPr lang="en-US" dirty="0" smtClean="0">
                <a:ea typeface="Calibri"/>
                <a:cs typeface="Times New Roman"/>
              </a:rPr>
              <a:t/>
            </a:r>
            <a:br>
              <a:rPr lang="en-US" dirty="0" smtClean="0">
                <a:ea typeface="Calibri"/>
                <a:cs typeface="Times New Roman"/>
              </a:rPr>
            </a:br>
            <a:endParaRPr lang="en-US" dirty="0"/>
          </a:p>
        </p:txBody>
      </p:sp>
      <p:sp>
        <p:nvSpPr>
          <p:cNvPr id="3" name="Content Placeholder 2"/>
          <p:cNvSpPr>
            <a:spLocks noGrp="1"/>
          </p:cNvSpPr>
          <p:nvPr>
            <p:ph idx="1"/>
          </p:nvPr>
        </p:nvSpPr>
        <p:spPr>
          <a:xfrm>
            <a:off x="228600" y="914400"/>
            <a:ext cx="8458200" cy="5181600"/>
          </a:xfrm>
        </p:spPr>
        <p:txBody>
          <a:bodyPr>
            <a:normAutofit fontScale="77500" lnSpcReduction="20000"/>
          </a:bodyPr>
          <a:lstStyle/>
          <a:p>
            <a:pPr marL="571500" marR="0" indent="0">
              <a:lnSpc>
                <a:spcPct val="115000"/>
              </a:lnSpc>
              <a:spcBef>
                <a:spcPts val="0"/>
              </a:spcBef>
              <a:spcAft>
                <a:spcPts val="1000"/>
              </a:spcAft>
              <a:buNone/>
            </a:pPr>
            <a:r>
              <a:rPr lang="en-US" sz="4000" b="1" dirty="0" smtClean="0">
                <a:effectLst/>
                <a:latin typeface="Times New Roman"/>
                <a:ea typeface="Calibri"/>
                <a:cs typeface="Times New Roman"/>
              </a:rPr>
              <a:t> </a:t>
            </a:r>
            <a:endParaRPr lang="en-US" sz="2000" dirty="0" smtClean="0">
              <a:ea typeface="Calibri"/>
              <a:cs typeface="Times New Roman"/>
            </a:endParaRPr>
          </a:p>
          <a:p>
            <a:pPr marL="0" marR="0" indent="0">
              <a:lnSpc>
                <a:spcPct val="115000"/>
              </a:lnSpc>
              <a:spcBef>
                <a:spcPts val="0"/>
              </a:spcBef>
              <a:spcAft>
                <a:spcPts val="1000"/>
              </a:spcAft>
              <a:buNone/>
            </a:pPr>
            <a:r>
              <a:rPr lang="en-US" sz="3600" dirty="0" smtClean="0">
                <a:effectLst/>
                <a:latin typeface="Times New Roman"/>
                <a:ea typeface="Calibri"/>
                <a:cs typeface="Times New Roman"/>
              </a:rPr>
              <a:t>The following artifacts evidenced increase in my breadth of knowledge and understanding of educational theory:</a:t>
            </a:r>
            <a:endParaRPr lang="en-US" sz="3600" dirty="0" smtClean="0">
              <a:ea typeface="Calibri"/>
              <a:cs typeface="Times New Roman"/>
            </a:endParaRPr>
          </a:p>
          <a:p>
            <a:pPr lvl="0">
              <a:lnSpc>
                <a:spcPct val="170000"/>
              </a:lnSpc>
              <a:spcBef>
                <a:spcPts val="0"/>
              </a:spcBef>
              <a:buFont typeface="Courier New" pitchFamily="49" charset="0"/>
              <a:buChar char="o"/>
            </a:pPr>
            <a:r>
              <a:rPr lang="en-US" sz="3600" dirty="0" smtClean="0">
                <a:effectLst/>
                <a:latin typeface="Times New Roman"/>
                <a:ea typeface="Calibri"/>
                <a:cs typeface="Times New Roman"/>
              </a:rPr>
              <a:t>Personal Goal Statement	</a:t>
            </a:r>
            <a:endParaRPr lang="en-US" sz="3600" dirty="0" smtClean="0">
              <a:ea typeface="Calibri"/>
              <a:cs typeface="Times New Roman"/>
            </a:endParaRPr>
          </a:p>
          <a:p>
            <a:pPr lvl="0">
              <a:lnSpc>
                <a:spcPct val="170000"/>
              </a:lnSpc>
              <a:spcBef>
                <a:spcPts val="0"/>
              </a:spcBef>
              <a:buFont typeface="Courier New" pitchFamily="49" charset="0"/>
              <a:buChar char="o"/>
            </a:pPr>
            <a:r>
              <a:rPr lang="en-US" sz="3600" dirty="0" smtClean="0">
                <a:effectLst/>
                <a:latin typeface="Times New Roman"/>
                <a:ea typeface="Calibri"/>
                <a:cs typeface="Times New Roman"/>
              </a:rPr>
              <a:t>Personal Theory of Teaching CI 703 with Dr. Meyer</a:t>
            </a:r>
            <a:endParaRPr lang="en-US" sz="3600" dirty="0">
              <a:ea typeface="Calibri"/>
              <a:cs typeface="Times New Roman"/>
            </a:endParaRPr>
          </a:p>
          <a:p>
            <a:pPr lvl="0">
              <a:lnSpc>
                <a:spcPct val="170000"/>
              </a:lnSpc>
              <a:spcBef>
                <a:spcPts val="0"/>
              </a:spcBef>
              <a:spcAft>
                <a:spcPts val="1000"/>
              </a:spcAft>
              <a:buFont typeface="Courier New" pitchFamily="49" charset="0"/>
              <a:buChar char="o"/>
            </a:pPr>
            <a:r>
              <a:rPr lang="en-US" sz="3600" dirty="0" smtClean="0">
                <a:effectLst/>
                <a:latin typeface="Times New Roman"/>
                <a:ea typeface="Calibri"/>
                <a:cs typeface="Times New Roman"/>
              </a:rPr>
              <a:t>Report and PowerPoint Presentation CI 707 with      Dr. Meyer</a:t>
            </a:r>
            <a:endParaRPr lang="en-US" sz="3600" dirty="0">
              <a:ea typeface="Calibri"/>
              <a:cs typeface="Times New Roman"/>
            </a:endParaRPr>
          </a:p>
          <a:p>
            <a:pPr marL="0" indent="0">
              <a:buNone/>
            </a:pPr>
            <a:endParaRPr lang="en-US" dirty="0"/>
          </a:p>
        </p:txBody>
      </p:sp>
    </p:spTree>
    <p:extLst>
      <p:ext uri="{BB962C8B-B14F-4D97-AF65-F5344CB8AC3E}">
        <p14:creationId xmlns:p14="http://schemas.microsoft.com/office/powerpoint/2010/main" val="1359417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279071"/>
          </a:xfrm>
        </p:spPr>
        <p:txBody>
          <a:bodyPr>
            <a:noAutofit/>
          </a:bodyPr>
          <a:lstStyle/>
          <a:p>
            <a:pPr algn="ctr"/>
            <a:r>
              <a:rPr lang="en-US" b="1" dirty="0" smtClean="0">
                <a:effectLst/>
                <a:latin typeface="Times New Roman"/>
                <a:ea typeface="Calibri"/>
                <a:cs typeface="Times New Roman"/>
              </a:rPr>
              <a:t>Depth </a:t>
            </a:r>
            <a:r>
              <a:rPr lang="en-US" b="1" dirty="0">
                <a:effectLst/>
                <a:latin typeface="Times New Roman"/>
                <a:ea typeface="Calibri"/>
                <a:cs typeface="Times New Roman"/>
              </a:rPr>
              <a:t>of </a:t>
            </a:r>
            <a:r>
              <a:rPr lang="en-US" b="1" dirty="0" smtClean="0">
                <a:effectLst/>
                <a:latin typeface="Times New Roman"/>
                <a:ea typeface="Calibri"/>
                <a:cs typeface="Times New Roman"/>
              </a:rPr>
              <a:t>Understanding</a:t>
            </a:r>
            <a:br>
              <a:rPr lang="en-US" b="1" dirty="0" smtClean="0">
                <a:effectLst/>
                <a:latin typeface="Times New Roman"/>
                <a:ea typeface="Calibri"/>
                <a:cs typeface="Times New Roman"/>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76200" y="1981200"/>
            <a:ext cx="9144000" cy="1676400"/>
          </a:xfrm>
        </p:spPr>
        <p:txBody>
          <a:bodyPr/>
          <a:lstStyle/>
          <a:p>
            <a:pPr marL="0" indent="0">
              <a:buNone/>
            </a:pPr>
            <a:r>
              <a:rPr lang="en-US" sz="2800" dirty="0" smtClean="0">
                <a:effectLst/>
                <a:latin typeface="Times New Roman"/>
                <a:ea typeface="Times New Roman"/>
              </a:rPr>
              <a:t>Just as an artist prepares a canvas for painting, an educator must establish a personal theory of teaching. </a:t>
            </a:r>
            <a:endParaRPr lang="en-US" dirty="0"/>
          </a:p>
        </p:txBody>
      </p:sp>
      <p:sp>
        <p:nvSpPr>
          <p:cNvPr id="4" name="Rectangle 3"/>
          <p:cNvSpPr/>
          <p:nvPr/>
        </p:nvSpPr>
        <p:spPr>
          <a:xfrm>
            <a:off x="152400" y="4495800"/>
            <a:ext cx="8991600" cy="2277547"/>
          </a:xfrm>
          <a:prstGeom prst="rect">
            <a:avLst/>
          </a:prstGeom>
        </p:spPr>
        <p:txBody>
          <a:bodyPr wrap="square">
            <a:spAutoFit/>
          </a:bodyPr>
          <a:lstStyle/>
          <a:p>
            <a:pPr algn="ctr"/>
            <a:endParaRPr lang="en-US" sz="2800" dirty="0" smtClean="0">
              <a:latin typeface="Times New Roman"/>
              <a:ea typeface="Times New Roman"/>
            </a:endParaRPr>
          </a:p>
          <a:p>
            <a:endParaRPr lang="en-US" sz="2800" dirty="0">
              <a:latin typeface="Times New Roman"/>
              <a:ea typeface="Times New Roman"/>
            </a:endParaRPr>
          </a:p>
          <a:p>
            <a:r>
              <a:rPr lang="en-US" sz="2800" dirty="0" smtClean="0">
                <a:latin typeface="Times New Roman"/>
                <a:ea typeface="Times New Roman"/>
              </a:rPr>
              <a:t>Constructivism </a:t>
            </a:r>
            <a:r>
              <a:rPr lang="en-US" sz="2800" dirty="0">
                <a:latin typeface="Times New Roman"/>
                <a:ea typeface="Times New Roman"/>
              </a:rPr>
              <a:t>as my base-color, the primary hue.  Behaviorism would be added as the undertone, to create consistency and provide structure. </a:t>
            </a:r>
            <a:endParaRPr lang="en-US" sz="2800" dirty="0"/>
          </a:p>
        </p:txBody>
      </p:sp>
      <p:pic>
        <p:nvPicPr>
          <p:cNvPr id="5122" name="Picture 2" descr="C:\Users\dsmith\Pictures\Road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3124200"/>
            <a:ext cx="5867400" cy="19933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1890" y="801413"/>
            <a:ext cx="9144000" cy="954107"/>
          </a:xfrm>
          <a:prstGeom prst="rect">
            <a:avLst/>
          </a:prstGeom>
        </p:spPr>
        <p:txBody>
          <a:bodyPr wrap="square">
            <a:spAutoFit/>
          </a:bodyPr>
          <a:lstStyle/>
          <a:p>
            <a:pPr algn="ctr"/>
            <a:endParaRPr lang="en-US" sz="28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My </a:t>
            </a:r>
            <a:r>
              <a:rPr lang="en-US" sz="2800" b="1" dirty="0">
                <a:latin typeface="Times New Roman" pitchFamily="18" charset="0"/>
                <a:cs typeface="Times New Roman" pitchFamily="18" charset="0"/>
              </a:rPr>
              <a:t>Personal Theory of Teaching</a:t>
            </a:r>
            <a:endParaRPr lang="en-US" sz="2800" dirty="0"/>
          </a:p>
        </p:txBody>
      </p:sp>
    </p:spTree>
    <p:extLst>
      <p:ext uri="{BB962C8B-B14F-4D97-AF65-F5344CB8AC3E}">
        <p14:creationId xmlns:p14="http://schemas.microsoft.com/office/powerpoint/2010/main" val="14966311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839200" cy="1295400"/>
          </a:xfrm>
        </p:spPr>
        <p:txBody>
          <a:bodyPr>
            <a:noAutofit/>
          </a:bodyPr>
          <a:lstStyle/>
          <a:p>
            <a:pPr algn="ctr"/>
            <a:r>
              <a:rPr lang="en-US" b="1" dirty="0" smtClean="0">
                <a:effectLst/>
                <a:latin typeface="Times New Roman"/>
                <a:ea typeface="Calibri"/>
                <a:cs typeface="Times New Roman"/>
              </a:rPr>
              <a:t>Depth of Understanding </a:t>
            </a:r>
            <a:br>
              <a:rPr lang="en-US" b="1" dirty="0" smtClean="0">
                <a:effectLst/>
                <a:latin typeface="Times New Roman"/>
                <a:ea typeface="Calibri"/>
                <a:cs typeface="Times New Roman"/>
              </a:rPr>
            </a:br>
            <a:endParaRPr lang="en-US" dirty="0"/>
          </a:p>
        </p:txBody>
      </p:sp>
      <p:pic>
        <p:nvPicPr>
          <p:cNvPr id="5122" name="Picture 2" descr="C:\Users\dsmith\Pictures\Road 8.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24000" y="21336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1066800"/>
            <a:ext cx="7239000" cy="1384995"/>
          </a:xfrm>
          <a:prstGeom prst="rect">
            <a:avLst/>
          </a:prstGeom>
        </p:spPr>
        <p:txBody>
          <a:bodyPr wrap="square">
            <a:spAutoFit/>
          </a:bodyPr>
          <a:lstStyle/>
          <a:p>
            <a:pPr algn="ctr"/>
            <a:r>
              <a:rPr lang="en-US" sz="2800" b="1" dirty="0">
                <a:latin typeface="Times New Roman" pitchFamily="18" charset="0"/>
                <a:cs typeface="Times New Roman" pitchFamily="18" charset="0"/>
              </a:rPr>
              <a:t>Constructivism + </a:t>
            </a:r>
            <a:r>
              <a:rPr lang="en-US" sz="2800" b="1" dirty="0" smtClean="0">
                <a:latin typeface="Times New Roman" pitchFamily="18" charset="0"/>
                <a:cs typeface="Times New Roman" pitchFamily="18" charset="0"/>
              </a:rPr>
              <a:t>Behaviorism =</a:t>
            </a:r>
          </a:p>
          <a:p>
            <a:pPr algn="ctr"/>
            <a:r>
              <a:rPr lang="en-US" sz="2800" b="1" dirty="0" smtClean="0">
                <a:latin typeface="Times New Roman" pitchFamily="18" charset="0"/>
                <a:cs typeface="Times New Roman" pitchFamily="18" charset="0"/>
              </a:rPr>
              <a:t> Spectrum Constructivist</a:t>
            </a:r>
          </a:p>
          <a:p>
            <a:pPr algn="ctr"/>
            <a:r>
              <a:rPr lang="en-US" sz="2800" b="1" dirty="0" smtClean="0">
                <a:latin typeface="Times New Roman" pitchFamily="18" charset="0"/>
                <a:cs typeface="Times New Roman" pitchFamily="18" charset="0"/>
              </a:rPr>
              <a:t>     </a:t>
            </a:r>
            <a:endParaRPr lang="en-US" sz="2800" dirty="0"/>
          </a:p>
        </p:txBody>
      </p:sp>
    </p:spTree>
    <p:extLst>
      <p:ext uri="{BB962C8B-B14F-4D97-AF65-F5344CB8AC3E}">
        <p14:creationId xmlns:p14="http://schemas.microsoft.com/office/powerpoint/2010/main" val="2746125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2">
      <a:dk1>
        <a:sysClr val="windowText" lastClr="000000"/>
      </a:dk1>
      <a:lt1>
        <a:srgbClr val="FFFF93"/>
      </a:lt1>
      <a:dk2>
        <a:srgbClr val="212745"/>
      </a:dk2>
      <a:lt2>
        <a:srgbClr val="212745"/>
      </a:lt2>
      <a:accent1>
        <a:srgbClr val="FFD833"/>
      </a:accent1>
      <a:accent2>
        <a:srgbClr val="5ECCF3"/>
      </a:accent2>
      <a:accent3>
        <a:srgbClr val="A7EA52"/>
      </a:accent3>
      <a:accent4>
        <a:srgbClr val="5DCEAF"/>
      </a:accent4>
      <a:accent5>
        <a:srgbClr val="FF8021"/>
      </a:accent5>
      <a:accent6>
        <a:srgbClr val="F14124"/>
      </a:accent6>
      <a:hlink>
        <a:srgbClr val="56C7AA"/>
      </a:hlink>
      <a:folHlink>
        <a:srgbClr val="FFD833"/>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4381</TotalTime>
  <Words>2660</Words>
  <Application>Microsoft Office PowerPoint</Application>
  <PresentationFormat>On-screen Show (4:3)</PresentationFormat>
  <Paragraphs>205</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Verve</vt:lpstr>
      <vt:lpstr>My Timely Journey:   A Scholarly Reflection</vt:lpstr>
      <vt:lpstr>“For everything there is a season, and a time for every purpose under heaven.”  Ecclesiastes 3:1</vt:lpstr>
      <vt:lpstr> My Timely Journey:   A Scholarly Reflection </vt:lpstr>
      <vt:lpstr>Collaboration </vt:lpstr>
      <vt:lpstr>Additional Collaborative Experiences   </vt:lpstr>
      <vt:lpstr>Collaboration Continues</vt:lpstr>
      <vt:lpstr>Depth of Understanding </vt:lpstr>
      <vt:lpstr>Depth of Understanding </vt:lpstr>
      <vt:lpstr>Depth of Understanding  </vt:lpstr>
      <vt:lpstr>Scholarship </vt:lpstr>
      <vt:lpstr>PowerPoint Presentation</vt:lpstr>
      <vt:lpstr>Scholarship Continued</vt:lpstr>
      <vt:lpstr>Scholarship</vt:lpstr>
      <vt:lpstr>Research</vt:lpstr>
      <vt:lpstr>Research </vt:lpstr>
      <vt:lpstr>Research Continued </vt:lpstr>
      <vt:lpstr>Research Continued</vt:lpstr>
      <vt:lpstr>Personal Growth </vt:lpstr>
      <vt:lpstr>Professional Growth</vt:lpstr>
      <vt:lpstr>“ A journey of a thousand miles begins with a single step” (Loa Tzu, ancient Chinese philosopher).</vt:lpstr>
      <vt:lpstr>REFERENCES </vt:lpstr>
      <vt:lpstr>    REFERENCES </vt:lpstr>
      <vt:lpstr> IMAGE 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Smith</dc:creator>
  <cp:lastModifiedBy>Thomas, Edna</cp:lastModifiedBy>
  <cp:revision>152</cp:revision>
  <dcterms:created xsi:type="dcterms:W3CDTF">2011-05-26T14:40:13Z</dcterms:created>
  <dcterms:modified xsi:type="dcterms:W3CDTF">2011-12-02T20:24:44Z</dcterms:modified>
</cp:coreProperties>
</file>