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22"/>
  </p:notesMasterIdLst>
  <p:handoutMasterIdLst>
    <p:handoutMasterId r:id="rId23"/>
  </p:handoutMasterIdLst>
  <p:sldIdLst>
    <p:sldId id="256" r:id="rId3"/>
    <p:sldId id="282" r:id="rId4"/>
    <p:sldId id="287" r:id="rId5"/>
    <p:sldId id="288" r:id="rId6"/>
    <p:sldId id="289" r:id="rId7"/>
    <p:sldId id="257" r:id="rId8"/>
    <p:sldId id="258" r:id="rId9"/>
    <p:sldId id="283" r:id="rId10"/>
    <p:sldId id="275" r:id="rId11"/>
    <p:sldId id="262" r:id="rId12"/>
    <p:sldId id="279" r:id="rId13"/>
    <p:sldId id="284" r:id="rId14"/>
    <p:sldId id="285" r:id="rId15"/>
    <p:sldId id="286" r:id="rId16"/>
    <p:sldId id="263" r:id="rId17"/>
    <p:sldId id="264" r:id="rId18"/>
    <p:sldId id="277" r:id="rId19"/>
    <p:sldId id="281" r:id="rId20"/>
    <p:sldId id="290" r:id="rId21"/>
  </p:sldIdLst>
  <p:sldSz cx="9144000" cy="6858000" type="screen4x3"/>
  <p:notesSz cx="7010400" cy="9296400"/>
  <p:embeddedFontLst>
    <p:embeddedFont>
      <p:font typeface="Comic Sans MS" pitchFamily="66" charset="0"/>
      <p:regular r:id="rId24"/>
      <p:bold r:id="rId25"/>
    </p:embeddedFont>
    <p:embeddedFont>
      <p:font typeface="Segoe UI" pitchFamily="34" charset="0"/>
      <p:regular r:id="rId26"/>
      <p:bold r:id="rId27"/>
      <p:italic r:id="rId28"/>
      <p:boldItalic r:id="rId29"/>
    </p:embeddedFont>
    <p:embeddedFont>
      <p:font typeface="Calibri" pitchFamily="34" charset="0"/>
      <p:regular r:id="rId30"/>
      <p:bold r:id="rId31"/>
      <p:italic r:id="rId32"/>
      <p:boldItalic r:id="rId33"/>
    </p:embeddedFont>
    <p:embeddedFont>
      <p:font typeface="Perpetua" pitchFamily="18"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446" autoAdjust="0"/>
  </p:normalViewPr>
  <p:slideViewPr>
    <p:cSldViewPr>
      <p:cViewPr>
        <p:scale>
          <a:sx n="66" d="100"/>
          <a:sy n="66" d="100"/>
        </p:scale>
        <p:origin x="-1674" y="84"/>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253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355DBC-0910-4E92-B118-F6DA60C0F792}" type="doc">
      <dgm:prSet loTypeId="urn:microsoft.com/office/officeart/2005/8/layout/hList7#1" loCatId="list" qsTypeId="urn:microsoft.com/office/officeart/2005/8/quickstyle/simple2" qsCatId="simple" csTypeId="urn:microsoft.com/office/officeart/2005/8/colors/accent2_5" csCatId="accent2" phldr="1"/>
      <dgm:spPr/>
      <dgm:t>
        <a:bodyPr/>
        <a:lstStyle/>
        <a:p>
          <a:endParaRPr lang="en-US"/>
        </a:p>
      </dgm:t>
    </dgm:pt>
    <dgm:pt modelId="{C592B503-4712-49ED-8888-B433D6CEE9DE}">
      <dgm:prSet phldrT="[Text]" custT="1"/>
      <dgm:spPr/>
      <dgm:t>
        <a:bodyPr/>
        <a:lstStyle/>
        <a:p>
          <a:r>
            <a:rPr lang="en-US" sz="1200" dirty="0" smtClean="0"/>
            <a:t>Collaboration with Faculty</a:t>
          </a:r>
          <a:endParaRPr lang="en-US" sz="1200" dirty="0"/>
        </a:p>
      </dgm:t>
    </dgm:pt>
    <dgm:pt modelId="{100D6B2D-0EF7-4E03-8E09-DA47F271BE5B}" type="parTrans" cxnId="{8AA65C55-54C6-45C5-8F48-6A5A9350A275}">
      <dgm:prSet/>
      <dgm:spPr/>
      <dgm:t>
        <a:bodyPr/>
        <a:lstStyle/>
        <a:p>
          <a:endParaRPr lang="en-US"/>
        </a:p>
      </dgm:t>
    </dgm:pt>
    <dgm:pt modelId="{9EC9805F-28C4-47DC-8DA8-3BAF38C6727B}" type="sibTrans" cxnId="{8AA65C55-54C6-45C5-8F48-6A5A9350A275}">
      <dgm:prSet/>
      <dgm:spPr/>
      <dgm:t>
        <a:bodyPr/>
        <a:lstStyle/>
        <a:p>
          <a:endParaRPr lang="en-US"/>
        </a:p>
      </dgm:t>
    </dgm:pt>
    <dgm:pt modelId="{BA8CDF2A-B8C2-48E1-B50E-6F3E19CCC8E1}">
      <dgm:prSet phldrT="[Text]" custT="1"/>
      <dgm:spPr/>
      <dgm:t>
        <a:bodyPr/>
        <a:lstStyle/>
        <a:p>
          <a:r>
            <a:rPr lang="en-US" sz="1200" dirty="0" smtClean="0"/>
            <a:t>Cohort</a:t>
          </a:r>
          <a:endParaRPr lang="en-US" sz="1200" dirty="0"/>
        </a:p>
      </dgm:t>
    </dgm:pt>
    <dgm:pt modelId="{93EDB3B8-887E-4BF6-BF3F-53FA9A6687FD}" type="parTrans" cxnId="{A1A5AC90-1A45-4FFF-9FF1-B2984A605643}">
      <dgm:prSet/>
      <dgm:spPr/>
      <dgm:t>
        <a:bodyPr/>
        <a:lstStyle/>
        <a:p>
          <a:endParaRPr lang="en-US"/>
        </a:p>
      </dgm:t>
    </dgm:pt>
    <dgm:pt modelId="{C3D05DA7-3FAD-4AF3-B06F-22F3AAF4883A}" type="sibTrans" cxnId="{A1A5AC90-1A45-4FFF-9FF1-B2984A605643}">
      <dgm:prSet/>
      <dgm:spPr/>
      <dgm:t>
        <a:bodyPr/>
        <a:lstStyle/>
        <a:p>
          <a:endParaRPr lang="en-US"/>
        </a:p>
      </dgm:t>
    </dgm:pt>
    <dgm:pt modelId="{A04D31D4-0557-4535-A7E5-75B85FF83846}">
      <dgm:prSet phldrT="[Text]" custT="1"/>
      <dgm:spPr/>
      <dgm:t>
        <a:bodyPr/>
        <a:lstStyle/>
        <a:p>
          <a:r>
            <a:rPr lang="en-US" sz="1200" dirty="0" smtClean="0"/>
            <a:t>Family</a:t>
          </a:r>
          <a:endParaRPr lang="en-US" sz="1200" dirty="0"/>
        </a:p>
      </dgm:t>
    </dgm:pt>
    <dgm:pt modelId="{817C99DB-9CA6-41F2-8E6B-2CC3D7201AEB}" type="parTrans" cxnId="{058C4DE0-21C2-4BCD-AD33-401E1664B893}">
      <dgm:prSet/>
      <dgm:spPr/>
      <dgm:t>
        <a:bodyPr/>
        <a:lstStyle/>
        <a:p>
          <a:endParaRPr lang="en-US"/>
        </a:p>
      </dgm:t>
    </dgm:pt>
    <dgm:pt modelId="{05E82A5A-80FC-46C1-B1C8-BF252B91A5A0}" type="sibTrans" cxnId="{058C4DE0-21C2-4BCD-AD33-401E1664B893}">
      <dgm:prSet/>
      <dgm:spPr/>
      <dgm:t>
        <a:bodyPr/>
        <a:lstStyle/>
        <a:p>
          <a:endParaRPr lang="en-US"/>
        </a:p>
      </dgm:t>
    </dgm:pt>
    <dgm:pt modelId="{8C44737D-7C89-484B-99F7-723ABB126806}">
      <dgm:prSet phldrT="[Text]" custT="1"/>
      <dgm:spPr/>
      <dgm:t>
        <a:bodyPr/>
        <a:lstStyle/>
        <a:p>
          <a:r>
            <a:rPr lang="en-US" sz="1200" dirty="0" smtClean="0">
              <a:latin typeface="+mn-lt"/>
            </a:rPr>
            <a:t>Scholarship</a:t>
          </a:r>
          <a:endParaRPr lang="en-US" sz="1200" dirty="0">
            <a:latin typeface="+mn-lt"/>
          </a:endParaRPr>
        </a:p>
      </dgm:t>
    </dgm:pt>
    <dgm:pt modelId="{527EBBDF-5C5E-4D1A-A241-C63EBDB6BFC2}" type="sibTrans" cxnId="{314DF246-5FB0-4C0A-8F89-51C3AA349791}">
      <dgm:prSet/>
      <dgm:spPr/>
      <dgm:t>
        <a:bodyPr/>
        <a:lstStyle/>
        <a:p>
          <a:endParaRPr lang="en-US"/>
        </a:p>
      </dgm:t>
    </dgm:pt>
    <dgm:pt modelId="{7F2AA70F-07F2-44CE-8DF6-4315B1BE784A}" type="parTrans" cxnId="{314DF246-5FB0-4C0A-8F89-51C3AA349791}">
      <dgm:prSet/>
      <dgm:spPr/>
      <dgm:t>
        <a:bodyPr/>
        <a:lstStyle/>
        <a:p>
          <a:endParaRPr lang="en-US"/>
        </a:p>
      </dgm:t>
    </dgm:pt>
    <dgm:pt modelId="{D8943863-1C0B-4E83-AB36-C6CFB527F9F4}" type="pres">
      <dgm:prSet presAssocID="{DD355DBC-0910-4E92-B118-F6DA60C0F792}" presName="Name0" presStyleCnt="0">
        <dgm:presLayoutVars>
          <dgm:dir/>
          <dgm:resizeHandles val="exact"/>
        </dgm:presLayoutVars>
      </dgm:prSet>
      <dgm:spPr/>
      <dgm:t>
        <a:bodyPr/>
        <a:lstStyle/>
        <a:p>
          <a:endParaRPr lang="en-US"/>
        </a:p>
      </dgm:t>
    </dgm:pt>
    <dgm:pt modelId="{098FC967-A1CC-4572-98C6-9498D467A3D6}" type="pres">
      <dgm:prSet presAssocID="{DD355DBC-0910-4E92-B118-F6DA60C0F792}" presName="fgShape" presStyleLbl="fgShp" presStyleIdx="0" presStyleCnt="1"/>
      <dgm:spPr/>
    </dgm:pt>
    <dgm:pt modelId="{055E6CFE-F2FD-4AFB-A748-79899408F45F}" type="pres">
      <dgm:prSet presAssocID="{DD355DBC-0910-4E92-B118-F6DA60C0F792}" presName="linComp" presStyleCnt="0"/>
      <dgm:spPr/>
    </dgm:pt>
    <dgm:pt modelId="{57CCFB31-852B-4506-93A2-68E4065BB8E2}" type="pres">
      <dgm:prSet presAssocID="{8C44737D-7C89-484B-99F7-723ABB126806}" presName="compNode" presStyleCnt="0"/>
      <dgm:spPr/>
    </dgm:pt>
    <dgm:pt modelId="{24CCCC64-5C96-42D7-BF15-6115F0688628}" type="pres">
      <dgm:prSet presAssocID="{8C44737D-7C89-484B-99F7-723ABB126806}" presName="bkgdShape" presStyleLbl="node1" presStyleIdx="0" presStyleCnt="4" custLinFactNeighborX="-95"/>
      <dgm:spPr/>
      <dgm:t>
        <a:bodyPr/>
        <a:lstStyle/>
        <a:p>
          <a:endParaRPr lang="en-US"/>
        </a:p>
      </dgm:t>
    </dgm:pt>
    <dgm:pt modelId="{9FD01386-82A2-4AB9-A07A-B3B75232F729}" type="pres">
      <dgm:prSet presAssocID="{8C44737D-7C89-484B-99F7-723ABB126806}" presName="nodeTx" presStyleLbl="node1" presStyleIdx="0" presStyleCnt="4">
        <dgm:presLayoutVars>
          <dgm:bulletEnabled val="1"/>
        </dgm:presLayoutVars>
      </dgm:prSet>
      <dgm:spPr/>
      <dgm:t>
        <a:bodyPr/>
        <a:lstStyle/>
        <a:p>
          <a:endParaRPr lang="en-US"/>
        </a:p>
      </dgm:t>
    </dgm:pt>
    <dgm:pt modelId="{BE77AFA2-A955-4626-8406-6386FED2D530}" type="pres">
      <dgm:prSet presAssocID="{8C44737D-7C89-484B-99F7-723ABB126806}" presName="invisiNode" presStyleLbl="node1" presStyleIdx="0" presStyleCnt="4"/>
      <dgm:spPr/>
    </dgm:pt>
    <dgm:pt modelId="{0436C7B4-44BC-4FFB-B1E9-86BEB798260B}" type="pres">
      <dgm:prSet presAssocID="{8C44737D-7C89-484B-99F7-723ABB126806}" presName="imagNode" presStyleLbl="fgImgPlace1" presStyleIdx="0" presStyleCnt="4"/>
      <dgm:spPr>
        <a:blipFill rotWithShape="0">
          <a:blip xmlns:r="http://schemas.openxmlformats.org/officeDocument/2006/relationships" r:embed="rId1"/>
          <a:stretch>
            <a:fillRect/>
          </a:stretch>
        </a:blipFill>
      </dgm:spPr>
      <dgm:t>
        <a:bodyPr/>
        <a:lstStyle/>
        <a:p>
          <a:endParaRPr lang="en-US"/>
        </a:p>
      </dgm:t>
    </dgm:pt>
    <dgm:pt modelId="{64A7DE08-9ABC-4184-AB9B-EBF082CFD08D}" type="pres">
      <dgm:prSet presAssocID="{527EBBDF-5C5E-4D1A-A241-C63EBDB6BFC2}" presName="sibTrans" presStyleLbl="sibTrans2D1" presStyleIdx="0" presStyleCnt="0"/>
      <dgm:spPr/>
      <dgm:t>
        <a:bodyPr/>
        <a:lstStyle/>
        <a:p>
          <a:endParaRPr lang="en-US"/>
        </a:p>
      </dgm:t>
    </dgm:pt>
    <dgm:pt modelId="{78297DF0-7D51-465B-8F09-40C01CB35652}" type="pres">
      <dgm:prSet presAssocID="{C592B503-4712-49ED-8888-B433D6CEE9DE}" presName="compNode" presStyleCnt="0"/>
      <dgm:spPr/>
    </dgm:pt>
    <dgm:pt modelId="{6CF5B907-0C84-40F7-8EBC-8A0D820869B5}" type="pres">
      <dgm:prSet presAssocID="{C592B503-4712-49ED-8888-B433D6CEE9DE}" presName="bkgdShape" presStyleLbl="node1" presStyleIdx="1" presStyleCnt="4"/>
      <dgm:spPr/>
      <dgm:t>
        <a:bodyPr/>
        <a:lstStyle/>
        <a:p>
          <a:endParaRPr lang="en-US"/>
        </a:p>
      </dgm:t>
    </dgm:pt>
    <dgm:pt modelId="{873CEAA4-B1EB-409F-BD37-9754A3D7C760}" type="pres">
      <dgm:prSet presAssocID="{C592B503-4712-49ED-8888-B433D6CEE9DE}" presName="nodeTx" presStyleLbl="node1" presStyleIdx="1" presStyleCnt="4">
        <dgm:presLayoutVars>
          <dgm:bulletEnabled val="1"/>
        </dgm:presLayoutVars>
      </dgm:prSet>
      <dgm:spPr/>
      <dgm:t>
        <a:bodyPr/>
        <a:lstStyle/>
        <a:p>
          <a:endParaRPr lang="en-US"/>
        </a:p>
      </dgm:t>
    </dgm:pt>
    <dgm:pt modelId="{988807A0-FC44-40D1-B7D7-8116D92E0E73}" type="pres">
      <dgm:prSet presAssocID="{C592B503-4712-49ED-8888-B433D6CEE9DE}" presName="invisiNode" presStyleLbl="node1" presStyleIdx="1" presStyleCnt="4"/>
      <dgm:spPr/>
    </dgm:pt>
    <dgm:pt modelId="{D7F1B56A-9743-437B-8B71-00850569076A}" type="pres">
      <dgm:prSet presAssocID="{C592B503-4712-49ED-8888-B433D6CEE9DE}" presName="imagNode" presStyleLbl="fgImgPlace1" presStyleIdx="1" presStyleCnt="4"/>
      <dgm:spPr>
        <a:blipFill rotWithShape="0">
          <a:blip xmlns:r="http://schemas.openxmlformats.org/officeDocument/2006/relationships" r:embed="rId2"/>
          <a:stretch>
            <a:fillRect/>
          </a:stretch>
        </a:blipFill>
      </dgm:spPr>
      <dgm:t>
        <a:bodyPr/>
        <a:lstStyle/>
        <a:p>
          <a:endParaRPr lang="en-US"/>
        </a:p>
      </dgm:t>
    </dgm:pt>
    <dgm:pt modelId="{997FF9D0-D4BA-4380-98EE-5569CD66E822}" type="pres">
      <dgm:prSet presAssocID="{9EC9805F-28C4-47DC-8DA8-3BAF38C6727B}" presName="sibTrans" presStyleLbl="sibTrans2D1" presStyleIdx="0" presStyleCnt="0"/>
      <dgm:spPr/>
      <dgm:t>
        <a:bodyPr/>
        <a:lstStyle/>
        <a:p>
          <a:endParaRPr lang="en-US"/>
        </a:p>
      </dgm:t>
    </dgm:pt>
    <dgm:pt modelId="{1071D782-0F84-419D-867A-99364619DA82}" type="pres">
      <dgm:prSet presAssocID="{BA8CDF2A-B8C2-48E1-B50E-6F3E19CCC8E1}" presName="compNode" presStyleCnt="0"/>
      <dgm:spPr/>
    </dgm:pt>
    <dgm:pt modelId="{322BC1C7-7341-4974-98C9-40ABC7A065C7}" type="pres">
      <dgm:prSet presAssocID="{BA8CDF2A-B8C2-48E1-B50E-6F3E19CCC8E1}" presName="bkgdShape" presStyleLbl="node1" presStyleIdx="2" presStyleCnt="4"/>
      <dgm:spPr/>
      <dgm:t>
        <a:bodyPr/>
        <a:lstStyle/>
        <a:p>
          <a:endParaRPr lang="en-US"/>
        </a:p>
      </dgm:t>
    </dgm:pt>
    <dgm:pt modelId="{FDB228F3-3B78-4E0E-B53F-14E4A5F2CB48}" type="pres">
      <dgm:prSet presAssocID="{BA8CDF2A-B8C2-48E1-B50E-6F3E19CCC8E1}" presName="nodeTx" presStyleLbl="node1" presStyleIdx="2" presStyleCnt="4">
        <dgm:presLayoutVars>
          <dgm:bulletEnabled val="1"/>
        </dgm:presLayoutVars>
      </dgm:prSet>
      <dgm:spPr/>
      <dgm:t>
        <a:bodyPr/>
        <a:lstStyle/>
        <a:p>
          <a:endParaRPr lang="en-US"/>
        </a:p>
      </dgm:t>
    </dgm:pt>
    <dgm:pt modelId="{EC2F7B39-A456-40E7-BAE6-6D26706A9F62}" type="pres">
      <dgm:prSet presAssocID="{BA8CDF2A-B8C2-48E1-B50E-6F3E19CCC8E1}" presName="invisiNode" presStyleLbl="node1" presStyleIdx="2" presStyleCnt="4"/>
      <dgm:spPr/>
    </dgm:pt>
    <dgm:pt modelId="{CEDCA7F9-536D-4C86-BA62-1BEE5D9249BD}" type="pres">
      <dgm:prSet presAssocID="{BA8CDF2A-B8C2-48E1-B50E-6F3E19CCC8E1}" presName="imagNode" presStyleLbl="fgImgPlace1" presStyleIdx="2" presStyleCnt="4"/>
      <dgm:spPr>
        <a:blipFill rotWithShape="0">
          <a:blip xmlns:r="http://schemas.openxmlformats.org/officeDocument/2006/relationships" r:embed="rId3"/>
          <a:stretch>
            <a:fillRect/>
          </a:stretch>
        </a:blipFill>
      </dgm:spPr>
      <dgm:t>
        <a:bodyPr/>
        <a:lstStyle/>
        <a:p>
          <a:endParaRPr lang="en-US"/>
        </a:p>
      </dgm:t>
    </dgm:pt>
    <dgm:pt modelId="{2D910766-D83B-4325-82B3-38588D66A6C7}" type="pres">
      <dgm:prSet presAssocID="{C3D05DA7-3FAD-4AF3-B06F-22F3AAF4883A}" presName="sibTrans" presStyleLbl="sibTrans2D1" presStyleIdx="0" presStyleCnt="0"/>
      <dgm:spPr/>
      <dgm:t>
        <a:bodyPr/>
        <a:lstStyle/>
        <a:p>
          <a:endParaRPr lang="en-US"/>
        </a:p>
      </dgm:t>
    </dgm:pt>
    <dgm:pt modelId="{B9632FE2-DB4D-48A6-B853-484A765A20E3}" type="pres">
      <dgm:prSet presAssocID="{A04D31D4-0557-4535-A7E5-75B85FF83846}" presName="compNode" presStyleCnt="0"/>
      <dgm:spPr/>
    </dgm:pt>
    <dgm:pt modelId="{33C70D97-FF37-462F-97A3-1B5C3B2A680C}" type="pres">
      <dgm:prSet presAssocID="{A04D31D4-0557-4535-A7E5-75B85FF83846}" presName="bkgdShape" presStyleLbl="node1" presStyleIdx="3" presStyleCnt="4"/>
      <dgm:spPr/>
      <dgm:t>
        <a:bodyPr/>
        <a:lstStyle/>
        <a:p>
          <a:endParaRPr lang="en-US"/>
        </a:p>
      </dgm:t>
    </dgm:pt>
    <dgm:pt modelId="{2AC76023-2ACD-4DDC-BB96-D95529DA3DFD}" type="pres">
      <dgm:prSet presAssocID="{A04D31D4-0557-4535-A7E5-75B85FF83846}" presName="nodeTx" presStyleLbl="node1" presStyleIdx="3" presStyleCnt="4">
        <dgm:presLayoutVars>
          <dgm:bulletEnabled val="1"/>
        </dgm:presLayoutVars>
      </dgm:prSet>
      <dgm:spPr/>
      <dgm:t>
        <a:bodyPr/>
        <a:lstStyle/>
        <a:p>
          <a:endParaRPr lang="en-US"/>
        </a:p>
      </dgm:t>
    </dgm:pt>
    <dgm:pt modelId="{F6ECA432-ED09-4F28-859C-8907FB43B527}" type="pres">
      <dgm:prSet presAssocID="{A04D31D4-0557-4535-A7E5-75B85FF83846}" presName="invisiNode" presStyleLbl="node1" presStyleIdx="3" presStyleCnt="4"/>
      <dgm:spPr/>
    </dgm:pt>
    <dgm:pt modelId="{D679FC51-2977-449C-B0CB-CAA410B4BB8E}" type="pres">
      <dgm:prSet presAssocID="{A04D31D4-0557-4535-A7E5-75B85FF83846}" presName="imagNode" presStyleLbl="fgImgPlace1" presStyleIdx="3" presStyleCnt="4"/>
      <dgm:spPr>
        <a:blipFill rotWithShape="0">
          <a:blip xmlns:r="http://schemas.openxmlformats.org/officeDocument/2006/relationships" r:embed="rId4"/>
          <a:stretch>
            <a:fillRect/>
          </a:stretch>
        </a:blipFill>
      </dgm:spPr>
      <dgm:t>
        <a:bodyPr/>
        <a:lstStyle/>
        <a:p>
          <a:endParaRPr lang="en-US"/>
        </a:p>
      </dgm:t>
    </dgm:pt>
  </dgm:ptLst>
  <dgm:cxnLst>
    <dgm:cxn modelId="{AEBDDF44-B8F5-40C9-AF39-12CF4BD7FF72}" type="presOf" srcId="{BA8CDF2A-B8C2-48E1-B50E-6F3E19CCC8E1}" destId="{FDB228F3-3B78-4E0E-B53F-14E4A5F2CB48}" srcOrd="1" destOrd="0" presId="urn:microsoft.com/office/officeart/2005/8/layout/hList7#1"/>
    <dgm:cxn modelId="{79576029-ED97-4212-A82E-C1C5FE980135}" type="presOf" srcId="{C592B503-4712-49ED-8888-B433D6CEE9DE}" destId="{6CF5B907-0C84-40F7-8EBC-8A0D820869B5}" srcOrd="0" destOrd="0" presId="urn:microsoft.com/office/officeart/2005/8/layout/hList7#1"/>
    <dgm:cxn modelId="{D98E290F-7F82-403F-8B3A-501A795EFF32}" type="presOf" srcId="{DD355DBC-0910-4E92-B118-F6DA60C0F792}" destId="{D8943863-1C0B-4E83-AB36-C6CFB527F9F4}" srcOrd="0" destOrd="0" presId="urn:microsoft.com/office/officeart/2005/8/layout/hList7#1"/>
    <dgm:cxn modelId="{BBD3EA43-B8ED-4AFF-A574-8086A310A4A1}" type="presOf" srcId="{8C44737D-7C89-484B-99F7-723ABB126806}" destId="{24CCCC64-5C96-42D7-BF15-6115F0688628}" srcOrd="0" destOrd="0" presId="urn:microsoft.com/office/officeart/2005/8/layout/hList7#1"/>
    <dgm:cxn modelId="{681CF427-3F02-4123-8B8F-EDB5D9A2E558}" type="presOf" srcId="{8C44737D-7C89-484B-99F7-723ABB126806}" destId="{9FD01386-82A2-4AB9-A07A-B3B75232F729}" srcOrd="1" destOrd="0" presId="urn:microsoft.com/office/officeart/2005/8/layout/hList7#1"/>
    <dgm:cxn modelId="{B0778A9C-7E53-475A-B301-C7FACF1D612A}" type="presOf" srcId="{A04D31D4-0557-4535-A7E5-75B85FF83846}" destId="{2AC76023-2ACD-4DDC-BB96-D95529DA3DFD}" srcOrd="1" destOrd="0" presId="urn:microsoft.com/office/officeart/2005/8/layout/hList7#1"/>
    <dgm:cxn modelId="{37CB9EAB-787C-41C9-A0CB-8EB8E4AD60B3}" type="presOf" srcId="{A04D31D4-0557-4535-A7E5-75B85FF83846}" destId="{33C70D97-FF37-462F-97A3-1B5C3B2A680C}" srcOrd="0" destOrd="0" presId="urn:microsoft.com/office/officeart/2005/8/layout/hList7#1"/>
    <dgm:cxn modelId="{8AA65C55-54C6-45C5-8F48-6A5A9350A275}" srcId="{DD355DBC-0910-4E92-B118-F6DA60C0F792}" destId="{C592B503-4712-49ED-8888-B433D6CEE9DE}" srcOrd="1" destOrd="0" parTransId="{100D6B2D-0EF7-4E03-8E09-DA47F271BE5B}" sibTransId="{9EC9805F-28C4-47DC-8DA8-3BAF38C6727B}"/>
    <dgm:cxn modelId="{991235C8-0A59-4A1F-860D-F41023021AE2}" type="presOf" srcId="{BA8CDF2A-B8C2-48E1-B50E-6F3E19CCC8E1}" destId="{322BC1C7-7341-4974-98C9-40ABC7A065C7}" srcOrd="0" destOrd="0" presId="urn:microsoft.com/office/officeart/2005/8/layout/hList7#1"/>
    <dgm:cxn modelId="{A1A5AC90-1A45-4FFF-9FF1-B2984A605643}" srcId="{DD355DBC-0910-4E92-B118-F6DA60C0F792}" destId="{BA8CDF2A-B8C2-48E1-B50E-6F3E19CCC8E1}" srcOrd="2" destOrd="0" parTransId="{93EDB3B8-887E-4BF6-BF3F-53FA9A6687FD}" sibTransId="{C3D05DA7-3FAD-4AF3-B06F-22F3AAF4883A}"/>
    <dgm:cxn modelId="{34361E82-5F02-4583-B4D1-961F0621D799}" type="presOf" srcId="{527EBBDF-5C5E-4D1A-A241-C63EBDB6BFC2}" destId="{64A7DE08-9ABC-4184-AB9B-EBF082CFD08D}" srcOrd="0" destOrd="0" presId="urn:microsoft.com/office/officeart/2005/8/layout/hList7#1"/>
    <dgm:cxn modelId="{058C4DE0-21C2-4BCD-AD33-401E1664B893}" srcId="{DD355DBC-0910-4E92-B118-F6DA60C0F792}" destId="{A04D31D4-0557-4535-A7E5-75B85FF83846}" srcOrd="3" destOrd="0" parTransId="{817C99DB-9CA6-41F2-8E6B-2CC3D7201AEB}" sibTransId="{05E82A5A-80FC-46C1-B1C8-BF252B91A5A0}"/>
    <dgm:cxn modelId="{314DF246-5FB0-4C0A-8F89-51C3AA349791}" srcId="{DD355DBC-0910-4E92-B118-F6DA60C0F792}" destId="{8C44737D-7C89-484B-99F7-723ABB126806}" srcOrd="0" destOrd="0" parTransId="{7F2AA70F-07F2-44CE-8DF6-4315B1BE784A}" sibTransId="{527EBBDF-5C5E-4D1A-A241-C63EBDB6BFC2}"/>
    <dgm:cxn modelId="{DB5F2A22-9175-44DE-B736-AEAADA36353A}" type="presOf" srcId="{9EC9805F-28C4-47DC-8DA8-3BAF38C6727B}" destId="{997FF9D0-D4BA-4380-98EE-5569CD66E822}" srcOrd="0" destOrd="0" presId="urn:microsoft.com/office/officeart/2005/8/layout/hList7#1"/>
    <dgm:cxn modelId="{8BF36732-D222-4540-A6F0-A4EF934DA9B9}" type="presOf" srcId="{C592B503-4712-49ED-8888-B433D6CEE9DE}" destId="{873CEAA4-B1EB-409F-BD37-9754A3D7C760}" srcOrd="1" destOrd="0" presId="urn:microsoft.com/office/officeart/2005/8/layout/hList7#1"/>
    <dgm:cxn modelId="{8C3514A0-8403-4D79-9717-8AAA86D636CC}" type="presOf" srcId="{C3D05DA7-3FAD-4AF3-B06F-22F3AAF4883A}" destId="{2D910766-D83B-4325-82B3-38588D66A6C7}" srcOrd="0" destOrd="0" presId="urn:microsoft.com/office/officeart/2005/8/layout/hList7#1"/>
    <dgm:cxn modelId="{7D357597-33C7-456D-9AD2-1C295CFDD34D}" type="presParOf" srcId="{D8943863-1C0B-4E83-AB36-C6CFB527F9F4}" destId="{098FC967-A1CC-4572-98C6-9498D467A3D6}" srcOrd="0" destOrd="0" presId="urn:microsoft.com/office/officeart/2005/8/layout/hList7#1"/>
    <dgm:cxn modelId="{03B2B245-3F15-4928-9FAE-D4FF145377D5}" type="presParOf" srcId="{D8943863-1C0B-4E83-AB36-C6CFB527F9F4}" destId="{055E6CFE-F2FD-4AFB-A748-79899408F45F}" srcOrd="1" destOrd="0" presId="urn:microsoft.com/office/officeart/2005/8/layout/hList7#1"/>
    <dgm:cxn modelId="{E3B0A6D1-A4D4-4564-B898-CF902FA1B718}" type="presParOf" srcId="{055E6CFE-F2FD-4AFB-A748-79899408F45F}" destId="{57CCFB31-852B-4506-93A2-68E4065BB8E2}" srcOrd="0" destOrd="0" presId="urn:microsoft.com/office/officeart/2005/8/layout/hList7#1"/>
    <dgm:cxn modelId="{9F08F967-0C8F-4156-9FC3-442478D3B21D}" type="presParOf" srcId="{57CCFB31-852B-4506-93A2-68E4065BB8E2}" destId="{24CCCC64-5C96-42D7-BF15-6115F0688628}" srcOrd="0" destOrd="0" presId="urn:microsoft.com/office/officeart/2005/8/layout/hList7#1"/>
    <dgm:cxn modelId="{C433558D-B73D-4EBA-B404-FBCFC6071A37}" type="presParOf" srcId="{57CCFB31-852B-4506-93A2-68E4065BB8E2}" destId="{9FD01386-82A2-4AB9-A07A-B3B75232F729}" srcOrd="1" destOrd="0" presId="urn:microsoft.com/office/officeart/2005/8/layout/hList7#1"/>
    <dgm:cxn modelId="{42D10FAA-6687-43AA-AD00-DED19CDFD157}" type="presParOf" srcId="{57CCFB31-852B-4506-93A2-68E4065BB8E2}" destId="{BE77AFA2-A955-4626-8406-6386FED2D530}" srcOrd="2" destOrd="0" presId="urn:microsoft.com/office/officeart/2005/8/layout/hList7#1"/>
    <dgm:cxn modelId="{6AC1ECFC-1685-4B57-A9E1-14F0C75C1644}" type="presParOf" srcId="{57CCFB31-852B-4506-93A2-68E4065BB8E2}" destId="{0436C7B4-44BC-4FFB-B1E9-86BEB798260B}" srcOrd="3" destOrd="0" presId="urn:microsoft.com/office/officeart/2005/8/layout/hList7#1"/>
    <dgm:cxn modelId="{0FCFE45A-FC71-42DB-8E4D-35C2EE3BB604}" type="presParOf" srcId="{055E6CFE-F2FD-4AFB-A748-79899408F45F}" destId="{64A7DE08-9ABC-4184-AB9B-EBF082CFD08D}" srcOrd="1" destOrd="0" presId="urn:microsoft.com/office/officeart/2005/8/layout/hList7#1"/>
    <dgm:cxn modelId="{66A272CE-5D2D-4835-A312-E49A36036E60}" type="presParOf" srcId="{055E6CFE-F2FD-4AFB-A748-79899408F45F}" destId="{78297DF0-7D51-465B-8F09-40C01CB35652}" srcOrd="2" destOrd="0" presId="urn:microsoft.com/office/officeart/2005/8/layout/hList7#1"/>
    <dgm:cxn modelId="{7965BB73-5536-4D2E-8D28-E68324BBB800}" type="presParOf" srcId="{78297DF0-7D51-465B-8F09-40C01CB35652}" destId="{6CF5B907-0C84-40F7-8EBC-8A0D820869B5}" srcOrd="0" destOrd="0" presId="urn:microsoft.com/office/officeart/2005/8/layout/hList7#1"/>
    <dgm:cxn modelId="{750DAAD0-63FE-4BA2-920A-79127BE03A1D}" type="presParOf" srcId="{78297DF0-7D51-465B-8F09-40C01CB35652}" destId="{873CEAA4-B1EB-409F-BD37-9754A3D7C760}" srcOrd="1" destOrd="0" presId="urn:microsoft.com/office/officeart/2005/8/layout/hList7#1"/>
    <dgm:cxn modelId="{AE8C6E3D-0B7A-481D-B938-0591E6A5A29B}" type="presParOf" srcId="{78297DF0-7D51-465B-8F09-40C01CB35652}" destId="{988807A0-FC44-40D1-B7D7-8116D92E0E73}" srcOrd="2" destOrd="0" presId="urn:microsoft.com/office/officeart/2005/8/layout/hList7#1"/>
    <dgm:cxn modelId="{9C01C3DB-30B5-46C9-8AE5-9DEE14BE4ED9}" type="presParOf" srcId="{78297DF0-7D51-465B-8F09-40C01CB35652}" destId="{D7F1B56A-9743-437B-8B71-00850569076A}" srcOrd="3" destOrd="0" presId="urn:microsoft.com/office/officeart/2005/8/layout/hList7#1"/>
    <dgm:cxn modelId="{C7313708-17B4-4C0C-B2CE-92B9F6A4AF7C}" type="presParOf" srcId="{055E6CFE-F2FD-4AFB-A748-79899408F45F}" destId="{997FF9D0-D4BA-4380-98EE-5569CD66E822}" srcOrd="3" destOrd="0" presId="urn:microsoft.com/office/officeart/2005/8/layout/hList7#1"/>
    <dgm:cxn modelId="{3CD29276-6AF4-475A-9B0E-DBACEC1B12B6}" type="presParOf" srcId="{055E6CFE-F2FD-4AFB-A748-79899408F45F}" destId="{1071D782-0F84-419D-867A-99364619DA82}" srcOrd="4" destOrd="0" presId="urn:microsoft.com/office/officeart/2005/8/layout/hList7#1"/>
    <dgm:cxn modelId="{D2437E22-D702-48CE-BC6B-E25BF3323C48}" type="presParOf" srcId="{1071D782-0F84-419D-867A-99364619DA82}" destId="{322BC1C7-7341-4974-98C9-40ABC7A065C7}" srcOrd="0" destOrd="0" presId="urn:microsoft.com/office/officeart/2005/8/layout/hList7#1"/>
    <dgm:cxn modelId="{9CDD3FAF-08A7-438E-8246-CFB4ADD84B77}" type="presParOf" srcId="{1071D782-0F84-419D-867A-99364619DA82}" destId="{FDB228F3-3B78-4E0E-B53F-14E4A5F2CB48}" srcOrd="1" destOrd="0" presId="urn:microsoft.com/office/officeart/2005/8/layout/hList7#1"/>
    <dgm:cxn modelId="{5699BC54-99CF-43CA-8280-A214AD19F342}" type="presParOf" srcId="{1071D782-0F84-419D-867A-99364619DA82}" destId="{EC2F7B39-A456-40E7-BAE6-6D26706A9F62}" srcOrd="2" destOrd="0" presId="urn:microsoft.com/office/officeart/2005/8/layout/hList7#1"/>
    <dgm:cxn modelId="{E2F84B1B-68A4-4253-811E-10E6F9139828}" type="presParOf" srcId="{1071D782-0F84-419D-867A-99364619DA82}" destId="{CEDCA7F9-536D-4C86-BA62-1BEE5D9249BD}" srcOrd="3" destOrd="0" presId="urn:microsoft.com/office/officeart/2005/8/layout/hList7#1"/>
    <dgm:cxn modelId="{2258F8DA-92F2-4F64-961B-6CAE68E30C42}" type="presParOf" srcId="{055E6CFE-F2FD-4AFB-A748-79899408F45F}" destId="{2D910766-D83B-4325-82B3-38588D66A6C7}" srcOrd="5" destOrd="0" presId="urn:microsoft.com/office/officeart/2005/8/layout/hList7#1"/>
    <dgm:cxn modelId="{9E3A2A9C-AF72-4558-901F-C3CA980DE44A}" type="presParOf" srcId="{055E6CFE-F2FD-4AFB-A748-79899408F45F}" destId="{B9632FE2-DB4D-48A6-B853-484A765A20E3}" srcOrd="6" destOrd="0" presId="urn:microsoft.com/office/officeart/2005/8/layout/hList7#1"/>
    <dgm:cxn modelId="{62AD8766-2022-40FD-B0BB-6FBB59DD88AD}" type="presParOf" srcId="{B9632FE2-DB4D-48A6-B853-484A765A20E3}" destId="{33C70D97-FF37-462F-97A3-1B5C3B2A680C}" srcOrd="0" destOrd="0" presId="urn:microsoft.com/office/officeart/2005/8/layout/hList7#1"/>
    <dgm:cxn modelId="{EF49AA34-613A-4024-A42A-377D48980526}" type="presParOf" srcId="{B9632FE2-DB4D-48A6-B853-484A765A20E3}" destId="{2AC76023-2ACD-4DDC-BB96-D95529DA3DFD}" srcOrd="1" destOrd="0" presId="urn:microsoft.com/office/officeart/2005/8/layout/hList7#1"/>
    <dgm:cxn modelId="{383E8921-A860-46E8-8818-2141811E0600}" type="presParOf" srcId="{B9632FE2-DB4D-48A6-B853-484A765A20E3}" destId="{F6ECA432-ED09-4F28-859C-8907FB43B527}" srcOrd="2" destOrd="0" presId="urn:microsoft.com/office/officeart/2005/8/layout/hList7#1"/>
    <dgm:cxn modelId="{BCB37AEE-6475-4E5A-AF86-DEF53E023A63}" type="presParOf" srcId="{B9632FE2-DB4D-48A6-B853-484A765A20E3}" destId="{D679FC51-2977-449C-B0CB-CAA410B4BB8E}" srcOrd="3" destOrd="0" presId="urn:microsoft.com/office/officeart/2005/8/layout/hList7#1"/>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288B8DF-24AD-4F40-BBFC-89725AEAF415}" type="datetimeFigureOut">
              <a:rPr lang="en-US" smtClean="0"/>
              <a:pPr/>
              <a:t>4/8/2011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F2352DE-026B-4B56-8316-D39959E3BD60}" type="slidenum">
              <a:rPr lang="en-US" smtClean="0"/>
              <a:pPr/>
              <a:t>‹#›</a:t>
            </a:fld>
            <a:endParaRPr lang="en-US" dirty="0"/>
          </a:p>
        </p:txBody>
      </p:sp>
    </p:spTree>
    <p:extLst>
      <p:ext uri="{BB962C8B-B14F-4D97-AF65-F5344CB8AC3E}">
        <p14:creationId xmlns:p14="http://schemas.microsoft.com/office/powerpoint/2010/main" val="1293770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CD9D4B4-0EC2-42AE-ABEC-26842DCC58CF}" type="datetimeFigureOut">
              <a:rPr lang="en-US" smtClean="0"/>
              <a:pPr/>
              <a:t>4/8/2011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91105E4-9E70-4B8C-B294-1B0219D99967}" type="slidenum">
              <a:rPr lang="en-US" smtClean="0"/>
              <a:pPr/>
              <a:t>‹#›</a:t>
            </a:fld>
            <a:endParaRPr lang="en-US" dirty="0"/>
          </a:p>
        </p:txBody>
      </p:sp>
    </p:spTree>
    <p:extLst>
      <p:ext uri="{BB962C8B-B14F-4D97-AF65-F5344CB8AC3E}">
        <p14:creationId xmlns:p14="http://schemas.microsoft.com/office/powerpoint/2010/main" val="3362967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As I prepared to begin my reflection</a:t>
            </a:r>
            <a:r>
              <a:rPr lang="en-US" b="1" baseline="0" dirty="0" smtClean="0"/>
              <a:t> paper and the portfolio assessment presentation, I thought carefully about what to use as my theme.  Then all of a sudden it came to me!  </a:t>
            </a:r>
          </a:p>
          <a:p>
            <a:endParaRPr lang="en-US" b="1" baseline="0" dirty="0" smtClean="0"/>
          </a:p>
          <a:p>
            <a:r>
              <a:rPr lang="en-US" b="1" baseline="0" dirty="0" smtClean="0"/>
              <a:t>I would use one of my favorite songs because the meaning of the song is exactly what has brought me this far.  </a:t>
            </a:r>
          </a:p>
          <a:p>
            <a:endParaRPr lang="en-US" b="1" baseline="0" dirty="0" smtClean="0"/>
          </a:p>
          <a:p>
            <a:r>
              <a:rPr lang="en-US" b="1" baseline="0" dirty="0" smtClean="0"/>
              <a:t>Lean on Me by Bill Withers is so appropriate for this journey.  I have learned to lean upon others, and I hope others have counted on me when they needed support.  </a:t>
            </a:r>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dirty="0" smtClean="0"/>
              <a:t>For the Scholarship Section </a:t>
            </a:r>
            <a:r>
              <a:rPr lang="en-US" dirty="0" smtClean="0"/>
              <a:t> </a:t>
            </a:r>
            <a:r>
              <a:rPr lang="en-US" b="0" dirty="0" smtClean="0"/>
              <a:t>– Knowledge resulting from study and research</a:t>
            </a:r>
            <a:r>
              <a:rPr lang="en-US" b="0" baseline="0" dirty="0" smtClean="0"/>
              <a:t> in a particular field</a:t>
            </a:r>
            <a:endParaRPr lang="en-US" b="0" dirty="0" smtClean="0"/>
          </a:p>
          <a:p>
            <a:pPr defTabSz="931774">
              <a:defRPr/>
            </a:pPr>
            <a:endParaRPr lang="en-US" b="0" dirty="0" smtClean="0"/>
          </a:p>
          <a:p>
            <a:pPr defTabSz="931774">
              <a:defRPr/>
            </a:pPr>
            <a:r>
              <a:rPr lang="en-US" b="1" dirty="0" smtClean="0"/>
              <a:t>The requirements of the qualifying</a:t>
            </a:r>
            <a:r>
              <a:rPr lang="en-US" b="1" baseline="0" dirty="0" smtClean="0"/>
              <a:t> portfolio assessment includes:</a:t>
            </a:r>
          </a:p>
          <a:p>
            <a:pPr defTabSz="931774">
              <a:defRPr/>
            </a:pPr>
            <a:endParaRPr lang="en-US" b="1" dirty="0" smtClean="0"/>
          </a:p>
          <a:p>
            <a:pPr defTabSz="931774">
              <a:defRPr/>
            </a:pPr>
            <a:r>
              <a:rPr lang="en-US" b="1" dirty="0" smtClean="0"/>
              <a:t>1. Co-authoring a proposal for submission and co-presenting at a regional or national conference and</a:t>
            </a:r>
          </a:p>
          <a:p>
            <a:pPr defTabSz="931774">
              <a:defRPr/>
            </a:pPr>
            <a:r>
              <a:rPr lang="en-US" b="1" dirty="0" smtClean="0"/>
              <a:t/>
            </a:r>
            <a:br>
              <a:rPr lang="en-US" b="1" dirty="0" smtClean="0"/>
            </a:br>
            <a:r>
              <a:rPr lang="en-US" b="1" dirty="0" smtClean="0"/>
              <a:t>2.</a:t>
            </a:r>
            <a:r>
              <a:rPr lang="en-US" b="1" baseline="0" dirty="0" smtClean="0"/>
              <a:t> </a:t>
            </a:r>
            <a:r>
              <a:rPr lang="en-US" b="1" dirty="0" smtClean="0"/>
              <a:t> Co-authoring and submitting for publication a manuscript in collaboration with a faculty member </a:t>
            </a:r>
          </a:p>
          <a:p>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In CI 677 – Writing for Publication taught by Dr. Fran Simone, I decided to write about a successful accomplishment of my career.  I started a program in Ritchie County Schools that gave parent volunteers the opportunity to become leaders.  This also supports that my leadership style is that of servant leadership.  This program empowers</a:t>
            </a:r>
            <a:r>
              <a:rPr lang="en-US" b="1" baseline="0" dirty="0" smtClean="0"/>
              <a:t> parents </a:t>
            </a:r>
            <a:r>
              <a:rPr lang="en-US" b="1" dirty="0" smtClean="0"/>
              <a:t>and allows them to become leaders in the elementary schools of Ritchie County.  </a:t>
            </a:r>
          </a:p>
          <a:p>
            <a:endParaRPr lang="en-US" b="1" dirty="0" smtClean="0"/>
          </a:p>
          <a:p>
            <a:r>
              <a:rPr lang="en-US" b="1" dirty="0" smtClean="0"/>
              <a:t>The publication that I wrote describes the program, and it was published on the National ParentNet Association link:  ParentInvolvementMatters.org in November of 2007.  </a:t>
            </a:r>
          </a:p>
          <a:p>
            <a:endParaRPr lang="en-US" b="1" dirty="0" smtClean="0"/>
          </a:p>
          <a:p>
            <a:r>
              <a:rPr lang="en-US" b="1" dirty="0" smtClean="0"/>
              <a:t>Dr. Simone guided our cohort in this process and provided us with many valuable tips on professional writing. </a:t>
            </a:r>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31774">
              <a:defRPr/>
            </a:pPr>
            <a:r>
              <a:rPr lang="en-US" b="1" dirty="0" smtClean="0"/>
              <a:t>Next,</a:t>
            </a:r>
            <a:r>
              <a:rPr lang="en-US" b="1" baseline="0" dirty="0" smtClean="0"/>
              <a:t> </a:t>
            </a:r>
            <a:r>
              <a:rPr lang="en-US" b="1" dirty="0" smtClean="0"/>
              <a:t>during the Summer and Fall 2008 Terms,</a:t>
            </a:r>
            <a:r>
              <a:rPr lang="en-US" b="1" baseline="0" dirty="0" smtClean="0"/>
              <a:t> </a:t>
            </a:r>
            <a:r>
              <a:rPr lang="en-US" b="1" dirty="0" smtClean="0"/>
              <a:t>I worked collaboratively with Dr. Louis Watts, Peggy Sue Crowe and Sarah Lee.  Ms. Crowe and Ms. Lee are also part of our cohort. </a:t>
            </a:r>
          </a:p>
          <a:p>
            <a:pPr defTabSz="931774">
              <a:defRPr/>
            </a:pPr>
            <a:endParaRPr lang="en-US" b="1" dirty="0" smtClean="0"/>
          </a:p>
          <a:p>
            <a:pPr defTabSz="931774">
              <a:defRPr/>
            </a:pPr>
            <a:r>
              <a:rPr lang="en-US" b="1" dirty="0" smtClean="0"/>
              <a:t>At this time, I was the preschool coordinator of Ritchie County Schools and</a:t>
            </a:r>
            <a:r>
              <a:rPr lang="en-US" b="1" baseline="0" dirty="0" smtClean="0"/>
              <a:t> also</a:t>
            </a:r>
            <a:r>
              <a:rPr lang="en-US" b="1" dirty="0" smtClean="0"/>
              <a:t> the chair of the collaborative preschool committee.  I was very interested in the process of collaboratively working with Head Start. Our</a:t>
            </a:r>
            <a:r>
              <a:rPr lang="en-US" b="1" baseline="0" dirty="0" smtClean="0"/>
              <a:t> </a:t>
            </a:r>
            <a:r>
              <a:rPr lang="en-US" b="1" dirty="0" smtClean="0"/>
              <a:t>research project was</a:t>
            </a:r>
            <a:r>
              <a:rPr lang="en-US" b="1" baseline="0" dirty="0" smtClean="0"/>
              <a:t> titled</a:t>
            </a:r>
            <a:r>
              <a:rPr lang="en-US" b="1" dirty="0" smtClean="0"/>
              <a:t> “Staff and Administrative Views of the Preschool Collaborative Between Lincoln County Schools and Southwestern Community Action Head Start” (2008).  </a:t>
            </a:r>
          </a:p>
          <a:p>
            <a:pPr defTabSz="931774">
              <a:defRPr/>
            </a:pPr>
            <a:endParaRPr lang="en-US" b="1" dirty="0" smtClean="0"/>
          </a:p>
          <a:p>
            <a:pPr defTabSz="931774">
              <a:defRPr/>
            </a:pPr>
            <a:r>
              <a:rPr lang="en-US" b="1" dirty="0" smtClean="0"/>
              <a:t>Once we began working on the research, we soon decided that we could turn the project into a presentation.  We submitted proposals to both the Southern Regional Council on Educational Administration and the West Virginia Association of Supervision and Curriculum Development.  </a:t>
            </a:r>
          </a:p>
          <a:p>
            <a:pPr defTabSz="931774">
              <a:defRPr/>
            </a:pPr>
            <a:endParaRPr lang="en-US" b="1" dirty="0" smtClean="0"/>
          </a:p>
        </p:txBody>
      </p:sp>
      <p:sp>
        <p:nvSpPr>
          <p:cNvPr id="4" name="Slide Number Placeholder 3"/>
          <p:cNvSpPr>
            <a:spLocks noGrp="1"/>
          </p:cNvSpPr>
          <p:nvPr>
            <p:ph type="sldNum" sz="quarter" idx="10"/>
          </p:nvPr>
        </p:nvSpPr>
        <p:spPr/>
        <p:txBody>
          <a:bodyPr/>
          <a:lstStyle/>
          <a:p>
            <a:fld id="{391105E4-9E70-4B8C-B294-1B0219D99967}"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Both organizations accepted our proposals.  We were very excited to have this opportunity to complete our research and to share it with other professionals.  The goal was to show that the collaboration between public schools and Head Starts could be beneficial to both systems and especially for the preschool students involved.  This study helped to guide me in my position as preschool coordinator in Ritchie County.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 know that both Ritchie</a:t>
            </a:r>
            <a:r>
              <a:rPr lang="en-US" b="1" baseline="0" dirty="0" smtClean="0"/>
              <a:t> and Upshur counties have used this study to work towards the universal pre-k collaborative model.</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In a study by Barnett and Hustedt (2003), the collaboration between public schools and Head Starts would permit the systems to incorporate Head Start funding, expertise, staff and facilities into universal preK, thereby reducing costs to the public school systems and making maximum use of existing resources.</a:t>
            </a:r>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391105E4-9E70-4B8C-B294-1B0219D99967}"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Each student must include at least two activities that</a:t>
            </a:r>
            <a:r>
              <a:rPr lang="en-US" b="1" baseline="0" dirty="0" smtClean="0"/>
              <a:t> assist with professional and academic growth.</a:t>
            </a:r>
            <a:r>
              <a:rPr lang="en-US" b="1" dirty="0" smtClean="0"/>
              <a:t/>
            </a:r>
            <a:br>
              <a:rPr lang="en-US" b="1" dirty="0" smtClean="0"/>
            </a:br>
            <a:endParaRPr lang="en-US" b="1" dirty="0" smtClean="0"/>
          </a:p>
          <a:p>
            <a:r>
              <a:rPr lang="en-US" b="1" dirty="0" smtClean="0"/>
              <a:t>The combination of the variety of experiences has helped me grow</a:t>
            </a:r>
            <a:r>
              <a:rPr lang="en-US" b="1" baseline="0" dirty="0" smtClean="0"/>
              <a:t> personally and professionally as a leader.</a:t>
            </a:r>
            <a:r>
              <a:rPr lang="en-US" b="1" dirty="0" smtClean="0"/>
              <a:t/>
            </a:r>
            <a:br>
              <a:rPr lang="en-US" b="1" dirty="0" smtClean="0"/>
            </a:br>
            <a:endParaRPr lang="en-US" b="1" dirty="0" smtClean="0"/>
          </a:p>
        </p:txBody>
      </p:sp>
      <p:sp>
        <p:nvSpPr>
          <p:cNvPr id="4" name="Slide Number Placeholder 3"/>
          <p:cNvSpPr>
            <a:spLocks noGrp="1"/>
          </p:cNvSpPr>
          <p:nvPr>
            <p:ph type="sldNum" sz="quarter" idx="10"/>
          </p:nvPr>
        </p:nvSpPr>
        <p:spPr/>
        <p:txBody>
          <a:bodyPr/>
          <a:lstStyle/>
          <a:p>
            <a:fld id="{391105E4-9E70-4B8C-B294-1B0219D9996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 co-taught LS 610 – Leadership for School Improvement with Dr. Harris-John</a:t>
            </a:r>
            <a:r>
              <a:rPr lang="en-US" b="1" baseline="0" dirty="0" smtClean="0"/>
              <a:t> during the summer of 2009</a:t>
            </a:r>
            <a:r>
              <a:rPr lang="en-US" b="1" dirty="0" smtClean="0"/>
              <a:t>.  This was also beneficial to me professionally.  At the time, I was just hired as Superintendent for Grant County Schools.  Being the superintendent, gave me some insight into school system leadership and school improvement.  I had also served as Director of School Improvement for Ritchie County Schools.  Dr. Harris-John gave me the opportunity to share with the class the West Virginia Five Year Online Strategic Plan.  Sharing the site and how to navigate within the plan, was valuable to me as an administrator.  Since then, I have held numerous sessions with administrators and guided them through the process of inputting their school plan.</a:t>
            </a:r>
          </a:p>
          <a:p>
            <a:endParaRPr lang="en-US" dirty="0" smtClean="0"/>
          </a:p>
          <a:p>
            <a:r>
              <a:rPr lang="en-US" b="1" dirty="0" smtClean="0"/>
              <a:t>Finally, in July and August of 2010, I co-developed the online course for LS 600 – School Personnel Administration with Dr. Harris-John.  This was another valuable experience.  I met with Dr. Harris-John and we discussed a plan for re-designing the traditional course into an online course.  My responsibilities included providing policy on West Virginia Employee Code of Conduct, and information on policy 5310, Performance Evaluation of School Personnel and writing a case study </a:t>
            </a:r>
            <a:r>
              <a:rPr lang="en-US" b="1" smtClean="0"/>
              <a:t>on new teacher </a:t>
            </a:r>
            <a:r>
              <a:rPr lang="en-US" b="1" dirty="0" smtClean="0"/>
              <a:t>mentoring.  Assisting with this project gave me the chance to learn more about policies and West Virginia Code dealing with school personnel.  I am thankful to have had this opportunity and am sure that the knowledge gained from this will enhance my professional career.  </a:t>
            </a:r>
          </a:p>
          <a:p>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Another example of strong support from Marshall would be the doctoral seminars that are held in the fall and spring.  The seminars were well planned and provided us with exceptional and important information that helped us grow and mature as doctoral students.  We were given the opportunity to choose topics that were relevant to our place in the journey of the doctoral pursuit.  I also helped in the planning and presentation of the seminars.</a:t>
            </a:r>
          </a:p>
          <a:p>
            <a:endParaRPr lang="en-US" b="1" dirty="0" smtClean="0"/>
          </a:p>
          <a:p>
            <a:r>
              <a:rPr lang="en-US" b="1" dirty="0" smtClean="0"/>
              <a:t>During the fall 2010 Academic Breakout Sessions, I facilitated the session titled:  Role of Higher Education in Professional Teaching Standards lead by Dr. Hollandsworth and Robert Hagerman.  I also co-presented the gallery walk session titled:  The Portfolio Paper with Mary Ann Triplett.  Again, this helped me grow as a leader.  </a:t>
            </a:r>
          </a:p>
          <a:p>
            <a:endParaRPr lang="en-US" b="1" dirty="0" smtClean="0"/>
          </a:p>
          <a:p>
            <a:r>
              <a:rPr lang="en-US" b="1" dirty="0" smtClean="0"/>
              <a:t>The seminar experiences gave us the chance to meet other doctoral students outside of our cohort and to see them progress and be successful in the endeavor to achieve the prestigious title of Doctorate in Education.  I recall feeling like I might never make it to this point early on, but here I am and I know that the encouragement of other students and faculty helped me to make it this far.  Seeing others succeed and knowing that they went through some of the same experiences that I had or would experience gave me the strength to carry on with my journey…</a:t>
            </a:r>
          </a:p>
          <a:p>
            <a:endParaRPr lang="en-US" dirty="0" smtClean="0"/>
          </a:p>
          <a:p>
            <a:r>
              <a:rPr lang="en-US" b="1" dirty="0" smtClean="0"/>
              <a:t>The work that I completed throughout the various courses helped me to grow professionally.  While I served as superintendent of schools, LS 740, Pubic School Law, gave me many resources that I used in making many of my decisions.  The discussions of a variety of court cases and the chance to research several court cases will continue to guide me as a public school administrator. I knew that knowing where to find information would be important to me as a school leader.  This course provided us with many resources.  </a:t>
            </a:r>
          </a:p>
          <a:p>
            <a:endParaRPr lang="en-US" b="1" dirty="0" smtClean="0"/>
          </a:p>
          <a:p>
            <a:r>
              <a:rPr lang="en-US" b="1" dirty="0" smtClean="0"/>
              <a:t>LS 705, Administrative/Leadership Theory also provided many opportunities to grow as a leader.  One article that made a strong impression on me was “Getting into the castle of educational leadership” by Ken Kempner (1989).  This article described various types of leadership within the administrative world.  In the conclusion, it emphasized the importance of “opening the castle door” (p. 121) and the idea of empowering others to serve and to grow as leaders.  This idea also subscribes to the servant leadership model.</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 believe that with all of the experiences I have had to this point, I am ready to go on with the next step of this journey.  I look forward to researching women in leadership positions and finding</a:t>
            </a:r>
            <a:r>
              <a:rPr lang="en-US" b="1" baseline="0" dirty="0" smtClean="0"/>
              <a:t> out more about the path to superintendency.  I will share my research proposal Saturday with my classmates in in LS 765 – Advanced Research II.</a:t>
            </a:r>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 look forward to this continued journey and I know that I will succeed.  </a:t>
            </a:r>
          </a:p>
          <a:p>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dirty="0" smtClean="0"/>
              <a:t>Any questions?</a:t>
            </a:r>
            <a:endParaRPr lang="en-US" sz="1600"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Thank you very much and I look forward to the rest of </a:t>
            </a:r>
            <a:r>
              <a:rPr lang="en-US" b="1" smtClean="0"/>
              <a:t>this journey!</a:t>
            </a:r>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b="1" dirty="0" smtClean="0"/>
              <a:t>In August 2007, I decided to embark upon this journey of a lifetime.  I made the choice to enroll in the Educational</a:t>
            </a:r>
            <a:r>
              <a:rPr lang="en-US" b="1" baseline="0" dirty="0" smtClean="0"/>
              <a:t> Leadership doctoral</a:t>
            </a:r>
            <a:r>
              <a:rPr lang="en-US" b="1" dirty="0" smtClean="0"/>
              <a:t> cohort at Marshall University.  This had been a dream of mine that I had placed aside while raising my sons.  However, now that they were almost grown, I could not pass up this wonderful opportunity. </a:t>
            </a:r>
          </a:p>
          <a:p>
            <a:endParaRPr lang="en-US" dirty="0" smtClean="0"/>
          </a:p>
          <a:p>
            <a:endParaRPr lang="en-US" dirty="0" smtClean="0"/>
          </a:p>
          <a:p>
            <a:r>
              <a:rPr lang="en-US" dirty="0" smtClean="0"/>
              <a:t>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My family is extremely important to me, and I have always tried to be a good role model for my sons.  I believe that one of my greatest accomplishments is being a mother.  </a:t>
            </a:r>
          </a:p>
          <a:p>
            <a:endParaRPr lang="en-US" b="1" dirty="0" smtClean="0"/>
          </a:p>
          <a:p>
            <a:r>
              <a:rPr lang="en-US" b="1" dirty="0" smtClean="0"/>
              <a:t>In LS 710 Principles of Leadership, taught by Dr. </a:t>
            </a:r>
            <a:r>
              <a:rPr lang="en-US" b="1" dirty="0" err="1" smtClean="0"/>
              <a:t>Toth</a:t>
            </a:r>
            <a:r>
              <a:rPr lang="en-US" b="1" dirty="0" smtClean="0"/>
              <a:t>, one of our assignments was to complete a questionnaire about what we considered to be our personal best accomplishment as a leader.  I chose that of being a mother. </a:t>
            </a:r>
          </a:p>
          <a:p>
            <a:endParaRPr lang="en-US" b="1" dirty="0" smtClean="0"/>
          </a:p>
          <a:p>
            <a:r>
              <a:rPr lang="en-US" b="1" dirty="0" smtClean="0"/>
              <a:t>I felt I had to be accepted into the program, and that I must complete this new adventure to show my sons my drive and perseverance.  </a:t>
            </a:r>
          </a:p>
          <a:p>
            <a:endParaRPr lang="en-US" b="1" dirty="0" smtClean="0"/>
          </a:p>
          <a:p>
            <a:endParaRPr lang="en-US" b="1" dirty="0" smtClean="0"/>
          </a:p>
        </p:txBody>
      </p:sp>
      <p:sp>
        <p:nvSpPr>
          <p:cNvPr id="4" name="Slide Number Placeholder 3"/>
          <p:cNvSpPr>
            <a:spLocks noGrp="1"/>
          </p:cNvSpPr>
          <p:nvPr>
            <p:ph type="sldNum" sz="quarter" idx="10"/>
          </p:nvPr>
        </p:nvSpPr>
        <p:spPr/>
        <p:txBody>
          <a:bodyPr/>
          <a:lstStyle/>
          <a:p>
            <a:fld id="{391105E4-9E70-4B8C-B294-1B0219D99967}"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As part of the admittance process, I was interviewed by Dr. Mike Cunningham and Dr. Lisa Heaton.  One question that I</a:t>
            </a:r>
            <a:r>
              <a:rPr lang="en-US" b="1" baseline="0" dirty="0" smtClean="0"/>
              <a:t> remember </a:t>
            </a:r>
            <a:r>
              <a:rPr lang="en-US" b="1" dirty="0" smtClean="0"/>
              <a:t>was whether or not I had support from my family. </a:t>
            </a:r>
          </a:p>
          <a:p>
            <a:endParaRPr lang="en-US" b="1" dirty="0" smtClean="0"/>
          </a:p>
          <a:p>
            <a:r>
              <a:rPr lang="en-US" b="1" dirty="0" smtClean="0"/>
              <a:t>I knew, without any doubt, that the answer to this question was,</a:t>
            </a:r>
          </a:p>
          <a:p>
            <a:endParaRPr lang="en-US" b="1" dirty="0" smtClean="0"/>
          </a:p>
          <a:p>
            <a:r>
              <a:rPr lang="en-US" b="1" dirty="0" smtClean="0"/>
              <a:t> “YES, I have 100% support from my family.”  </a:t>
            </a:r>
          </a:p>
          <a:p>
            <a:endParaRPr lang="en-US" b="1" dirty="0" smtClean="0"/>
          </a:p>
          <a:p>
            <a:r>
              <a:rPr lang="en-US" b="1" dirty="0" smtClean="0"/>
              <a:t>I knew that I could call on them for any need that I might have.  </a:t>
            </a:r>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 first class meeting was on August 24</a:t>
            </a:r>
            <a:r>
              <a:rPr lang="en-US" b="1" baseline="30000" dirty="0" smtClean="0"/>
              <a:t>th</a:t>
            </a:r>
            <a:r>
              <a:rPr lang="en-US" b="1" dirty="0" smtClean="0"/>
              <a:t> at Braxton County Middle School in Flatwoods, WV.  It was a strange feeling to walk into the classroom and meet twenty-one other people with the same dream that I had.  It was amazing how quickly we came together as a team.</a:t>
            </a:r>
          </a:p>
          <a:p>
            <a:endParaRPr lang="en-US" b="1" dirty="0" smtClean="0"/>
          </a:p>
          <a:p>
            <a:r>
              <a:rPr lang="en-US" b="1" dirty="0" smtClean="0"/>
              <a:t>I believe our cohort is special; we are almost like family.  </a:t>
            </a:r>
          </a:p>
          <a:p>
            <a:endParaRPr lang="en-US" b="1" dirty="0" smtClean="0"/>
          </a:p>
          <a:p>
            <a:r>
              <a:rPr lang="en-US" b="1" dirty="0" smtClean="0"/>
              <a:t>When looking up the definition of cohort, I found that it is defined as a group of companions and supporters.  We are definitely supporters of one another.  </a:t>
            </a:r>
          </a:p>
          <a:p>
            <a:endParaRPr lang="en-US" dirty="0" smtClean="0"/>
          </a:p>
          <a:p>
            <a:r>
              <a:rPr lang="en-US" dirty="0" smtClean="0"/>
              <a:t/>
            </a:r>
            <a:br>
              <a:rPr lang="en-US" dirty="0" smtClean="0"/>
            </a:br>
            <a:endParaRPr lang="en-US" dirty="0" smtClean="0"/>
          </a:p>
          <a:p>
            <a:r>
              <a:rPr lang="en-US" dirty="0" smtClean="0"/>
              <a:t>	</a:t>
            </a:r>
          </a:p>
        </p:txBody>
      </p:sp>
      <p:sp>
        <p:nvSpPr>
          <p:cNvPr id="4" name="Slide Number Placeholder 3"/>
          <p:cNvSpPr>
            <a:spLocks noGrp="1"/>
          </p:cNvSpPr>
          <p:nvPr>
            <p:ph type="sldNum" sz="quarter" idx="10"/>
          </p:nvPr>
        </p:nvSpPr>
        <p:spPr/>
        <p:txBody>
          <a:bodyPr/>
          <a:lstStyle/>
          <a:p>
            <a:fld id="{391105E4-9E70-4B8C-B294-1B0219D99967}"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After my first two semesters, I felt I was ready to pick my committee. With the opportunity to meet several faculty members either at the seminars or on Saturday visits in Braxton County, I knew that I would like to have Dr. Harris-John as my chair soon after her visit to Flatwoods.  The other members fell into place quickly. </a:t>
            </a:r>
          </a:p>
          <a:p>
            <a:endParaRPr lang="en-US" b="1" baseline="0" dirty="0" smtClean="0"/>
          </a:p>
          <a:p>
            <a:r>
              <a:rPr lang="en-US" b="1" baseline="0" dirty="0" smtClean="0"/>
              <a:t>I also consider my family and the cohort part of my committee because without them, I may not have made it this far.  I truly appreciate the support along the way.  </a:t>
            </a:r>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In the course, LS 710 – Principals of Leadership taught by Dr. Toth, we were challenged to examine our leadership style.  </a:t>
            </a:r>
          </a:p>
          <a:p>
            <a:endParaRPr lang="en-US" b="1" dirty="0" smtClean="0"/>
          </a:p>
          <a:p>
            <a:r>
              <a:rPr lang="en-US" b="1" dirty="0" smtClean="0"/>
              <a:t>All of the reading, research and discussion </a:t>
            </a:r>
            <a:r>
              <a:rPr lang="en-US" b="1" baseline="0" dirty="0" smtClean="0"/>
              <a:t> helped me to develop </a:t>
            </a:r>
            <a:r>
              <a:rPr lang="en-US" b="1" dirty="0" smtClean="0"/>
              <a:t>my own personal definition of leadership:</a:t>
            </a:r>
          </a:p>
          <a:p>
            <a:r>
              <a:rPr lang="en-US" b="1" dirty="0" smtClean="0"/>
              <a:t> </a:t>
            </a:r>
          </a:p>
          <a:p>
            <a:r>
              <a:rPr lang="en-US" b="1" dirty="0" smtClean="0"/>
              <a:t>Leadership is commitment to your beliefs.  </a:t>
            </a:r>
          </a:p>
          <a:p>
            <a:endParaRPr lang="en-US" b="1" dirty="0" smtClean="0"/>
          </a:p>
          <a:p>
            <a:r>
              <a:rPr lang="en-US" b="1" dirty="0" smtClean="0"/>
              <a:t>It is staying true to your values.  </a:t>
            </a:r>
          </a:p>
          <a:p>
            <a:endParaRPr lang="en-US" b="1" dirty="0" smtClean="0"/>
          </a:p>
          <a:p>
            <a:r>
              <a:rPr lang="en-US" b="1" dirty="0" smtClean="0"/>
              <a:t>Leading requires having confidence in yourself and others.  </a:t>
            </a:r>
          </a:p>
          <a:p>
            <a:endParaRPr lang="en-US" b="1" dirty="0" smtClean="0"/>
          </a:p>
          <a:p>
            <a:r>
              <a:rPr lang="en-US" b="1" dirty="0" smtClean="0"/>
              <a:t>Being a leader means that you allow others to find success.  </a:t>
            </a:r>
          </a:p>
          <a:p>
            <a:endParaRPr lang="en-US" b="1" dirty="0" smtClean="0"/>
          </a:p>
        </p:txBody>
      </p:sp>
      <p:sp>
        <p:nvSpPr>
          <p:cNvPr id="4" name="Slide Number Placeholder 3"/>
          <p:cNvSpPr>
            <a:spLocks noGrp="1"/>
          </p:cNvSpPr>
          <p:nvPr>
            <p:ph type="sldNum" sz="quarter" idx="10"/>
          </p:nvPr>
        </p:nvSpPr>
        <p:spPr/>
        <p:txBody>
          <a:bodyPr/>
          <a:lstStyle/>
          <a:p>
            <a:fld id="{391105E4-9E70-4B8C-B294-1B0219D99967}"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 believe that my leadership style can be described as a servant leader.  </a:t>
            </a:r>
          </a:p>
          <a:p>
            <a:endParaRPr lang="en-US" b="1" dirty="0" smtClean="0"/>
          </a:p>
          <a:p>
            <a:r>
              <a:rPr lang="en-US" b="1" dirty="0" smtClean="0"/>
              <a:t>Robert Greenleaf (2003) shares that a servant leader has these</a:t>
            </a:r>
            <a:r>
              <a:rPr lang="en-US" b="1" baseline="0" dirty="0" smtClean="0"/>
              <a:t> </a:t>
            </a:r>
            <a:r>
              <a:rPr lang="en-US" b="1" dirty="0" smtClean="0"/>
              <a:t>ten characteristics:  listening, empathy, healing, awareness, persuasion, conceptualization, foresight, stewardship, commitment to the growth of people and building community.  </a:t>
            </a:r>
          </a:p>
          <a:p>
            <a:endParaRPr lang="en-US" b="1" dirty="0" smtClean="0"/>
          </a:p>
          <a:p>
            <a:r>
              <a:rPr lang="en-US" b="1" dirty="0" smtClean="0"/>
              <a:t>I tend to empower others, and I encourage collaboration and trust in each other.  I believe that if, as an organization, we all have the same focus and desire, we can accomplish so much more.  It is important to build trust and solid relationships so that, as a team, shared goals can be accomplished.  </a:t>
            </a:r>
          </a:p>
          <a:p>
            <a:endParaRPr lang="en-US" b="1" dirty="0" smtClean="0"/>
          </a:p>
          <a:p>
            <a:r>
              <a:rPr lang="en-US" b="1" dirty="0" smtClean="0"/>
              <a:t>Larry Spears (2004) states that servant leadership is “based upon teamwork and community, one that seeks to involve others in decision making, one strongly based in ethical and caring behavior.” </a:t>
            </a:r>
          </a:p>
          <a:p>
            <a:endParaRPr lang="en-US" b="1" dirty="0" smtClean="0"/>
          </a:p>
          <a:p>
            <a:r>
              <a:rPr lang="en-US" b="1" dirty="0" smtClean="0"/>
              <a:t>Servant leadership follows the pattern of serving others while keeping their integrity and values as a priority. </a:t>
            </a:r>
          </a:p>
          <a:p>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As part of the portfolio</a:t>
            </a:r>
            <a:r>
              <a:rPr lang="en-US" b="1" baseline="0" dirty="0" smtClean="0"/>
              <a:t> qualifying assessment certain activities are required.  This chart shows my completed activities which will be discussed throughout the rest of this presentation.</a:t>
            </a:r>
          </a:p>
          <a:p>
            <a:endParaRPr lang="en-US" b="1" baseline="0" dirty="0" smtClean="0"/>
          </a:p>
          <a:p>
            <a:r>
              <a:rPr lang="en-US" sz="1200" b="1" dirty="0" smtClean="0"/>
              <a:t>These opportunities provide the student with a broader and more fulfilling experience and</a:t>
            </a:r>
            <a:r>
              <a:rPr lang="en-US" sz="1200" b="1" baseline="0" dirty="0" smtClean="0"/>
              <a:t> </a:t>
            </a:r>
            <a:r>
              <a:rPr lang="en-US" sz="1200" b="1" dirty="0" smtClean="0"/>
              <a:t>help to prepare the student for the dissertation stage of the program. </a:t>
            </a:r>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650" y="76200"/>
            <a:ext cx="7258050" cy="7741920"/>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048000" y="957601"/>
            <a:ext cx="7772400" cy="860425"/>
          </a:xfrm>
        </p:spPr>
        <p:txBody>
          <a:bodyPr anchor="b" anchorCtr="0"/>
          <a:lstStyle>
            <a:lvl1pPr algn="l">
              <a:buFontTx/>
              <a:buNone/>
              <a:defRPr>
                <a:solidFill>
                  <a:schemeClr val="accent2">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066600" y="1676400"/>
            <a:ext cx="7753800" cy="1752600"/>
          </a:xfrm>
        </p:spPr>
        <p:txBody>
          <a:bodyPr>
            <a:normAutofit/>
          </a:bodyPr>
          <a:lstStyle>
            <a:lvl1pPr marL="0" indent="0" algn="l">
              <a:buNone/>
              <a:defRPr sz="24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tx1">
                    <a:lumMod val="75000"/>
                    <a:lumOff val="25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tx1">
                    <a:lumMod val="75000"/>
                    <a:lumOff val="25000"/>
                  </a:schemeClr>
                </a:solidFill>
              </a:defRPr>
            </a:lvl1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7000" y="4038600"/>
            <a:ext cx="3017951" cy="3219147"/>
          </a:xfrm>
          <a:prstGeom prst="rect">
            <a:avLst/>
          </a:prstGeom>
        </p:spPr>
      </p:pic>
      <p:sp>
        <p:nvSpPr>
          <p:cNvPr id="2" name="Title 1"/>
          <p:cNvSpPr>
            <a:spLocks noGrp="1"/>
          </p:cNvSpPr>
          <p:nvPr>
            <p:ph type="title"/>
          </p:nvPr>
        </p:nvSpPr>
        <p:spPr>
          <a:xfrm>
            <a:off x="4953000" y="4724400"/>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953000" y="5029201"/>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152400" y="1524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tx1">
                  <a:lumMod val="95000"/>
                  <a:lumOff val="5000"/>
                </a:schemeClr>
              </a:buClr>
              <a:defRPr sz="2000"/>
            </a:lvl1pPr>
            <a:lvl2pPr>
              <a:lnSpc>
                <a:spcPct val="100000"/>
              </a:lnSpc>
              <a:buClr>
                <a:schemeClr val="tx1">
                  <a:lumMod val="95000"/>
                  <a:lumOff val="5000"/>
                </a:schemeClr>
              </a:buClr>
              <a:defRPr sz="2000"/>
            </a:lvl2pPr>
            <a:lvl3pPr>
              <a:lnSpc>
                <a:spcPct val="100000"/>
              </a:lnSpc>
              <a:buClr>
                <a:schemeClr val="tx1">
                  <a:lumMod val="95000"/>
                  <a:lumOff val="5000"/>
                </a:schemeClr>
              </a:buClr>
              <a:defRPr sz="1800"/>
            </a:lvl3pPr>
            <a:lvl4pPr>
              <a:lnSpc>
                <a:spcPct val="100000"/>
              </a:lnSpc>
              <a:buClr>
                <a:schemeClr val="tx1">
                  <a:lumMod val="95000"/>
                  <a:lumOff val="5000"/>
                </a:schemeClr>
              </a:buClr>
              <a:defRPr sz="1600"/>
            </a:lvl4pPr>
            <a:lvl5pPr>
              <a:lnSpc>
                <a:spcPct val="100000"/>
              </a:lnSpc>
              <a:buClr>
                <a:schemeClr val="tx1">
                  <a:lumMod val="95000"/>
                  <a:lumOff val="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116388" y="1752601"/>
            <a:ext cx="4041775" cy="4068763"/>
          </a:xfrm>
        </p:spPr>
        <p:txBody>
          <a:bodyPr/>
          <a:lstStyle>
            <a:lvl1pPr>
              <a:buClr>
                <a:schemeClr val="tx1">
                  <a:lumMod val="95000"/>
                  <a:lumOff val="5000"/>
                </a:schemeClr>
              </a:buClr>
              <a:defRPr sz="2000"/>
            </a:lvl1pPr>
            <a:lvl2pPr>
              <a:buClr>
                <a:schemeClr val="tx1">
                  <a:lumMod val="95000"/>
                  <a:lumOff val="5000"/>
                </a:schemeClr>
              </a:buClr>
              <a:defRPr sz="2000"/>
            </a:lvl2pPr>
            <a:lvl3pPr>
              <a:buClr>
                <a:schemeClr val="tx1">
                  <a:lumMod val="95000"/>
                  <a:lumOff val="5000"/>
                </a:schemeClr>
              </a:buClr>
              <a:defRPr sz="1800"/>
            </a:lvl3pPr>
            <a:lvl4pPr>
              <a:buClr>
                <a:schemeClr val="tx1">
                  <a:lumMod val="95000"/>
                  <a:lumOff val="5000"/>
                </a:schemeClr>
              </a:buClr>
              <a:defRPr sz="1600"/>
            </a:lvl4pPr>
            <a:lvl5pPr>
              <a:buClr>
                <a:schemeClr val="tx1">
                  <a:lumMod val="95000"/>
                  <a:lumOff val="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119561"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77000" y="4038600"/>
            <a:ext cx="3017951" cy="3219147"/>
          </a:xfrm>
          <a:prstGeom prst="rect">
            <a:avLst/>
          </a:prstGeom>
        </p:spPr>
      </p:pic>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Lst>
  <p:timing>
    <p:tnLst>
      <p:par>
        <p:cTn id="1" dur="indefinite" restart="never" nodeType="tmRoot"/>
      </p:par>
    </p:tnLst>
  </p:timing>
  <p:hf sldNum="0" hdr="0" ftr="0" dt="0"/>
  <p:txStyles>
    <p:titleStyle>
      <a:lvl1pPr algn="l" defTabSz="914400" rtl="0" eaLnBrk="1" latinLnBrk="0" hangingPunct="1">
        <a:spcBef>
          <a:spcPct val="0"/>
        </a:spcBef>
        <a:buClr>
          <a:schemeClr val="accent1">
            <a:lumMod val="75000"/>
          </a:schemeClr>
        </a:buClr>
        <a:buFont typeface="Arial" pitchFamily="34" charset="0"/>
        <a:buChar char="•"/>
        <a:defRPr sz="3600" b="1" kern="1200" baseline="0">
          <a:solidFill>
            <a:schemeClr val="accent2">
              <a:lumMod val="75000"/>
            </a:schemeClr>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accent1">
            <a:lumMod val="75000"/>
          </a:schemeClr>
        </a:buClr>
        <a:buSzPct val="70000"/>
        <a:buFont typeface="Arial" pitchFamily="34" charset="0"/>
        <a:buChar char="•"/>
        <a:defRPr sz="3200" kern="1200">
          <a:solidFill>
            <a:schemeClr val="accent2">
              <a:lumMod val="75000"/>
            </a:schemeClr>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accent1">
            <a:lumMod val="75000"/>
          </a:schemeClr>
        </a:buClr>
        <a:buSzPct val="70000"/>
        <a:buFont typeface="Arial" pitchFamily="34" charset="0"/>
        <a:buChar char="•"/>
        <a:defRPr sz="2800" kern="1200">
          <a:solidFill>
            <a:schemeClr val="accent2">
              <a:lumMod val="75000"/>
            </a:schemeClr>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accent1">
            <a:lumMod val="75000"/>
          </a:schemeClr>
        </a:buClr>
        <a:buSzPct val="70000"/>
        <a:buFont typeface="Arial" pitchFamily="34" charset="0"/>
        <a:buChar char="•"/>
        <a:defRPr sz="2400" kern="1200">
          <a:solidFill>
            <a:schemeClr val="accent2">
              <a:lumMod val="75000"/>
            </a:schemeClr>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accent1">
            <a:lumMod val="75000"/>
          </a:schemeClr>
        </a:buClr>
        <a:buSzPct val="70000"/>
        <a:buFont typeface="Arial" pitchFamily="34" charset="0"/>
        <a:buChar char="•"/>
        <a:defRPr sz="2000" kern="1200">
          <a:solidFill>
            <a:schemeClr val="accent2">
              <a:lumMod val="75000"/>
            </a:schemeClr>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accent1">
            <a:lumMod val="75000"/>
          </a:schemeClr>
        </a:buClr>
        <a:buSzPct val="70000"/>
        <a:buFont typeface="Arial" pitchFamily="34" charset="0"/>
        <a:buChar char="•"/>
        <a:defRPr sz="2000" kern="1200">
          <a:solidFill>
            <a:schemeClr val="accent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7.png"/><Relationship Id="rId5" Type="http://schemas.openxmlformats.org/officeDocument/2006/relationships/hyperlink" Target="http://www.presentermedia.com/mspp.html"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gif"/></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gif"/></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audio" Target="file:///C:\Documents%20and%20Settings\Administrator\My%20Documents\My%20Music\Unknown%20Artist\Unknown%20Album%20(1-2-2011%208-09-03%20PM)\02%20Track%202.wma" TargetMode="External"/><Relationship Id="rId5" Type="http://schemas.openxmlformats.org/officeDocument/2006/relationships/image" Target="../media/image15.png"/><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762000"/>
            <a:ext cx="6172200" cy="1600200"/>
          </a:xfrm>
        </p:spPr>
        <p:txBody>
          <a:bodyPr/>
          <a:lstStyle/>
          <a:p>
            <a:r>
              <a:rPr lang="en-US" dirty="0" smtClean="0"/>
              <a:t/>
            </a:r>
            <a:br>
              <a:rPr lang="en-US" dirty="0" smtClean="0"/>
            </a:br>
            <a:r>
              <a:rPr lang="en-US" dirty="0" smtClean="0"/>
              <a:t>Portfolio of a Servant Leader: </a:t>
            </a:r>
            <a:br>
              <a:rPr lang="en-US" dirty="0" smtClean="0"/>
            </a:br>
            <a:r>
              <a:rPr lang="en-US" dirty="0" smtClean="0"/>
              <a:t>You Can Lean on Me</a:t>
            </a:r>
            <a:br>
              <a:rPr lang="en-US" dirty="0" smtClean="0"/>
            </a:br>
            <a:endParaRPr lang="en-US" dirty="0"/>
          </a:p>
        </p:txBody>
      </p:sp>
      <p:sp>
        <p:nvSpPr>
          <p:cNvPr id="3" name="Subtitle 2"/>
          <p:cNvSpPr>
            <a:spLocks noGrp="1"/>
          </p:cNvSpPr>
          <p:nvPr>
            <p:ph type="subTitle" idx="1"/>
          </p:nvPr>
        </p:nvSpPr>
        <p:spPr>
          <a:xfrm>
            <a:off x="6248400" y="2590800"/>
            <a:ext cx="2514600" cy="838200"/>
          </a:xfrm>
        </p:spPr>
        <p:txBody>
          <a:bodyPr>
            <a:normAutofit/>
          </a:bodyPr>
          <a:lstStyle/>
          <a:p>
            <a:r>
              <a:rPr lang="en-US" sz="2000" dirty="0" smtClean="0"/>
              <a:t>Tina Lou Edwards</a:t>
            </a:r>
          </a:p>
          <a:p>
            <a:r>
              <a:rPr lang="en-US" sz="2000" dirty="0" smtClean="0"/>
              <a:t>April 6, 2011</a:t>
            </a:r>
            <a:endParaRPr lang="en-US" sz="2000" dirty="0"/>
          </a:p>
        </p:txBody>
      </p:sp>
      <p:sp>
        <p:nvSpPr>
          <p:cNvPr id="4" name="TextBox 3"/>
          <p:cNvSpPr txBox="1"/>
          <p:nvPr/>
        </p:nvSpPr>
        <p:spPr>
          <a:xfrm>
            <a:off x="6858000" y="6456128"/>
            <a:ext cx="2362200" cy="228600"/>
          </a:xfrm>
          <a:prstGeom prst="rect">
            <a:avLst/>
          </a:prstGeom>
        </p:spPr>
        <p:txBody>
          <a:bodyPr vert="horz" wrap="square" lIns="91440" tIns="45720" rIns="91440" bIns="45720" rtlCol="0" anchor="ctr">
            <a:noAutofit/>
          </a:bodyPr>
          <a:lstStyle/>
          <a:p>
            <a:pPr>
              <a:spcBef>
                <a:spcPct val="0"/>
              </a:spcBef>
            </a:pPr>
            <a:r>
              <a:rPr lang="en-US" sz="1400" dirty="0">
                <a:solidFill>
                  <a:schemeClr val="bg1"/>
                </a:solidFill>
              </a:rPr>
              <a:t>By</a:t>
            </a:r>
            <a:r>
              <a:rPr lang="en-US" sz="1400" dirty="0"/>
              <a:t> </a:t>
            </a:r>
            <a:r>
              <a:rPr lang="en-US" sz="1400" b="1" dirty="0">
                <a:hlinkClick r:id="rId5"/>
              </a:rPr>
              <a:t>PresenterMedia.com</a:t>
            </a:r>
            <a:endParaRPr kumimoji="0" lang="en-US" sz="1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pic>
        <p:nvPicPr>
          <p:cNvPr id="8" name="01 Track 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505200" y="5257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295401"/>
            <a:ext cx="4038600" cy="4267199"/>
          </a:xfrm>
        </p:spPr>
        <p:txBody>
          <a:bodyPr>
            <a:normAutofit/>
          </a:bodyPr>
          <a:lstStyle/>
          <a:p>
            <a:pPr marL="0" indent="0">
              <a:spcBef>
                <a:spcPts val="0"/>
              </a:spcBef>
              <a:buNone/>
            </a:pPr>
            <a:r>
              <a:rPr lang="en-US" dirty="0" smtClean="0"/>
              <a:t>Co-authoring a proposal for submission and co-presenting at a regional or national conference in collaboration with a faculty member.</a:t>
            </a:r>
            <a:br>
              <a:rPr lang="en-US" dirty="0" smtClean="0"/>
            </a:br>
            <a:r>
              <a:rPr lang="en-US" dirty="0" smtClean="0"/>
              <a:t>Co-authoring and submitting for publication a manuscript to a peer reviewed/refereed journal, a book, or a book chapter, in collaboration with a faculty member </a:t>
            </a:r>
          </a:p>
          <a:p>
            <a:pPr marL="0" indent="0">
              <a:spcBef>
                <a:spcPts val="0"/>
              </a:spcBef>
              <a:buNone/>
            </a:pPr>
            <a:endParaRPr lang="en-US" dirty="0" smtClean="0"/>
          </a:p>
        </p:txBody>
      </p:sp>
      <p:sp>
        <p:nvSpPr>
          <p:cNvPr id="4" name="Title 3"/>
          <p:cNvSpPr>
            <a:spLocks noGrp="1"/>
          </p:cNvSpPr>
          <p:nvPr>
            <p:ph type="title"/>
          </p:nvPr>
        </p:nvSpPr>
        <p:spPr/>
        <p:txBody>
          <a:bodyPr/>
          <a:lstStyle/>
          <a:p>
            <a:pPr algn="ctr">
              <a:buNone/>
            </a:pPr>
            <a:r>
              <a:rPr lang="en-US" dirty="0" smtClean="0"/>
              <a:t>Scholarship</a:t>
            </a:r>
            <a:endParaRPr lang="en-US" dirty="0"/>
          </a:p>
        </p:txBody>
      </p:sp>
      <p:sp>
        <p:nvSpPr>
          <p:cNvPr id="5" name="Text Placeholder 4"/>
          <p:cNvSpPr>
            <a:spLocks noGrp="1"/>
          </p:cNvSpPr>
          <p:nvPr>
            <p:ph type="body" sz="quarter" idx="13"/>
          </p:nvPr>
        </p:nvSpPr>
        <p:spPr/>
        <p:txBody>
          <a:bodyPr>
            <a:normAutofit/>
          </a:bodyPr>
          <a:lstStyle/>
          <a:p>
            <a:r>
              <a:rPr lang="en-US" dirty="0" smtClean="0"/>
              <a:t>Knowledge resulting from study and research in a particular field</a:t>
            </a:r>
            <a:endParaRPr lang="en-US" dirty="0"/>
          </a:p>
        </p:txBody>
      </p:sp>
      <p:pic>
        <p:nvPicPr>
          <p:cNvPr id="16" name="Content Placeholder 1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1219200"/>
            <a:ext cx="3505200" cy="4673602"/>
          </a:xfrm>
          <a:prstGeom prst="rect">
            <a:avLst/>
          </a:prstGeom>
          <a:ln w="53975" cap="rnd">
            <a:noFill/>
          </a:ln>
          <a:effectLst>
            <a:outerShdw blurRad="76200" dist="95250" dir="10500000" sx="97000" sy="23000" kx="900000" algn="br" rotWithShape="0">
              <a:srgbClr val="000000">
                <a:alpha val="20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371600"/>
            <a:ext cx="3962400" cy="338139"/>
          </a:xfrm>
        </p:spPr>
        <p:txBody>
          <a:bodyPr/>
          <a:lstStyle/>
          <a:p>
            <a:pPr algn="ctr">
              <a:buNone/>
            </a:pPr>
            <a:r>
              <a:rPr lang="en-US" dirty="0" smtClean="0"/>
              <a:t>True Partnerships:</a:t>
            </a:r>
            <a:endParaRPr lang="en-US" dirty="0"/>
          </a:p>
        </p:txBody>
      </p:sp>
      <p:pic>
        <p:nvPicPr>
          <p:cNvPr id="5" name="Picture Placeholder 4" descr="recycle_wd.png"/>
          <p:cNvPicPr>
            <a:picLocks noGrp="1" noChangeAspect="1"/>
          </p:cNvPicPr>
          <p:nvPr>
            <p:ph type="pic" idx="1"/>
          </p:nvPr>
        </p:nvPicPr>
        <p:blipFill>
          <a:blip r:embed="rId3" cstate="print"/>
          <a:stretch>
            <a:fillRect/>
          </a:stretch>
        </p:blipFill>
        <p:spPr>
          <a:xfrm>
            <a:off x="304800" y="304800"/>
            <a:ext cx="3586351" cy="5410200"/>
          </a:xfrm>
          <a:prstGeom prst="rect">
            <a:avLst/>
          </a:prstGeom>
          <a:ln w="88900" cap="sq" cmpd="thickThin">
            <a:solidFill>
              <a:srgbClr val="000000"/>
            </a:solidFill>
            <a:prstDash val="solid"/>
            <a:miter lim="800000"/>
          </a:ln>
          <a:effectLst>
            <a:innerShdw blurRad="76200">
              <a:srgbClr val="000000"/>
            </a:innerShdw>
          </a:effectLst>
        </p:spPr>
      </p:pic>
      <p:sp>
        <p:nvSpPr>
          <p:cNvPr id="4" name="Text Placeholder 3"/>
          <p:cNvSpPr>
            <a:spLocks noGrp="1"/>
          </p:cNvSpPr>
          <p:nvPr>
            <p:ph type="body" sz="half" idx="2"/>
          </p:nvPr>
        </p:nvSpPr>
        <p:spPr>
          <a:xfrm>
            <a:off x="4038600" y="2057400"/>
            <a:ext cx="5105400" cy="1066800"/>
          </a:xfrm>
        </p:spPr>
        <p:txBody>
          <a:bodyPr>
            <a:normAutofit/>
          </a:bodyPr>
          <a:lstStyle/>
          <a:p>
            <a:pPr algn="ctr"/>
            <a:r>
              <a:rPr lang="en-US" sz="1600" dirty="0" smtClean="0"/>
              <a:t>Parent Partners Leading the Way to Success </a:t>
            </a:r>
          </a:p>
          <a:p>
            <a:pPr algn="ctr"/>
            <a:r>
              <a:rPr lang="en-US" sz="1600" dirty="0" smtClean="0"/>
              <a:t/>
            </a:r>
            <a:br>
              <a:rPr lang="en-US" sz="1600" dirty="0" smtClean="0"/>
            </a:br>
            <a:r>
              <a:rPr lang="en-US" sz="1600" dirty="0" smtClean="0"/>
              <a:t>www.parentinvolvementmatters.org.stories/Ritchie-County.html</a:t>
            </a:r>
            <a:endParaRPr lang="en-US"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953000"/>
            <a:ext cx="5867400" cy="762000"/>
          </a:xfrm>
        </p:spPr>
        <p:txBody>
          <a:bodyPr/>
          <a:lstStyle/>
          <a:p>
            <a:pPr>
              <a:buNone/>
            </a:pPr>
            <a:r>
              <a:rPr lang="en-US" dirty="0" smtClean="0"/>
              <a:t>Staff and Administrative Views of the </a:t>
            </a:r>
            <a:br>
              <a:rPr lang="en-US" dirty="0" smtClean="0"/>
            </a:br>
            <a:r>
              <a:rPr lang="en-US" dirty="0" smtClean="0"/>
              <a:t>Preschool Collaborative Program</a:t>
            </a:r>
            <a:endParaRPr lang="en-US" dirty="0"/>
          </a:p>
        </p:txBody>
      </p:sp>
      <p:pic>
        <p:nvPicPr>
          <p:cNvPr id="5" name="Picture Placeholder 4" descr="SRECA.jpg"/>
          <p:cNvPicPr>
            <a:picLocks noGrp="1" noChangeAspect="1"/>
          </p:cNvPicPr>
          <p:nvPr>
            <p:ph type="pic" idx="1"/>
          </p:nvPr>
        </p:nvPicPr>
        <p:blipFill>
          <a:blip r:embed="rId3" cstate="print"/>
          <a:srcRect t="4579" b="4579"/>
          <a:stretch>
            <a:fillRect/>
          </a:stretch>
        </p:blipFill>
        <p:spPr>
          <a:xfrm>
            <a:off x="228600" y="228600"/>
            <a:ext cx="6934200" cy="4724400"/>
          </a:xfrm>
        </p:spPr>
      </p:pic>
      <p:sp>
        <p:nvSpPr>
          <p:cNvPr id="4" name="Text Placeholder 3"/>
          <p:cNvSpPr>
            <a:spLocks noGrp="1"/>
          </p:cNvSpPr>
          <p:nvPr>
            <p:ph type="body" sz="half" idx="2"/>
          </p:nvPr>
        </p:nvSpPr>
        <p:spPr>
          <a:xfrm>
            <a:off x="228600" y="5791200"/>
            <a:ext cx="3962400" cy="685800"/>
          </a:xfrm>
        </p:spPr>
        <p:txBody>
          <a:bodyPr>
            <a:normAutofit/>
          </a:bodyPr>
          <a:lstStyle/>
          <a:p>
            <a:r>
              <a:rPr lang="en-US" dirty="0" smtClean="0"/>
              <a:t>Southern Regional Council on Educational Administration</a:t>
            </a:r>
          </a:p>
          <a:p>
            <a:r>
              <a:rPr lang="en-US" dirty="0" smtClean="0"/>
              <a:t>Charleston, WV:  October 24, 2008</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953000"/>
            <a:ext cx="2667000" cy="719139"/>
          </a:xfrm>
        </p:spPr>
        <p:txBody>
          <a:bodyPr/>
          <a:lstStyle/>
          <a:p>
            <a:pPr>
              <a:buNone/>
            </a:pPr>
            <a:r>
              <a:rPr lang="en-US" dirty="0" smtClean="0"/>
              <a:t>Collaboration Preschool  </a:t>
            </a:r>
            <a:br>
              <a:rPr lang="en-US" dirty="0" smtClean="0"/>
            </a:br>
            <a:r>
              <a:rPr lang="en-US" dirty="0" smtClean="0"/>
              <a:t>Program:</a:t>
            </a:r>
            <a:endParaRPr lang="en-US" dirty="0"/>
          </a:p>
        </p:txBody>
      </p:sp>
      <p:pic>
        <p:nvPicPr>
          <p:cNvPr id="5" name="Picture Placeholder 4" descr="ascd.jpg"/>
          <p:cNvPicPr>
            <a:picLocks noGrp="1" noChangeAspect="1"/>
          </p:cNvPicPr>
          <p:nvPr>
            <p:ph type="pic" idx="1"/>
          </p:nvPr>
        </p:nvPicPr>
        <p:blipFill>
          <a:blip r:embed="rId3" cstate="print"/>
          <a:srcRect l="3775" r="3775"/>
          <a:stretch>
            <a:fillRect/>
          </a:stretch>
        </p:blipFill>
        <p:spPr>
          <a:xfrm>
            <a:off x="0" y="1600200"/>
            <a:ext cx="2273508" cy="1524000"/>
          </a:xfrm>
        </p:spPr>
      </p:pic>
      <p:sp>
        <p:nvSpPr>
          <p:cNvPr id="4" name="Text Placeholder 3"/>
          <p:cNvSpPr>
            <a:spLocks noGrp="1"/>
          </p:cNvSpPr>
          <p:nvPr>
            <p:ph type="body" sz="half" idx="2"/>
          </p:nvPr>
        </p:nvSpPr>
        <p:spPr>
          <a:xfrm>
            <a:off x="228600" y="5715000"/>
            <a:ext cx="3962400" cy="804863"/>
          </a:xfrm>
        </p:spPr>
        <p:txBody>
          <a:bodyPr>
            <a:normAutofit/>
          </a:bodyPr>
          <a:lstStyle/>
          <a:p>
            <a:r>
              <a:rPr lang="en-US" dirty="0" smtClean="0"/>
              <a:t>Perceptions and Suggestions</a:t>
            </a:r>
          </a:p>
          <a:p>
            <a:r>
              <a:rPr lang="en-US" dirty="0" smtClean="0"/>
              <a:t>WV Association of Supervision and Curriculum Development</a:t>
            </a:r>
          </a:p>
          <a:p>
            <a:r>
              <a:rPr lang="en-US" dirty="0" smtClean="0"/>
              <a:t>Bridgeport, WV:  November 20, 2008</a:t>
            </a:r>
          </a:p>
          <a:p>
            <a:endParaRPr lang="en-US" dirty="0"/>
          </a:p>
        </p:txBody>
      </p:sp>
      <p:pic>
        <p:nvPicPr>
          <p:cNvPr id="6" name="Picture 5" descr="ascd.jpg"/>
          <p:cNvPicPr>
            <a:picLocks noChangeAspect="1"/>
          </p:cNvPicPr>
          <p:nvPr/>
        </p:nvPicPr>
        <p:blipFill>
          <a:blip r:embed="rId4" cstate="print"/>
          <a:stretch>
            <a:fillRect/>
          </a:stretch>
        </p:blipFill>
        <p:spPr>
          <a:xfrm>
            <a:off x="2667000" y="381000"/>
            <a:ext cx="3878443" cy="5334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295401"/>
            <a:ext cx="4038600" cy="4952999"/>
          </a:xfrm>
        </p:spPr>
        <p:txBody>
          <a:bodyPr>
            <a:normAutofit/>
          </a:bodyPr>
          <a:lstStyle/>
          <a:p>
            <a:pPr marL="0" indent="0">
              <a:spcBef>
                <a:spcPts val="0"/>
              </a:spcBef>
              <a:buNone/>
            </a:pPr>
            <a:r>
              <a:rPr lang="en-US" dirty="0" smtClean="0"/>
              <a:t>Co-teaching a course with a faculty member</a:t>
            </a:r>
          </a:p>
          <a:p>
            <a:pPr marL="0" indent="0">
              <a:spcBef>
                <a:spcPts val="0"/>
              </a:spcBef>
              <a:buNone/>
            </a:pPr>
            <a:endParaRPr lang="en-US" dirty="0" smtClean="0"/>
          </a:p>
          <a:p>
            <a:pPr marL="0" indent="0">
              <a:spcBef>
                <a:spcPts val="0"/>
              </a:spcBef>
              <a:buNone/>
            </a:pPr>
            <a:r>
              <a:rPr lang="en-US" dirty="0" smtClean="0"/>
              <a:t>Developing a course in collaboration with a faculty member</a:t>
            </a:r>
          </a:p>
          <a:p>
            <a:pPr marL="0" indent="0">
              <a:spcBef>
                <a:spcPts val="0"/>
              </a:spcBef>
              <a:buNone/>
            </a:pPr>
            <a:endParaRPr lang="en-US" dirty="0" smtClean="0"/>
          </a:p>
          <a:p>
            <a:pPr marL="0" indent="0">
              <a:spcBef>
                <a:spcPts val="0"/>
              </a:spcBef>
              <a:buNone/>
            </a:pPr>
            <a:r>
              <a:rPr lang="en-US" dirty="0" smtClean="0"/>
              <a:t>Doctoral Seminar participation</a:t>
            </a:r>
          </a:p>
          <a:p>
            <a:pPr marL="0" indent="0">
              <a:spcBef>
                <a:spcPts val="0"/>
              </a:spcBef>
              <a:buNone/>
            </a:pPr>
            <a:endParaRPr lang="en-US" dirty="0" smtClean="0"/>
          </a:p>
          <a:p>
            <a:pPr marL="0" indent="0">
              <a:spcBef>
                <a:spcPts val="0"/>
              </a:spcBef>
              <a:buNone/>
            </a:pPr>
            <a:r>
              <a:rPr lang="en-US" dirty="0" smtClean="0"/>
              <a:t>Professional growth</a:t>
            </a:r>
          </a:p>
          <a:p>
            <a:pPr marL="0" indent="0">
              <a:spcBef>
                <a:spcPts val="0"/>
              </a:spcBef>
              <a:buNone/>
            </a:pPr>
            <a:endParaRPr lang="en-US" dirty="0" smtClean="0"/>
          </a:p>
          <a:p>
            <a:pPr marL="0" indent="0">
              <a:spcBef>
                <a:spcPts val="0"/>
              </a:spcBef>
              <a:buNone/>
            </a:pPr>
            <a:r>
              <a:rPr lang="en-US" dirty="0" smtClean="0"/>
              <a:t>Leadership growth</a:t>
            </a:r>
          </a:p>
          <a:p>
            <a:pPr marL="0" indent="0">
              <a:spcBef>
                <a:spcPts val="0"/>
              </a:spcBef>
              <a:buNone/>
            </a:pPr>
            <a:endParaRPr lang="en-US" dirty="0" smtClean="0"/>
          </a:p>
          <a:p>
            <a:pPr marL="0" indent="0">
              <a:spcBef>
                <a:spcPts val="0"/>
              </a:spcBef>
              <a:buNone/>
            </a:pPr>
            <a:endParaRPr lang="en-US" dirty="0" smtClean="0"/>
          </a:p>
          <a:p>
            <a:pPr marL="0" indent="0">
              <a:spcBef>
                <a:spcPts val="0"/>
              </a:spcBef>
              <a:buNone/>
            </a:pPr>
            <a:endParaRPr lang="en-US" dirty="0" smtClean="0"/>
          </a:p>
          <a:p>
            <a:pPr marL="0" indent="0">
              <a:spcBef>
                <a:spcPts val="0"/>
              </a:spcBef>
              <a:buNone/>
            </a:pPr>
            <a:endParaRPr lang="en-US" dirty="0" smtClean="0"/>
          </a:p>
        </p:txBody>
      </p:sp>
      <p:sp>
        <p:nvSpPr>
          <p:cNvPr id="4" name="Title 3"/>
          <p:cNvSpPr>
            <a:spLocks noGrp="1"/>
          </p:cNvSpPr>
          <p:nvPr>
            <p:ph type="title"/>
          </p:nvPr>
        </p:nvSpPr>
        <p:spPr/>
        <p:txBody>
          <a:bodyPr/>
          <a:lstStyle/>
          <a:p>
            <a:pPr algn="ctr">
              <a:buNone/>
            </a:pPr>
            <a:r>
              <a:rPr lang="en-US" dirty="0" smtClean="0"/>
              <a:t>Professional/Academic Pursuits</a:t>
            </a:r>
            <a:endParaRPr lang="en-US" dirty="0"/>
          </a:p>
        </p:txBody>
      </p:sp>
      <p:sp>
        <p:nvSpPr>
          <p:cNvPr id="5" name="Text Placeholder 4"/>
          <p:cNvSpPr>
            <a:spLocks noGrp="1"/>
          </p:cNvSpPr>
          <p:nvPr>
            <p:ph type="body" sz="quarter" idx="13"/>
          </p:nvPr>
        </p:nvSpPr>
        <p:spPr/>
        <p:txBody>
          <a:bodyPr>
            <a:normAutofit/>
          </a:bodyPr>
          <a:lstStyle/>
          <a:p>
            <a:r>
              <a:rPr lang="en-US" dirty="0" smtClean="0"/>
              <a:t>The act of striving:  the pursuit of higher education</a:t>
            </a:r>
            <a:endParaRPr lang="en-US" dirty="0"/>
          </a:p>
        </p:txBody>
      </p:sp>
      <p:pic>
        <p:nvPicPr>
          <p:cNvPr id="16" name="Content Placeholder 1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1219200"/>
            <a:ext cx="3505200" cy="4673602"/>
          </a:xfrm>
          <a:prstGeom prst="rect">
            <a:avLst/>
          </a:prstGeom>
          <a:ln w="53975" cap="rnd">
            <a:noFill/>
          </a:ln>
          <a:effectLst>
            <a:outerShdw blurRad="76200" dist="95250" dir="10500000" sx="97000" sy="23000" kx="900000" algn="br" rotWithShape="0">
              <a:srgbClr val="000000">
                <a:alpha val="20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 Side Corner Rectangle 10"/>
          <p:cNvSpPr/>
          <p:nvPr/>
        </p:nvSpPr>
        <p:spPr>
          <a:xfrm flipV="1">
            <a:off x="2895600" y="1143000"/>
            <a:ext cx="5562600" cy="4038600"/>
          </a:xfrm>
          <a:prstGeom prst="round2SameRect">
            <a:avLst/>
          </a:prstGeom>
          <a:gradFill>
            <a:gsLst>
              <a:gs pos="25000">
                <a:schemeClr val="bg1">
                  <a:alpha val="70000"/>
                </a:schemeClr>
              </a:gs>
              <a:gs pos="89000">
                <a:schemeClr val="tx1">
                  <a:lumMod val="50000"/>
                  <a:lumOff val="50000"/>
                  <a:alpha val="0"/>
                </a:schemeClr>
              </a:gs>
            </a:gsLst>
            <a:lin ang="5400000" scaled="0"/>
          </a:gradFill>
          <a:ln>
            <a:gradFill>
              <a:gsLst>
                <a:gs pos="25000">
                  <a:schemeClr val="accent2">
                    <a:lumMod val="50000"/>
                  </a:schemeClr>
                </a:gs>
                <a:gs pos="89000">
                  <a:schemeClr val="tx1">
                    <a:lumMod val="50000"/>
                    <a:lumOff val="5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11" descr="globe1.jpg"/>
          <p:cNvPicPr>
            <a:picLocks noGrp="1" noChangeAspect="1"/>
          </p:cNvPicPr>
          <p:nvPr>
            <p:ph sz="half" idx="1"/>
          </p:nvPr>
        </p:nvPicPr>
        <p:blipFill>
          <a:blip r:embed="rId3" cstate="print"/>
          <a:stretch>
            <a:fillRect/>
          </a:stretch>
        </p:blipFill>
        <p:spPr>
          <a:xfrm>
            <a:off x="609600" y="3558951"/>
            <a:ext cx="1725521" cy="495168"/>
          </a:xfrm>
        </p:spPr>
      </p:pic>
      <p:sp>
        <p:nvSpPr>
          <p:cNvPr id="8" name="Content Placeholder 7"/>
          <p:cNvSpPr>
            <a:spLocks noGrp="1"/>
          </p:cNvSpPr>
          <p:nvPr>
            <p:ph sz="half" idx="2"/>
          </p:nvPr>
        </p:nvSpPr>
        <p:spPr>
          <a:xfrm>
            <a:off x="2667000" y="1447801"/>
            <a:ext cx="6248400" cy="1524000"/>
          </a:xfrm>
        </p:spPr>
        <p:txBody>
          <a:bodyPr/>
          <a:lstStyle/>
          <a:p>
            <a:r>
              <a:rPr lang="en-US" dirty="0" smtClean="0"/>
              <a:t>LS 610 – Leadership for School Improvement</a:t>
            </a:r>
          </a:p>
          <a:p>
            <a:pPr lvl="2"/>
            <a:r>
              <a:rPr lang="en-US" dirty="0" smtClean="0"/>
              <a:t>West Virginia Five Year Online Strategic Plan</a:t>
            </a:r>
            <a:endParaRPr lang="en-US" dirty="0"/>
          </a:p>
        </p:txBody>
      </p:sp>
      <p:pic>
        <p:nvPicPr>
          <p:cNvPr id="40" name="Content Placeholder 39" descr="PM00100_hundred_dollar_bills.png"/>
          <p:cNvPicPr>
            <a:picLocks noGrp="1" noChangeAspect="1"/>
          </p:cNvPicPr>
          <p:nvPr>
            <p:ph sz="half" idx="14"/>
          </p:nvPr>
        </p:nvPicPr>
        <p:blipFill>
          <a:blip r:embed="rId4" cstate="print"/>
          <a:stretch>
            <a:fillRect/>
          </a:stretch>
        </p:blipFill>
        <p:spPr>
          <a:xfrm>
            <a:off x="609600" y="1883588"/>
            <a:ext cx="1717965" cy="858982"/>
          </a:xfrm>
        </p:spPr>
      </p:pic>
      <p:sp>
        <p:nvSpPr>
          <p:cNvPr id="31" name="Content Placeholder 30"/>
          <p:cNvSpPr>
            <a:spLocks noGrp="1"/>
          </p:cNvSpPr>
          <p:nvPr>
            <p:ph sz="half" idx="15"/>
          </p:nvPr>
        </p:nvSpPr>
        <p:spPr/>
        <p:txBody>
          <a:bodyPr/>
          <a:lstStyle/>
          <a:p>
            <a:r>
              <a:rPr lang="en-US" dirty="0" smtClean="0"/>
              <a:t>LS 600 – School Personnel Administration</a:t>
            </a:r>
          </a:p>
          <a:p>
            <a:pPr lvl="2"/>
            <a:r>
              <a:rPr lang="en-US" dirty="0" smtClean="0"/>
              <a:t>Redesigned for online instruction</a:t>
            </a:r>
          </a:p>
          <a:p>
            <a:pPr lvl="2"/>
            <a:r>
              <a:rPr lang="en-US" dirty="0" smtClean="0"/>
              <a:t>Policy input and resources</a:t>
            </a:r>
          </a:p>
          <a:p>
            <a:endParaRPr lang="en-US" dirty="0"/>
          </a:p>
        </p:txBody>
      </p:sp>
      <p:sp>
        <p:nvSpPr>
          <p:cNvPr id="6" name="Title 5"/>
          <p:cNvSpPr>
            <a:spLocks noGrp="1"/>
          </p:cNvSpPr>
          <p:nvPr>
            <p:ph type="title"/>
          </p:nvPr>
        </p:nvSpPr>
        <p:spPr>
          <a:xfrm>
            <a:off x="152400" y="152400"/>
            <a:ext cx="8763000" cy="639763"/>
          </a:xfrm>
        </p:spPr>
        <p:txBody>
          <a:bodyPr/>
          <a:lstStyle/>
          <a:p>
            <a:pPr>
              <a:buNone/>
            </a:pPr>
            <a:r>
              <a:rPr lang="en-US" dirty="0" smtClean="0"/>
              <a:t>Co-teaching and Co-development of course</a:t>
            </a:r>
            <a:endParaRPr lang="en-US" dirty="0"/>
          </a:p>
        </p:txBody>
      </p:sp>
      <p:sp>
        <p:nvSpPr>
          <p:cNvPr id="9" name="Text Placeholder 8"/>
          <p:cNvSpPr>
            <a:spLocks noGrp="1"/>
          </p:cNvSpPr>
          <p:nvPr>
            <p:ph type="body" sz="quarter" idx="13"/>
          </p:nvPr>
        </p:nvSpPr>
        <p:spPr/>
        <p:txBody>
          <a:bodyPr/>
          <a:lstStyle/>
          <a:p>
            <a:r>
              <a:rPr lang="en-US" dirty="0" smtClean="0"/>
              <a:t>A second line of text here</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 Same Side Corner Rectangle 15"/>
          <p:cNvSpPr/>
          <p:nvPr/>
        </p:nvSpPr>
        <p:spPr>
          <a:xfrm flipV="1">
            <a:off x="304800" y="838200"/>
            <a:ext cx="8077200" cy="4038600"/>
          </a:xfrm>
          <a:prstGeom prst="round2SameRect">
            <a:avLst/>
          </a:prstGeom>
          <a:gradFill>
            <a:gsLst>
              <a:gs pos="25000">
                <a:schemeClr val="bg1">
                  <a:alpha val="85000"/>
                </a:schemeClr>
              </a:gs>
              <a:gs pos="89000">
                <a:schemeClr val="tx1">
                  <a:lumMod val="50000"/>
                  <a:lumOff val="50000"/>
                  <a:alpha val="0"/>
                </a:schemeClr>
              </a:gs>
            </a:gsLst>
            <a:lin ang="5400000" scaled="0"/>
          </a:gradFill>
          <a:ln>
            <a:gradFill>
              <a:gsLst>
                <a:gs pos="25000">
                  <a:schemeClr val="accent2">
                    <a:lumMod val="50000"/>
                  </a:schemeClr>
                </a:gs>
                <a:gs pos="89000">
                  <a:schemeClr val="tx1">
                    <a:lumMod val="50000"/>
                    <a:lumOff val="5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Content Placeholder 31" descr="graph2.png"/>
          <p:cNvPicPr>
            <a:picLocks noGrp="1" noChangeAspect="1"/>
          </p:cNvPicPr>
          <p:nvPr>
            <p:ph sz="half" idx="17"/>
          </p:nvPr>
        </p:nvPicPr>
        <p:blipFill>
          <a:blip r:embed="rId3" cstate="print"/>
          <a:stretch>
            <a:fillRect/>
          </a:stretch>
        </p:blipFill>
        <p:spPr>
          <a:xfrm>
            <a:off x="533400" y="914400"/>
            <a:ext cx="2667000" cy="3276600"/>
          </a:xfrm>
        </p:spPr>
      </p:pic>
      <p:sp>
        <p:nvSpPr>
          <p:cNvPr id="9" name="Content Placeholder 8"/>
          <p:cNvSpPr>
            <a:spLocks noGrp="1"/>
          </p:cNvSpPr>
          <p:nvPr>
            <p:ph sz="half" idx="1"/>
          </p:nvPr>
        </p:nvSpPr>
        <p:spPr>
          <a:xfrm>
            <a:off x="533400" y="4267200"/>
            <a:ext cx="2743200" cy="609600"/>
          </a:xfrm>
        </p:spPr>
        <p:txBody>
          <a:bodyPr>
            <a:normAutofit/>
          </a:bodyPr>
          <a:lstStyle/>
          <a:p>
            <a:pPr algn="ctr">
              <a:buNone/>
            </a:pPr>
            <a:r>
              <a:rPr lang="en-US" dirty="0" smtClean="0"/>
              <a:t>Doctoral Seminar Participation</a:t>
            </a:r>
          </a:p>
          <a:p>
            <a:pPr>
              <a:buNone/>
            </a:pPr>
            <a:endParaRPr lang="en-US" dirty="0" smtClean="0"/>
          </a:p>
        </p:txBody>
      </p:sp>
      <p:sp>
        <p:nvSpPr>
          <p:cNvPr id="10" name="Content Placeholder 9"/>
          <p:cNvSpPr>
            <a:spLocks noGrp="1"/>
          </p:cNvSpPr>
          <p:nvPr>
            <p:ph sz="half" idx="2"/>
          </p:nvPr>
        </p:nvSpPr>
        <p:spPr>
          <a:xfrm>
            <a:off x="3352800" y="2971800"/>
            <a:ext cx="2743200" cy="457200"/>
          </a:xfrm>
        </p:spPr>
        <p:txBody>
          <a:bodyPr>
            <a:normAutofit/>
          </a:bodyPr>
          <a:lstStyle/>
          <a:p>
            <a:pPr>
              <a:buNone/>
            </a:pPr>
            <a:r>
              <a:rPr lang="en-US" dirty="0" smtClean="0"/>
              <a:t>Professional Growth</a:t>
            </a:r>
            <a:endParaRPr lang="en-US" dirty="0"/>
          </a:p>
        </p:txBody>
      </p:sp>
      <p:sp>
        <p:nvSpPr>
          <p:cNvPr id="12" name="Content Placeholder 11"/>
          <p:cNvSpPr>
            <a:spLocks noGrp="1"/>
          </p:cNvSpPr>
          <p:nvPr>
            <p:ph sz="half" idx="14"/>
          </p:nvPr>
        </p:nvSpPr>
        <p:spPr>
          <a:xfrm>
            <a:off x="5715000" y="3810000"/>
            <a:ext cx="2743200" cy="609599"/>
          </a:xfrm>
        </p:spPr>
        <p:txBody>
          <a:bodyPr>
            <a:normAutofit/>
          </a:bodyPr>
          <a:lstStyle/>
          <a:p>
            <a:pPr>
              <a:buNone/>
            </a:pPr>
            <a:r>
              <a:rPr lang="en-US" dirty="0" smtClean="0"/>
              <a:t>Leadership Growth</a:t>
            </a:r>
          </a:p>
          <a:p>
            <a:endParaRPr lang="en-US" dirty="0" smtClean="0"/>
          </a:p>
          <a:p>
            <a:endParaRPr lang="en-US" dirty="0"/>
          </a:p>
        </p:txBody>
      </p:sp>
      <p:pic>
        <p:nvPicPr>
          <p:cNvPr id="36" name="Content Placeholder 35" descr="PM00100_hundred_dollar_bills.png"/>
          <p:cNvPicPr>
            <a:picLocks noGrp="1" noChangeAspect="1"/>
          </p:cNvPicPr>
          <p:nvPr>
            <p:ph sz="half" idx="15"/>
          </p:nvPr>
        </p:nvPicPr>
        <p:blipFill>
          <a:blip r:embed="rId4" cstate="print"/>
          <a:stretch>
            <a:fillRect/>
          </a:stretch>
        </p:blipFill>
        <p:spPr>
          <a:xfrm>
            <a:off x="5791200" y="609600"/>
            <a:ext cx="2514600" cy="3200400"/>
          </a:xfrm>
        </p:spPr>
      </p:pic>
      <p:pic>
        <p:nvPicPr>
          <p:cNvPr id="34" name="Content Placeholder 33" descr="PM00059_rising_arrows.png"/>
          <p:cNvPicPr>
            <a:picLocks noGrp="1" noChangeAspect="1"/>
          </p:cNvPicPr>
          <p:nvPr>
            <p:ph sz="half" idx="16"/>
          </p:nvPr>
        </p:nvPicPr>
        <p:blipFill>
          <a:blip r:embed="rId5" cstate="print"/>
          <a:stretch>
            <a:fillRect/>
          </a:stretch>
        </p:blipFill>
        <p:spPr>
          <a:xfrm>
            <a:off x="3886200" y="990600"/>
            <a:ext cx="1524000" cy="1933339"/>
          </a:xfrm>
        </p:spPr>
      </p:pic>
      <p:sp>
        <p:nvSpPr>
          <p:cNvPr id="8" name="Title 7"/>
          <p:cNvSpPr>
            <a:spLocks noGrp="1"/>
          </p:cNvSpPr>
          <p:nvPr>
            <p:ph type="title"/>
          </p:nvPr>
        </p:nvSpPr>
        <p:spPr/>
        <p:txBody>
          <a:bodyPr/>
          <a:lstStyle/>
          <a:p>
            <a:pPr>
              <a:buNone/>
            </a:pPr>
            <a:r>
              <a:rPr lang="en-US" dirty="0" smtClean="0"/>
              <a:t>Additional Growth Projects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6096000" y="1219200"/>
            <a:ext cx="2855913" cy="3047999"/>
          </a:xfrm>
        </p:spPr>
        <p:txBody>
          <a:bodyPr>
            <a:normAutofit/>
          </a:bodyPr>
          <a:lstStyle/>
          <a:p>
            <a:r>
              <a:rPr lang="en-US" sz="2400" dirty="0" smtClean="0"/>
              <a:t>I believe that with all of the experiences I have had to this point I am ready to go on with the next step of this journey.  I look forward to researching women in leadership positions and finding out more about the path to superintendency.</a:t>
            </a:r>
            <a:endParaRPr lang="en-US" sz="2400" dirty="0"/>
          </a:p>
        </p:txBody>
      </p:sp>
      <p:sp>
        <p:nvSpPr>
          <p:cNvPr id="4" name="Title 3"/>
          <p:cNvSpPr>
            <a:spLocks noGrp="1"/>
          </p:cNvSpPr>
          <p:nvPr>
            <p:ph type="title"/>
          </p:nvPr>
        </p:nvSpPr>
        <p:spPr>
          <a:xfrm>
            <a:off x="0" y="76200"/>
            <a:ext cx="8915400" cy="639763"/>
          </a:xfrm>
        </p:spPr>
        <p:txBody>
          <a:bodyPr/>
          <a:lstStyle/>
          <a:p>
            <a:pPr algn="ctr">
              <a:buNone/>
            </a:pPr>
            <a:r>
              <a:rPr lang="en-US" dirty="0" smtClean="0"/>
              <a:t>If we are wise, we know there is tomorrow…</a:t>
            </a:r>
            <a:endParaRPr lang="en-US" dirty="0"/>
          </a:p>
        </p:txBody>
      </p:sp>
      <p:sp>
        <p:nvSpPr>
          <p:cNvPr id="5" name="Text Placeholder 4"/>
          <p:cNvSpPr>
            <a:spLocks noGrp="1"/>
          </p:cNvSpPr>
          <p:nvPr>
            <p:ph type="body" sz="quarter" idx="13"/>
          </p:nvPr>
        </p:nvSpPr>
        <p:spPr/>
        <p:txBody>
          <a:bodyPr>
            <a:normAutofit fontScale="85000" lnSpcReduction="10000"/>
          </a:bodyPr>
          <a:lstStyle/>
          <a:p>
            <a:pPr algn="ctr"/>
            <a:r>
              <a:rPr lang="en-US" dirty="0" smtClean="0"/>
              <a:t>Knowledge gained throughout this journey has prepared me for the future.</a:t>
            </a:r>
            <a:endParaRPr lang="en-US" dirty="0"/>
          </a:p>
        </p:txBody>
      </p:sp>
      <p:graphicFrame>
        <p:nvGraphicFramePr>
          <p:cNvPr id="10" name="Content Placeholder 9"/>
          <p:cNvGraphicFramePr>
            <a:graphicFrameLocks/>
          </p:cNvGraphicFramePr>
          <p:nvPr/>
        </p:nvGraphicFramePr>
        <p:xfrm>
          <a:off x="304800" y="1143000"/>
          <a:ext cx="5562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eclipse\Downloads\tree_of_knowledge_book_drop_500_wht.gif"/>
          <p:cNvPicPr>
            <a:picLocks noChangeAspect="1" noChangeArrowheads="1" noCrop="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98" y="609601"/>
            <a:ext cx="4465202"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00600" y="304800"/>
            <a:ext cx="3962400" cy="490539"/>
          </a:xfrm>
        </p:spPr>
        <p:txBody>
          <a:bodyPr/>
          <a:lstStyle/>
          <a:p>
            <a:pPr algn="ctr">
              <a:buNone/>
            </a:pPr>
            <a:r>
              <a:rPr lang="en-US" sz="2800" dirty="0" smtClean="0">
                <a:solidFill>
                  <a:srgbClr val="002060"/>
                </a:solidFill>
              </a:rPr>
              <a:t>Lean on Me</a:t>
            </a:r>
            <a:endParaRPr lang="en-US" sz="2800" dirty="0">
              <a:solidFill>
                <a:srgbClr val="002060"/>
              </a:solidFill>
            </a:endParaRPr>
          </a:p>
        </p:txBody>
      </p:sp>
      <p:sp>
        <p:nvSpPr>
          <p:cNvPr id="4" name="Text Placeholder 3"/>
          <p:cNvSpPr>
            <a:spLocks noGrp="1"/>
          </p:cNvSpPr>
          <p:nvPr>
            <p:ph type="body" sz="half" idx="2"/>
          </p:nvPr>
        </p:nvSpPr>
        <p:spPr>
          <a:xfrm>
            <a:off x="4800600" y="914400"/>
            <a:ext cx="4038600" cy="3200400"/>
          </a:xfrm>
        </p:spPr>
        <p:txBody>
          <a:bodyPr>
            <a:normAutofit fontScale="85000" lnSpcReduction="20000"/>
          </a:bodyPr>
          <a:lstStyle/>
          <a:p>
            <a:endParaRPr lang="en-US" sz="2800" dirty="0" smtClean="0">
              <a:solidFill>
                <a:schemeClr val="tx1"/>
              </a:solidFill>
            </a:endParaRPr>
          </a:p>
          <a:p>
            <a:pPr>
              <a:lnSpc>
                <a:spcPct val="100000"/>
              </a:lnSpc>
              <a:spcBef>
                <a:spcPts val="0"/>
              </a:spcBef>
            </a:pPr>
            <a:r>
              <a:rPr lang="en-US" sz="2800" dirty="0" smtClean="0">
                <a:solidFill>
                  <a:srgbClr val="002060"/>
                </a:solidFill>
                <a:latin typeface="Comic Sans MS" pitchFamily="66" charset="0"/>
              </a:rPr>
              <a:t>You just call on me brother when you need a hand. </a:t>
            </a:r>
            <a:br>
              <a:rPr lang="en-US" sz="2800" dirty="0" smtClean="0">
                <a:solidFill>
                  <a:srgbClr val="002060"/>
                </a:solidFill>
                <a:latin typeface="Comic Sans MS" pitchFamily="66" charset="0"/>
              </a:rPr>
            </a:br>
            <a:r>
              <a:rPr lang="en-US" sz="2800" dirty="0" smtClean="0">
                <a:solidFill>
                  <a:srgbClr val="002060"/>
                </a:solidFill>
                <a:latin typeface="Comic Sans MS" pitchFamily="66" charset="0"/>
              </a:rPr>
              <a:t>We all need somebody to lean on. </a:t>
            </a:r>
            <a:br>
              <a:rPr lang="en-US" sz="2800" dirty="0" smtClean="0">
                <a:solidFill>
                  <a:srgbClr val="002060"/>
                </a:solidFill>
                <a:latin typeface="Comic Sans MS" pitchFamily="66" charset="0"/>
              </a:rPr>
            </a:br>
            <a:r>
              <a:rPr lang="en-US" sz="2800" dirty="0" smtClean="0">
                <a:solidFill>
                  <a:srgbClr val="002060"/>
                </a:solidFill>
                <a:latin typeface="Comic Sans MS" pitchFamily="66" charset="0"/>
              </a:rPr>
              <a:t>I just might have a problem that you'll understand. </a:t>
            </a:r>
            <a:br>
              <a:rPr lang="en-US" sz="2800" dirty="0" smtClean="0">
                <a:solidFill>
                  <a:srgbClr val="002060"/>
                </a:solidFill>
                <a:latin typeface="Comic Sans MS" pitchFamily="66" charset="0"/>
              </a:rPr>
            </a:br>
            <a:r>
              <a:rPr lang="en-US" sz="2800" dirty="0" smtClean="0">
                <a:solidFill>
                  <a:srgbClr val="002060"/>
                </a:solidFill>
                <a:latin typeface="Comic Sans MS" pitchFamily="66" charset="0"/>
              </a:rPr>
              <a:t>We all need somebody to lean on. </a:t>
            </a:r>
          </a:p>
        </p:txBody>
      </p:sp>
    </p:spTree>
    <p:extLst>
      <p:ext uri="{BB962C8B-B14F-4D97-AF65-F5344CB8AC3E}">
        <p14:creationId xmlns:p14="http://schemas.microsoft.com/office/powerpoint/2010/main" val="694469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eclipse\Downloads\tree_of_knowledge_book_drop_500_wht.gif"/>
          <p:cNvPicPr>
            <a:picLocks noChangeAspect="1" noChangeArrowheads="1" noCrop="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524000"/>
            <a:ext cx="3352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38600" y="0"/>
            <a:ext cx="3962400" cy="490539"/>
          </a:xfrm>
        </p:spPr>
        <p:txBody>
          <a:bodyPr/>
          <a:lstStyle/>
          <a:p>
            <a:pPr algn="ctr">
              <a:buNone/>
            </a:pPr>
            <a:r>
              <a:rPr lang="en-US" sz="2800" dirty="0" smtClean="0"/>
              <a:t/>
            </a:r>
            <a:br>
              <a:rPr lang="en-US" sz="2800" dirty="0" smtClean="0"/>
            </a:br>
            <a:r>
              <a:rPr lang="en-US" sz="2800" dirty="0" smtClean="0"/>
              <a:t/>
            </a:r>
            <a:br>
              <a:rPr lang="en-US" sz="2800" dirty="0" smtClean="0"/>
            </a:br>
            <a:r>
              <a:rPr lang="en-US" sz="2800" dirty="0" smtClean="0">
                <a:solidFill>
                  <a:srgbClr val="002060"/>
                </a:solidFill>
              </a:rPr>
              <a:t>References</a:t>
            </a:r>
            <a:endParaRPr lang="en-US" sz="2800" dirty="0">
              <a:solidFill>
                <a:srgbClr val="002060"/>
              </a:solidFill>
            </a:endParaRPr>
          </a:p>
        </p:txBody>
      </p:sp>
      <p:sp>
        <p:nvSpPr>
          <p:cNvPr id="4" name="Text Placeholder 3"/>
          <p:cNvSpPr>
            <a:spLocks noGrp="1"/>
          </p:cNvSpPr>
          <p:nvPr>
            <p:ph type="body" sz="half" idx="2"/>
          </p:nvPr>
        </p:nvSpPr>
        <p:spPr>
          <a:xfrm>
            <a:off x="3124200" y="533400"/>
            <a:ext cx="5791200" cy="6019800"/>
          </a:xfrm>
        </p:spPr>
        <p:txBody>
          <a:bodyPr>
            <a:noAutofit/>
          </a:bodyPr>
          <a:lstStyle/>
          <a:p>
            <a:pPr indent="-457200"/>
            <a:r>
              <a:rPr lang="en-US" sz="1500" b="1" dirty="0" smtClean="0">
                <a:solidFill>
                  <a:srgbClr val="002060"/>
                </a:solidFill>
              </a:rPr>
              <a:t>Alexander, K. &amp; Alexander, D. (2009).  </a:t>
            </a:r>
            <a:r>
              <a:rPr lang="en-US" sz="1500" b="1" i="1" dirty="0" smtClean="0">
                <a:solidFill>
                  <a:srgbClr val="002060"/>
                </a:solidFill>
              </a:rPr>
              <a:t>American Public School Law.  </a:t>
            </a:r>
            <a:r>
              <a:rPr lang="en-US" sz="1500" b="1" dirty="0" smtClean="0">
                <a:solidFill>
                  <a:srgbClr val="002060"/>
                </a:solidFill>
              </a:rPr>
              <a:t>Belmont, CA:  Wadsworth </a:t>
            </a:r>
            <a:r>
              <a:rPr lang="en-US" sz="1500" b="1" dirty="0" err="1" smtClean="0">
                <a:solidFill>
                  <a:srgbClr val="002060"/>
                </a:solidFill>
              </a:rPr>
              <a:t>Cengage</a:t>
            </a:r>
            <a:r>
              <a:rPr lang="en-US" sz="1500" b="1" dirty="0" smtClean="0">
                <a:solidFill>
                  <a:srgbClr val="002060"/>
                </a:solidFill>
              </a:rPr>
              <a:t> Learning.</a:t>
            </a:r>
          </a:p>
          <a:p>
            <a:pPr indent="-457200"/>
            <a:r>
              <a:rPr lang="en-US" sz="1500" b="1" dirty="0" smtClean="0">
                <a:solidFill>
                  <a:srgbClr val="002060"/>
                </a:solidFill>
              </a:rPr>
              <a:t>Barnett, W., Hustedt, J., Friedman, A. Boyd, J., &amp; Ainsworth, P. (2007).  </a:t>
            </a:r>
            <a:r>
              <a:rPr lang="en-US" sz="1500" b="1" i="1" dirty="0" smtClean="0">
                <a:solidFill>
                  <a:srgbClr val="002060"/>
                </a:solidFill>
              </a:rPr>
              <a:t>The state of  preschool 2007:  State preschool yearbook.</a:t>
            </a:r>
            <a:r>
              <a:rPr lang="en-US" sz="1500" b="1" dirty="0" smtClean="0">
                <a:solidFill>
                  <a:srgbClr val="002060"/>
                </a:solidFill>
              </a:rPr>
              <a:t> New Brunswick, NJ:  National Institute for Early Education Research.</a:t>
            </a:r>
          </a:p>
          <a:p>
            <a:pPr indent="-457200"/>
            <a:r>
              <a:rPr lang="en-US" sz="1500" b="1" dirty="0" smtClean="0">
                <a:solidFill>
                  <a:srgbClr val="002060"/>
                </a:solidFill>
              </a:rPr>
              <a:t>Covey, S. (2003). </a:t>
            </a:r>
            <a:r>
              <a:rPr lang="en-US" sz="1500" b="1" i="1" dirty="0" smtClean="0">
                <a:solidFill>
                  <a:srgbClr val="002060"/>
                </a:solidFill>
              </a:rPr>
              <a:t>Principle-centered leadership. </a:t>
            </a:r>
            <a:r>
              <a:rPr lang="en-US" sz="1500" b="1" dirty="0" smtClean="0">
                <a:solidFill>
                  <a:srgbClr val="002060"/>
                </a:solidFill>
              </a:rPr>
              <a:t>New York:  First Free Press.</a:t>
            </a:r>
          </a:p>
          <a:p>
            <a:pPr indent="-457200"/>
            <a:r>
              <a:rPr lang="en-US" sz="1500" b="1" dirty="0" smtClean="0">
                <a:solidFill>
                  <a:srgbClr val="002060"/>
                </a:solidFill>
              </a:rPr>
              <a:t>Crowe, P., Edwards, T., Lee, S. &amp; Watts, L. (2008).  </a:t>
            </a:r>
            <a:r>
              <a:rPr lang="en-US" sz="1500" b="1" i="1" dirty="0" smtClean="0">
                <a:solidFill>
                  <a:srgbClr val="002060"/>
                </a:solidFill>
              </a:rPr>
              <a:t>Staff and administrative views of the preschool collaboration program between Lincoln County Schools and Southwestern Community Action Head Start for the year 2007-2008 . </a:t>
            </a:r>
            <a:r>
              <a:rPr lang="en-US" sz="1500" b="1" dirty="0" smtClean="0">
                <a:solidFill>
                  <a:srgbClr val="002060"/>
                </a:solidFill>
              </a:rPr>
              <a:t>Paper presented at the meeting of the Southern Regional Council of Educational Administration, Charleston, West Virginia.</a:t>
            </a:r>
          </a:p>
          <a:p>
            <a:pPr indent="-457200"/>
            <a:r>
              <a:rPr lang="en-US" sz="1500" b="1" dirty="0" smtClean="0">
                <a:solidFill>
                  <a:srgbClr val="002060"/>
                </a:solidFill>
              </a:rPr>
              <a:t>Edwards, T. (2007). True partnerships:  Parent partners leading the way to success</a:t>
            </a:r>
            <a:r>
              <a:rPr lang="en-US" sz="1500" b="1" i="1" dirty="0" smtClean="0">
                <a:solidFill>
                  <a:srgbClr val="002060"/>
                </a:solidFill>
              </a:rPr>
              <a:t>. ParentNet. </a:t>
            </a:r>
            <a:r>
              <a:rPr lang="en-US" sz="1500" b="1" dirty="0" smtClean="0">
                <a:solidFill>
                  <a:srgbClr val="002060"/>
                </a:solidFill>
              </a:rPr>
              <a:t>Retrieved from </a:t>
            </a:r>
            <a:r>
              <a:rPr lang="en-US" sz="1500" b="1" u="sng" dirty="0" smtClean="0">
                <a:solidFill>
                  <a:srgbClr val="002060"/>
                </a:solidFill>
              </a:rPr>
              <a:t>http://www.parentinvolvementmatters.org/stories/Ritchie-County.html</a:t>
            </a:r>
            <a:r>
              <a:rPr lang="en-US" sz="1500" b="1" dirty="0" smtClean="0">
                <a:solidFill>
                  <a:srgbClr val="002060"/>
                </a:solidFill>
              </a:rPr>
              <a:t> </a:t>
            </a:r>
          </a:p>
          <a:p>
            <a:pPr indent="-457200"/>
            <a:r>
              <a:rPr lang="en-US" sz="1500" b="1" dirty="0" smtClean="0">
                <a:solidFill>
                  <a:srgbClr val="002060"/>
                </a:solidFill>
              </a:rPr>
              <a:t>Greenleaf, R. (2003). </a:t>
            </a:r>
            <a:r>
              <a:rPr lang="en-US" sz="1500" b="1" i="1" dirty="0" smtClean="0">
                <a:solidFill>
                  <a:srgbClr val="002060"/>
                </a:solidFill>
              </a:rPr>
              <a:t>The Servant Leader:  Within a Transformative Path.</a:t>
            </a:r>
            <a:r>
              <a:rPr lang="en-US" sz="1500" b="1" dirty="0" smtClean="0">
                <a:solidFill>
                  <a:srgbClr val="002060"/>
                </a:solidFill>
              </a:rPr>
              <a:t> NJ:  Robert K. Greenleaf Center, Inc.</a:t>
            </a:r>
          </a:p>
          <a:p>
            <a:pPr indent="-457200"/>
            <a:r>
              <a:rPr lang="en-US" sz="1500" b="1" dirty="0" smtClean="0">
                <a:solidFill>
                  <a:srgbClr val="002060"/>
                </a:solidFill>
              </a:rPr>
              <a:t>Hass, G. (1977). </a:t>
            </a:r>
            <a:r>
              <a:rPr lang="en-US" sz="1500" b="1" i="1" dirty="0" smtClean="0">
                <a:solidFill>
                  <a:srgbClr val="002060"/>
                </a:solidFill>
              </a:rPr>
              <a:t>Curriculum planning: A new approach. </a:t>
            </a:r>
            <a:r>
              <a:rPr lang="en-US" sz="1500" b="1" dirty="0" smtClean="0">
                <a:solidFill>
                  <a:srgbClr val="002060"/>
                </a:solidFill>
              </a:rPr>
              <a:t>Boston, </a:t>
            </a:r>
            <a:r>
              <a:rPr lang="en-US" sz="1500" b="1" dirty="0" err="1" smtClean="0">
                <a:solidFill>
                  <a:srgbClr val="002060"/>
                </a:solidFill>
              </a:rPr>
              <a:t>Allyn</a:t>
            </a:r>
            <a:r>
              <a:rPr lang="en-US" sz="1500" b="1" dirty="0" smtClean="0">
                <a:solidFill>
                  <a:srgbClr val="002060"/>
                </a:solidFill>
              </a:rPr>
              <a:t> and Bacon, Inc.</a:t>
            </a:r>
          </a:p>
          <a:p>
            <a:pPr indent="-457200"/>
            <a:r>
              <a:rPr lang="en-US" sz="1500" b="1" dirty="0" err="1" smtClean="0">
                <a:solidFill>
                  <a:srgbClr val="002060"/>
                </a:solidFill>
              </a:rPr>
              <a:t>Jalongo</a:t>
            </a:r>
            <a:r>
              <a:rPr lang="en-US" sz="1500" b="1" dirty="0" smtClean="0">
                <a:solidFill>
                  <a:srgbClr val="002060"/>
                </a:solidFill>
              </a:rPr>
              <a:t>, M.R. (2002). </a:t>
            </a:r>
            <a:r>
              <a:rPr lang="en-US" sz="1500" b="1" i="1" dirty="0" smtClean="0">
                <a:solidFill>
                  <a:srgbClr val="002060"/>
                </a:solidFill>
              </a:rPr>
              <a:t>Writing for Publication: A Practical Guide for Educators. </a:t>
            </a:r>
            <a:r>
              <a:rPr lang="en-US" sz="1500" b="1" dirty="0" smtClean="0">
                <a:solidFill>
                  <a:srgbClr val="002060"/>
                </a:solidFill>
              </a:rPr>
              <a:t>Norwood, Massachusetts: Christopher-Gordon Publishers, Inc.</a:t>
            </a:r>
          </a:p>
          <a:p>
            <a:pPr indent="-457200"/>
            <a:r>
              <a:rPr lang="en-US" sz="1500" b="1" dirty="0" smtClean="0">
                <a:solidFill>
                  <a:srgbClr val="002060"/>
                </a:solidFill>
              </a:rPr>
              <a:t>Kempner, K. (1989). Getting into the castle of educational administration. </a:t>
            </a:r>
            <a:r>
              <a:rPr lang="en-US" sz="1500" b="1" i="1" dirty="0" smtClean="0">
                <a:solidFill>
                  <a:srgbClr val="002060"/>
                </a:solidFill>
              </a:rPr>
              <a:t>Peabody Journal of Education, 66(3), </a:t>
            </a:r>
            <a:r>
              <a:rPr lang="en-US" sz="1500" b="1" dirty="0" smtClean="0">
                <a:solidFill>
                  <a:srgbClr val="002060"/>
                </a:solidFill>
              </a:rPr>
              <a:t>104-123.</a:t>
            </a:r>
          </a:p>
          <a:p>
            <a:pPr indent="-457200"/>
            <a:r>
              <a:rPr lang="en-US" sz="1500" b="1" dirty="0" smtClean="0">
                <a:solidFill>
                  <a:srgbClr val="002060"/>
                </a:solidFill>
              </a:rPr>
              <a:t>Maxwell, J. (2007). </a:t>
            </a:r>
            <a:r>
              <a:rPr lang="en-US" sz="1500" b="1" i="1" dirty="0" smtClean="0">
                <a:solidFill>
                  <a:srgbClr val="002060"/>
                </a:solidFill>
              </a:rPr>
              <a:t>The 21 most powerful minutes in a leader’s day</a:t>
            </a:r>
            <a:r>
              <a:rPr lang="en-US" sz="1500" b="1" dirty="0" smtClean="0">
                <a:solidFill>
                  <a:srgbClr val="002060"/>
                </a:solidFill>
              </a:rPr>
              <a:t>. Nashville, TN:  Thomas Nelson, Inc.</a:t>
            </a:r>
          </a:p>
          <a:p>
            <a:pPr indent="-457200"/>
            <a:r>
              <a:rPr lang="en-US" sz="1500" b="1" dirty="0" smtClean="0">
                <a:solidFill>
                  <a:srgbClr val="002060"/>
                </a:solidFill>
              </a:rPr>
              <a:t>Spears, L. (2004). Practicing servant Leadership. </a:t>
            </a:r>
            <a:r>
              <a:rPr lang="en-US" sz="1500" b="1" i="1" dirty="0" smtClean="0">
                <a:solidFill>
                  <a:srgbClr val="002060"/>
                </a:solidFill>
              </a:rPr>
              <a:t>Leader to Leader, </a:t>
            </a:r>
            <a:r>
              <a:rPr lang="en-US" sz="1500" b="1" dirty="0" smtClean="0">
                <a:solidFill>
                  <a:srgbClr val="002060"/>
                </a:solidFill>
              </a:rPr>
              <a:t>7-11</a:t>
            </a:r>
            <a:r>
              <a:rPr lang="en-US" sz="1500" b="1" i="1" dirty="0" smtClean="0">
                <a:solidFill>
                  <a:srgbClr val="002060"/>
                </a:solidFill>
              </a:rPr>
              <a:t>. </a:t>
            </a:r>
            <a:r>
              <a:rPr lang="en-US" sz="1500" b="1" dirty="0" smtClean="0">
                <a:solidFill>
                  <a:srgbClr val="002060"/>
                </a:solidFill>
              </a:rPr>
              <a:t>Retrieved from </a:t>
            </a:r>
            <a:r>
              <a:rPr lang="en-US" sz="1500" b="1" u="sng" dirty="0" smtClean="0">
                <a:solidFill>
                  <a:srgbClr val="002060"/>
                </a:solidFill>
              </a:rPr>
              <a:t>http://www.sullivanadvisorygroup.com/web_sag.html</a:t>
            </a:r>
            <a:endParaRPr lang="en-US" sz="1500" b="1" dirty="0">
              <a:solidFill>
                <a:srgbClr val="002060"/>
              </a:solidFill>
            </a:endParaRPr>
          </a:p>
        </p:txBody>
      </p:sp>
    </p:spTree>
    <p:extLst>
      <p:ext uri="{BB962C8B-B14F-4D97-AF65-F5344CB8AC3E}">
        <p14:creationId xmlns:p14="http://schemas.microsoft.com/office/powerpoint/2010/main" val="694469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990600"/>
            <a:ext cx="4038600" cy="5486400"/>
          </a:xfrm>
        </p:spPr>
        <p:txBody>
          <a:bodyPr>
            <a:normAutofit fontScale="70000" lnSpcReduction="20000"/>
          </a:bodyPr>
          <a:lstStyle/>
          <a:p>
            <a:pPr>
              <a:buNone/>
            </a:pPr>
            <a:r>
              <a:rPr lang="en-US" dirty="0" smtClean="0"/>
              <a:t>Sometimes in our lives, we all have pain, we all have sorrow. </a:t>
            </a:r>
            <a:br>
              <a:rPr lang="en-US" dirty="0" smtClean="0"/>
            </a:br>
            <a:r>
              <a:rPr lang="en-US" dirty="0" smtClean="0"/>
              <a:t>But if we are wise, we know that there's always tomorrow. </a:t>
            </a:r>
            <a:br>
              <a:rPr lang="en-US" dirty="0" smtClean="0"/>
            </a:br>
            <a:r>
              <a:rPr lang="en-US" dirty="0" smtClean="0"/>
              <a:t>Lean on me, when you're not strong and I'll be your friend. </a:t>
            </a:r>
            <a:br>
              <a:rPr lang="en-US" dirty="0" smtClean="0"/>
            </a:br>
            <a:r>
              <a:rPr lang="en-US" dirty="0" smtClean="0"/>
              <a:t>I'll help you carry on, for it won't be long 'til I'm gonna need somebody to lean on. </a:t>
            </a:r>
          </a:p>
          <a:p>
            <a:pPr>
              <a:buNone/>
            </a:pPr>
            <a:r>
              <a:rPr lang="en-US" dirty="0" smtClean="0"/>
              <a:t>Please swallow your pride, if have things you need to borrow. </a:t>
            </a:r>
            <a:br>
              <a:rPr lang="en-US" dirty="0" smtClean="0"/>
            </a:br>
            <a:r>
              <a:rPr lang="en-US" dirty="0" smtClean="0"/>
              <a:t>For no one can fill those needs that you won't let show. </a:t>
            </a:r>
          </a:p>
          <a:p>
            <a:pPr>
              <a:buNone/>
            </a:pPr>
            <a:r>
              <a:rPr lang="en-US" b="1" dirty="0" smtClean="0"/>
              <a:t>You just call on me brother when you need a hand. </a:t>
            </a:r>
            <a:br>
              <a:rPr lang="en-US" b="1" dirty="0" smtClean="0"/>
            </a:br>
            <a:r>
              <a:rPr lang="en-US" b="1" dirty="0" smtClean="0"/>
              <a:t>We all need somebody to lean on. </a:t>
            </a:r>
            <a:br>
              <a:rPr lang="en-US" b="1" dirty="0" smtClean="0"/>
            </a:br>
            <a:r>
              <a:rPr lang="en-US" b="1" dirty="0" smtClean="0"/>
              <a:t>I just might have a problem that you'll understand. </a:t>
            </a:r>
            <a:br>
              <a:rPr lang="en-US" b="1" dirty="0" smtClean="0"/>
            </a:br>
            <a:r>
              <a:rPr lang="en-US" b="1" dirty="0" smtClean="0"/>
              <a:t>We all need somebody to lean on. </a:t>
            </a:r>
          </a:p>
          <a:p>
            <a:pPr>
              <a:buNone/>
            </a:pPr>
            <a:r>
              <a:rPr lang="en-US" dirty="0" smtClean="0"/>
              <a:t>Lean on me when you're not strong, and I'll be your friend. </a:t>
            </a:r>
            <a:br>
              <a:rPr lang="en-US" dirty="0" smtClean="0"/>
            </a:br>
            <a:r>
              <a:rPr lang="en-US" dirty="0" smtClean="0"/>
              <a:t>I'll help you carry on, for it won't be long 'til I'm gonna' need somebody to lean on. </a:t>
            </a:r>
          </a:p>
          <a:p>
            <a:pPr>
              <a:buNone/>
            </a:pPr>
            <a:endParaRPr lang="en-US" dirty="0"/>
          </a:p>
        </p:txBody>
      </p:sp>
      <p:sp>
        <p:nvSpPr>
          <p:cNvPr id="3" name="Content Placeholder 2"/>
          <p:cNvSpPr>
            <a:spLocks noGrp="1"/>
          </p:cNvSpPr>
          <p:nvPr>
            <p:ph sz="half" idx="2"/>
          </p:nvPr>
        </p:nvSpPr>
        <p:spPr>
          <a:xfrm>
            <a:off x="4495800" y="990600"/>
            <a:ext cx="4038600" cy="5486400"/>
          </a:xfrm>
        </p:spPr>
        <p:txBody>
          <a:bodyPr>
            <a:normAutofit/>
          </a:bodyPr>
          <a:lstStyle/>
          <a:p>
            <a:pPr>
              <a:buNone/>
            </a:pPr>
            <a:r>
              <a:rPr lang="en-US" sz="1700" dirty="0" smtClean="0"/>
              <a:t>You just call on me brother if you need a friend. </a:t>
            </a:r>
            <a:br>
              <a:rPr lang="en-US" sz="1700" dirty="0" smtClean="0"/>
            </a:br>
            <a:r>
              <a:rPr lang="en-US" sz="1700" dirty="0" smtClean="0"/>
              <a:t>We all need somebody to lean on. </a:t>
            </a:r>
            <a:br>
              <a:rPr lang="en-US" sz="1700" dirty="0" smtClean="0"/>
            </a:br>
            <a:r>
              <a:rPr lang="en-US" sz="1700" dirty="0" smtClean="0"/>
              <a:t>I just might have a problem that you'll understand. </a:t>
            </a:r>
            <a:br>
              <a:rPr lang="en-US" sz="1700" dirty="0" smtClean="0"/>
            </a:br>
            <a:r>
              <a:rPr lang="en-US" sz="1700" dirty="0" smtClean="0"/>
              <a:t>We all need somebody to lean on. </a:t>
            </a:r>
          </a:p>
          <a:p>
            <a:pPr>
              <a:buNone/>
            </a:pPr>
            <a:r>
              <a:rPr lang="en-US" sz="1700" dirty="0" smtClean="0"/>
              <a:t>If there is a load you have to bear that you can't carry. </a:t>
            </a:r>
            <a:br>
              <a:rPr lang="en-US" sz="1700" dirty="0" smtClean="0"/>
            </a:br>
            <a:r>
              <a:rPr lang="en-US" sz="1700" dirty="0" smtClean="0"/>
              <a:t>I'm right up the road, I'll share your load if you just call me. </a:t>
            </a:r>
          </a:p>
          <a:p>
            <a:pPr>
              <a:buNone/>
            </a:pPr>
            <a:r>
              <a:rPr lang="en-US" sz="1700" dirty="0" smtClean="0"/>
              <a:t>Call me (if you need a friend) </a:t>
            </a:r>
            <a:br>
              <a:rPr lang="en-US" sz="1700" dirty="0" smtClean="0"/>
            </a:br>
            <a:r>
              <a:rPr lang="en-US" sz="1700" dirty="0" smtClean="0"/>
              <a:t>Call me </a:t>
            </a:r>
            <a:br>
              <a:rPr lang="en-US" sz="1700" dirty="0" smtClean="0"/>
            </a:br>
            <a:r>
              <a:rPr lang="en-US" sz="1700" dirty="0" smtClean="0"/>
              <a:t>(REPEAT AND FADE) </a:t>
            </a:r>
            <a:endParaRPr lang="en-US" sz="1700" dirty="0"/>
          </a:p>
        </p:txBody>
      </p:sp>
      <p:sp>
        <p:nvSpPr>
          <p:cNvPr id="4" name="Title 3"/>
          <p:cNvSpPr>
            <a:spLocks noGrp="1"/>
          </p:cNvSpPr>
          <p:nvPr>
            <p:ph type="title"/>
          </p:nvPr>
        </p:nvSpPr>
        <p:spPr>
          <a:xfrm>
            <a:off x="457200" y="152400"/>
            <a:ext cx="8229600" cy="381000"/>
          </a:xfrm>
        </p:spPr>
        <p:txBody>
          <a:bodyPr/>
          <a:lstStyle/>
          <a:p>
            <a:pPr algn="ctr">
              <a:buNone/>
            </a:pPr>
            <a:r>
              <a:rPr lang="en-US" sz="2400" dirty="0" smtClean="0"/>
              <a:t>Lean on Me</a:t>
            </a:r>
            <a:endParaRPr lang="en-US" sz="2400" dirty="0"/>
          </a:p>
        </p:txBody>
      </p:sp>
      <p:sp>
        <p:nvSpPr>
          <p:cNvPr id="5" name="Text Placeholder 4"/>
          <p:cNvSpPr>
            <a:spLocks noGrp="1"/>
          </p:cNvSpPr>
          <p:nvPr>
            <p:ph type="body" sz="quarter" idx="13"/>
          </p:nvPr>
        </p:nvSpPr>
        <p:spPr/>
        <p:txBody>
          <a:bodyPr>
            <a:normAutofit/>
          </a:bodyPr>
          <a:lstStyle/>
          <a:p>
            <a:pPr algn="ctr"/>
            <a:r>
              <a:rPr lang="en-US" sz="1400" dirty="0" smtClean="0"/>
              <a:t>By:  Bill Withers</a:t>
            </a:r>
            <a:endParaRPr lang="en-US"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648200"/>
            <a:ext cx="3962400" cy="338139"/>
          </a:xfrm>
        </p:spPr>
        <p:txBody>
          <a:bodyPr/>
          <a:lstStyle/>
          <a:p>
            <a:pPr algn="ctr">
              <a:buNone/>
            </a:pPr>
            <a:r>
              <a:rPr lang="en-US" dirty="0" smtClean="0"/>
              <a:t>My Three Sons</a:t>
            </a:r>
            <a:endParaRPr lang="en-US" dirty="0"/>
          </a:p>
        </p:txBody>
      </p:sp>
      <p:pic>
        <p:nvPicPr>
          <p:cNvPr id="5" name="Picture Placeholder 4" descr="BOYS ON ELK.jpg"/>
          <p:cNvPicPr>
            <a:picLocks noGrp="1" noChangeAspect="1"/>
          </p:cNvPicPr>
          <p:nvPr>
            <p:ph type="pic" idx="1"/>
          </p:nvPr>
        </p:nvPicPr>
        <p:blipFill>
          <a:blip r:embed="rId3" cstate="print"/>
          <a:srcRect t="8974" b="8974"/>
          <a:stretch>
            <a:fillRect/>
          </a:stretch>
        </p:blipFill>
        <p:spPr>
          <a:xfrm>
            <a:off x="762000" y="228600"/>
            <a:ext cx="6934200" cy="4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a:xfrm>
            <a:off x="1981200" y="5029200"/>
            <a:ext cx="3962400" cy="804863"/>
          </a:xfrm>
        </p:spPr>
        <p:txBody>
          <a:bodyPr>
            <a:normAutofit/>
          </a:bodyPr>
          <a:lstStyle/>
          <a:p>
            <a:r>
              <a:rPr lang="en-US" sz="1800" dirty="0" smtClean="0"/>
              <a:t>JD Duelley, 21</a:t>
            </a:r>
          </a:p>
          <a:p>
            <a:r>
              <a:rPr lang="en-US" sz="1800" dirty="0" smtClean="0"/>
              <a:t>Jeromy Duelley, 27</a:t>
            </a:r>
          </a:p>
          <a:p>
            <a:r>
              <a:rPr lang="en-US" sz="1800" dirty="0" smtClean="0"/>
              <a:t>Jerod Duelley, 23</a:t>
            </a:r>
            <a:endParaRPr lang="en-US"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00600"/>
            <a:ext cx="3962400" cy="338139"/>
          </a:xfrm>
        </p:spPr>
        <p:txBody>
          <a:bodyPr/>
          <a:lstStyle/>
          <a:p>
            <a:pPr algn="ctr">
              <a:buNone/>
            </a:pPr>
            <a:r>
              <a:rPr lang="en-US" dirty="0" smtClean="0"/>
              <a:t>My Wonderful Husband</a:t>
            </a:r>
            <a:endParaRPr lang="en-US" dirty="0"/>
          </a:p>
        </p:txBody>
      </p:sp>
      <p:pic>
        <p:nvPicPr>
          <p:cNvPr id="5" name="Picture Placeholder 4" descr="buck.jpg"/>
          <p:cNvPicPr>
            <a:picLocks noGrp="1" noChangeAspect="1"/>
          </p:cNvPicPr>
          <p:nvPr>
            <p:ph type="pic" idx="1"/>
          </p:nvPr>
        </p:nvPicPr>
        <p:blipFill>
          <a:blip r:embed="rId3" cstate="print"/>
          <a:srcRect t="8974" b="8974"/>
          <a:stretch>
            <a:fillRect/>
          </a:stretch>
        </p:blipFill>
        <p:spPr>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 Placeholder 3"/>
          <p:cNvSpPr>
            <a:spLocks noGrp="1"/>
          </p:cNvSpPr>
          <p:nvPr>
            <p:ph type="body" sz="half" idx="2"/>
          </p:nvPr>
        </p:nvSpPr>
        <p:spPr>
          <a:xfrm>
            <a:off x="609600" y="5181600"/>
            <a:ext cx="3962400" cy="804863"/>
          </a:xfrm>
        </p:spPr>
        <p:txBody>
          <a:bodyPr>
            <a:normAutofit/>
          </a:bodyPr>
          <a:lstStyle/>
          <a:p>
            <a:endParaRPr lang="en-US" sz="1800" dirty="0" smtClean="0"/>
          </a:p>
          <a:p>
            <a:pPr algn="ctr"/>
            <a:r>
              <a:rPr lang="en-US" sz="1800" dirty="0" smtClean="0"/>
              <a:t>John Edwards</a:t>
            </a:r>
            <a:endParaRPr lang="en-US" sz="1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flatwoods exit-794728.jpg"/>
          <p:cNvPicPr>
            <a:picLocks noGrp="1" noChangeAspect="1"/>
          </p:cNvPicPr>
          <p:nvPr>
            <p:ph sz="half" idx="1"/>
          </p:nvPr>
        </p:nvPicPr>
        <p:blipFill>
          <a:blip r:embed="rId3" cstate="print"/>
          <a:stretch>
            <a:fillRect/>
          </a:stretch>
        </p:blipFill>
        <p:spPr>
          <a:xfrm rot="21205146">
            <a:off x="685800" y="1295400"/>
            <a:ext cx="2743200" cy="19630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Content Placeholder 14" descr="IMG00242-20090801-1119.jpg"/>
          <p:cNvPicPr>
            <a:picLocks noGrp="1" noChangeAspect="1"/>
          </p:cNvPicPr>
          <p:nvPr>
            <p:ph sz="half" idx="2"/>
          </p:nvPr>
        </p:nvPicPr>
        <p:blipFill>
          <a:blip r:embed="rId4" cstate="print"/>
          <a:stretch>
            <a:fillRect/>
          </a:stretch>
        </p:blipFill>
        <p:spPr>
          <a:xfrm rot="766528">
            <a:off x="422122" y="4087837"/>
            <a:ext cx="2743200" cy="2057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Content Placeholder 13" descr="buck and boys.jpg"/>
          <p:cNvPicPr>
            <a:picLocks noGrp="1" noChangeAspect="1"/>
          </p:cNvPicPr>
          <p:nvPr>
            <p:ph sz="half" idx="14"/>
          </p:nvPr>
        </p:nvPicPr>
        <p:blipFill>
          <a:blip r:embed="rId5" cstate="print"/>
          <a:stretch>
            <a:fillRect/>
          </a:stretch>
        </p:blipFill>
        <p:spPr>
          <a:xfrm rot="20927687">
            <a:off x="6041156" y="1770925"/>
            <a:ext cx="2743200" cy="2057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Content Placeholder 10"/>
          <p:cNvSpPr>
            <a:spLocks noGrp="1"/>
          </p:cNvSpPr>
          <p:nvPr>
            <p:ph sz="half" idx="16"/>
          </p:nvPr>
        </p:nvSpPr>
        <p:spPr>
          <a:xfrm>
            <a:off x="3505200" y="228600"/>
            <a:ext cx="2743200" cy="2133600"/>
          </a:xfrm>
        </p:spPr>
        <p:txBody>
          <a:bodyPr>
            <a:normAutofit fontScale="62500" lnSpcReduction="20000"/>
          </a:bodyPr>
          <a:lstStyle/>
          <a:p>
            <a:pPr>
              <a:buNone/>
            </a:pPr>
            <a:r>
              <a:rPr lang="en-US" dirty="0" smtClean="0">
                <a:solidFill>
                  <a:schemeClr val="tx1"/>
                </a:solidFill>
              </a:rPr>
              <a:t>You just call on me brother</a:t>
            </a:r>
            <a:br>
              <a:rPr lang="en-US" dirty="0" smtClean="0">
                <a:solidFill>
                  <a:schemeClr val="tx1"/>
                </a:solidFill>
              </a:rPr>
            </a:br>
            <a:r>
              <a:rPr lang="en-US" dirty="0" smtClean="0">
                <a:solidFill>
                  <a:schemeClr val="tx1"/>
                </a:solidFill>
              </a:rPr>
              <a:t>When you need a hand</a:t>
            </a:r>
            <a:br>
              <a:rPr lang="en-US" dirty="0" smtClean="0">
                <a:solidFill>
                  <a:schemeClr val="tx1"/>
                </a:solidFill>
              </a:rPr>
            </a:br>
            <a:r>
              <a:rPr lang="en-US" dirty="0" smtClean="0">
                <a:solidFill>
                  <a:schemeClr val="tx1"/>
                </a:solidFill>
              </a:rPr>
              <a:t>We all need somebody</a:t>
            </a:r>
            <a:br>
              <a:rPr lang="en-US" dirty="0" smtClean="0">
                <a:solidFill>
                  <a:schemeClr val="tx1"/>
                </a:solidFill>
              </a:rPr>
            </a:br>
            <a:r>
              <a:rPr lang="en-US" dirty="0" smtClean="0">
                <a:solidFill>
                  <a:schemeClr val="tx1"/>
                </a:solidFill>
              </a:rPr>
              <a:t>To lean on</a:t>
            </a:r>
            <a:br>
              <a:rPr lang="en-US" dirty="0" smtClean="0">
                <a:solidFill>
                  <a:schemeClr val="tx1"/>
                </a:solidFill>
              </a:rPr>
            </a:br>
            <a:r>
              <a:rPr lang="en-US" dirty="0" smtClean="0">
                <a:solidFill>
                  <a:schemeClr val="tx1"/>
                </a:solidFill>
              </a:rPr>
              <a:t>I just might have a problem</a:t>
            </a:r>
            <a:br>
              <a:rPr lang="en-US" dirty="0" smtClean="0">
                <a:solidFill>
                  <a:schemeClr val="tx1"/>
                </a:solidFill>
              </a:rPr>
            </a:br>
            <a:r>
              <a:rPr lang="en-US" dirty="0" smtClean="0">
                <a:solidFill>
                  <a:schemeClr val="tx1"/>
                </a:solidFill>
              </a:rPr>
              <a:t>That you'll understand</a:t>
            </a:r>
            <a:br>
              <a:rPr lang="en-US" dirty="0" smtClean="0">
                <a:solidFill>
                  <a:schemeClr val="tx1"/>
                </a:solidFill>
              </a:rPr>
            </a:br>
            <a:r>
              <a:rPr lang="en-US" dirty="0" smtClean="0">
                <a:solidFill>
                  <a:schemeClr val="tx1"/>
                </a:solidFill>
              </a:rPr>
              <a:t>We all need somebody to lean on</a:t>
            </a:r>
            <a:endParaRPr lang="en-US" dirty="0"/>
          </a:p>
        </p:txBody>
      </p:sp>
      <p:sp>
        <p:nvSpPr>
          <p:cNvPr id="5" name="Title 4"/>
          <p:cNvSpPr>
            <a:spLocks noGrp="1"/>
          </p:cNvSpPr>
          <p:nvPr>
            <p:ph type="title"/>
          </p:nvPr>
        </p:nvSpPr>
        <p:spPr>
          <a:xfrm>
            <a:off x="152400" y="152400"/>
            <a:ext cx="3505200" cy="639763"/>
          </a:xfrm>
        </p:spPr>
        <p:txBody>
          <a:bodyPr/>
          <a:lstStyle/>
          <a:p>
            <a:pPr algn="ctr">
              <a:buNone/>
            </a:pPr>
            <a:r>
              <a:rPr lang="en-US" dirty="0" smtClean="0"/>
              <a:t>Lean on Me</a:t>
            </a:r>
            <a:endParaRPr lang="en-US" dirty="0"/>
          </a:p>
        </p:txBody>
      </p:sp>
      <p:sp>
        <p:nvSpPr>
          <p:cNvPr id="8" name="Text Placeholder 7"/>
          <p:cNvSpPr>
            <a:spLocks noGrp="1"/>
          </p:cNvSpPr>
          <p:nvPr>
            <p:ph type="body" sz="quarter" idx="13"/>
          </p:nvPr>
        </p:nvSpPr>
        <p:spPr>
          <a:xfrm>
            <a:off x="304800" y="685800"/>
            <a:ext cx="3069600" cy="457200"/>
          </a:xfrm>
        </p:spPr>
        <p:txBody>
          <a:bodyPr/>
          <a:lstStyle/>
          <a:p>
            <a:pPr algn="ctr"/>
            <a:r>
              <a:rPr lang="en-US" dirty="0" smtClean="0"/>
              <a:t>Family and Cohort</a:t>
            </a:r>
            <a:endParaRPr lang="en-US" dirty="0"/>
          </a:p>
        </p:txBody>
      </p:sp>
      <p:pic>
        <p:nvPicPr>
          <p:cNvPr id="16" name="Content Placeholder 14" descr="IMG00242-20090801-1119.jpg"/>
          <p:cNvPicPr>
            <a:picLocks noGrp="1" noChangeAspect="1"/>
          </p:cNvPicPr>
          <p:nvPr>
            <p:ph sz="half" idx="2"/>
          </p:nvPr>
        </p:nvPicPr>
        <p:blipFill>
          <a:blip r:embed="rId6" cstate="print"/>
          <a:stretch>
            <a:fillRect/>
          </a:stretch>
        </p:blipFill>
        <p:spPr>
          <a:xfrm>
            <a:off x="3429000" y="3657600"/>
            <a:ext cx="2743009" cy="20572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Doctoral Committee </a:t>
            </a:r>
            <a:endParaRPr lang="en-US" dirty="0"/>
          </a:p>
        </p:txBody>
      </p:sp>
      <p:sp>
        <p:nvSpPr>
          <p:cNvPr id="8" name="Text Placeholder 7"/>
          <p:cNvSpPr>
            <a:spLocks noGrp="1"/>
          </p:cNvSpPr>
          <p:nvPr>
            <p:ph type="body" sz="quarter" idx="13"/>
          </p:nvPr>
        </p:nvSpPr>
        <p:spPr/>
        <p:txBody>
          <a:bodyPr/>
          <a:lstStyle/>
          <a:p>
            <a:r>
              <a:rPr lang="en-US" dirty="0" smtClean="0"/>
              <a:t>For Tina Lou Edwards</a:t>
            </a:r>
            <a:endParaRPr lang="en-US" dirty="0"/>
          </a:p>
        </p:txBody>
      </p:sp>
      <p:sp>
        <p:nvSpPr>
          <p:cNvPr id="41" name="Text Placeholder 40"/>
          <p:cNvSpPr>
            <a:spLocks noGrp="1"/>
          </p:cNvSpPr>
          <p:nvPr>
            <p:ph type="body" sz="quarter" idx="16"/>
          </p:nvPr>
        </p:nvSpPr>
        <p:spPr>
          <a:xfrm>
            <a:off x="2057400" y="1447800"/>
            <a:ext cx="6629400" cy="838200"/>
          </a:xfrm>
        </p:spPr>
        <p:txBody>
          <a:bodyPr>
            <a:normAutofit fontScale="55000" lnSpcReduction="20000"/>
          </a:bodyPr>
          <a:lstStyle/>
          <a:p>
            <a:r>
              <a:rPr lang="en-US" sz="3300" b="1" dirty="0" smtClean="0"/>
              <a:t>Dr. Mary Harris-John</a:t>
            </a:r>
            <a:r>
              <a:rPr lang="en-US" sz="2600" dirty="0" smtClean="0"/>
              <a:t>– </a:t>
            </a:r>
          </a:p>
          <a:p>
            <a:r>
              <a:rPr lang="en-US" sz="2200" dirty="0" smtClean="0"/>
              <a:t>Associate Professor</a:t>
            </a:r>
          </a:p>
          <a:p>
            <a:r>
              <a:rPr lang="en-US" sz="2200" dirty="0" smtClean="0"/>
              <a:t>Leadership Studies</a:t>
            </a:r>
            <a:r>
              <a:rPr lang="en-US" sz="1900" dirty="0" smtClean="0"/>
              <a:t/>
            </a:r>
            <a:br>
              <a:rPr lang="en-US" sz="1900" dirty="0" smtClean="0"/>
            </a:br>
            <a:endParaRPr lang="en-US" sz="1900" dirty="0" smtClean="0"/>
          </a:p>
          <a:p>
            <a:endParaRPr lang="en-US" dirty="0"/>
          </a:p>
        </p:txBody>
      </p:sp>
      <p:sp>
        <p:nvSpPr>
          <p:cNvPr id="42" name="Text Placeholder 41"/>
          <p:cNvSpPr>
            <a:spLocks noGrp="1"/>
          </p:cNvSpPr>
          <p:nvPr>
            <p:ph type="body" sz="quarter" idx="17"/>
          </p:nvPr>
        </p:nvSpPr>
        <p:spPr>
          <a:xfrm>
            <a:off x="2057400" y="2266950"/>
            <a:ext cx="6629400" cy="838200"/>
          </a:xfrm>
        </p:spPr>
        <p:txBody>
          <a:bodyPr>
            <a:normAutofit fontScale="62500" lnSpcReduction="20000"/>
          </a:bodyPr>
          <a:lstStyle/>
          <a:p>
            <a:pPr lvl="0"/>
            <a:r>
              <a:rPr lang="en-US" sz="2900" b="1" dirty="0" smtClean="0"/>
              <a:t>Dr. Louis Watts </a:t>
            </a:r>
            <a:r>
              <a:rPr lang="en-US" dirty="0" smtClean="0"/>
              <a:t>– </a:t>
            </a:r>
          </a:p>
          <a:p>
            <a:pPr lvl="0"/>
            <a:r>
              <a:rPr lang="en-US" sz="1900" dirty="0" smtClean="0"/>
              <a:t>Assistant Professor</a:t>
            </a:r>
          </a:p>
          <a:p>
            <a:pPr lvl="0"/>
            <a:r>
              <a:rPr lang="en-US" sz="1900" dirty="0" smtClean="0"/>
              <a:t>Leadership Studies </a:t>
            </a:r>
            <a:r>
              <a:rPr lang="en-US" dirty="0" smtClean="0"/>
              <a:t/>
            </a:r>
            <a:br>
              <a:rPr lang="en-US" dirty="0" smtClean="0"/>
            </a:br>
            <a:endParaRPr lang="en-US" dirty="0" smtClean="0"/>
          </a:p>
          <a:p>
            <a:endParaRPr lang="en-US" dirty="0"/>
          </a:p>
        </p:txBody>
      </p:sp>
      <p:sp>
        <p:nvSpPr>
          <p:cNvPr id="43" name="Text Placeholder 42"/>
          <p:cNvSpPr>
            <a:spLocks noGrp="1"/>
          </p:cNvSpPr>
          <p:nvPr>
            <p:ph type="body" sz="quarter" idx="18"/>
          </p:nvPr>
        </p:nvSpPr>
        <p:spPr>
          <a:xfrm>
            <a:off x="2057400" y="3905250"/>
            <a:ext cx="6629400" cy="838200"/>
          </a:xfrm>
        </p:spPr>
        <p:txBody>
          <a:bodyPr>
            <a:normAutofit/>
          </a:bodyPr>
          <a:lstStyle/>
          <a:p>
            <a:pPr lvl="0"/>
            <a:r>
              <a:rPr lang="en-US" b="1" dirty="0" smtClean="0"/>
              <a:t>Dr. Sara Stankus </a:t>
            </a:r>
            <a:r>
              <a:rPr lang="en-US" dirty="0" smtClean="0"/>
              <a:t>–</a:t>
            </a:r>
          </a:p>
          <a:p>
            <a:pPr lvl="0"/>
            <a:r>
              <a:rPr lang="en-US" sz="1200" dirty="0" smtClean="0"/>
              <a:t>A Professional Colleague</a:t>
            </a:r>
            <a:br>
              <a:rPr lang="en-US" sz="1200" dirty="0" smtClean="0"/>
            </a:br>
            <a:r>
              <a:rPr lang="en-US" sz="1200" dirty="0" smtClean="0"/>
              <a:t>Principal of Union Elementary School, Upshur County</a:t>
            </a:r>
          </a:p>
          <a:p>
            <a:endParaRPr lang="en-US" dirty="0"/>
          </a:p>
        </p:txBody>
      </p:sp>
      <p:sp>
        <p:nvSpPr>
          <p:cNvPr id="44" name="Text Placeholder 43"/>
          <p:cNvSpPr>
            <a:spLocks noGrp="1"/>
          </p:cNvSpPr>
          <p:nvPr>
            <p:ph type="body" sz="quarter" idx="19"/>
          </p:nvPr>
        </p:nvSpPr>
        <p:spPr>
          <a:xfrm>
            <a:off x="2057400" y="4724400"/>
            <a:ext cx="4800600" cy="838200"/>
          </a:xfrm>
        </p:spPr>
        <p:txBody>
          <a:bodyPr>
            <a:normAutofit fontScale="92500" lnSpcReduction="20000"/>
          </a:bodyPr>
          <a:lstStyle/>
          <a:p>
            <a:pPr lvl="0"/>
            <a:r>
              <a:rPr lang="en-US" b="1" dirty="0" smtClean="0"/>
              <a:t>Family and Cohort Members </a:t>
            </a:r>
            <a:r>
              <a:rPr lang="en-US" dirty="0" smtClean="0"/>
              <a:t>– </a:t>
            </a:r>
          </a:p>
          <a:p>
            <a:pPr lvl="0"/>
            <a:r>
              <a:rPr lang="en-US" sz="1200" dirty="0" smtClean="0"/>
              <a:t>John Edwards, Jeromy Duelley, Jerod Duelley, JD Duelley, Charles and Katy Stalnaker and</a:t>
            </a:r>
          </a:p>
          <a:p>
            <a:pPr lvl="0"/>
            <a:r>
              <a:rPr lang="en-US" sz="1200" dirty="0" smtClean="0"/>
              <a:t>All Members of the Braxton County Cohort</a:t>
            </a:r>
          </a:p>
          <a:p>
            <a:endParaRPr lang="en-US" dirty="0"/>
          </a:p>
        </p:txBody>
      </p:sp>
      <p:sp>
        <p:nvSpPr>
          <p:cNvPr id="24" name="Right Arrow Callout 23"/>
          <p:cNvSpPr/>
          <p:nvPr/>
        </p:nvSpPr>
        <p:spPr>
          <a:xfrm>
            <a:off x="152400" y="1465200"/>
            <a:ext cx="1828800" cy="533400"/>
          </a:xfrm>
          <a:prstGeom prst="rightArrowCallou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Chair</a:t>
            </a:r>
            <a:endParaRPr lang="en-US" dirty="0">
              <a:solidFill>
                <a:schemeClr val="accent1">
                  <a:lumMod val="50000"/>
                </a:schemeClr>
              </a:solidFill>
            </a:endParaRPr>
          </a:p>
        </p:txBody>
      </p:sp>
      <p:sp>
        <p:nvSpPr>
          <p:cNvPr id="26" name="Right Arrow Callout 25"/>
          <p:cNvSpPr/>
          <p:nvPr/>
        </p:nvSpPr>
        <p:spPr>
          <a:xfrm>
            <a:off x="152400" y="2280000"/>
            <a:ext cx="1828800" cy="533400"/>
          </a:xfrm>
          <a:prstGeom prst="rightArrowCallout">
            <a:avLst/>
          </a:prstGeom>
          <a:solidFill>
            <a:schemeClr val="accent1">
              <a:lumMod val="40000"/>
              <a:lumOff val="60000"/>
              <a:alpha val="90000"/>
            </a:schemeClr>
          </a:solidFill>
          <a:ln>
            <a:solidFill>
              <a:schemeClr val="tx1">
                <a:lumMod val="65000"/>
                <a:lumOff val="3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chemeClr val="accent1">
                    <a:lumMod val="75000"/>
                  </a:schemeClr>
                </a:solidFill>
              </a:rPr>
              <a:t>Member from Leadership</a:t>
            </a:r>
            <a:endParaRPr lang="en-US" sz="1200" dirty="0">
              <a:solidFill>
                <a:schemeClr val="accent1">
                  <a:lumMod val="75000"/>
                </a:schemeClr>
              </a:solidFill>
            </a:endParaRPr>
          </a:p>
        </p:txBody>
      </p:sp>
      <p:sp>
        <p:nvSpPr>
          <p:cNvPr id="27" name="Right Arrow Callout 26"/>
          <p:cNvSpPr/>
          <p:nvPr/>
        </p:nvSpPr>
        <p:spPr>
          <a:xfrm>
            <a:off x="152400" y="4724400"/>
            <a:ext cx="1828800" cy="533400"/>
          </a:xfrm>
          <a:prstGeom prst="rightArrowCallout">
            <a:avLst/>
          </a:prstGeom>
          <a:solidFill>
            <a:schemeClr val="accent1">
              <a:lumMod val="50000"/>
              <a:alpha val="90000"/>
            </a:schemeClr>
          </a:solidFill>
          <a:ln>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smtClean="0">
                <a:solidFill>
                  <a:schemeClr val="accent1">
                    <a:lumMod val="20000"/>
                    <a:lumOff val="80000"/>
                  </a:schemeClr>
                </a:solidFill>
              </a:rPr>
              <a:t>Members at Large</a:t>
            </a:r>
            <a:endParaRPr lang="en-US" sz="1200" dirty="0">
              <a:solidFill>
                <a:schemeClr val="accent1">
                  <a:lumMod val="20000"/>
                  <a:lumOff val="80000"/>
                </a:schemeClr>
              </a:solidFill>
            </a:endParaRPr>
          </a:p>
        </p:txBody>
      </p:sp>
      <p:sp>
        <p:nvSpPr>
          <p:cNvPr id="28" name="Right Arrow Callout 27"/>
          <p:cNvSpPr/>
          <p:nvPr/>
        </p:nvSpPr>
        <p:spPr>
          <a:xfrm>
            <a:off x="152400" y="3094800"/>
            <a:ext cx="1828800" cy="533400"/>
          </a:xfrm>
          <a:prstGeom prst="rightArrowCallout">
            <a:avLst/>
          </a:prstGeom>
          <a:solidFill>
            <a:schemeClr val="accent1">
              <a:lumMod val="60000"/>
              <a:lumOff val="40000"/>
              <a:alpha val="90000"/>
            </a:schemeClr>
          </a:solidFill>
          <a:ln>
            <a:solidFill>
              <a:schemeClr val="tx1">
                <a:lumMod val="65000"/>
                <a:lumOff val="3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accent1">
                    <a:lumMod val="75000"/>
                  </a:schemeClr>
                </a:solidFill>
              </a:rPr>
              <a:t>Member from Curriculum and Instruction</a:t>
            </a:r>
            <a:endParaRPr lang="en-US" sz="1200" dirty="0">
              <a:solidFill>
                <a:schemeClr val="accent1">
                  <a:lumMod val="75000"/>
                </a:schemeClr>
              </a:solidFill>
            </a:endParaRPr>
          </a:p>
        </p:txBody>
      </p:sp>
      <p:sp>
        <p:nvSpPr>
          <p:cNvPr id="29" name="Right Arrow Callout 28"/>
          <p:cNvSpPr/>
          <p:nvPr/>
        </p:nvSpPr>
        <p:spPr>
          <a:xfrm>
            <a:off x="152400" y="3909600"/>
            <a:ext cx="1828800" cy="533400"/>
          </a:xfrm>
          <a:prstGeom prst="rightArrowCallout">
            <a:avLst/>
          </a:prstGeom>
          <a:solidFill>
            <a:schemeClr val="accent1">
              <a:lumMod val="75000"/>
              <a:alpha val="90000"/>
            </a:schemeClr>
          </a:solidFill>
          <a:ln>
            <a:solidFill>
              <a:schemeClr val="tx1">
                <a:lumMod val="65000"/>
                <a:lumOff val="3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solidFill>
                  <a:schemeClr val="accent1">
                    <a:lumMod val="20000"/>
                    <a:lumOff val="80000"/>
                  </a:schemeClr>
                </a:solidFill>
              </a:rPr>
              <a:t>Member from Outside</a:t>
            </a:r>
            <a:endParaRPr lang="en-US" sz="1200" dirty="0">
              <a:solidFill>
                <a:schemeClr val="accent1">
                  <a:lumMod val="20000"/>
                  <a:lumOff val="80000"/>
                </a:schemeClr>
              </a:solidFill>
            </a:endParaRPr>
          </a:p>
        </p:txBody>
      </p:sp>
      <p:sp>
        <p:nvSpPr>
          <p:cNvPr id="46" name="Text Placeholder 45"/>
          <p:cNvSpPr>
            <a:spLocks noGrp="1"/>
          </p:cNvSpPr>
          <p:nvPr>
            <p:ph type="body" sz="quarter" idx="15"/>
          </p:nvPr>
        </p:nvSpPr>
        <p:spPr>
          <a:xfrm>
            <a:off x="2057400" y="3086100"/>
            <a:ext cx="6629400" cy="838200"/>
          </a:xfrm>
        </p:spPr>
        <p:txBody>
          <a:bodyPr>
            <a:normAutofit fontScale="25000" lnSpcReduction="20000"/>
          </a:bodyPr>
          <a:lstStyle/>
          <a:p>
            <a:pPr lvl="0"/>
            <a:r>
              <a:rPr lang="en-US" sz="7200" b="1" dirty="0" smtClean="0"/>
              <a:t>Dr. Rudy Pauley</a:t>
            </a:r>
            <a:r>
              <a:rPr lang="en-US" sz="4500" b="1" dirty="0" smtClean="0"/>
              <a:t> </a:t>
            </a:r>
            <a:r>
              <a:rPr lang="en-US" dirty="0" smtClean="0"/>
              <a:t>– </a:t>
            </a:r>
          </a:p>
          <a:p>
            <a:r>
              <a:rPr lang="en-US" sz="4800" dirty="0" smtClean="0"/>
              <a:t>Associate Vice President for Outreach and Continuing Studies</a:t>
            </a:r>
          </a:p>
          <a:p>
            <a:r>
              <a:rPr lang="en-US" sz="4800" dirty="0" smtClean="0"/>
              <a:t>Graduate School of Education and </a:t>
            </a:r>
          </a:p>
          <a:p>
            <a:r>
              <a:rPr lang="en-US" sz="4800" dirty="0" smtClean="0"/>
              <a:t>Professional Development  </a:t>
            </a:r>
            <a:r>
              <a:rPr lang="en-US" sz="4800" b="1" dirty="0" smtClean="0"/>
              <a:t>     </a:t>
            </a:r>
            <a:endParaRPr lang="en-US" sz="4800" dirty="0" smtClean="0"/>
          </a:p>
          <a:p>
            <a:pPr lvl="0"/>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04800" y="1066800"/>
            <a:ext cx="8305800" cy="4525965"/>
          </a:xfrm>
        </p:spPr>
        <p:txBody>
          <a:bodyPr>
            <a:normAutofit fontScale="92500"/>
          </a:bodyPr>
          <a:lstStyle/>
          <a:p>
            <a:pPr>
              <a:buNone/>
            </a:pPr>
            <a:r>
              <a:rPr lang="en-US" dirty="0" smtClean="0"/>
              <a:t>LS 710 Principals of Leadership</a:t>
            </a:r>
          </a:p>
          <a:p>
            <a:pPr>
              <a:buNone/>
            </a:pPr>
            <a:r>
              <a:rPr lang="en-US" dirty="0" smtClean="0"/>
              <a:t>A work in progress…</a:t>
            </a:r>
          </a:p>
          <a:p>
            <a:pPr>
              <a:buNone/>
            </a:pPr>
            <a:r>
              <a:rPr lang="en-US" dirty="0" smtClean="0"/>
              <a:t>   Leadership is commitment to your beliefs.  It is staying true to your values.  Leading requires having confidence in yourself and others.  Being a leader means that you allow others to find success.  It is making decisions and sticking to them, if they are best for everyone involved.  An effective leader has the knack of getting people to work together for the same purpose.  Being a leader requires helping others understand why change is needed and then guiding them through the process.  Having strong interpersonal skills,          </a:t>
            </a:r>
          </a:p>
          <a:p>
            <a:pPr>
              <a:buNone/>
            </a:pPr>
            <a:r>
              <a:rPr lang="en-US" dirty="0" smtClean="0"/>
              <a:t>   knowing the importance of personal reflection and                awareness are also key to being a successful leader. </a:t>
            </a:r>
          </a:p>
        </p:txBody>
      </p:sp>
      <p:sp>
        <p:nvSpPr>
          <p:cNvPr id="8" name="Text Placeholder 7"/>
          <p:cNvSpPr>
            <a:spLocks noGrp="1"/>
          </p:cNvSpPr>
          <p:nvPr>
            <p:ph type="body" sz="quarter" idx="13"/>
          </p:nvPr>
        </p:nvSpPr>
        <p:spPr>
          <a:xfrm>
            <a:off x="381000" y="533400"/>
            <a:ext cx="8251200" cy="457200"/>
          </a:xfrm>
        </p:spPr>
        <p:txBody>
          <a:bodyPr/>
          <a:lstStyle/>
          <a:p>
            <a:r>
              <a:rPr lang="en-US" dirty="0" smtClean="0">
                <a:solidFill>
                  <a:schemeClr val="accent2">
                    <a:lumMod val="50000"/>
                  </a:schemeClr>
                </a:solidFill>
              </a:rPr>
              <a:t>My Personal Definition of Leadership</a:t>
            </a:r>
            <a:endParaRPr lang="en-US" dirty="0">
              <a:solidFill>
                <a:schemeClr val="accent2">
                  <a:lumMod val="50000"/>
                </a:schemeClr>
              </a:solidFill>
            </a:endParaRPr>
          </a:p>
        </p:txBody>
      </p:sp>
      <p:sp>
        <p:nvSpPr>
          <p:cNvPr id="6" name="Title 5"/>
          <p:cNvSpPr>
            <a:spLocks noGrp="1"/>
          </p:cNvSpPr>
          <p:nvPr>
            <p:ph type="title"/>
          </p:nvPr>
        </p:nvSpPr>
        <p:spPr>
          <a:xfrm>
            <a:off x="152400" y="0"/>
            <a:ext cx="8229600" cy="639763"/>
          </a:xfrm>
        </p:spPr>
        <p:txBody>
          <a:bodyPr/>
          <a:lstStyle/>
          <a:p>
            <a:pPr algn="ctr">
              <a:buNone/>
            </a:pPr>
            <a:r>
              <a:rPr lang="en-US" dirty="0" smtClean="0"/>
              <a:t> My Framework for this Journey</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219200"/>
            <a:ext cx="4038600" cy="4525964"/>
          </a:xfrm>
        </p:spPr>
        <p:txBody>
          <a:bodyPr>
            <a:normAutofit/>
          </a:bodyPr>
          <a:lstStyle/>
          <a:p>
            <a:pPr marL="0" indent="0">
              <a:spcBef>
                <a:spcPts val="0"/>
              </a:spcBef>
              <a:buNone/>
            </a:pPr>
            <a:r>
              <a:rPr lang="en-US" sz="2000" dirty="0" smtClean="0"/>
              <a:t>Greenleaf (2003) ten characteristics of servant leadership:</a:t>
            </a:r>
          </a:p>
          <a:p>
            <a:pPr marL="0" indent="0">
              <a:spcBef>
                <a:spcPts val="0"/>
              </a:spcBef>
              <a:buNone/>
            </a:pPr>
            <a:endParaRPr lang="en-US" sz="1200" dirty="0" smtClean="0"/>
          </a:p>
          <a:p>
            <a:pPr marL="457200" indent="-457200">
              <a:spcBef>
                <a:spcPts val="0"/>
              </a:spcBef>
              <a:buFont typeface="+mj-lt"/>
              <a:buAutoNum type="arabicPeriod"/>
            </a:pPr>
            <a:r>
              <a:rPr lang="en-US" sz="2000" dirty="0" smtClean="0"/>
              <a:t>Listening</a:t>
            </a:r>
          </a:p>
          <a:p>
            <a:pPr marL="457200" indent="-457200">
              <a:spcBef>
                <a:spcPts val="0"/>
              </a:spcBef>
              <a:buFont typeface="+mj-lt"/>
              <a:buAutoNum type="arabicPeriod"/>
            </a:pPr>
            <a:r>
              <a:rPr lang="en-US" sz="2000" dirty="0" smtClean="0"/>
              <a:t>Empathy</a:t>
            </a:r>
          </a:p>
          <a:p>
            <a:pPr marL="457200" indent="-457200">
              <a:spcBef>
                <a:spcPts val="0"/>
              </a:spcBef>
              <a:buFont typeface="+mj-lt"/>
              <a:buAutoNum type="arabicPeriod"/>
            </a:pPr>
            <a:r>
              <a:rPr lang="en-US" sz="2000" dirty="0" smtClean="0"/>
              <a:t>Healing</a:t>
            </a:r>
          </a:p>
          <a:p>
            <a:pPr marL="457200" indent="-457200">
              <a:spcBef>
                <a:spcPts val="0"/>
              </a:spcBef>
              <a:buFont typeface="+mj-lt"/>
              <a:buAutoNum type="arabicPeriod"/>
            </a:pPr>
            <a:r>
              <a:rPr lang="en-US" sz="2000" dirty="0" smtClean="0"/>
              <a:t>Awareness</a:t>
            </a:r>
          </a:p>
          <a:p>
            <a:pPr marL="457200" indent="-457200">
              <a:spcBef>
                <a:spcPts val="0"/>
              </a:spcBef>
              <a:buFont typeface="+mj-lt"/>
              <a:buAutoNum type="arabicPeriod"/>
            </a:pPr>
            <a:r>
              <a:rPr lang="en-US" sz="2000" dirty="0" smtClean="0"/>
              <a:t>Persuasion</a:t>
            </a:r>
          </a:p>
          <a:p>
            <a:pPr marL="457200" indent="-457200">
              <a:spcBef>
                <a:spcPts val="0"/>
              </a:spcBef>
              <a:buFont typeface="+mj-lt"/>
              <a:buAutoNum type="arabicPeriod"/>
            </a:pPr>
            <a:r>
              <a:rPr lang="en-US" sz="2000" dirty="0" smtClean="0"/>
              <a:t>Conceptualization</a:t>
            </a:r>
          </a:p>
          <a:p>
            <a:pPr marL="457200" indent="-457200">
              <a:spcBef>
                <a:spcPts val="0"/>
              </a:spcBef>
              <a:buFont typeface="+mj-lt"/>
              <a:buAutoNum type="arabicPeriod"/>
            </a:pPr>
            <a:r>
              <a:rPr lang="en-US" sz="2000" dirty="0" smtClean="0"/>
              <a:t>Foresight</a:t>
            </a:r>
          </a:p>
          <a:p>
            <a:pPr marL="457200" indent="-457200">
              <a:spcBef>
                <a:spcPts val="0"/>
              </a:spcBef>
              <a:buFont typeface="+mj-lt"/>
              <a:buAutoNum type="arabicPeriod"/>
            </a:pPr>
            <a:r>
              <a:rPr lang="en-US" sz="2000" dirty="0" smtClean="0"/>
              <a:t>Stewardship</a:t>
            </a:r>
          </a:p>
          <a:p>
            <a:pPr marL="457200" indent="-457200">
              <a:spcBef>
                <a:spcPts val="0"/>
              </a:spcBef>
              <a:buFont typeface="+mj-lt"/>
              <a:buAutoNum type="arabicPeriod"/>
            </a:pPr>
            <a:r>
              <a:rPr lang="en-US" sz="2000" dirty="0" smtClean="0"/>
              <a:t>Commitment to the growth of others</a:t>
            </a:r>
          </a:p>
          <a:p>
            <a:pPr marL="457200" indent="-457200">
              <a:spcBef>
                <a:spcPts val="0"/>
              </a:spcBef>
              <a:buFont typeface="+mj-lt"/>
              <a:buAutoNum type="arabicPeriod"/>
            </a:pPr>
            <a:r>
              <a:rPr lang="en-US" sz="2000" dirty="0" smtClean="0"/>
              <a:t>Building community</a:t>
            </a:r>
          </a:p>
        </p:txBody>
      </p:sp>
      <p:sp>
        <p:nvSpPr>
          <p:cNvPr id="3" name="Content Placeholder 2"/>
          <p:cNvSpPr>
            <a:spLocks noGrp="1"/>
          </p:cNvSpPr>
          <p:nvPr>
            <p:ph sz="half" idx="2"/>
          </p:nvPr>
        </p:nvSpPr>
        <p:spPr>
          <a:xfrm>
            <a:off x="4038600" y="1219200"/>
            <a:ext cx="4038600" cy="2285999"/>
          </a:xfrm>
        </p:spPr>
        <p:txBody>
          <a:bodyPr>
            <a:normAutofit/>
          </a:bodyPr>
          <a:lstStyle/>
          <a:p>
            <a:pPr marL="0" indent="0">
              <a:spcBef>
                <a:spcPts val="0"/>
              </a:spcBef>
              <a:buNone/>
            </a:pPr>
            <a:r>
              <a:rPr lang="en-US" sz="2000" dirty="0" smtClean="0"/>
              <a:t>Spears (2004) on servant leadership:</a:t>
            </a:r>
          </a:p>
          <a:p>
            <a:pPr marL="0" indent="0">
              <a:spcBef>
                <a:spcPts val="0"/>
              </a:spcBef>
              <a:buNone/>
            </a:pPr>
            <a:endParaRPr lang="en-US" sz="2000" dirty="0" smtClean="0"/>
          </a:p>
          <a:p>
            <a:pPr marL="0" indent="0">
              <a:spcBef>
                <a:spcPts val="0"/>
              </a:spcBef>
              <a:buNone/>
            </a:pPr>
            <a:r>
              <a:rPr lang="en-US" sz="2000" dirty="0" smtClean="0"/>
              <a:t>Servant leadership is based upon teamwork and community, one that seeks to involve others in decision making, one strongly based in ethical and caring behavior</a:t>
            </a:r>
            <a:endParaRPr lang="en-US" sz="2000" dirty="0"/>
          </a:p>
        </p:txBody>
      </p:sp>
      <p:sp>
        <p:nvSpPr>
          <p:cNvPr id="4" name="Title 3"/>
          <p:cNvSpPr>
            <a:spLocks noGrp="1"/>
          </p:cNvSpPr>
          <p:nvPr>
            <p:ph type="title"/>
          </p:nvPr>
        </p:nvSpPr>
        <p:spPr/>
        <p:txBody>
          <a:bodyPr/>
          <a:lstStyle/>
          <a:p>
            <a:pPr algn="ctr">
              <a:buNone/>
            </a:pPr>
            <a:r>
              <a:rPr lang="en-US" dirty="0" smtClean="0"/>
              <a:t>Personal Leadership Style</a:t>
            </a:r>
            <a:endParaRPr lang="en-US" dirty="0"/>
          </a:p>
        </p:txBody>
      </p:sp>
      <p:sp>
        <p:nvSpPr>
          <p:cNvPr id="5" name="Text Placeholder 4"/>
          <p:cNvSpPr>
            <a:spLocks noGrp="1"/>
          </p:cNvSpPr>
          <p:nvPr>
            <p:ph type="body" sz="quarter" idx="13"/>
          </p:nvPr>
        </p:nvSpPr>
        <p:spPr/>
        <p:txBody>
          <a:bodyPr/>
          <a:lstStyle/>
          <a:p>
            <a:r>
              <a:rPr lang="en-US" dirty="0" smtClean="0">
                <a:solidFill>
                  <a:schemeClr val="accent2">
                    <a:lumMod val="50000"/>
                  </a:schemeClr>
                </a:solidFill>
              </a:rPr>
              <a:t>Servant Leadership</a:t>
            </a:r>
            <a:endParaRPr lang="en-US" dirty="0">
              <a:solidFill>
                <a:schemeClr val="accent2">
                  <a:lumMod val="50000"/>
                </a:schemeClr>
              </a:solidFill>
            </a:endParaRPr>
          </a:p>
        </p:txBody>
      </p:sp>
      <p:pic>
        <p:nvPicPr>
          <p:cNvPr id="6" name="Picture 5" descr="servant_leader_traits.GIF"/>
          <p:cNvPicPr>
            <a:picLocks noChangeAspect="1"/>
          </p:cNvPicPr>
          <p:nvPr/>
        </p:nvPicPr>
        <p:blipFill>
          <a:blip r:embed="rId4" cstate="print"/>
          <a:stretch>
            <a:fillRect/>
          </a:stretch>
        </p:blipFill>
        <p:spPr>
          <a:xfrm>
            <a:off x="4114800" y="3962400"/>
            <a:ext cx="2637691" cy="1904999"/>
          </a:xfrm>
          <a:prstGeom prst="rect">
            <a:avLst/>
          </a:prstGeom>
        </p:spPr>
      </p:pic>
      <p:pic>
        <p:nvPicPr>
          <p:cNvPr id="7" name="02 Track 2.wma">
            <a:hlinkClick r:id="" action="ppaction://media"/>
          </p:cNvPr>
          <p:cNvPicPr>
            <a:picLocks noRot="1" noChangeAspect="1"/>
          </p:cNvPicPr>
          <p:nvPr>
            <a:audioFile r:link="rId1"/>
          </p:nvPr>
        </p:nvPicPr>
        <p:blipFill>
          <a:blip r:embed="rId5" cstate="print"/>
          <a:stretch>
            <a:fillRect/>
          </a:stretch>
        </p:blipFill>
        <p:spPr>
          <a:xfrm>
            <a:off x="5334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00" numSld="17">
                <p:cTn id="7" repeatCount="2000" fill="remove"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p:cNvSpPr>
            <a:spLocks noGrp="1"/>
          </p:cNvSpPr>
          <p:nvPr>
            <p:ph type="body" sz="half" idx="2"/>
          </p:nvPr>
        </p:nvSpPr>
        <p:spPr>
          <a:xfrm>
            <a:off x="6643687" y="1143000"/>
            <a:ext cx="2474913" cy="3200400"/>
          </a:xfrm>
        </p:spPr>
        <p:txBody>
          <a:bodyPr>
            <a:normAutofit fontScale="92500"/>
          </a:bodyPr>
          <a:lstStyle/>
          <a:p>
            <a:r>
              <a:rPr lang="en-US" sz="1600" dirty="0" smtClean="0"/>
              <a:t>Marshall University Graduate College requires the doctoral candidate to develop a portfolio of activities and experiences of the doctoral program.  This opportunity provides the student with a broader and more fulfilling experience while completing the coursework required.  The requirements help to prepare the student for the dissertation stage of the program. </a:t>
            </a:r>
            <a:endParaRPr lang="en-US" sz="1600" dirty="0"/>
          </a:p>
        </p:txBody>
      </p:sp>
      <p:sp>
        <p:nvSpPr>
          <p:cNvPr id="13" name="Title 6"/>
          <p:cNvSpPr>
            <a:spLocks noGrp="1"/>
          </p:cNvSpPr>
          <p:nvPr>
            <p:ph type="title"/>
          </p:nvPr>
        </p:nvSpPr>
        <p:spPr>
          <a:xfrm>
            <a:off x="228600" y="0"/>
            <a:ext cx="6172200" cy="685801"/>
          </a:xfrm>
        </p:spPr>
        <p:txBody>
          <a:bodyPr/>
          <a:lstStyle/>
          <a:p>
            <a:pPr algn="ctr">
              <a:buNone/>
            </a:pPr>
            <a:r>
              <a:rPr lang="en-US" dirty="0" smtClean="0"/>
              <a:t>Portfolio Activities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979185031"/>
              </p:ext>
            </p:extLst>
          </p:nvPr>
        </p:nvGraphicFramePr>
        <p:xfrm>
          <a:off x="228600" y="609599"/>
          <a:ext cx="6324600" cy="5981880"/>
        </p:xfrm>
        <a:graphic>
          <a:graphicData uri="http://schemas.openxmlformats.org/drawingml/2006/table">
            <a:tbl>
              <a:tblPr/>
              <a:tblGrid>
                <a:gridCol w="1009196"/>
                <a:gridCol w="773255"/>
                <a:gridCol w="1033734"/>
                <a:gridCol w="1985673"/>
                <a:gridCol w="1522742"/>
              </a:tblGrid>
              <a:tr h="546350">
                <a:tc>
                  <a:txBody>
                    <a:bodyPr/>
                    <a:lstStyle/>
                    <a:p>
                      <a:pPr marL="0" marR="0" algn="ctr">
                        <a:lnSpc>
                          <a:spcPct val="115000"/>
                        </a:lnSpc>
                        <a:spcBef>
                          <a:spcPts val="0"/>
                        </a:spcBef>
                        <a:spcAft>
                          <a:spcPts val="0"/>
                        </a:spcAft>
                      </a:pPr>
                      <a:r>
                        <a:rPr lang="en-US" sz="1000" b="1" dirty="0">
                          <a:latin typeface="Times New Roman"/>
                          <a:ea typeface="Times New Roman"/>
                          <a:cs typeface="Times New Roman"/>
                        </a:rPr>
                        <a:t>Portfolio Activity</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latin typeface="Times New Roman"/>
                          <a:ea typeface="Times New Roman"/>
                          <a:cs typeface="Times New Roman"/>
                        </a:rPr>
                        <a:t>Date(s)</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latin typeface="Times New Roman"/>
                          <a:ea typeface="Times New Roman"/>
                          <a:cs typeface="Times New Roman"/>
                        </a:rPr>
                        <a:t>Performed in Collaboration With</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latin typeface="Times New Roman"/>
                          <a:ea typeface="Times New Roman"/>
                          <a:cs typeface="Times New Roman"/>
                        </a:rPr>
                        <a:t>Description of Activity</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latin typeface="Times New Roman"/>
                          <a:ea typeface="Times New Roman"/>
                          <a:cs typeface="Times New Roman"/>
                        </a:rPr>
                        <a:t>Sample of Courses Supporting this Activity</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3179">
                <a:tc>
                  <a:txBody>
                    <a:bodyPr/>
                    <a:lstStyle/>
                    <a:p>
                      <a:pPr marL="0" marR="0">
                        <a:lnSpc>
                          <a:spcPct val="115000"/>
                        </a:lnSpc>
                        <a:spcBef>
                          <a:spcPts val="0"/>
                        </a:spcBef>
                        <a:spcAft>
                          <a:spcPts val="0"/>
                        </a:spcAft>
                      </a:pPr>
                      <a:r>
                        <a:rPr lang="en-US" sz="1000" b="1" dirty="0">
                          <a:latin typeface="Times New Roman"/>
                          <a:ea typeface="Times New Roman"/>
                          <a:cs typeface="Times New Roman"/>
                        </a:rPr>
                        <a:t>Publication</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November 2007</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Dr. Fran Simone</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National ParentNet Association</a:t>
                      </a:r>
                    </a:p>
                    <a:p>
                      <a:pPr marL="0" marR="0">
                        <a:lnSpc>
                          <a:spcPct val="115000"/>
                        </a:lnSpc>
                        <a:spcBef>
                          <a:spcPts val="0"/>
                        </a:spcBef>
                        <a:spcAft>
                          <a:spcPts val="0"/>
                        </a:spcAft>
                      </a:pPr>
                      <a:r>
                        <a:rPr lang="en-US" sz="1000" dirty="0">
                          <a:latin typeface="Times New Roman"/>
                          <a:ea typeface="Times New Roman"/>
                          <a:cs typeface="Times New Roman"/>
                        </a:rPr>
                        <a:t>ParentInvolvementMatters.org </a:t>
                      </a:r>
                    </a:p>
                    <a:p>
                      <a:pPr marL="0" marR="0">
                        <a:lnSpc>
                          <a:spcPct val="115000"/>
                        </a:lnSpc>
                        <a:spcBef>
                          <a:spcPts val="0"/>
                        </a:spcBef>
                        <a:spcAft>
                          <a:spcPts val="0"/>
                        </a:spcAft>
                      </a:pPr>
                      <a:r>
                        <a:rPr lang="en-US" sz="1000" dirty="0">
                          <a:latin typeface="Times New Roman"/>
                          <a:ea typeface="Times New Roman"/>
                          <a:cs typeface="Times New Roman"/>
                        </a:rPr>
                        <a:t>Parent Partners:  Leading the Way to Success</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CI 677 </a:t>
                      </a:r>
                      <a:r>
                        <a:rPr lang="en-US" sz="1000" dirty="0" smtClean="0">
                          <a:latin typeface="Times New Roman"/>
                          <a:ea typeface="Times New Roman"/>
                          <a:cs typeface="Times New Roman"/>
                        </a:rPr>
                        <a:t>Writing </a:t>
                      </a:r>
                      <a:r>
                        <a:rPr lang="en-US" sz="1000" dirty="0">
                          <a:latin typeface="Times New Roman"/>
                          <a:ea typeface="Times New Roman"/>
                          <a:cs typeface="Times New Roman"/>
                        </a:rPr>
                        <a:t>for </a:t>
                      </a:r>
                      <a:r>
                        <a:rPr lang="en-US" sz="1000" dirty="0" smtClean="0">
                          <a:latin typeface="Times New Roman"/>
                          <a:ea typeface="Times New Roman"/>
                          <a:cs typeface="Times New Roman"/>
                        </a:rPr>
                        <a:t>Publication</a:t>
                      </a:r>
                    </a:p>
                    <a:p>
                      <a:pPr marL="0" marR="0">
                        <a:lnSpc>
                          <a:spcPct val="115000"/>
                        </a:lnSpc>
                        <a:spcBef>
                          <a:spcPts val="0"/>
                        </a:spcBef>
                        <a:spcAft>
                          <a:spcPts val="0"/>
                        </a:spcAft>
                      </a:pPr>
                      <a:r>
                        <a:rPr lang="en-US" sz="1000" dirty="0" smtClean="0">
                          <a:latin typeface="Times New Roman"/>
                          <a:ea typeface="Times New Roman"/>
                          <a:cs typeface="Times New Roman"/>
                        </a:rPr>
                        <a:t>LS 703 Research Design</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3179">
                <a:tc>
                  <a:txBody>
                    <a:bodyPr/>
                    <a:lstStyle/>
                    <a:p>
                      <a:pPr marL="0" marR="0">
                        <a:lnSpc>
                          <a:spcPct val="115000"/>
                        </a:lnSpc>
                        <a:spcBef>
                          <a:spcPts val="0"/>
                        </a:spcBef>
                        <a:spcAft>
                          <a:spcPts val="0"/>
                        </a:spcAft>
                      </a:pPr>
                      <a:r>
                        <a:rPr lang="en-US" sz="1000" b="1" dirty="0">
                          <a:latin typeface="Times New Roman"/>
                          <a:ea typeface="Times New Roman"/>
                          <a:cs typeface="Times New Roman"/>
                        </a:rPr>
                        <a:t>Regional Presentation</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October 24, 2008</a:t>
                      </a:r>
                    </a:p>
                    <a:p>
                      <a:pPr marL="0" marR="0">
                        <a:lnSpc>
                          <a:spcPct val="115000"/>
                        </a:lnSpc>
                        <a:spcBef>
                          <a:spcPts val="0"/>
                        </a:spcBef>
                        <a:spcAft>
                          <a:spcPts val="0"/>
                        </a:spcAft>
                      </a:pPr>
                      <a:r>
                        <a:rPr lang="en-US" sz="1000" dirty="0">
                          <a:latin typeface="Times New Roman"/>
                          <a:ea typeface="Times New Roman"/>
                          <a:cs typeface="Times New Roman"/>
                        </a:rPr>
                        <a:t>                 </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Dr. Louis Watts,</a:t>
                      </a:r>
                    </a:p>
                    <a:p>
                      <a:pPr marL="0" marR="0">
                        <a:lnSpc>
                          <a:spcPct val="115000"/>
                        </a:lnSpc>
                        <a:spcBef>
                          <a:spcPts val="0"/>
                        </a:spcBef>
                        <a:spcAft>
                          <a:spcPts val="0"/>
                        </a:spcAft>
                      </a:pPr>
                      <a:r>
                        <a:rPr lang="en-US" sz="1000" dirty="0">
                          <a:latin typeface="Times New Roman"/>
                          <a:ea typeface="Times New Roman"/>
                          <a:cs typeface="Times New Roman"/>
                        </a:rPr>
                        <a:t>Ms. Peggy Sue Crowe, and</a:t>
                      </a:r>
                    </a:p>
                    <a:p>
                      <a:pPr marL="0" marR="0">
                        <a:lnSpc>
                          <a:spcPct val="115000"/>
                        </a:lnSpc>
                        <a:spcBef>
                          <a:spcPts val="0"/>
                        </a:spcBef>
                        <a:spcAft>
                          <a:spcPts val="0"/>
                        </a:spcAft>
                      </a:pPr>
                      <a:r>
                        <a:rPr lang="en-US" sz="1000" dirty="0">
                          <a:latin typeface="Times New Roman"/>
                          <a:ea typeface="Times New Roman"/>
                          <a:cs typeface="Times New Roman"/>
                        </a:rPr>
                        <a:t>Ms. Sarah Lee</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Southern Regional Council on Educational Administration, Charleston, WV: </a:t>
                      </a:r>
                    </a:p>
                    <a:p>
                      <a:pPr marL="0" marR="0">
                        <a:lnSpc>
                          <a:spcPct val="115000"/>
                        </a:lnSpc>
                        <a:spcBef>
                          <a:spcPts val="0"/>
                        </a:spcBef>
                        <a:spcAft>
                          <a:spcPts val="0"/>
                        </a:spcAft>
                      </a:pPr>
                      <a:r>
                        <a:rPr lang="en-US" sz="1000" dirty="0">
                          <a:latin typeface="Times New Roman"/>
                          <a:ea typeface="Times New Roman"/>
                          <a:cs typeface="Times New Roman"/>
                        </a:rPr>
                        <a:t>Staff and Administrative Views of the Preschool Collaboration Program</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LS 710 </a:t>
                      </a:r>
                      <a:r>
                        <a:rPr lang="en-US" sz="1000" dirty="0" smtClean="0">
                          <a:latin typeface="Times New Roman"/>
                          <a:ea typeface="Times New Roman"/>
                          <a:cs typeface="Times New Roman"/>
                        </a:rPr>
                        <a:t>Principles </a:t>
                      </a:r>
                      <a:r>
                        <a:rPr lang="en-US" sz="1000" dirty="0">
                          <a:latin typeface="Times New Roman"/>
                          <a:ea typeface="Times New Roman"/>
                          <a:cs typeface="Times New Roman"/>
                        </a:rPr>
                        <a:t>of Leadership</a:t>
                      </a:r>
                    </a:p>
                    <a:p>
                      <a:pPr marL="0" marR="0">
                        <a:lnSpc>
                          <a:spcPct val="115000"/>
                        </a:lnSpc>
                        <a:spcBef>
                          <a:spcPts val="0"/>
                        </a:spcBef>
                        <a:spcAft>
                          <a:spcPts val="0"/>
                        </a:spcAft>
                      </a:pPr>
                      <a:r>
                        <a:rPr lang="en-US" sz="1000" dirty="0">
                          <a:latin typeface="Times New Roman"/>
                          <a:ea typeface="Times New Roman"/>
                          <a:cs typeface="Times New Roman"/>
                        </a:rPr>
                        <a:t>LS 705 </a:t>
                      </a:r>
                      <a:r>
                        <a:rPr lang="en-US" sz="1000" dirty="0" smtClean="0">
                          <a:latin typeface="Times New Roman"/>
                          <a:ea typeface="Times New Roman"/>
                          <a:cs typeface="Times New Roman"/>
                        </a:rPr>
                        <a:t>Administrative Theory</a:t>
                      </a:r>
                    </a:p>
                    <a:p>
                      <a:pPr marL="0" marR="0">
                        <a:lnSpc>
                          <a:spcPct val="115000"/>
                        </a:lnSpc>
                        <a:spcBef>
                          <a:spcPts val="0"/>
                        </a:spcBef>
                        <a:spcAft>
                          <a:spcPts val="0"/>
                        </a:spcAft>
                      </a:pPr>
                      <a:r>
                        <a:rPr lang="en-US" sz="1000" dirty="0" smtClean="0">
                          <a:latin typeface="Times New Roman"/>
                          <a:ea typeface="Times New Roman"/>
                          <a:cs typeface="Times New Roman"/>
                        </a:rPr>
                        <a:t>CI 677 Writing for Publication</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9693">
                <a:tc>
                  <a:txBody>
                    <a:bodyPr/>
                    <a:lstStyle/>
                    <a:p>
                      <a:pPr marL="0" marR="0">
                        <a:lnSpc>
                          <a:spcPct val="115000"/>
                        </a:lnSpc>
                        <a:spcBef>
                          <a:spcPts val="0"/>
                        </a:spcBef>
                        <a:spcAft>
                          <a:spcPts val="0"/>
                        </a:spcAft>
                      </a:pPr>
                      <a:r>
                        <a:rPr lang="en-US" sz="1000" b="1" dirty="0">
                          <a:latin typeface="Times New Roman"/>
                          <a:ea typeface="Times New Roman"/>
                          <a:cs typeface="Times New Roman"/>
                        </a:rPr>
                        <a:t>West Virginia Presentation</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November 20, 2008</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Dr. Louis Watts,</a:t>
                      </a:r>
                    </a:p>
                    <a:p>
                      <a:pPr marL="0" marR="0">
                        <a:lnSpc>
                          <a:spcPct val="115000"/>
                        </a:lnSpc>
                        <a:spcBef>
                          <a:spcPts val="0"/>
                        </a:spcBef>
                        <a:spcAft>
                          <a:spcPts val="0"/>
                        </a:spcAft>
                      </a:pPr>
                      <a:r>
                        <a:rPr lang="en-US" sz="1000" dirty="0">
                          <a:latin typeface="Times New Roman"/>
                          <a:ea typeface="Times New Roman"/>
                          <a:cs typeface="Times New Roman"/>
                        </a:rPr>
                        <a:t>Ms. Peggy Sue Crowe, and</a:t>
                      </a:r>
                    </a:p>
                    <a:p>
                      <a:pPr marL="0" marR="0">
                        <a:lnSpc>
                          <a:spcPct val="115000"/>
                        </a:lnSpc>
                        <a:spcBef>
                          <a:spcPts val="0"/>
                        </a:spcBef>
                        <a:spcAft>
                          <a:spcPts val="0"/>
                        </a:spcAft>
                      </a:pPr>
                      <a:r>
                        <a:rPr lang="en-US" sz="1000" dirty="0">
                          <a:latin typeface="Times New Roman"/>
                          <a:ea typeface="Times New Roman"/>
                          <a:cs typeface="Times New Roman"/>
                        </a:rPr>
                        <a:t>Ms. Sarah Lee</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WV Association of Supervision and Curriculum Development, Bridgeport, WV:</a:t>
                      </a:r>
                    </a:p>
                    <a:p>
                      <a:pPr marL="0" marR="0">
                        <a:lnSpc>
                          <a:spcPct val="115000"/>
                        </a:lnSpc>
                        <a:spcBef>
                          <a:spcPts val="0"/>
                        </a:spcBef>
                        <a:spcAft>
                          <a:spcPts val="0"/>
                        </a:spcAft>
                      </a:pPr>
                      <a:r>
                        <a:rPr lang="en-US" sz="1000" dirty="0">
                          <a:latin typeface="Times New Roman"/>
                          <a:ea typeface="Times New Roman"/>
                          <a:cs typeface="Times New Roman"/>
                        </a:rPr>
                        <a:t>Collaboration Preschool Program:  Perceptions and Suggestions</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LS 710 </a:t>
                      </a:r>
                      <a:r>
                        <a:rPr lang="en-US" sz="1000" dirty="0" smtClean="0">
                          <a:latin typeface="Times New Roman"/>
                          <a:ea typeface="Times New Roman"/>
                          <a:cs typeface="Times New Roman"/>
                        </a:rPr>
                        <a:t>Principles</a:t>
                      </a:r>
                      <a:r>
                        <a:rPr lang="en-US" sz="1000" baseline="0" dirty="0" smtClean="0">
                          <a:latin typeface="Times New Roman"/>
                          <a:ea typeface="Times New Roman"/>
                          <a:cs typeface="Times New Roman"/>
                        </a:rPr>
                        <a:t> </a:t>
                      </a:r>
                      <a:r>
                        <a:rPr lang="en-US" sz="1000" dirty="0" smtClean="0">
                          <a:latin typeface="Times New Roman"/>
                          <a:ea typeface="Times New Roman"/>
                          <a:cs typeface="Times New Roman"/>
                        </a:rPr>
                        <a:t>of </a:t>
                      </a:r>
                      <a:r>
                        <a:rPr lang="en-US" sz="1000" dirty="0">
                          <a:latin typeface="Times New Roman"/>
                          <a:ea typeface="Times New Roman"/>
                          <a:cs typeface="Times New Roman"/>
                        </a:rPr>
                        <a:t>Leadership</a:t>
                      </a:r>
                    </a:p>
                    <a:p>
                      <a:pPr marL="0" marR="0">
                        <a:lnSpc>
                          <a:spcPct val="115000"/>
                        </a:lnSpc>
                        <a:spcBef>
                          <a:spcPts val="0"/>
                        </a:spcBef>
                        <a:spcAft>
                          <a:spcPts val="0"/>
                        </a:spcAft>
                      </a:pPr>
                      <a:r>
                        <a:rPr lang="en-US" sz="1000" dirty="0">
                          <a:latin typeface="Times New Roman"/>
                          <a:ea typeface="Times New Roman"/>
                          <a:cs typeface="Times New Roman"/>
                        </a:rPr>
                        <a:t>LS 705 </a:t>
                      </a:r>
                      <a:r>
                        <a:rPr lang="en-US" sz="1000" dirty="0" smtClean="0">
                          <a:latin typeface="Times New Roman"/>
                          <a:ea typeface="Times New Roman"/>
                          <a:cs typeface="Times New Roman"/>
                        </a:rPr>
                        <a:t>Administrative Theory</a:t>
                      </a:r>
                    </a:p>
                    <a:p>
                      <a:pPr marL="0" marR="0">
                        <a:lnSpc>
                          <a:spcPct val="115000"/>
                        </a:lnSpc>
                        <a:spcBef>
                          <a:spcPts val="0"/>
                        </a:spcBef>
                        <a:spcAft>
                          <a:spcPts val="0"/>
                        </a:spcAft>
                      </a:pPr>
                      <a:r>
                        <a:rPr lang="en-US" sz="1000" dirty="0" smtClean="0">
                          <a:latin typeface="Times New Roman"/>
                          <a:ea typeface="Times New Roman"/>
                          <a:cs typeface="Times New Roman"/>
                        </a:rPr>
                        <a:t>CI 701 Curriculum Development</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118">
                <a:tc>
                  <a:txBody>
                    <a:bodyPr/>
                    <a:lstStyle/>
                    <a:p>
                      <a:pPr marL="0" marR="0">
                        <a:lnSpc>
                          <a:spcPct val="115000"/>
                        </a:lnSpc>
                        <a:spcBef>
                          <a:spcPts val="0"/>
                        </a:spcBef>
                        <a:spcAft>
                          <a:spcPts val="0"/>
                        </a:spcAft>
                      </a:pPr>
                      <a:r>
                        <a:rPr lang="en-US" sz="1000" b="1" dirty="0">
                          <a:latin typeface="Times New Roman"/>
                          <a:ea typeface="Times New Roman"/>
                          <a:cs typeface="Times New Roman"/>
                        </a:rPr>
                        <a:t>Co-teaching</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Summer 2009 (May 26 – Aug 14) </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Dr. Mary Harris-John</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Co-teaching of LS 610 – Leadership for School Improvement</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LS </a:t>
                      </a:r>
                      <a:r>
                        <a:rPr lang="en-US" sz="1000" dirty="0" smtClean="0">
                          <a:latin typeface="Times New Roman"/>
                          <a:ea typeface="Times New Roman"/>
                          <a:cs typeface="Times New Roman"/>
                        </a:rPr>
                        <a:t>647</a:t>
                      </a:r>
                      <a:r>
                        <a:rPr lang="en-US" sz="1000" baseline="0" dirty="0" smtClean="0">
                          <a:latin typeface="Times New Roman"/>
                          <a:ea typeface="Times New Roman"/>
                          <a:cs typeface="Times New Roman"/>
                        </a:rPr>
                        <a:t> Adult and Continuing Education</a:t>
                      </a:r>
                    </a:p>
                    <a:p>
                      <a:pPr marL="0" marR="0">
                        <a:lnSpc>
                          <a:spcPct val="115000"/>
                        </a:lnSpc>
                        <a:spcBef>
                          <a:spcPts val="0"/>
                        </a:spcBef>
                        <a:spcAft>
                          <a:spcPts val="0"/>
                        </a:spcAft>
                      </a:pPr>
                      <a:r>
                        <a:rPr lang="en-US" sz="1000" baseline="0" dirty="0" smtClean="0">
                          <a:latin typeface="Times New Roman"/>
                          <a:ea typeface="Times New Roman"/>
                          <a:cs typeface="Times New Roman"/>
                        </a:rPr>
                        <a:t>LS 740 Public School Law</a:t>
                      </a:r>
                    </a:p>
                    <a:p>
                      <a:pPr marL="0" marR="0">
                        <a:lnSpc>
                          <a:spcPct val="115000"/>
                        </a:lnSpc>
                        <a:spcBef>
                          <a:spcPts val="0"/>
                        </a:spcBef>
                        <a:spcAft>
                          <a:spcPts val="0"/>
                        </a:spcAft>
                      </a:pPr>
                      <a:r>
                        <a:rPr lang="en-US" sz="1000" baseline="0" dirty="0" smtClean="0">
                          <a:latin typeface="Times New Roman"/>
                          <a:ea typeface="Times New Roman"/>
                          <a:cs typeface="Times New Roman"/>
                        </a:rPr>
                        <a:t>CI 702 Theories, Models and Research of Teaching</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3179">
                <a:tc>
                  <a:txBody>
                    <a:bodyPr/>
                    <a:lstStyle/>
                    <a:p>
                      <a:pPr marL="0" marR="0">
                        <a:lnSpc>
                          <a:spcPct val="115000"/>
                        </a:lnSpc>
                        <a:spcBef>
                          <a:spcPts val="0"/>
                        </a:spcBef>
                        <a:spcAft>
                          <a:spcPts val="0"/>
                        </a:spcAft>
                      </a:pPr>
                      <a:r>
                        <a:rPr lang="en-US" sz="1000" b="1" dirty="0">
                          <a:latin typeface="Times New Roman"/>
                          <a:ea typeface="Times New Roman"/>
                          <a:cs typeface="Times New Roman"/>
                        </a:rPr>
                        <a:t>Developing a course in collaboration with a faculty member</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August 2010</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Dr. Mary Harris-John</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Times New Roman"/>
                          <a:ea typeface="Times New Roman"/>
                          <a:cs typeface="Times New Roman"/>
                        </a:rPr>
                        <a:t>Co-developed the online course for LS 600 – School Personnel Administration</a:t>
                      </a: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smtClean="0">
                          <a:latin typeface="Times New Roman"/>
                          <a:ea typeface="Times New Roman"/>
                          <a:cs typeface="Times New Roman"/>
                        </a:rPr>
                        <a:t>LS</a:t>
                      </a:r>
                      <a:r>
                        <a:rPr lang="en-US" sz="1000" baseline="0" dirty="0" smtClean="0">
                          <a:latin typeface="Times New Roman"/>
                          <a:ea typeface="Times New Roman"/>
                          <a:cs typeface="Times New Roman"/>
                        </a:rPr>
                        <a:t> 740 Public School Law</a:t>
                      </a:r>
                    </a:p>
                    <a:p>
                      <a:pPr marL="0" marR="0">
                        <a:lnSpc>
                          <a:spcPct val="115000"/>
                        </a:lnSpc>
                        <a:spcBef>
                          <a:spcPts val="0"/>
                        </a:spcBef>
                        <a:spcAft>
                          <a:spcPts val="0"/>
                        </a:spcAft>
                      </a:pPr>
                      <a:r>
                        <a:rPr lang="en-US" sz="1000" baseline="0" dirty="0" smtClean="0">
                          <a:latin typeface="Times New Roman"/>
                          <a:ea typeface="Times New Roman"/>
                          <a:cs typeface="Times New Roman"/>
                        </a:rPr>
                        <a:t>LS 707 Ethical Theories</a:t>
                      </a:r>
                    </a:p>
                    <a:p>
                      <a:pPr marL="0" marR="0">
                        <a:lnSpc>
                          <a:spcPct val="115000"/>
                        </a:lnSpc>
                        <a:spcBef>
                          <a:spcPts val="0"/>
                        </a:spcBef>
                        <a:spcAft>
                          <a:spcPts val="0"/>
                        </a:spcAft>
                      </a:pPr>
                      <a:r>
                        <a:rPr lang="en-US" sz="1000" baseline="0" dirty="0" smtClean="0">
                          <a:latin typeface="Times New Roman"/>
                          <a:ea typeface="Times New Roman"/>
                          <a:cs typeface="Times New Roman"/>
                        </a:rPr>
                        <a:t>CIEC 700 Technology </a:t>
                      </a:r>
                      <a:r>
                        <a:rPr lang="en-US" sz="1000" baseline="0" smtClean="0">
                          <a:latin typeface="Times New Roman"/>
                          <a:ea typeface="Times New Roman"/>
                          <a:cs typeface="Times New Roman"/>
                        </a:rPr>
                        <a:t>and Curriculum</a:t>
                      </a:r>
                      <a:endParaRPr lang="en-US" sz="1000" dirty="0">
                        <a:latin typeface="Times New Roman"/>
                        <a:ea typeface="Times New Roman"/>
                        <a:cs typeface="Times New Roman"/>
                      </a:endParaRPr>
                    </a:p>
                  </a:txBody>
                  <a:tcPr marL="41413" marR="414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TS101857278">
  <a:themeElements>
    <a:clrScheme name="custom">
      <a:dk1>
        <a:sysClr val="windowText" lastClr="000000"/>
      </a:dk1>
      <a:lt1>
        <a:sysClr val="window" lastClr="FFFFFF"/>
      </a:lt1>
      <a:dk2>
        <a:srgbClr val="04617B"/>
      </a:dk2>
      <a:lt2>
        <a:srgbClr val="DBF5F9"/>
      </a:lt2>
      <a:accent1>
        <a:srgbClr val="232F7C"/>
      </a:accent1>
      <a:accent2>
        <a:srgbClr val="237BD6"/>
      </a:accent2>
      <a:accent3>
        <a:srgbClr val="D0082B"/>
      </a:accent3>
      <a:accent4>
        <a:srgbClr val="CED008"/>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F4A8C20-2BB2-4ED7-A688-DD1B39834E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TS101857278</Template>
  <TotalTime>8335</TotalTime>
  <Words>3348</Words>
  <Application>Microsoft Office PowerPoint</Application>
  <PresentationFormat>On-screen Show (4:3)</PresentationFormat>
  <Paragraphs>297</Paragraphs>
  <Slides>19</Slides>
  <Notes>19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Times New Roman</vt:lpstr>
      <vt:lpstr>Comic Sans MS</vt:lpstr>
      <vt:lpstr>Segoe UI</vt:lpstr>
      <vt:lpstr>Calibri</vt:lpstr>
      <vt:lpstr>Perpetua</vt:lpstr>
      <vt:lpstr>TS101857278</vt:lpstr>
      <vt:lpstr> Portfolio of a Servant Leader:  You Can Lean on Me </vt:lpstr>
      <vt:lpstr>Lean on Me</vt:lpstr>
      <vt:lpstr>My Three Sons</vt:lpstr>
      <vt:lpstr>My Wonderful Husband</vt:lpstr>
      <vt:lpstr>Lean on Me</vt:lpstr>
      <vt:lpstr>Doctoral Committee </vt:lpstr>
      <vt:lpstr> My Framework for this Journey</vt:lpstr>
      <vt:lpstr>Personal Leadership Style</vt:lpstr>
      <vt:lpstr>Portfolio Activities</vt:lpstr>
      <vt:lpstr>Scholarship</vt:lpstr>
      <vt:lpstr>True Partnerships:</vt:lpstr>
      <vt:lpstr>Staff and Administrative Views of the  Preschool Collaborative Program</vt:lpstr>
      <vt:lpstr>Collaboration Preschool   Program:</vt:lpstr>
      <vt:lpstr>Professional/Academic Pursuits</vt:lpstr>
      <vt:lpstr>Co-teaching and Co-development of course</vt:lpstr>
      <vt:lpstr>Additional Growth Projects</vt:lpstr>
      <vt:lpstr>If we are wise, we know there is tomorrow…</vt:lpstr>
      <vt:lpstr>Lean on Me</vt:lpstr>
      <vt:lpstr>  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on Me:   A Reflection  of the Cohort Doctoral Process</dc:title>
  <dc:creator>Tina Lou</dc:creator>
  <cp:lastModifiedBy>Thomas, Edna</cp:lastModifiedBy>
  <cp:revision>100</cp:revision>
  <dcterms:created xsi:type="dcterms:W3CDTF">2010-12-14T23:29:20Z</dcterms:created>
  <dcterms:modified xsi:type="dcterms:W3CDTF">2011-04-08T13:27:57Z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TC101857278</vt:lpwstr>
  </property>
</Properties>
</file>