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5" r:id="rId2"/>
    <p:sldId id="256" r:id="rId3"/>
    <p:sldId id="257" r:id="rId4"/>
    <p:sldId id="258" r:id="rId5"/>
    <p:sldId id="259" r:id="rId6"/>
    <p:sldId id="271" r:id="rId7"/>
    <p:sldId id="272" r:id="rId8"/>
    <p:sldId id="273" r:id="rId9"/>
    <p:sldId id="260" r:id="rId10"/>
    <p:sldId id="270" r:id="rId11"/>
    <p:sldId id="275" r:id="rId12"/>
    <p:sldId id="261" r:id="rId13"/>
    <p:sldId id="276" r:id="rId14"/>
    <p:sldId id="262" r:id="rId15"/>
    <p:sldId id="263" r:id="rId16"/>
    <p:sldId id="264" r:id="rId17"/>
    <p:sldId id="266" r:id="rId18"/>
    <p:sldId id="277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A2B"/>
    <a:srgbClr val="0A0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3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1CF89-B996-4DE0-8D42-6F59507F224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09CFF-B8E6-4EFB-BF61-8EB23D4E5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9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give an overview</a:t>
            </a:r>
            <a:r>
              <a:rPr lang="en-US" baseline="0" dirty="0" smtClean="0"/>
              <a:t> of how this was both a professional and personal learning journey that helped me to know myself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9CFF-B8E6-4EFB-BF61-8EB23D4E50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I’ll just briefly explain the McAdams premise that getting to the point where we build memories and share stories is where we know our role.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9CFF-B8E6-4EFB-BF61-8EB23D4E50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Here, I will talk about getting to know my classmates and share a few stories.  I’ll talk about</a:t>
            </a:r>
            <a:r>
              <a:rPr lang="en-US" baseline="0" dirty="0" smtClean="0"/>
              <a:t> a presentation where the roof started to leak all over me, but Betsy, Brenda, and I went right on presenting while we found something to catch the water.  I’ll also talk about Julius.  I also want to talk about attending Randy King’s presentation at the statewide technology conference and meeting his wife.  I may share a story about hearing someone talk about Keith, and thinking “that’s my Keith Butcher he’s talking about.”  Along the way, he became “mine.”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9CFF-B8E6-4EFB-BF61-8EB23D4E505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Here, I have a</a:t>
            </a:r>
            <a:r>
              <a:rPr lang="en-US" baseline="0" dirty="0" smtClean="0"/>
              <a:t> link to the syllabus for the class that Ryan and I </a:t>
            </a:r>
            <a:r>
              <a:rPr lang="en-US" baseline="0" dirty="0" err="1" smtClean="0"/>
              <a:t>cotaught</a:t>
            </a:r>
            <a:r>
              <a:rPr lang="en-US" baseline="0" dirty="0" smtClean="0"/>
              <a:t> with you, a link to the MUGC Fall Seminar webpage and will also talk about the other panel discussions at seminars, and a link to the article that was published through Principal Magazine.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9CFF-B8E6-4EFB-BF61-8EB23D4E50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Next,  I</a:t>
            </a:r>
            <a:r>
              <a:rPr lang="en-US" baseline="0" dirty="0" smtClean="0"/>
              <a:t> am going to talk about the collaboration with Dr. Lassiter and Beth Campbell and the work with Dr. Nicholson and Mary Ann Triplett on the </a:t>
            </a:r>
            <a:r>
              <a:rPr lang="en-US" baseline="0" dirty="0" err="1" smtClean="0"/>
              <a:t>Globaloria</a:t>
            </a:r>
            <a:r>
              <a:rPr lang="en-US" baseline="0" dirty="0" smtClean="0"/>
              <a:t> qualitative research.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9CFF-B8E6-4EFB-BF61-8EB23D4E50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600" dirty="0" smtClean="0"/>
              <a:t> I want to mention that collaboration</a:t>
            </a:r>
            <a:r>
              <a:rPr lang="en-US" sz="1600" baseline="0" dirty="0" smtClean="0"/>
              <a:t> happened in course also, and this was good for me to work with others rather than doing everything by myself.</a:t>
            </a:r>
            <a:endParaRPr lang="en-US" sz="16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Here, I will talk</a:t>
            </a:r>
            <a:r>
              <a:rPr lang="en-US" baseline="0" dirty="0" smtClean="0"/>
              <a:t> about the scholarly growth and the personal growth that I’ve experienced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9CFF-B8E6-4EFB-BF61-8EB23D4E50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will reference the book and talk</a:t>
            </a:r>
            <a:r>
              <a:rPr lang="en-US" baseline="0" dirty="0" smtClean="0"/>
              <a:t> about how at the beginning I had a lot in common with Crawford and on the next slide I’ll talk about how it’s better to know yourself and find others who are special to let you grow into </a:t>
            </a:r>
            <a:r>
              <a:rPr lang="en-US" baseline="0" smtClean="0"/>
              <a:t>your specialness.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9CFF-B8E6-4EFB-BF61-8EB23D4E505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1923D6B9-84B8-420E-B454-0F8A4FC6B7B3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DE5F3B4C-3210-4C86-8F09-247B71DF58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://images.google.com/imgres?imgurl=http://a5.vox.com/6a00d4141e27d66a4700d4141a0bc5685e-500pi&amp;imgrefurl=http://thejazzsuite.vox.com/library/book/6a00d4141e27d66a4700d4141a0bc5685e.html&amp;usg=__dsFH81KqhAZaS_M3Y61dmGYmx6c=&amp;h=500&amp;w=331&amp;sz=31&amp;hl=en&amp;start=526&amp;tbnid=dD_9lkdY-2Y0lM:&amp;tbnh=130&amp;tbnw=86&amp;prev=/images?q=autobiography&amp;start=522&amp;gbv=2&amp;ndsp=18&amp;hl=en&amp;safe=strict&amp;client=dell-usuk-rel&amp;channel=us&amp;sa=N&amp;ad=w5" TargetMode="External"/><Relationship Id="rId18" Type="http://schemas.openxmlformats.org/officeDocument/2006/relationships/image" Target="../media/image30.jpeg"/><Relationship Id="rId3" Type="http://schemas.openxmlformats.org/officeDocument/2006/relationships/hyperlink" Target="http://images.google.com/imgres?imgurl=http://g-ec2.images-amazon.com/images/I/51SS7GEDQTL._books-of-leader_.jpg&amp;imgrefurl=http://www.jupetong.com/the-autobiography-of-martin-luther-king-jr-paperback/2008/07/31/&amp;usg=__fbb9hDZ4VofVNxSWNlFs7RACXQ4=&amp;h=500&amp;w=329&amp;sz=33&amp;hl=en&amp;start=262&amp;tbnid=qow3o6EBQSl8BM:&amp;tbnh=130&amp;tbnw=86&amp;prev=/images?q=autobiography&amp;start=252&amp;gbv=2&amp;ndsp=18&amp;hl=en&amp;safe=strict&amp;client=dell-usuk-rel&amp;channel=us&amp;sa=N&amp;ad=w5" TargetMode="External"/><Relationship Id="rId7" Type="http://schemas.openxmlformats.org/officeDocument/2006/relationships/hyperlink" Target="http://images.google.com/imgres?imgurl=http://orig.pixhost.eu/avaxhome/avaxhome/2007-03-04/Gandhi_orig.jpg&amp;imgrefurl=http://www.free-ebooks-downloads.net/category/biography/page/3/&amp;usg=__hMwg-uTM0J0-oNDBd7vY_H0DN0g=&amp;h=475&amp;w=314&amp;sz=32&amp;hl=en&amp;start=332&amp;tbnid=P3749nt6GYKkcM:&amp;tbnh=129&amp;tbnw=85&amp;prev=/images?q=autobiography&amp;start=324&amp;gbv=2&amp;ndsp=18&amp;hl=en&amp;safe=strict&amp;client=dell-usuk-rel&amp;channel=us&amp;sa=N&amp;ad=w5" TargetMode="External"/><Relationship Id="rId12" Type="http://schemas.openxmlformats.org/officeDocument/2006/relationships/image" Target="../media/image27.jpeg"/><Relationship Id="rId17" Type="http://schemas.openxmlformats.org/officeDocument/2006/relationships/hyperlink" Target="http://images.google.com/imgres?imgurl=http://booksfirst.co.ke/images/DaughteroftheEastAnAutob57213_f.jpg&amp;imgrefurl=http://booksfirst.co.ke/&amp;usg=__r7F9zQypOUe_NycIWX564JWebvU=&amp;h=500&amp;w=326&amp;sz=25&amp;hl=en&amp;start=665&amp;tbnid=qDTIsE9dzGvisM:&amp;tbnh=130&amp;tbnw=85&amp;prev=/images?q=autobiography&amp;start=648&amp;gbv=2&amp;ndsp=18&amp;hl=en&amp;safe=strict&amp;client=dell-usuk-rel&amp;channel=us&amp;sa=N&amp;ad=w5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jpeg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11" Type="http://schemas.openxmlformats.org/officeDocument/2006/relationships/hyperlink" Target="http://images.google.com/imgres?imgurl=http://www.adonaibooks.com/shop_image/product/3.jpg&amp;imgrefurl=http://www.adonaibooks.com/si/3.html&amp;usg=___R066bwH1HICQkGIPYqV47mhhEc=&amp;h=475&amp;w=302&amp;sz=38&amp;hl=en&amp;start=494&amp;tbnid=6Dsw3Pb8p_KI6M:&amp;tbnh=129&amp;tbnw=82&amp;prev=/images?q=autobiography&amp;start=486&amp;gbv=2&amp;ndsp=18&amp;hl=en&amp;safe=strict&amp;client=dell-usuk-rel&amp;channel=us&amp;sa=N&amp;ad=w5" TargetMode="External"/><Relationship Id="rId5" Type="http://schemas.openxmlformats.org/officeDocument/2006/relationships/hyperlink" Target="http://images.google.com/imgres?imgurl=http://ecx.images-amazon.com/images/I/71T32HWVN9L.gif&amp;imgrefurl=http://blogcritics.org/archives/2004/04/13/075625.php&amp;usg=__IjYVjDDaRReoIP0msMqowOGumao=&amp;h=475&amp;w=288&amp;sz=153&amp;hl=en&amp;start=266&amp;tbnid=kpETU0umJ3_sGM:&amp;tbnh=129&amp;tbnw=78&amp;prev=/images?q=autobiography&amp;start=252&amp;gbv=2&amp;ndsp=18&amp;hl=en&amp;safe=strict&amp;client=dell-usuk-rel&amp;channel=us&amp;sa=N&amp;ad=w5" TargetMode="External"/><Relationship Id="rId15" Type="http://schemas.openxmlformats.org/officeDocument/2006/relationships/hyperlink" Target="http://images.google.com/imgres?imgurl=http://a4.vox.com/6a00c22523e1b58e1d00e3989e0c840002-500pi&amp;imgrefurl=http://cageyness.vox.com/library/book/6a00c22523e1b58e1d00e3989e0c840002.html&amp;usg=__axOKW2o8s47i2DaVAaR65SVPmM8=&amp;h=500&amp;w=331&amp;sz=39&amp;hl=en&amp;start=622&amp;tbnid=N9F1oLuEohha7M:&amp;tbnh=130&amp;tbnw=86&amp;prev=/images?q=autobiography&amp;start=612&amp;gbv=2&amp;ndsp=18&amp;hl=en&amp;safe=strict&amp;client=dell-usuk-rel&amp;channel=us&amp;sa=N&amp;ad=w5" TargetMode="External"/><Relationship Id="rId10" Type="http://schemas.openxmlformats.org/officeDocument/2006/relationships/image" Target="../media/image26.jpeg"/><Relationship Id="rId19" Type="http://schemas.openxmlformats.org/officeDocument/2006/relationships/hyperlink" Target="http://images.google.com/imgres?imgurl=https://www.backyardpublisher.com/frontcover72dpi.gif&amp;imgrefurl=https://www.backyardpublisher.com/sub15.htm&amp;usg=__haholdHDTsqgZLJ3XuD89YRn62w=&amp;h=1213&amp;w=776&amp;sz=457&amp;hl=en&amp;start=753&amp;tbnid=r1zn5zVG4dadKM:&amp;tbnh=150&amp;tbnw=96&amp;prev=/images?q=autobiography&amp;start=738&amp;gbv=2&amp;ndsp=18&amp;hl=en&amp;safe=strict&amp;client=dell-usuk-rel&amp;channel=us&amp;sa=N&amp;ad=w5" TargetMode="External"/><Relationship Id="rId4" Type="http://schemas.openxmlformats.org/officeDocument/2006/relationships/image" Target="../media/image23.jpeg"/><Relationship Id="rId9" Type="http://schemas.openxmlformats.org/officeDocument/2006/relationships/hyperlink" Target="http://images.google.com/imgres?imgurl=http://www.thenile.com.au/images/books/Eric-Clapton/Eric-Clapton-The-Autobiography-9781846053092.jpg&amp;imgrefurl=http://www.thenile.com.au/books/9781846053092/&amp;usg=__ZHICu4WE-5QtUtvcqvwKSSiXbfo=&amp;h=300&amp;w=191&amp;sz=17&amp;hl=en&amp;start=474&amp;tbnid=0R6h31VApv2CfM:&amp;tbnh=116&amp;tbnw=74&amp;prev=/images?q=autobiography&amp;start=468&amp;gbv=2&amp;ndsp=18&amp;hl=en&amp;safe=strict&amp;client=dell-usuk-rel&amp;channel=us&amp;sa=N&amp;ad=w5" TargetMode="External"/><Relationship Id="rId1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Nicholson%20and%20Me%20E-mail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Toshiba\Desktop\Portfolio%20Power%20Point\short.mp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36351191@N00/sets/72157622783034921/" TargetMode="External"/><Relationship Id="rId2" Type="http://schemas.openxmlformats.org/officeDocument/2006/relationships/hyperlink" Target="http://www.childrenslibrary.org/icdl/BookPage?bookid=wilroya_00940006&amp;pnum1=40&amp;twoPage=true&amp;route=text&amp;size=0&amp;fullscreen=false&amp;lang=English&amp;ilang=Englis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yricsfly.com/search/view.phd991d1f927&amp;view=442940&amp;hl=&amp;op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193516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>
                <a:latin typeface="Brush Script MT"/>
              </a:rPr>
              <a:t>Appalachian Math and  Science Partnership-Marshall University and </a:t>
            </a:r>
            <a:r>
              <a:rPr lang="en-US" sz="4800" dirty="0" err="1" smtClean="0">
                <a:latin typeface="Brush Script MT"/>
              </a:rPr>
              <a:t>Globaloria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1" name="Picture 10" descr="global lear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971800"/>
            <a:ext cx="35052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971800"/>
            <a:ext cx="4267200" cy="28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Collaboration in Practice: </a:t>
            </a:r>
          </a:p>
          <a:p>
            <a:r>
              <a:rPr lang="en-US" sz="2000" dirty="0" smtClean="0"/>
              <a:t> A Qualitative Evaluation of the Partnership Enhancement Program (PEP), AMSP-MU</a:t>
            </a:r>
          </a:p>
          <a:p>
            <a:r>
              <a:rPr lang="en-US" sz="2000" dirty="0" smtClean="0"/>
              <a:t>Appalachian Math and Science Partnership-Marshall University</a:t>
            </a:r>
          </a:p>
          <a:p>
            <a:endParaRPr lang="en-US" sz="2000" dirty="0" smtClean="0"/>
          </a:p>
          <a:p>
            <a:r>
              <a:rPr lang="en-US" sz="2000" dirty="0" smtClean="0"/>
              <a:t>Evaluators:  Luke Eric Lassiter, PhD and Elizabeth Campbell, MA</a:t>
            </a:r>
            <a:endParaRPr lang="en-US" sz="2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04800"/>
            <a:ext cx="83058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latin typeface="Brush Script MT"/>
              </a:rPr>
              <a:t>Autobiographical/Biographical</a:t>
            </a:r>
            <a:br>
              <a:rPr lang="en-US" dirty="0" smtClean="0">
                <a:latin typeface="Brush Script MT"/>
              </a:rPr>
            </a:br>
            <a:r>
              <a:rPr lang="en-US" dirty="0" smtClean="0">
                <a:solidFill>
                  <a:srgbClr val="003EBB"/>
                </a:solidFill>
                <a:latin typeface="Brush Script MT"/>
              </a:rPr>
              <a:t> </a:t>
            </a:r>
            <a:r>
              <a:rPr lang="en-US" dirty="0" smtClean="0">
                <a:latin typeface="Brush Script MT"/>
              </a:rPr>
              <a:t>Influence</a:t>
            </a:r>
            <a:r>
              <a:rPr lang="en-US" dirty="0" smtClean="0">
                <a:solidFill>
                  <a:srgbClr val="003EBB"/>
                </a:solidFill>
                <a:latin typeface="Brush Script MT"/>
              </a:rPr>
              <a:t> </a:t>
            </a:r>
            <a:r>
              <a:rPr lang="en-US" dirty="0" smtClean="0">
                <a:latin typeface="Brush Script MT"/>
              </a:rPr>
              <a:t>of Curriculum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2209800" y="4267200"/>
            <a:ext cx="7696200" cy="24384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Presenters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Anita Stephenson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Brenda </a:t>
            </a:r>
            <a:r>
              <a:rPr lang="en-US" b="1" dirty="0" err="1" smtClean="0"/>
              <a:t>Tuckwiller</a:t>
            </a:r>
            <a:endParaRPr lang="en-US" b="1" dirty="0" smtClean="0"/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b="1" dirty="0" smtClean="0"/>
              <a:t>Elizabeth </a:t>
            </a:r>
            <a:r>
              <a:rPr lang="en-US" b="1" dirty="0" err="1" smtClean="0"/>
              <a:t>Brucker</a:t>
            </a:r>
            <a:endParaRPr lang="en-US" b="1" dirty="0" smtClean="0"/>
          </a:p>
        </p:txBody>
      </p:sp>
      <p:pic>
        <p:nvPicPr>
          <p:cNvPr id="4100" name="Picture 8" descr="http://tbn0.google.com/images?q=tbn:qow3o6EBQSl8BM:http://g-ec2.images-amazon.com/images/I/51SS7GEDQTL._books-of-leader_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1554" y="1905000"/>
            <a:ext cx="156268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0" descr="http://tbn0.google.com/images?q=tbn:kpETU0umJ3_sGM:http://ecx.images-amazon.com/images/I/71T32HWVN9L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1981200"/>
            <a:ext cx="1302489" cy="215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4" descr="http://tbn0.google.com/images?q=tbn:P3749nt6GYKkcM:http://orig.pixhost.eu/avaxhome/avaxhome/2007-03-04/Gandhi_orig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114800"/>
            <a:ext cx="1524000" cy="231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4" descr="http://tbn0.google.com/images?q=tbn:0R6h31VApv2CfM:http://www.thenile.com.au/images/books/Eric-Clapton/Eric-Clapton-The-Autobiography-978184605309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1359" y="1905000"/>
            <a:ext cx="1185041" cy="185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6" descr="http://tbn0.google.com/images?q=tbn:6Dsw3Pb8p_KI6M:http://www.adonaibooks.com/shop_image/product/3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4038600"/>
            <a:ext cx="1524000" cy="23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30" descr="http://tbn0.google.com/images?q=tbn:dD_9lkdY-2Y0lM:http://a5.vox.com/6a00d4141e27d66a4700d4141a0bc5685e-500pi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15200" y="4190999"/>
            <a:ext cx="1447800" cy="218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34" descr="http://tbn0.google.com/images?q=tbn:N9F1oLuEohha7M:http://a4.vox.com/6a00c22523e1b58e1d00e3989e0c840002-500pi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81400" y="1981200"/>
            <a:ext cx="110900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36" descr="http://tbn0.google.com/images?q=tbn:qDTIsE9dzGvisM:http://booksfirst.co.ke/images/DaughteroftheEastAnAutob57213_f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696200" y="1981200"/>
            <a:ext cx="1066800" cy="163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40" descr="http://tbn0.google.com/images?q=tbn:r1zn5zVG4dadKM:https://www.backyardpublisher.com/frontcover72dpi.gif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800600" y="1981200"/>
            <a:ext cx="141427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eed-sprouting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304800"/>
            <a:ext cx="5476407" cy="60960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200400" y="381000"/>
            <a:ext cx="4114800" cy="990600"/>
          </a:xfrm>
          <a:prstGeom prst="rect">
            <a:avLst/>
          </a:prstGeom>
        </p:spPr>
        <p:txBody>
          <a:bodyPr vert="horz" lIns="45720" tIns="0" rIns="45720" bIns="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/>
                <a:ea typeface="+mj-ea"/>
                <a:cs typeface="+mj-cs"/>
              </a:rPr>
              <a:t>Reflection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0" y="510540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Professional and Personal Growth</a:t>
            </a:r>
            <a:endParaRPr lang="en-US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9144000" cy="868362"/>
          </a:xfrm>
        </p:spPr>
        <p:txBody>
          <a:bodyPr/>
          <a:lstStyle/>
          <a:p>
            <a:r>
              <a:rPr lang="en-US" sz="4000" dirty="0" smtClean="0">
                <a:latin typeface="Brush Script MT"/>
              </a:rPr>
              <a:t>I've lived in this place and I know all the faces</a:t>
            </a:r>
            <a:br>
              <a:rPr lang="en-US" sz="4000" dirty="0" smtClean="0">
                <a:latin typeface="Brush Script MT"/>
              </a:rPr>
            </a:br>
            <a:r>
              <a:rPr lang="en-US" sz="4000" dirty="0" smtClean="0">
                <a:latin typeface="Brush Script MT"/>
              </a:rPr>
              <a:t>Each one is different but they're always the same</a:t>
            </a:r>
            <a:br>
              <a:rPr lang="en-US" sz="4000" dirty="0" smtClean="0">
                <a:latin typeface="Brush Script MT"/>
              </a:rPr>
            </a:br>
            <a:r>
              <a:rPr lang="en-US" sz="4000" dirty="0" smtClean="0">
                <a:latin typeface="Brush Script MT"/>
              </a:rPr>
              <a:t>They mean me no harm but it's time that I face it</a:t>
            </a:r>
            <a:br>
              <a:rPr lang="en-US" sz="4000" dirty="0" smtClean="0">
                <a:latin typeface="Brush Script MT"/>
              </a:rPr>
            </a:br>
            <a:r>
              <a:rPr lang="en-US" sz="4000" dirty="0" smtClean="0">
                <a:latin typeface="Brush Script MT"/>
              </a:rPr>
              <a:t>They'll never allow me to change</a:t>
            </a:r>
            <a:br>
              <a:rPr lang="en-US" sz="4000" dirty="0" smtClean="0">
                <a:latin typeface="Brush Script MT"/>
              </a:rPr>
            </a:br>
            <a:r>
              <a:rPr lang="en-US" sz="3200" dirty="0" smtClean="0">
                <a:solidFill>
                  <a:srgbClr val="396A2B"/>
                </a:solidFill>
                <a:latin typeface="Brush Script MT"/>
              </a:rPr>
              <a:t>I’m </a:t>
            </a:r>
            <a:r>
              <a:rPr lang="en-US" sz="3200" dirty="0" err="1" smtClean="0">
                <a:solidFill>
                  <a:srgbClr val="396A2B"/>
                </a:solidFill>
                <a:latin typeface="Brush Script MT"/>
              </a:rPr>
              <a:t>Movin</a:t>
            </a:r>
            <a:r>
              <a:rPr lang="en-US" sz="3200" dirty="0" smtClean="0">
                <a:solidFill>
                  <a:srgbClr val="396A2B"/>
                </a:solidFill>
                <a:latin typeface="Brush Script MT"/>
              </a:rPr>
              <a:t>’ On lyrics by Rascal </a:t>
            </a:r>
            <a:r>
              <a:rPr lang="en-US" sz="3200" dirty="0" err="1" smtClean="0">
                <a:solidFill>
                  <a:srgbClr val="396A2B"/>
                </a:solidFill>
                <a:latin typeface="Brush Script MT"/>
              </a:rPr>
              <a:t>Flatts</a:t>
            </a:r>
            <a:endParaRPr lang="en-US" sz="3200" dirty="0">
              <a:solidFill>
                <a:srgbClr val="396A2B"/>
              </a:solidFill>
              <a:latin typeface="Brush Script MT"/>
            </a:endParaRPr>
          </a:p>
        </p:txBody>
      </p:sp>
      <p:pic>
        <p:nvPicPr>
          <p:cNvPr id="4" name="shor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467600" y="3962400"/>
            <a:ext cx="76200" cy="76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ily_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8153400" cy="50292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895600" y="1143000"/>
            <a:ext cx="4038600" cy="716888"/>
          </a:xfrm>
          <a:prstGeom prst="rect">
            <a:avLst/>
          </a:prstGeom>
        </p:spPr>
        <p:txBody>
          <a:bodyPr vert="horz" lIns="91440" tIns="0" rIns="45720" bIns="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2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Potential Dissertation Topics</a:t>
            </a:r>
            <a:endParaRPr kumimoji="0" lang="en-US" sz="2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228600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/>
                <a:ea typeface="+mj-ea"/>
                <a:cs typeface="+mj-cs"/>
              </a:rPr>
              <a:t>Next Steps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/>
              <a:ea typeface="+mj-ea"/>
              <a:cs typeface="+mj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38200" y="3429000"/>
            <a:ext cx="3124200" cy="1219200"/>
          </a:xfrm>
          <a:prstGeom prst="roundRect">
            <a:avLst/>
          </a:prstGeom>
          <a:solidFill>
            <a:schemeClr val="accent3">
              <a:alpha val="6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loco-parentis – </a:t>
            </a:r>
          </a:p>
          <a:p>
            <a:pPr algn="ctr"/>
            <a:r>
              <a:rPr lang="en-US" dirty="0" smtClean="0"/>
              <a:t>Where does the school’s responsibility begin and end?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886200" y="2438400"/>
            <a:ext cx="3124200" cy="685800"/>
          </a:xfrm>
          <a:prstGeom prst="roundRect">
            <a:avLst/>
          </a:prstGeom>
          <a:solidFill>
            <a:schemeClr val="accent3">
              <a:alpha val="6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Read 180 Program Evaluation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495800" y="3733800"/>
            <a:ext cx="3124200" cy="762000"/>
          </a:xfrm>
          <a:prstGeom prst="roundRect">
            <a:avLst/>
          </a:prstGeom>
          <a:solidFill>
            <a:schemeClr val="accent3">
              <a:alpha val="6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Perception of leadership based on leadership style and gender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868362"/>
          </a:xfrm>
        </p:spPr>
        <p:txBody>
          <a:bodyPr/>
          <a:lstStyle/>
          <a:p>
            <a:r>
              <a:rPr lang="en-US" sz="6600" dirty="0" smtClean="0">
                <a:latin typeface="Brush Script MT"/>
              </a:rPr>
              <a:t>Crawford, the Royal Raven</a:t>
            </a:r>
            <a:endParaRPr lang="en-US" sz="6600" dirty="0">
              <a:latin typeface="Brush Script MT"/>
            </a:endParaRPr>
          </a:p>
        </p:txBody>
      </p:sp>
      <p:pic>
        <p:nvPicPr>
          <p:cNvPr id="4" name="Picture 3" descr="Snapshot 2011-03-08 18-24-50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162215"/>
            <a:ext cx="4876800" cy="335408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533400"/>
            <a:ext cx="5562600" cy="5867400"/>
          </a:xfrm>
          <a:prstGeom prst="rect">
            <a:avLst/>
          </a:prstGeom>
          <a:blipFill rotWithShape="1"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napshot 2011-03-08 18-21-51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685800"/>
            <a:ext cx="5186941" cy="5257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313613" cy="868362"/>
          </a:xfrm>
        </p:spPr>
        <p:txBody>
          <a:bodyPr/>
          <a:lstStyle/>
          <a:p>
            <a:r>
              <a:rPr lang="en-US" sz="6600" dirty="0" smtClean="0">
                <a:latin typeface="Brush Script MT"/>
              </a:rPr>
              <a:t>Credits</a:t>
            </a:r>
            <a:endParaRPr lang="en-US" sz="6600" dirty="0">
              <a:latin typeface="Brush Script M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143000" y="2133600"/>
            <a:ext cx="67056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McAdams, D. P. (1996). Personality, modernity, and the storied self: A contemporary framework for studying persons.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Psychological Inquiry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295-321.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819400"/>
            <a:ext cx="678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http://www.childrenslibrary.org/icdl/BookPage?bookid=wilroya_00940006&amp;pnum1=40&amp;twoPage=true&amp;route=text&amp;size=0&amp;fullscreen=false&amp;lang=English&amp;ilang=English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1066800" y="3900101"/>
            <a:ext cx="708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http://www.flickr.com/photos/36351191@N00/sets/72157622783034921/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http://lyricsfly.com/search/view.phd991d1f927&amp;view=442940&amp;hl=&amp;opt</a:t>
            </a:r>
            <a:r>
              <a:rPr lang="en-US" dirty="0" smtClean="0"/>
              <a:t>=</a:t>
            </a:r>
          </a:p>
          <a:p>
            <a:endParaRPr lang="en-US" dirty="0" smtClean="0"/>
          </a:p>
          <a:p>
            <a:r>
              <a:rPr lang="en-US" dirty="0" smtClean="0"/>
              <a:t>                       Presentation Content by Anita Stephenson</a:t>
            </a:r>
          </a:p>
          <a:p>
            <a:r>
              <a:rPr lang="en-US" dirty="0" smtClean="0"/>
              <a:t>                           Layout and Design by Jesse Stephenson</a:t>
            </a:r>
          </a:p>
          <a:p>
            <a:endParaRPr lang="en-US" dirty="0" smtClean="0"/>
          </a:p>
          <a:p>
            <a:endParaRPr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>
                <a:latin typeface="Brush Script MT"/>
              </a:rPr>
              <a:t/>
            </a:r>
            <a:br>
              <a:rPr lang="en-US" sz="8800" dirty="0" smtClean="0">
                <a:latin typeface="Brush Script MT"/>
              </a:rPr>
            </a:br>
            <a:r>
              <a:rPr lang="en-US" sz="8800" dirty="0" smtClean="0">
                <a:latin typeface="Brush Script MT"/>
              </a:rPr>
              <a:t/>
            </a:r>
            <a:br>
              <a:rPr lang="en-US" sz="8800" dirty="0" smtClean="0">
                <a:latin typeface="Brush Script MT"/>
              </a:rPr>
            </a:br>
            <a:r>
              <a:rPr lang="en-US" sz="8800" dirty="0" smtClean="0">
                <a:latin typeface="Brush Script MT"/>
              </a:rPr>
              <a:t>Knowing You</a:t>
            </a:r>
            <a:br>
              <a:rPr lang="en-US" sz="8800" dirty="0" smtClean="0">
                <a:latin typeface="Brush Script MT"/>
              </a:rPr>
            </a:br>
            <a:r>
              <a:rPr lang="en-US" sz="8800" dirty="0" smtClean="0">
                <a:latin typeface="Brush Script MT"/>
              </a:rPr>
              <a:t>Knowing Me</a:t>
            </a:r>
            <a:endParaRPr lang="en-US" sz="8800" dirty="0">
              <a:latin typeface="Brush Script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429000" y="3962400"/>
            <a:ext cx="6477000" cy="11747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Anita Stephenson</a:t>
            </a:r>
          </a:p>
          <a:p>
            <a:pPr>
              <a:buNone/>
            </a:pPr>
            <a:r>
              <a:rPr lang="en-US" dirty="0" smtClean="0"/>
              <a:t>Portfolio Defense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24384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Brush Script MT"/>
              </a:rPr>
              <a:t>McAdam’s</a:t>
            </a:r>
            <a:r>
              <a:rPr lang="en-US" sz="6600" dirty="0" smtClean="0">
                <a:latin typeface="Brush Script MT"/>
              </a:rPr>
              <a:t/>
            </a:r>
            <a:br>
              <a:rPr lang="en-US" sz="6600" dirty="0" smtClean="0">
                <a:latin typeface="Brush Script MT"/>
              </a:rPr>
            </a:br>
            <a:r>
              <a:rPr lang="en-US" sz="6600" dirty="0" smtClean="0">
                <a:latin typeface="Brush Script MT"/>
              </a:rPr>
              <a:t> Three Levels of Knowing</a:t>
            </a:r>
            <a:endParaRPr lang="en-US" sz="6600" dirty="0">
              <a:latin typeface="Brush Script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200400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/>
              </a:buClr>
              <a:buFont typeface="Wingdings" charset="2"/>
              <a:buChar char=""/>
            </a:pPr>
            <a:r>
              <a:rPr lang="en-US" sz="2800" dirty="0" smtClean="0"/>
              <a:t>       Encountering Others as Strangers</a:t>
            </a:r>
          </a:p>
          <a:p>
            <a:endParaRPr lang="en-US" sz="2800" dirty="0" smtClean="0"/>
          </a:p>
          <a:p>
            <a:pPr>
              <a:buClr>
                <a:schemeClr val="bg2"/>
              </a:buClr>
              <a:buFont typeface="Wingdings" charset="2"/>
              <a:buChar char=""/>
            </a:pPr>
            <a:r>
              <a:rPr lang="en-US" sz="2800" dirty="0" smtClean="0"/>
              <a:t>          Discovering Others as Friends</a:t>
            </a:r>
          </a:p>
          <a:p>
            <a:endParaRPr lang="en-US" sz="2800" dirty="0" smtClean="0"/>
          </a:p>
          <a:p>
            <a:pPr>
              <a:buClr>
                <a:schemeClr val="bg2"/>
              </a:buClr>
              <a:buFont typeface="Wingdings" charset="2"/>
              <a:buChar char=""/>
            </a:pPr>
            <a:r>
              <a:rPr lang="en-US" sz="2800" dirty="0" smtClean="0"/>
              <a:t>Building Stories and Memories with Friends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28800"/>
            <a:ext cx="7313613" cy="868362"/>
          </a:xfrm>
        </p:spPr>
        <p:txBody>
          <a:bodyPr/>
          <a:lstStyle/>
          <a:p>
            <a:r>
              <a:rPr lang="en-US" sz="8000" dirty="0" smtClean="0">
                <a:latin typeface="Brush Script MT"/>
              </a:rPr>
              <a:t>Flatwoods Cohort</a:t>
            </a:r>
            <a:endParaRPr lang="en-US" sz="8000" dirty="0">
              <a:latin typeface="Brush Script M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057400" y="3200400"/>
            <a:ext cx="6477000" cy="1174750"/>
          </a:xfrm>
        </p:spPr>
        <p:txBody>
          <a:bodyPr>
            <a:noAutofit/>
          </a:bodyPr>
          <a:lstStyle/>
          <a:p>
            <a:pPr>
              <a:buClr>
                <a:schemeClr val="bg2"/>
              </a:buClr>
              <a:buFont typeface="Wingdings" charset="2"/>
              <a:buChar char=""/>
            </a:pPr>
            <a:r>
              <a:rPr lang="en-US" sz="2800" dirty="0" smtClean="0"/>
              <a:t>August 2007 – Present -- Strangers</a:t>
            </a:r>
          </a:p>
          <a:p>
            <a:pPr>
              <a:buClr>
                <a:schemeClr val="bg2"/>
              </a:buClr>
              <a:buFont typeface="Wingdings" charset="2"/>
              <a:buChar char=""/>
            </a:pPr>
            <a:r>
              <a:rPr lang="en-US" sz="2800" dirty="0" smtClean="0"/>
              <a:t>     Course Work -- Friends</a:t>
            </a:r>
          </a:p>
          <a:p>
            <a:pPr>
              <a:buClr>
                <a:schemeClr val="bg2"/>
              </a:buClr>
              <a:buFont typeface="Wingdings" charset="2"/>
              <a:buChar char=""/>
            </a:pPr>
            <a:r>
              <a:rPr lang="en-US" sz="2800" dirty="0" smtClean="0"/>
              <a:t>        Bonding -- Family</a:t>
            </a:r>
            <a:endParaRPr lang="en-US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Working Together To Better The Earth.bmp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t="-40949" b="-40949"/>
          <a:stretch>
            <a:fillRect/>
          </a:stretch>
        </p:blipFill>
        <p:spPr>
          <a:xfrm rot="21421631">
            <a:off x="956086" y="992504"/>
            <a:ext cx="3132064" cy="4627419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52600" y="457200"/>
            <a:ext cx="6172200" cy="1600200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/>
                <a:ea typeface="+mj-ea"/>
                <a:cs typeface="+mj-cs"/>
              </a:rPr>
              <a:t>Scholarly Activities</a:t>
            </a:r>
            <a:endParaRPr kumimoji="0" lang="en-US" sz="6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rush Script MT"/>
              <a:ea typeface="+mj-ea"/>
              <a:cs typeface="+mj-cs"/>
            </a:endParaRPr>
          </a:p>
        </p:txBody>
      </p:sp>
      <p:pic>
        <p:nvPicPr>
          <p:cNvPr id="11" name="Picture 10" descr="scholarship-book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209800"/>
            <a:ext cx="3101975" cy="2410819"/>
          </a:xfrm>
          <a:prstGeom prst="rect">
            <a:avLst/>
          </a:prstGeom>
        </p:spPr>
      </p:pic>
      <p:pic>
        <p:nvPicPr>
          <p:cNvPr id="12" name="Picture 11" descr="open_bo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4572000"/>
            <a:ext cx="3267075" cy="203219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457200"/>
          <a:ext cx="8305800" cy="5993890"/>
        </p:xfrm>
        <a:graphic>
          <a:graphicData uri="http://schemas.openxmlformats.org/drawingml/2006/table">
            <a:tbl>
              <a:tblPr/>
              <a:tblGrid>
                <a:gridCol w="1637407"/>
                <a:gridCol w="780738"/>
                <a:gridCol w="1623778"/>
                <a:gridCol w="1810688"/>
                <a:gridCol w="2453189"/>
              </a:tblGrid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Portfolio Activity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Date(s)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Performed in Collaboration With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Times New Roman"/>
                          <a:ea typeface="Times New Roman"/>
                          <a:cs typeface="Times New Roman"/>
                        </a:rPr>
                        <a:t>Description of Activity</a:t>
                      </a:r>
                      <a:endParaRPr lang="en-US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Courses Supporting this Activity</a:t>
                      </a:r>
                      <a:endParaRPr lang="en-US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Presentation and publication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October 2007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Dr. Teresa Eagle and Mary Ann Triplett, MU Doctoral Student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SRCEA Fall Conference Charleston, WV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lang="en-US" sz="1000" i="1" baseline="30000"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 Century Leadership Skills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LS 710 Principles of Leadership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CI 677 Writing for Publication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2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Round Table Presentation/Discussion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October 2008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Dr. Mary Harris-John and other MU Doctoral students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Doctoral Seminar, Marshall University Graduate College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Conferences, Presentations, and Other Portfolio Opportunities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LS 707 Ethical Theories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LS 710 Principles of Leadership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CI 677 Writing for Publication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Publication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December 2008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Dr. Fran Simone and Beth Campbell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Principal Magazine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Gaining Ground on AYP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LS 710 Principles of Leadership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CI 677 Writing for Publication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Co-teaching with Faculty Member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Spring 2009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Dr. Mary Harris-John and Ryan Haught, MU Doctoral Student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Co-taught LS 660 Internship School Management II at Clay County Middle School Clay, WV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LS 705 Administrative Theory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LS 710 Principles of Leadership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LS 740 Public School Law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62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Research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Summer 2009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Dr. Eric Lassiter and  Beth Campbell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Gathered qualitative data for the Math and Science Partnership Collaboration and Communication Research Project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EDF 625 Qualitative Research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CIEC 700 Technology and Curriculum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LS 647 Adult and Continuing Education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Round Table Presentation/Discussion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August 2009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Dr. Calvin Meyer and other MU Doctoral Students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Presentation to New MU Faculty at  Orientation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Huntington Campus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Teaching to a Difficult Text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CI 702 Curriculum Theories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CI 703 Theories, Models, and Research of Teaching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Round Table Presentation/Discussion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October 2010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Dr. Mary Harris-John and other MU Doctoral Students</a:t>
                      </a: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Doctoral Seminar, Marshall University Graduate College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i="1">
                          <a:latin typeface="Times New Roman"/>
                          <a:ea typeface="Times New Roman"/>
                          <a:cs typeface="Times New Roman"/>
                        </a:rPr>
                        <a:t>Middle School Task Force</a:t>
                      </a:r>
                      <a:endParaRPr lang="en-U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LS 707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Ethical Theories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LS 710 Principles of Leadership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CIEC 700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Technology and Curriculum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CI 706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Multicultural 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Education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3809" marR="438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3613" cy="868362"/>
          </a:xfrm>
        </p:spPr>
        <p:txBody>
          <a:bodyPr/>
          <a:lstStyle/>
          <a:p>
            <a:r>
              <a:rPr lang="en-US" sz="5400" dirty="0" smtClean="0">
                <a:latin typeface="Brush Script MT"/>
              </a:rPr>
              <a:t>Presentations and Publications</a:t>
            </a:r>
            <a:endParaRPr lang="en-US" sz="5400" dirty="0">
              <a:latin typeface="Brush Script M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19200"/>
            <a:ext cx="7924800" cy="5334000"/>
          </a:xfrm>
          <a:prstGeom prst="rect">
            <a:avLst/>
          </a:prstGeom>
          <a:blipFill rotWithShape="1">
            <a:blip r:embed="rId2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8" name="Picture 7" descr="SRCEA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447800"/>
            <a:ext cx="3678509" cy="4829638"/>
          </a:xfrm>
          <a:prstGeom prst="rect">
            <a:avLst/>
          </a:prstGeom>
        </p:spPr>
      </p:pic>
      <p:pic>
        <p:nvPicPr>
          <p:cNvPr id="12" name="Picture 11" descr="Principal Mag C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1447800"/>
            <a:ext cx="3581400" cy="4800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73162"/>
          </a:xfrm>
        </p:spPr>
        <p:txBody>
          <a:bodyPr/>
          <a:lstStyle/>
          <a:p>
            <a:r>
              <a:rPr lang="en-US" sz="4800" dirty="0" smtClean="0">
                <a:latin typeface="Brush Script MT"/>
              </a:rPr>
              <a:t>Co-teaching and Round-table Discussions</a:t>
            </a:r>
            <a:endParaRPr lang="en-US" sz="4800" dirty="0">
              <a:latin typeface="Brush Script MT"/>
            </a:endParaRPr>
          </a:p>
        </p:txBody>
      </p:sp>
      <p:pic>
        <p:nvPicPr>
          <p:cNvPr id="12" name="Picture 11" descr="Leadership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371601"/>
            <a:ext cx="3606975" cy="4571999"/>
          </a:xfrm>
          <a:prstGeom prst="rect">
            <a:avLst/>
          </a:prstGeom>
        </p:spPr>
      </p:pic>
      <p:pic>
        <p:nvPicPr>
          <p:cNvPr id="13" name="Picture 12" descr="Fall 2010 Seminar Artifa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1" y="2971800"/>
            <a:ext cx="3581400" cy="27768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4038600" cy="4572000"/>
          </a:xfrm>
          <a:prstGeom prst="rect">
            <a:avLst/>
          </a:prstGeom>
          <a:blipFill rotWithShape="1">
            <a:blip r:embed="rId4" cstate="print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yer Thank You Let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1524000"/>
            <a:ext cx="3733800" cy="382739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abor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57200"/>
            <a:ext cx="8153400" cy="57911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5&quot;/&gt;&lt;/object&gt;&lt;object type=&quot;3&quot; unique_id=&quot;10004&quot;&gt;&lt;property id=&quot;20148&quot; value=&quot;5&quot;/&gt;&lt;property id=&quot;20300&quot; value=&quot;Slide 2 - &amp;quot;&amp;#x0D;&amp;#x0A;&amp;#x0D;&amp;#x0A;Knowing You&amp;#x0D;&amp;#x0A;Knowing Me&amp;quot;&quot;/&gt;&lt;property id=&quot;20307&quot; value=&quot;256&quot;/&gt;&lt;/object&gt;&lt;object type=&quot;3&quot; unique_id=&quot;10005&quot;&gt;&lt;property id=&quot;20148&quot; value=&quot;5&quot;/&gt;&lt;property id=&quot;20300&quot; value=&quot;Slide 3 - &amp;quot;McAdam’s&amp;#x0D;&amp;#x0A; Three Levels of Knowing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Flatwoods Cohort&amp;quot;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 - &amp;quot;Presentations and Publications&amp;quot;&quot;/&gt;&lt;property id=&quot;20307&quot; value=&quot;272&quot;/&gt;&lt;/object&gt;&lt;object type=&quot;3&quot; unique_id=&quot;10010&quot;&gt;&lt;property id=&quot;20148&quot; value=&quot;5&quot;/&gt;&lt;property id=&quot;20300&quot; value=&quot;Slide 8 - &amp;quot;Co-teaching and Round-table Discussions&amp;quot;&quot;/&gt;&lt;property id=&quot;20307&quot; value=&quot;273&quot;/&gt;&lt;/object&gt;&lt;object type=&quot;3&quot; unique_id=&quot;10011&quot;&gt;&lt;property id=&quot;20148&quot; value=&quot;5&quot;/&gt;&lt;property id=&quot;20300&quot; value=&quot;Slide 9&quot;/&gt;&lt;property id=&quot;20307&quot; value=&quot;260&quot;/&gt;&lt;/object&gt;&lt;object type=&quot;3&quot; unique_id=&quot;10012&quot;&gt;&lt;property id=&quot;20148&quot; value=&quot;5&quot;/&gt;&lt;property id=&quot;20300&quot; value=&quot;Slide 10 - &amp;quot;&amp;#x0D;&amp;#x0A;&amp;#x0D;&amp;#x0A;&amp;#x0D;&amp;#x0A;Appalachian Math and  Science Partnership-Marshall University and Globaloria&amp;#x0D;&amp;#x0A;&amp;#x0D;&amp;#x0A;&amp;#x0D;&amp;#x0A;&amp;quot;&quot;/&gt;&lt;property id=&quot;20307&quot; value=&quot;270&quot;/&gt;&lt;/object&gt;&lt;object type=&quot;3&quot; unique_id=&quot;10013&quot;&gt;&lt;property id=&quot;20148&quot; value=&quot;5&quot;/&gt;&lt;property id=&quot;20300&quot; value=&quot;Slide 11 - &amp;quot;Autobiographical/Biographical&amp;#x0D;&amp;#x0A; Influence of Curriculum&amp;quot;&quot;/&gt;&lt;property id=&quot;20307&quot; value=&quot;275&quot;/&gt;&lt;/object&gt;&lt;object type=&quot;3&quot; unique_id=&quot;10014&quot;&gt;&lt;property id=&quot;20148&quot; value=&quot;5&quot;/&gt;&lt;property id=&quot;20300&quot; value=&quot;Slide 12&quot;/&gt;&lt;property id=&quot;20307&quot; value=&quot;261&quot;/&gt;&lt;/object&gt;&lt;object type=&quot;3&quot; unique_id=&quot;10015&quot;&gt;&lt;property id=&quot;20148&quot; value=&quot;5&quot;/&gt;&lt;property id=&quot;20300&quot; value=&quot;Slide 13 - &amp;quot;I've lived in this place and I know all the faces&amp;#x0D;&amp;#x0A;Each one is different but they're always the same&amp;#x0D;&amp;#x0A;They mean me n&quot;/&gt;&lt;property id=&quot;20307&quot; value=&quot;276&quot;/&gt;&lt;/object&gt;&lt;object type=&quot;3&quot; unique_id=&quot;10016&quot;&gt;&lt;property id=&quot;20148&quot; value=&quot;5&quot;/&gt;&lt;property id=&quot;20300&quot; value=&quot;Slide 14&quot;/&gt;&lt;property id=&quot;20307&quot; value=&quot;262&quot;/&gt;&lt;/object&gt;&lt;object type=&quot;3&quot; unique_id=&quot;10017&quot;&gt;&lt;property id=&quot;20148&quot; value=&quot;5&quot;/&gt;&lt;property id=&quot;20300&quot; value=&quot;Slide 15 - &amp;quot;Crawford, the Royal Raven&amp;quot;&quot;/&gt;&lt;property id=&quot;20307&quot; value=&quot;263&quot;/&gt;&lt;/object&gt;&lt;object type=&quot;3&quot; unique_id=&quot;10018&quot;&gt;&lt;property id=&quot;20148&quot; value=&quot;5&quot;/&gt;&lt;property id=&quot;20300&quot; value=&quot;Slide 16&quot;/&gt;&lt;property id=&quot;20307&quot; value=&quot;264&quot;/&gt;&lt;/object&gt;&lt;object type=&quot;3&quot; unique_id=&quot;10019&quot;&gt;&lt;property id=&quot;20148&quot; value=&quot;5&quot;/&gt;&lt;property id=&quot;20300&quot; value=&quot;Slide 17 - &amp;quot;Credits&amp;quot;&quot;/&gt;&lt;property id=&quot;20307&quot; value=&quot;266&quot;/&gt;&lt;/object&gt;&lt;object type=&quot;3&quot; unique_id=&quot;10020&quot;&gt;&lt;property id=&quot;20148&quot; value=&quot;5&quot;/&gt;&lt;property id=&quot;20300&quot; value=&quot;Slide 18&quot;/&gt;&lt;property id=&quot;20307&quot; value=&quot;277&quot;/&gt;&lt;/object&gt;&lt;/object&gt;&lt;object type=&quot;8&quot; unique_id=&quot;10040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412</TotalTime>
  <Words>839</Words>
  <Application>Microsoft Office PowerPoint</Application>
  <PresentationFormat>On-screen Show (4:3)</PresentationFormat>
  <Paragraphs>122</Paragraphs>
  <Slides>18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Inkwell</vt:lpstr>
      <vt:lpstr>PowerPoint Presentation</vt:lpstr>
      <vt:lpstr>  Knowing You Knowing Me</vt:lpstr>
      <vt:lpstr>McAdam’s  Three Levels of Knowing</vt:lpstr>
      <vt:lpstr>Flatwoods Cohort</vt:lpstr>
      <vt:lpstr>PowerPoint Presentation</vt:lpstr>
      <vt:lpstr>PowerPoint Presentation</vt:lpstr>
      <vt:lpstr>Presentations and Publications</vt:lpstr>
      <vt:lpstr>Co-teaching and Round-table Discussions</vt:lpstr>
      <vt:lpstr>PowerPoint Presentation</vt:lpstr>
      <vt:lpstr>   Appalachian Math and  Science Partnership-Marshall University and Globaloria   </vt:lpstr>
      <vt:lpstr>Autobiographical/Biographical  Influence of Curriculum</vt:lpstr>
      <vt:lpstr>PowerPoint Presentation</vt:lpstr>
      <vt:lpstr>I've lived in this place and I know all the faces Each one is different but they're always the same They mean me no harm but it's time that I face it They'll never allow me to change I’m Movin’ On lyrics by Rascal Flatts</vt:lpstr>
      <vt:lpstr>PowerPoint Presentation</vt:lpstr>
      <vt:lpstr>Crawford, the Royal Raven</vt:lpstr>
      <vt:lpstr>PowerPoint Presentation</vt:lpstr>
      <vt:lpstr>Credits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Knowing YOU KNOWING ME</dc:title>
  <dc:creator>Toshiba</dc:creator>
  <cp:lastModifiedBy>Thomas, Edna</cp:lastModifiedBy>
  <cp:revision>54</cp:revision>
  <dcterms:created xsi:type="dcterms:W3CDTF">2011-03-22T00:24:33Z</dcterms:created>
  <dcterms:modified xsi:type="dcterms:W3CDTF">2011-04-04T13:11:14Z</dcterms:modified>
</cp:coreProperties>
</file>