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3"/>
  </p:notesMasterIdLst>
  <p:handoutMasterIdLst>
    <p:handoutMasterId r:id="rId14"/>
  </p:handoutMasterIdLst>
  <p:sldIdLst>
    <p:sldId id="363" r:id="rId2"/>
    <p:sldId id="367" r:id="rId3"/>
    <p:sldId id="368" r:id="rId4"/>
    <p:sldId id="321" r:id="rId5"/>
    <p:sldId id="364" r:id="rId6"/>
    <p:sldId id="365" r:id="rId7"/>
    <p:sldId id="366" r:id="rId8"/>
    <p:sldId id="360" r:id="rId9"/>
    <p:sldId id="361" r:id="rId10"/>
    <p:sldId id="320" r:id="rId11"/>
    <p:sldId id="359" r:id="rId12"/>
  </p:sldIdLst>
  <p:sldSz cx="9144000" cy="6858000" type="screen4x3"/>
  <p:notesSz cx="6934200" cy="9220200"/>
  <p:custShowLst>
    <p:custShow name="ORIENTATION" id="0">
      <p:sldLst/>
    </p:custShow>
  </p:custShowLst>
  <p:custDataLst>
    <p:tags r:id="rId15"/>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CC"/>
    <a:srgbClr val="CC3300"/>
    <a:srgbClr val="FF7C80"/>
    <a:srgbClr val="FF6600"/>
    <a:srgbClr val="00CC99"/>
    <a:srgbClr val="808080"/>
    <a:srgbClr val="0800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58" autoAdjust="0"/>
    <p:restoredTop sz="82478" autoAdjust="0"/>
  </p:normalViewPr>
  <p:slideViewPr>
    <p:cSldViewPr>
      <p:cViewPr varScale="1">
        <p:scale>
          <a:sx n="90" d="100"/>
          <a:sy n="90" d="100"/>
        </p:scale>
        <p:origin x="-75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5218"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defTabSz="922338" eaLnBrk="1" hangingPunct="1">
              <a:defRPr sz="1200"/>
            </a:lvl1pPr>
          </a:lstStyle>
          <a:p>
            <a:endParaRPr lang="en-US"/>
          </a:p>
        </p:txBody>
      </p:sp>
      <p:sp>
        <p:nvSpPr>
          <p:cNvPr id="265219" name="Rectangle 3"/>
          <p:cNvSpPr>
            <a:spLocks noGrp="1" noChangeArrowheads="1"/>
          </p:cNvSpPr>
          <p:nvPr>
            <p:ph type="dt" sz="quarter" idx="1"/>
          </p:nvPr>
        </p:nvSpPr>
        <p:spPr bwMode="auto">
          <a:xfrm>
            <a:off x="3927475" y="0"/>
            <a:ext cx="3005138" cy="460375"/>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lgn="r" defTabSz="922338" eaLnBrk="1" hangingPunct="1">
              <a:defRPr sz="1200"/>
            </a:lvl1pPr>
          </a:lstStyle>
          <a:p>
            <a:endParaRPr lang="en-US"/>
          </a:p>
        </p:txBody>
      </p:sp>
      <p:sp>
        <p:nvSpPr>
          <p:cNvPr id="265220" name="Rectangle 4"/>
          <p:cNvSpPr>
            <a:spLocks noGrp="1" noChangeArrowheads="1"/>
          </p:cNvSpPr>
          <p:nvPr>
            <p:ph type="ftr" sz="quarter" idx="2"/>
          </p:nvPr>
        </p:nvSpPr>
        <p:spPr bwMode="auto">
          <a:xfrm>
            <a:off x="0" y="8758238"/>
            <a:ext cx="3005138" cy="460375"/>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defTabSz="922338" eaLnBrk="1" hangingPunct="1">
              <a:defRPr sz="1200"/>
            </a:lvl1pPr>
          </a:lstStyle>
          <a:p>
            <a:endParaRPr lang="en-US"/>
          </a:p>
        </p:txBody>
      </p:sp>
      <p:sp>
        <p:nvSpPr>
          <p:cNvPr id="265221" name="Rectangle 5"/>
          <p:cNvSpPr>
            <a:spLocks noGrp="1" noChangeArrowheads="1"/>
          </p:cNvSpPr>
          <p:nvPr>
            <p:ph type="sldNum" sz="quarter" idx="3"/>
          </p:nvPr>
        </p:nvSpPr>
        <p:spPr bwMode="auto">
          <a:xfrm>
            <a:off x="3927475" y="8758238"/>
            <a:ext cx="3005138" cy="460375"/>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lgn="r" defTabSz="922338" eaLnBrk="1" hangingPunct="1">
              <a:defRPr sz="1200"/>
            </a:lvl1pPr>
          </a:lstStyle>
          <a:p>
            <a:fld id="{66D8F89F-A46F-480B-AA44-3FFC1B84BBB9}" type="slidenum">
              <a:rPr lang="en-US"/>
              <a:pPr/>
              <a:t>‹#›</a:t>
            </a:fld>
            <a:endParaRPr lang="en-US"/>
          </a:p>
        </p:txBody>
      </p:sp>
    </p:spTree>
    <p:extLst>
      <p:ext uri="{BB962C8B-B14F-4D97-AF65-F5344CB8AC3E}">
        <p14:creationId xmlns:p14="http://schemas.microsoft.com/office/powerpoint/2010/main" val="53219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3170"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defTabSz="922338" eaLnBrk="1" hangingPunct="1">
              <a:defRPr sz="1200"/>
            </a:lvl1pPr>
          </a:lstStyle>
          <a:p>
            <a:endParaRPr lang="en-US"/>
          </a:p>
        </p:txBody>
      </p:sp>
      <p:sp>
        <p:nvSpPr>
          <p:cNvPr id="263171" name="Rectangle 3"/>
          <p:cNvSpPr>
            <a:spLocks noGrp="1" noChangeArrowheads="1"/>
          </p:cNvSpPr>
          <p:nvPr>
            <p:ph type="dt" idx="1"/>
          </p:nvPr>
        </p:nvSpPr>
        <p:spPr bwMode="auto">
          <a:xfrm>
            <a:off x="3927475" y="0"/>
            <a:ext cx="3005138" cy="460375"/>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lgn="r" defTabSz="922338" eaLnBrk="1" hangingPunct="1">
              <a:defRPr sz="1200"/>
            </a:lvl1pPr>
          </a:lstStyle>
          <a:p>
            <a:endParaRPr lang="en-US"/>
          </a:p>
        </p:txBody>
      </p:sp>
      <p:sp>
        <p:nvSpPr>
          <p:cNvPr id="263172"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ffectLst/>
        </p:spPr>
      </p:sp>
      <p:sp>
        <p:nvSpPr>
          <p:cNvPr id="263173" name="Rectangle 5"/>
          <p:cNvSpPr>
            <a:spLocks noGrp="1" noChangeArrowheads="1"/>
          </p:cNvSpPr>
          <p:nvPr>
            <p:ph type="body" sz="quarter" idx="3"/>
          </p:nvPr>
        </p:nvSpPr>
        <p:spPr bwMode="auto">
          <a:xfrm>
            <a:off x="693738" y="4379913"/>
            <a:ext cx="5546725" cy="4148137"/>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3174" name="Rectangle 6"/>
          <p:cNvSpPr>
            <a:spLocks noGrp="1" noChangeArrowheads="1"/>
          </p:cNvSpPr>
          <p:nvPr>
            <p:ph type="ftr" sz="quarter" idx="4"/>
          </p:nvPr>
        </p:nvSpPr>
        <p:spPr bwMode="auto">
          <a:xfrm>
            <a:off x="0" y="8758238"/>
            <a:ext cx="3005138" cy="460375"/>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defTabSz="922338" eaLnBrk="1" hangingPunct="1">
              <a:defRPr sz="1200"/>
            </a:lvl1pPr>
          </a:lstStyle>
          <a:p>
            <a:endParaRPr lang="en-US"/>
          </a:p>
        </p:txBody>
      </p:sp>
      <p:sp>
        <p:nvSpPr>
          <p:cNvPr id="263175" name="Rectangle 7"/>
          <p:cNvSpPr>
            <a:spLocks noGrp="1" noChangeArrowheads="1"/>
          </p:cNvSpPr>
          <p:nvPr>
            <p:ph type="sldNum" sz="quarter" idx="5"/>
          </p:nvPr>
        </p:nvSpPr>
        <p:spPr bwMode="auto">
          <a:xfrm>
            <a:off x="3927475" y="8758238"/>
            <a:ext cx="3005138" cy="460375"/>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lgn="r" defTabSz="922338" eaLnBrk="1" hangingPunct="1">
              <a:defRPr sz="1200"/>
            </a:lvl1pPr>
          </a:lstStyle>
          <a:p>
            <a:fld id="{620C198C-226C-4AEA-A3E0-0FEE17474F40}" type="slidenum">
              <a:rPr lang="en-US"/>
              <a:pPr/>
              <a:t>‹#›</a:t>
            </a:fld>
            <a:endParaRPr lang="en-US"/>
          </a:p>
        </p:txBody>
      </p:sp>
    </p:spTree>
    <p:extLst>
      <p:ext uri="{BB962C8B-B14F-4D97-AF65-F5344CB8AC3E}">
        <p14:creationId xmlns:p14="http://schemas.microsoft.com/office/powerpoint/2010/main" val="6684033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0C198C-226C-4AEA-A3E0-0FEE17474F4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20C198C-226C-4AEA-A3E0-0FEE17474F4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met to discuss the syllabus, learning</a:t>
            </a:r>
            <a:r>
              <a:rPr lang="en-US" baseline="0" dirty="0" smtClean="0"/>
              <a:t> outcomes, and what my contributions would entail.  I was to go through the weekly topics to ensure their relevance, make suggestions for updates and remove outdated articles.  This included seven to twelve articles per week.  In addition, I was charged with determining the topic of a live meeting and arranging an appropriate guest speaker (Counseling Center).  I was also charged with teaching one of the two-hour sessions on my own.  The topic I chose was Campus Crisis Management.</a:t>
            </a:r>
            <a:endParaRPr lang="en-US" dirty="0"/>
          </a:p>
        </p:txBody>
      </p:sp>
      <p:sp>
        <p:nvSpPr>
          <p:cNvPr id="4" name="Slide Number Placeholder 3"/>
          <p:cNvSpPr>
            <a:spLocks noGrp="1"/>
          </p:cNvSpPr>
          <p:nvPr>
            <p:ph type="sldNum" sz="quarter" idx="10"/>
          </p:nvPr>
        </p:nvSpPr>
        <p:spPr/>
        <p:txBody>
          <a:bodyPr/>
          <a:lstStyle/>
          <a:p>
            <a:fld id="{620C198C-226C-4AEA-A3E0-0FEE17474F4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The objective of this project was to conduct the research, analyze the results, prepare an</a:t>
            </a:r>
            <a:r>
              <a:rPr lang="en-US" sz="1200" kern="1200" baseline="0" dirty="0" smtClean="0">
                <a:solidFill>
                  <a:schemeClr val="tx1"/>
                </a:solidFill>
                <a:latin typeface="Arial" charset="0"/>
                <a:ea typeface="+mn-ea"/>
                <a:cs typeface="+mn-cs"/>
              </a:rPr>
              <a:t> essay</a:t>
            </a:r>
            <a:r>
              <a:rPr lang="en-US" sz="1200" kern="1200" dirty="0" smtClean="0">
                <a:solidFill>
                  <a:schemeClr val="tx1"/>
                </a:solidFill>
                <a:latin typeface="Arial" charset="0"/>
                <a:ea typeface="+mn-ea"/>
                <a:cs typeface="+mn-cs"/>
              </a:rPr>
              <a:t>, and submit the paper for presentation at the 32</a:t>
            </a:r>
            <a:r>
              <a:rPr lang="en-US" sz="1200" kern="1200" baseline="30000" dirty="0" smtClean="0">
                <a:solidFill>
                  <a:schemeClr val="tx1"/>
                </a:solidFill>
                <a:latin typeface="Arial" charset="0"/>
                <a:ea typeface="+mn-ea"/>
                <a:cs typeface="+mn-cs"/>
              </a:rPr>
              <a:t>nd</a:t>
            </a:r>
            <a:r>
              <a:rPr lang="en-US" sz="1200" kern="1200" baseline="0" dirty="0" smtClean="0">
                <a:solidFill>
                  <a:schemeClr val="tx1"/>
                </a:solidFill>
                <a:latin typeface="Arial" charset="0"/>
                <a:ea typeface="+mn-ea"/>
                <a:cs typeface="+mn-cs"/>
              </a:rPr>
              <a:t> Annual </a:t>
            </a:r>
            <a:r>
              <a:rPr lang="en-US" sz="1200" kern="1200" dirty="0" smtClean="0">
                <a:solidFill>
                  <a:schemeClr val="tx1"/>
                </a:solidFill>
                <a:latin typeface="Arial" charset="0"/>
                <a:ea typeface="+mn-ea"/>
                <a:cs typeface="+mn-cs"/>
              </a:rPr>
              <a:t>Eastern Educational Research Association Conference.  Although the survey instrument had been previously developed, I completed a literature</a:t>
            </a:r>
            <a:r>
              <a:rPr lang="en-US" sz="1200" kern="1200" baseline="0" dirty="0" smtClean="0">
                <a:solidFill>
                  <a:schemeClr val="tx1"/>
                </a:solidFill>
                <a:latin typeface="Arial" charset="0"/>
                <a:ea typeface="+mn-ea"/>
                <a:cs typeface="+mn-cs"/>
              </a:rPr>
              <a:t> review concerning the behavior of Greek students, and we added a few more questions to address the issue of “time in the organization and class ranking” regarding ethical choice making. I collected the necessary email addresses from our target sample, who were sent the invitation to participate.  The original survey was constructed using Survey Monkey.  At the EERA Conference, Dr. </a:t>
            </a:r>
            <a:r>
              <a:rPr lang="en-US" sz="1200" kern="1200" baseline="0" dirty="0" err="1" smtClean="0">
                <a:solidFill>
                  <a:schemeClr val="tx1"/>
                </a:solidFill>
                <a:latin typeface="Arial" charset="0"/>
                <a:ea typeface="+mn-ea"/>
                <a:cs typeface="+mn-cs"/>
              </a:rPr>
              <a:t>Sottile</a:t>
            </a:r>
            <a:r>
              <a:rPr lang="en-US" sz="1200" kern="1200" baseline="0" dirty="0" smtClean="0">
                <a:solidFill>
                  <a:schemeClr val="tx1"/>
                </a:solidFill>
                <a:latin typeface="Arial" charset="0"/>
                <a:ea typeface="+mn-ea"/>
                <a:cs typeface="+mn-cs"/>
              </a:rPr>
              <a:t> presented a review of the literature and discussed the research method, and I presented the survey results.</a:t>
            </a:r>
            <a:r>
              <a:rPr lang="en-US" sz="1200" kern="1200" dirty="0" smtClean="0">
                <a:solidFill>
                  <a:schemeClr val="tx1"/>
                </a:solidFill>
                <a:latin typeface="Arial" charset="0"/>
                <a:ea typeface="+mn-ea"/>
                <a:cs typeface="+mn-cs"/>
              </a:rPr>
              <a:t>  Following the presentation, the floor was open for questions, comments, and feedback.  This was the part that made me feel the most anxious; however, it was not as dreadful as I had imagined.  The feedback was informative and was delivered in a sincere manner.  In fact, I found myself motivated and encouraged by the interaction with session participants and found it reaffirming to be around so many graduate students and faculty with an equal passion for advancing higher education. </a:t>
            </a:r>
            <a:endParaRPr lang="en-US" dirty="0"/>
          </a:p>
        </p:txBody>
      </p:sp>
      <p:sp>
        <p:nvSpPr>
          <p:cNvPr id="4" name="Slide Number Placeholder 3"/>
          <p:cNvSpPr>
            <a:spLocks noGrp="1"/>
          </p:cNvSpPr>
          <p:nvPr>
            <p:ph type="sldNum" sz="quarter" idx="10"/>
          </p:nvPr>
        </p:nvSpPr>
        <p:spPr/>
        <p:txBody>
          <a:bodyPr/>
          <a:lstStyle/>
          <a:p>
            <a:fld id="{620C198C-226C-4AEA-A3E0-0FEE17474F40}"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Through </a:t>
            </a:r>
            <a:r>
              <a:rPr lang="en-US" sz="1200" kern="1200" smtClean="0">
                <a:solidFill>
                  <a:schemeClr val="tx1"/>
                </a:solidFill>
                <a:latin typeface="Arial" charset="0"/>
                <a:ea typeface="+mn-ea"/>
                <a:cs typeface="+mn-cs"/>
              </a:rPr>
              <a:t>this experience</a:t>
            </a:r>
            <a:r>
              <a:rPr lang="en-US" sz="1200" kern="1200" baseline="0" smtClean="0">
                <a:solidFill>
                  <a:schemeClr val="tx1"/>
                </a:solidFill>
                <a:latin typeface="Arial" charset="0"/>
                <a:ea typeface="+mn-ea"/>
                <a:cs typeface="+mn-cs"/>
              </a:rPr>
              <a:t> </a:t>
            </a:r>
            <a:r>
              <a:rPr lang="en-US" sz="1200" kern="1200" smtClean="0">
                <a:solidFill>
                  <a:schemeClr val="tx1"/>
                </a:solidFill>
                <a:latin typeface="Arial" charset="0"/>
                <a:ea typeface="+mn-ea"/>
                <a:cs typeface="+mn-cs"/>
              </a:rPr>
              <a:t>I </a:t>
            </a:r>
            <a:r>
              <a:rPr lang="en-US" sz="1200" kern="1200" dirty="0" smtClean="0">
                <a:solidFill>
                  <a:schemeClr val="tx1"/>
                </a:solidFill>
                <a:latin typeface="Arial" charset="0"/>
                <a:ea typeface="+mn-ea"/>
                <a:cs typeface="+mn-cs"/>
              </a:rPr>
              <a:t>have been able to bridge the gap between student affairs and academic affairs to create a co-curricular opportunity.  This course, PLS 481 Global Leadership, which includes a study abroad component, will be taught spring 2013.   Prior to this experience, I would not have felt a desire to pursue a partnership or envisioned the benefits, but divisions with common purposes need to partner and complement one another in higher education. </a:t>
            </a:r>
            <a:endParaRPr lang="en-US" dirty="0"/>
          </a:p>
        </p:txBody>
      </p:sp>
      <p:sp>
        <p:nvSpPr>
          <p:cNvPr id="4" name="Slide Number Placeholder 3"/>
          <p:cNvSpPr>
            <a:spLocks noGrp="1"/>
          </p:cNvSpPr>
          <p:nvPr>
            <p:ph type="sldNum" sz="quarter" idx="10"/>
          </p:nvPr>
        </p:nvSpPr>
        <p:spPr/>
        <p:txBody>
          <a:bodyPr/>
          <a:lstStyle/>
          <a:p>
            <a:fld id="{620C198C-226C-4AEA-A3E0-0FEE17474F40}"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Arial" charset="0"/>
                <a:ea typeface="+mn-ea"/>
                <a:cs typeface="+mn-cs"/>
              </a:rPr>
              <a:t>My Area of Emphasis has helped me develop a passion and deeper sense of purpose regarding my desire to help others, specifically college students.  As a result of these courses, I have a better understanding of counseling theories.  Professionally, I have advanced in a number of ways.  My listening skills have been enhanced, and I am more confident and comfortable in dealing with stressful situations.  I feel I am better equipped to recognize the warning signs</a:t>
            </a:r>
            <a:r>
              <a:rPr lang="en-US" sz="1200" kern="1200" baseline="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when a student is going through a crisis, and I know how to assist students in such situations.  I have also developed a network of counseling professionals, who have opened up the door to refer students as needed.  It has become easier for me to convey understanding to students without judgment.  I have explored the self-awareness of my own biases and have been able to analyze these beliefs.  Perhaps, the most beneficial aspect of my area of emphasis has been the exposure to counseling diverse populations,</a:t>
            </a:r>
            <a:r>
              <a:rPr lang="en-US" sz="1200" kern="1200" baseline="0" dirty="0" smtClean="0">
                <a:solidFill>
                  <a:schemeClr val="tx1"/>
                </a:solidFill>
                <a:latin typeface="Arial" charset="0"/>
                <a:ea typeface="+mn-ea"/>
                <a:cs typeface="+mn-cs"/>
              </a:rPr>
              <a:t> and </a:t>
            </a:r>
            <a:r>
              <a:rPr lang="en-US" sz="1200" kern="1200" dirty="0" smtClean="0">
                <a:solidFill>
                  <a:schemeClr val="tx1"/>
                </a:solidFill>
                <a:latin typeface="Arial" charset="0"/>
                <a:ea typeface="+mn-ea"/>
                <a:cs typeface="+mn-cs"/>
              </a:rPr>
              <a:t>I find it helpful and respectful to consider</a:t>
            </a:r>
            <a:r>
              <a:rPr lang="en-US" sz="1200" kern="1200" baseline="0" dirty="0" smtClean="0">
                <a:solidFill>
                  <a:schemeClr val="tx1"/>
                </a:solidFill>
                <a:latin typeface="Arial" charset="0"/>
                <a:ea typeface="+mn-ea"/>
                <a:cs typeface="+mn-cs"/>
              </a:rPr>
              <a:t> various </a:t>
            </a:r>
            <a:r>
              <a:rPr lang="en-US" sz="1200" kern="1200" dirty="0" smtClean="0">
                <a:solidFill>
                  <a:schemeClr val="tx1"/>
                </a:solidFill>
                <a:latin typeface="Arial" charset="0"/>
                <a:ea typeface="+mn-ea"/>
                <a:cs typeface="+mn-cs"/>
              </a:rPr>
              <a:t>cultural backgrounds and how these influences</a:t>
            </a:r>
            <a:r>
              <a:rPr lang="en-US" sz="1200" kern="1200" baseline="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life experiences.  </a:t>
            </a:r>
            <a:endParaRPr lang="en-US"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620C198C-226C-4AEA-A3E0-0FEE17474F40}"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8E32C2-1BEE-4BEA-A2C3-30334991F129}" type="slidenum">
              <a:rPr lang="en-US"/>
              <a:pPr/>
              <a:t>10</a:t>
            </a:fld>
            <a:endParaRPr lang="en-US"/>
          </a:p>
        </p:txBody>
      </p:sp>
      <p:sp>
        <p:nvSpPr>
          <p:cNvPr id="264194" name="Rectangle 2"/>
          <p:cNvSpPr>
            <a:spLocks noGrp="1" noRot="1" noChangeAspec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2754" name="Rectangle 2"/>
          <p:cNvSpPr>
            <a:spLocks noGrp="1" noChangeArrowheads="1"/>
          </p:cNvSpPr>
          <p:nvPr>
            <p:ph type="ctrTitle"/>
          </p:nvPr>
        </p:nvSpPr>
        <p:spPr>
          <a:xfrm>
            <a:off x="381000" y="914400"/>
            <a:ext cx="3352800" cy="3581400"/>
          </a:xfrm>
        </p:spPr>
        <p:txBody>
          <a:bodyPr/>
          <a:lstStyle>
            <a:lvl1pPr>
              <a:lnSpc>
                <a:spcPct val="150000"/>
              </a:lnSpc>
              <a:defRPr sz="4400"/>
            </a:lvl1pPr>
          </a:lstStyle>
          <a:p>
            <a:r>
              <a:rPr lang="en-US"/>
              <a:t>Click to edit Master title style</a:t>
            </a:r>
          </a:p>
        </p:txBody>
      </p:sp>
      <p:sp>
        <p:nvSpPr>
          <p:cNvPr id="202755" name="Rectangle 3"/>
          <p:cNvSpPr>
            <a:spLocks noGrp="1" noChangeArrowheads="1"/>
          </p:cNvSpPr>
          <p:nvPr>
            <p:ph type="subTitle" idx="1"/>
          </p:nvPr>
        </p:nvSpPr>
        <p:spPr>
          <a:xfrm>
            <a:off x="381000" y="4724400"/>
            <a:ext cx="3352800" cy="946150"/>
          </a:xfrm>
        </p:spPr>
        <p:txBody>
          <a:bodyPr/>
          <a:lstStyle>
            <a:lvl1pPr marL="0" indent="0">
              <a:buFontTx/>
              <a:buNone/>
              <a:defRPr sz="2800"/>
            </a:lvl1pPr>
          </a:lstStyle>
          <a:p>
            <a:r>
              <a:rPr lang="en-US"/>
              <a:t>Click to edit Master subtitle style</a:t>
            </a:r>
          </a:p>
        </p:txBody>
      </p:sp>
      <p:sp>
        <p:nvSpPr>
          <p:cNvPr id="202756" name="Rectangle 4"/>
          <p:cNvSpPr>
            <a:spLocks noGrp="1" noChangeArrowheads="1"/>
          </p:cNvSpPr>
          <p:nvPr>
            <p:ph type="dt" sz="half" idx="2"/>
          </p:nvPr>
        </p:nvSpPr>
        <p:spPr>
          <a:xfrm>
            <a:off x="228600" y="6248400"/>
            <a:ext cx="1905000" cy="457200"/>
          </a:xfrm>
        </p:spPr>
        <p:txBody>
          <a:bodyPr/>
          <a:lstStyle>
            <a:lvl1pPr>
              <a:defRPr/>
            </a:lvl1pPr>
          </a:lstStyle>
          <a:p>
            <a:endParaRPr lang="en-US"/>
          </a:p>
        </p:txBody>
      </p:sp>
      <p:sp>
        <p:nvSpPr>
          <p:cNvPr id="202757" name="Rectangle 5"/>
          <p:cNvSpPr>
            <a:spLocks noGrp="1" noChangeArrowheads="1"/>
          </p:cNvSpPr>
          <p:nvPr>
            <p:ph type="ftr" sz="quarter" idx="3"/>
          </p:nvPr>
        </p:nvSpPr>
        <p:spPr>
          <a:xfrm>
            <a:off x="2362200" y="6248400"/>
            <a:ext cx="4343400" cy="457200"/>
          </a:xfrm>
        </p:spPr>
        <p:txBody>
          <a:bodyPr/>
          <a:lstStyle>
            <a:lvl1pPr>
              <a:defRPr/>
            </a:lvl1pPr>
          </a:lstStyle>
          <a:p>
            <a:endParaRPr lang="en-US"/>
          </a:p>
        </p:txBody>
      </p:sp>
      <p:sp>
        <p:nvSpPr>
          <p:cNvPr id="202758" name="Rectangle 6"/>
          <p:cNvSpPr>
            <a:spLocks noGrp="1" noChangeArrowheads="1"/>
          </p:cNvSpPr>
          <p:nvPr>
            <p:ph type="sldNum" sz="quarter" idx="4"/>
          </p:nvPr>
        </p:nvSpPr>
        <p:spPr>
          <a:xfrm>
            <a:off x="7010400" y="6248400"/>
            <a:ext cx="1905000" cy="457200"/>
          </a:xfrm>
        </p:spPr>
        <p:txBody>
          <a:bodyPr/>
          <a:lstStyle>
            <a:lvl1pPr>
              <a:defRPr/>
            </a:lvl1pPr>
          </a:lstStyle>
          <a:p>
            <a:fld id="{65D1D4C4-BCDF-417F-923D-4ED3EF135B4C}" type="slidenum">
              <a:rPr lang="en-US"/>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54E8649-B6A3-400D-9B40-A6F886AE69B7}" type="slidenum">
              <a:rPr lang="en-US"/>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304800"/>
            <a:ext cx="18097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00200" y="304800"/>
            <a:ext cx="52768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D03ECD-05E9-48E1-92FC-9DF3BF62D3C5}" type="slidenum">
              <a:rPr lang="en-US"/>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600200" y="304800"/>
            <a:ext cx="7239000" cy="579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3048000" y="6248400"/>
            <a:ext cx="1295400" cy="457200"/>
          </a:xfrm>
        </p:spPr>
        <p:txBody>
          <a:bodyPr/>
          <a:lstStyle>
            <a:lvl1pPr>
              <a:defRPr/>
            </a:lvl1pPr>
          </a:lstStyle>
          <a:p>
            <a:endParaRPr lang="en-US"/>
          </a:p>
        </p:txBody>
      </p:sp>
      <p:sp>
        <p:nvSpPr>
          <p:cNvPr id="4" name="Footer Placeholder 3"/>
          <p:cNvSpPr>
            <a:spLocks noGrp="1"/>
          </p:cNvSpPr>
          <p:nvPr>
            <p:ph type="ftr" sz="quarter" idx="11"/>
          </p:nvPr>
        </p:nvSpPr>
        <p:spPr>
          <a:xfrm>
            <a:off x="44958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7543800" y="6248400"/>
            <a:ext cx="1295400" cy="457200"/>
          </a:xfrm>
        </p:spPr>
        <p:txBody>
          <a:bodyPr/>
          <a:lstStyle>
            <a:lvl1pPr>
              <a:defRPr/>
            </a:lvl1pPr>
          </a:lstStyle>
          <a:p>
            <a:fld id="{E7E8B4DD-F8F2-46E6-AC50-86721158AB9B}" type="slidenum">
              <a:rPr lang="en-US"/>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CCB2749-2DC2-483F-9DC6-60368E2613A0}" type="slidenum">
              <a:rPr lang="en-US"/>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D0D5B8-084C-436A-BD1E-C186D8D38201}" type="slidenum">
              <a:rPr lang="en-US"/>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00200" y="1371600"/>
            <a:ext cx="35433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371600"/>
            <a:ext cx="35433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55DF3F-6EE9-4AB5-B217-AD06E9E75453}" type="slidenum">
              <a:rPr lang="en-US"/>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DB0830D-39EA-4C6F-A92A-CE0DF9591C54}" type="slidenum">
              <a:rPr lang="en-US"/>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373FC70-15F4-4DD4-BF32-01464365E0F5}" type="slidenum">
              <a:rPr lang="en-US"/>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55EE886-A411-4FFC-82A5-91907C59AC15}" type="slidenum">
              <a:rPr lang="en-US"/>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9A03D51-B72D-4B1A-9F88-6A3504C2B6B9}" type="slidenum">
              <a:rPr lang="en-US"/>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0A3D5D4-9663-47BB-B3F1-E9EC996D82FC}" type="slidenum">
              <a:rPr lang="en-US"/>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bwMode="auto">
          <a:xfrm>
            <a:off x="1600200" y="304800"/>
            <a:ext cx="72390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1731" name="Rectangle 3"/>
          <p:cNvSpPr>
            <a:spLocks noGrp="1" noChangeArrowheads="1"/>
          </p:cNvSpPr>
          <p:nvPr>
            <p:ph type="body" idx="1"/>
          </p:nvPr>
        </p:nvSpPr>
        <p:spPr bwMode="auto">
          <a:xfrm>
            <a:off x="1600200" y="1371600"/>
            <a:ext cx="72390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1732" name="Rectangle 4"/>
          <p:cNvSpPr>
            <a:spLocks noGrp="1" noChangeArrowheads="1"/>
          </p:cNvSpPr>
          <p:nvPr>
            <p:ph type="dt" sz="half" idx="2"/>
          </p:nvPr>
        </p:nvSpPr>
        <p:spPr bwMode="auto">
          <a:xfrm>
            <a:off x="3048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201733" name="Rectangle 5"/>
          <p:cNvSpPr>
            <a:spLocks noGrp="1" noChangeArrowheads="1"/>
          </p:cNvSpPr>
          <p:nvPr>
            <p:ph type="ftr" sz="quarter" idx="3"/>
          </p:nvPr>
        </p:nvSpPr>
        <p:spPr bwMode="auto">
          <a:xfrm>
            <a:off x="4495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201734" name="Rectangle 6"/>
          <p:cNvSpPr>
            <a:spLocks noGrp="1" noChangeArrowheads="1"/>
          </p:cNvSpPr>
          <p:nvPr>
            <p:ph type="sldNum" sz="quarter" idx="4"/>
          </p:nvPr>
        </p:nvSpPr>
        <p:spPr bwMode="auto">
          <a:xfrm>
            <a:off x="75438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3BE727EA-D7C9-4167-AE18-049E4718F55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ransition>
    <p:fade thruBlk="1"/>
  </p:transition>
  <p:timing>
    <p:tnLst>
      <p:par>
        <p:cTn id="1" dur="indefinite" restart="never" nodeType="tmRoot"/>
      </p:par>
    </p:tnLst>
  </p:timing>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Black" pitchFamily="34" charset="0"/>
        </a:defRPr>
      </a:lvl2pPr>
      <a:lvl3pPr algn="l" rtl="0" fontAlgn="base">
        <a:spcBef>
          <a:spcPct val="0"/>
        </a:spcBef>
        <a:spcAft>
          <a:spcPct val="0"/>
        </a:spcAft>
        <a:defRPr sz="4000">
          <a:solidFill>
            <a:schemeClr val="tx2"/>
          </a:solidFill>
          <a:latin typeface="Arial Black" pitchFamily="34" charset="0"/>
        </a:defRPr>
      </a:lvl3pPr>
      <a:lvl4pPr algn="l" rtl="0" fontAlgn="base">
        <a:spcBef>
          <a:spcPct val="0"/>
        </a:spcBef>
        <a:spcAft>
          <a:spcPct val="0"/>
        </a:spcAft>
        <a:defRPr sz="4000">
          <a:solidFill>
            <a:schemeClr val="tx2"/>
          </a:solidFill>
          <a:latin typeface="Arial Black" pitchFamily="34" charset="0"/>
        </a:defRPr>
      </a:lvl4pPr>
      <a:lvl5pPr algn="l" rtl="0" fontAlgn="base">
        <a:spcBef>
          <a:spcPct val="0"/>
        </a:spcBef>
        <a:spcAft>
          <a:spcPct val="0"/>
        </a:spcAft>
        <a:defRPr sz="4000">
          <a:solidFill>
            <a:schemeClr val="tx2"/>
          </a:solidFill>
          <a:latin typeface="Arial Black" pitchFamily="34" charset="0"/>
        </a:defRPr>
      </a:lvl5pPr>
      <a:lvl6pPr marL="457200" algn="l" rtl="0" fontAlgn="base">
        <a:spcBef>
          <a:spcPct val="0"/>
        </a:spcBef>
        <a:spcAft>
          <a:spcPct val="0"/>
        </a:spcAft>
        <a:defRPr sz="4000">
          <a:solidFill>
            <a:schemeClr val="tx2"/>
          </a:solidFill>
          <a:latin typeface="Arial Black" pitchFamily="34" charset="0"/>
        </a:defRPr>
      </a:lvl6pPr>
      <a:lvl7pPr marL="914400" algn="l" rtl="0" fontAlgn="base">
        <a:spcBef>
          <a:spcPct val="0"/>
        </a:spcBef>
        <a:spcAft>
          <a:spcPct val="0"/>
        </a:spcAft>
        <a:defRPr sz="4000">
          <a:solidFill>
            <a:schemeClr val="tx2"/>
          </a:solidFill>
          <a:latin typeface="Arial Black" pitchFamily="34" charset="0"/>
        </a:defRPr>
      </a:lvl7pPr>
      <a:lvl8pPr marL="1371600" algn="l" rtl="0" fontAlgn="base">
        <a:spcBef>
          <a:spcPct val="0"/>
        </a:spcBef>
        <a:spcAft>
          <a:spcPct val="0"/>
        </a:spcAft>
        <a:defRPr sz="4000">
          <a:solidFill>
            <a:schemeClr val="tx2"/>
          </a:solidFill>
          <a:latin typeface="Arial Black" pitchFamily="34" charset="0"/>
        </a:defRPr>
      </a:lvl8pPr>
      <a:lvl9pPr marL="1828800" algn="l" rtl="0" fontAlgn="base">
        <a:spcBef>
          <a:spcPct val="0"/>
        </a:spcBef>
        <a:spcAft>
          <a:spcPct val="0"/>
        </a:spcAft>
        <a:defRPr sz="4000">
          <a:solidFill>
            <a:schemeClr val="tx2"/>
          </a:solidFill>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carolsmith.us/downloads/640greenleaf.pdf"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6" name="Rectangle 2"/>
          <p:cNvSpPr>
            <a:spLocks noGrp="1" noChangeArrowheads="1"/>
          </p:cNvSpPr>
          <p:nvPr>
            <p:ph type="ctrTitle"/>
          </p:nvPr>
        </p:nvSpPr>
        <p:spPr>
          <a:xfrm>
            <a:off x="0" y="228600"/>
            <a:ext cx="9296400" cy="2743200"/>
          </a:xfrm>
        </p:spPr>
        <p:txBody>
          <a:bodyPr/>
          <a:lstStyle/>
          <a:p>
            <a:r>
              <a:rPr lang="en-US" sz="3200" b="1" dirty="0" smtClean="0">
                <a:ea typeface="+mj-ea"/>
              </a:rPr>
              <a:t>Portfolio Presentation</a:t>
            </a:r>
            <a:br>
              <a:rPr lang="en-US" sz="3200" b="1" dirty="0" smtClean="0">
                <a:ea typeface="+mj-ea"/>
              </a:rPr>
            </a:br>
            <a:r>
              <a:rPr lang="en-US" sz="3200" b="1" dirty="0" smtClean="0">
                <a:ea typeface="+mj-ea"/>
              </a:rPr>
              <a:t>by </a:t>
            </a:r>
            <a:br>
              <a:rPr lang="en-US" sz="3200" b="1" dirty="0" smtClean="0">
                <a:ea typeface="+mj-ea"/>
              </a:rPr>
            </a:br>
            <a:r>
              <a:rPr lang="en-US" sz="3200" b="1" dirty="0" smtClean="0">
                <a:ea typeface="+mj-ea"/>
              </a:rPr>
              <a:t>P. Andrew Hermansdorfer</a:t>
            </a:r>
            <a:endParaRPr lang="en-US" sz="3200" b="1" dirty="0">
              <a:solidFill>
                <a:srgbClr val="FFFFFF"/>
              </a:solidFill>
              <a:latin typeface="Garamond"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62146"/>
                                        </p:tgtEl>
                                        <p:attrNameLst>
                                          <p:attrName>style.visibility</p:attrName>
                                        </p:attrNameLst>
                                      </p:cBhvr>
                                      <p:to>
                                        <p:strVal val="visible"/>
                                      </p:to>
                                    </p:set>
                                    <p:animEffect transition="in" filter="fade">
                                      <p:cBhvr>
                                        <p:cTn id="7" dur="1000"/>
                                        <p:tgtEl>
                                          <p:spTgt spid="262146"/>
                                        </p:tgtEl>
                                      </p:cBhvr>
                                    </p:animEffect>
                                    <p:anim calcmode="lin" valueType="num">
                                      <p:cBhvr>
                                        <p:cTn id="8" dur="1000" fill="hold"/>
                                        <p:tgtEl>
                                          <p:spTgt spid="262146"/>
                                        </p:tgtEl>
                                        <p:attrNameLst>
                                          <p:attrName>ppt_x</p:attrName>
                                        </p:attrNameLst>
                                      </p:cBhvr>
                                      <p:tavLst>
                                        <p:tav tm="0">
                                          <p:val>
                                            <p:strVal val="#ppt_x"/>
                                          </p:val>
                                        </p:tav>
                                        <p:tav tm="100000">
                                          <p:val>
                                            <p:strVal val="#ppt_x"/>
                                          </p:val>
                                        </p:tav>
                                      </p:tavLst>
                                    </p:anim>
                                    <p:anim calcmode="lin" valueType="num">
                                      <p:cBhvr>
                                        <p:cTn id="9" dur="1000" fill="hold"/>
                                        <p:tgtEl>
                                          <p:spTgt spid="2621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6"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9" name="Rectangle 3"/>
          <p:cNvSpPr>
            <a:spLocks noGrp="1" noChangeArrowheads="1"/>
          </p:cNvSpPr>
          <p:nvPr>
            <p:ph type="ctrTitle"/>
          </p:nvPr>
        </p:nvSpPr>
        <p:spPr>
          <a:xfrm>
            <a:off x="0" y="0"/>
            <a:ext cx="6172200" cy="3352800"/>
          </a:xfrm>
        </p:spPr>
        <p:txBody>
          <a:bodyPr/>
          <a:lstStyle/>
          <a:p>
            <a:r>
              <a:rPr lang="en-US" sz="9600" b="1" dirty="0" smtClean="0">
                <a:solidFill>
                  <a:srgbClr val="FFFFFF"/>
                </a:solidFill>
                <a:latin typeface="Garamond" pitchFamily="18" charset="0"/>
              </a:rPr>
              <a:t>Questions</a:t>
            </a:r>
            <a:br>
              <a:rPr lang="en-US" sz="9600" b="1" dirty="0" smtClean="0">
                <a:solidFill>
                  <a:srgbClr val="FFFFFF"/>
                </a:solidFill>
                <a:latin typeface="Garamond" pitchFamily="18" charset="0"/>
              </a:rPr>
            </a:br>
            <a:r>
              <a:rPr lang="en-US" sz="9600" b="1" dirty="0" smtClean="0">
                <a:solidFill>
                  <a:srgbClr val="FFFFFF"/>
                </a:solidFill>
                <a:latin typeface="Garamond" pitchFamily="18" charset="0"/>
              </a:rPr>
              <a:t>Comments</a:t>
            </a:r>
            <a:endParaRPr lang="en-US" sz="9600" b="1" dirty="0">
              <a:solidFill>
                <a:srgbClr val="FFFFFF"/>
              </a:solidFill>
              <a:latin typeface="Garamond" pitchFamily="18" charset="0"/>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1" nodeType="withEffect">
                                  <p:stCondLst>
                                    <p:cond delay="0"/>
                                  </p:stCondLst>
                                  <p:childTnLst>
                                    <p:set>
                                      <p:cBhvr>
                                        <p:cTn id="6" dur="1" fill="hold">
                                          <p:stCondLst>
                                            <p:cond delay="0"/>
                                          </p:stCondLst>
                                        </p:cTn>
                                        <p:tgtEl>
                                          <p:spTgt spid="147459"/>
                                        </p:tgtEl>
                                        <p:attrNameLst>
                                          <p:attrName>style.visibility</p:attrName>
                                        </p:attrNameLst>
                                      </p:cBhvr>
                                      <p:to>
                                        <p:strVal val="visible"/>
                                      </p:to>
                                    </p:set>
                                    <p:animEffect transition="in" filter="fade">
                                      <p:cBhvr>
                                        <p:cTn id="7" dur="1000"/>
                                        <p:tgtEl>
                                          <p:spTgt spid="147459"/>
                                        </p:tgtEl>
                                      </p:cBhvr>
                                    </p:animEffect>
                                    <p:anim calcmode="lin" valueType="num">
                                      <p:cBhvr>
                                        <p:cTn id="8" dur="1000" fill="hold"/>
                                        <p:tgtEl>
                                          <p:spTgt spid="147459"/>
                                        </p:tgtEl>
                                        <p:attrNameLst>
                                          <p:attrName>ppt_x</p:attrName>
                                        </p:attrNameLst>
                                      </p:cBhvr>
                                      <p:tavLst>
                                        <p:tav tm="0">
                                          <p:val>
                                            <p:strVal val="#ppt_x"/>
                                          </p:val>
                                        </p:tav>
                                        <p:tav tm="100000">
                                          <p:val>
                                            <p:strVal val="#ppt_x"/>
                                          </p:val>
                                        </p:tav>
                                      </p:tavLst>
                                    </p:anim>
                                    <p:anim calcmode="lin" valueType="num">
                                      <p:cBhvr>
                                        <p:cTn id="9" dur="1000" fill="hold"/>
                                        <p:tgtEl>
                                          <p:spTgt spid="1474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1"/>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3234" name="Rectangle 2"/>
          <p:cNvSpPr>
            <a:spLocks noGrp="1" noChangeArrowheads="1"/>
          </p:cNvSpPr>
          <p:nvPr>
            <p:ph type="body" sz="half" idx="2"/>
          </p:nvPr>
        </p:nvSpPr>
        <p:spPr>
          <a:xfrm>
            <a:off x="4800600" y="0"/>
            <a:ext cx="4343400" cy="6477000"/>
          </a:xfrm>
        </p:spPr>
        <p:txBody>
          <a:bodyPr/>
          <a:lstStyle/>
          <a:p>
            <a:pPr>
              <a:lnSpc>
                <a:spcPct val="130000"/>
              </a:lnSpc>
              <a:buFontTx/>
              <a:buNone/>
            </a:pPr>
            <a:r>
              <a:rPr lang="en-US">
                <a:latin typeface="Verdana" pitchFamily="34" charset="0"/>
              </a:rPr>
              <a:t>	</a:t>
            </a:r>
            <a:endParaRPr lang="en-US" sz="3000">
              <a:latin typeface="Verdana" pitchFamily="34" charset="0"/>
            </a:endParaRPr>
          </a:p>
        </p:txBody>
      </p:sp>
      <p:sp>
        <p:nvSpPr>
          <p:cNvPr id="223237" name="Text Box 5"/>
          <p:cNvSpPr txBox="1">
            <a:spLocks noChangeArrowheads="1"/>
          </p:cNvSpPr>
          <p:nvPr/>
        </p:nvSpPr>
        <p:spPr bwMode="auto">
          <a:xfrm>
            <a:off x="1447800" y="457200"/>
            <a:ext cx="7543800" cy="500843"/>
          </a:xfrm>
          <a:prstGeom prst="rect">
            <a:avLst/>
          </a:prstGeom>
          <a:noFill/>
          <a:ln w="9525">
            <a:noFill/>
            <a:miter lim="800000"/>
            <a:headEnd/>
            <a:tailEnd/>
          </a:ln>
          <a:effectLst/>
        </p:spPr>
        <p:txBody>
          <a:bodyPr>
            <a:spAutoFit/>
          </a:bodyPr>
          <a:lstStyle/>
          <a:p>
            <a:pPr>
              <a:lnSpc>
                <a:spcPct val="150000"/>
              </a:lnSpc>
            </a:pPr>
            <a:r>
              <a:rPr lang="en-US" sz="2000" dirty="0" smtClean="0">
                <a:solidFill>
                  <a:srgbClr val="FFFFFF"/>
                </a:solidFill>
                <a:latin typeface="Arial Unicode MS" pitchFamily="34" charset="-128"/>
              </a:rPr>
              <a:t>References</a:t>
            </a:r>
            <a:endParaRPr lang="en-US" sz="2000" dirty="0">
              <a:solidFill>
                <a:srgbClr val="FFFFFF"/>
              </a:solidFill>
              <a:latin typeface="Arial Unicode MS" pitchFamily="34" charset="-128"/>
            </a:endParaRPr>
          </a:p>
        </p:txBody>
      </p:sp>
      <p:sp>
        <p:nvSpPr>
          <p:cNvPr id="4" name="TextBox 3"/>
          <p:cNvSpPr txBox="1"/>
          <p:nvPr/>
        </p:nvSpPr>
        <p:spPr>
          <a:xfrm>
            <a:off x="1600200" y="1524000"/>
            <a:ext cx="7543800" cy="1661993"/>
          </a:xfrm>
          <a:prstGeom prst="rect">
            <a:avLst/>
          </a:prstGeom>
          <a:noFill/>
        </p:spPr>
        <p:txBody>
          <a:bodyPr wrap="square" rtlCol="0">
            <a:spAutoFit/>
          </a:bodyPr>
          <a:lstStyle/>
          <a:p>
            <a:r>
              <a:rPr lang="en-US" sz="1400" dirty="0" err="1" smtClean="0">
                <a:latin typeface="Verdana" pitchFamily="34" charset="0"/>
                <a:ea typeface="Verdana" pitchFamily="34" charset="0"/>
                <a:cs typeface="Verdana" pitchFamily="34" charset="0"/>
              </a:rPr>
              <a:t>Kouzes</a:t>
            </a:r>
            <a:r>
              <a:rPr lang="en-US" sz="1400" dirty="0" smtClean="0">
                <a:latin typeface="Verdana" pitchFamily="34" charset="0"/>
                <a:ea typeface="Verdana" pitchFamily="34" charset="0"/>
                <a:cs typeface="Verdana" pitchFamily="34" charset="0"/>
              </a:rPr>
              <a:t>, J. M., &amp; Posner, B. Z. (2008).  </a:t>
            </a:r>
            <a:r>
              <a:rPr lang="en-US" sz="1400" i="1" dirty="0" smtClean="0">
                <a:latin typeface="Verdana" pitchFamily="34" charset="0"/>
                <a:ea typeface="Verdana" pitchFamily="34" charset="0"/>
                <a:cs typeface="Verdana" pitchFamily="34" charset="0"/>
              </a:rPr>
              <a:t>The Student Leadership Challenge</a:t>
            </a:r>
            <a:r>
              <a:rPr lang="en-US" sz="1400" dirty="0" smtClean="0">
                <a:latin typeface="Verdana" pitchFamily="34" charset="0"/>
                <a:ea typeface="Verdana" pitchFamily="34" charset="0"/>
                <a:cs typeface="Verdana" pitchFamily="34" charset="0"/>
              </a:rPr>
              <a:t>.  San      	Francisco,   CA:  </a:t>
            </a:r>
            <a:r>
              <a:rPr lang="en-US" sz="1400" dirty="0" err="1" smtClean="0">
                <a:latin typeface="Verdana" pitchFamily="34" charset="0"/>
                <a:ea typeface="Verdana" pitchFamily="34" charset="0"/>
                <a:cs typeface="Verdana" pitchFamily="34" charset="0"/>
              </a:rPr>
              <a:t>Jossey</a:t>
            </a:r>
            <a:r>
              <a:rPr lang="en-US" sz="1400" dirty="0" smtClean="0">
                <a:latin typeface="Verdana" pitchFamily="34" charset="0"/>
                <a:ea typeface="Verdana" pitchFamily="34" charset="0"/>
                <a:cs typeface="Verdana" pitchFamily="34" charset="0"/>
              </a:rPr>
              <a:t>-Bass. </a:t>
            </a:r>
          </a:p>
          <a:p>
            <a:endParaRPr lang="en-US" sz="1400" dirty="0" smtClean="0">
              <a:latin typeface="Verdana" pitchFamily="34" charset="0"/>
              <a:ea typeface="Verdana" pitchFamily="34" charset="0"/>
              <a:cs typeface="Verdana" pitchFamily="34" charset="0"/>
            </a:endParaRPr>
          </a:p>
          <a:p>
            <a:r>
              <a:rPr lang="en-US" sz="1400" dirty="0" smtClean="0">
                <a:latin typeface="Verdana" pitchFamily="34" charset="0"/>
                <a:ea typeface="Verdana" pitchFamily="34" charset="0"/>
                <a:cs typeface="Verdana" pitchFamily="34" charset="0"/>
              </a:rPr>
              <a:t>Smith, C. (2005).  Servant Leadership:  The Leadership Theory of Robert K. 	Greenleaf. Retrieved February 6, 2013, from 	</a:t>
            </a:r>
            <a:r>
              <a:rPr lang="en-US" sz="1400" u="sng" dirty="0" smtClean="0">
                <a:latin typeface="Verdana" pitchFamily="34" charset="0"/>
                <a:ea typeface="Verdana" pitchFamily="34" charset="0"/>
                <a:cs typeface="Verdana" pitchFamily="34" charset="0"/>
                <a:hlinkClick r:id="rId2"/>
              </a:rPr>
              <a:t>http://carolsmith.us/downloads/640greenleaf.pdf</a:t>
            </a:r>
            <a:r>
              <a:rPr lang="en-US" sz="1400" dirty="0" smtClean="0">
                <a:latin typeface="Verdana" pitchFamily="34" charset="0"/>
                <a:ea typeface="Verdana" pitchFamily="34" charset="0"/>
                <a:cs typeface="Verdana" pitchFamily="34" charset="0"/>
              </a:rPr>
              <a:t>. </a:t>
            </a:r>
          </a:p>
          <a:p>
            <a:endParaRPr lang="en-US" dirty="0"/>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23237">
                                            <p:txEl>
                                              <p:pRg st="0" end="0"/>
                                            </p:txEl>
                                          </p:spTgt>
                                        </p:tgtEl>
                                        <p:attrNameLst>
                                          <p:attrName>style.visibility</p:attrName>
                                        </p:attrNameLst>
                                      </p:cBhvr>
                                      <p:to>
                                        <p:strVal val="visible"/>
                                      </p:to>
                                    </p:set>
                                    <p:anim calcmode="lin" valueType="num">
                                      <p:cBhvr>
                                        <p:cTn id="7" dur="1000" fill="hold"/>
                                        <p:tgtEl>
                                          <p:spTgt spid="22323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22323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232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600200" y="1371600"/>
            <a:ext cx="6705600" cy="4724400"/>
          </a:xfrm>
        </p:spPr>
        <p:txBody>
          <a:bodyPr/>
          <a:lstStyle/>
          <a:p>
            <a:r>
              <a:rPr lang="en-US" dirty="0" smtClean="0">
                <a:latin typeface="Verdana" pitchFamily="34" charset="0"/>
                <a:ea typeface="Verdana" pitchFamily="34" charset="0"/>
                <a:cs typeface="Verdana" pitchFamily="34" charset="0"/>
              </a:rPr>
              <a:t>Welcome</a:t>
            </a:r>
          </a:p>
          <a:p>
            <a:r>
              <a:rPr lang="en-US" dirty="0" smtClean="0">
                <a:latin typeface="Verdana" pitchFamily="34" charset="0"/>
                <a:ea typeface="Verdana" pitchFamily="34" charset="0"/>
                <a:cs typeface="Verdana" pitchFamily="34" charset="0"/>
              </a:rPr>
              <a:t>Portfolio Activities</a:t>
            </a:r>
          </a:p>
          <a:p>
            <a:r>
              <a:rPr lang="en-US" dirty="0" smtClean="0">
                <a:latin typeface="Verdana" pitchFamily="34" charset="0"/>
                <a:ea typeface="Verdana" pitchFamily="34" charset="0"/>
                <a:cs typeface="Verdana" pitchFamily="34" charset="0"/>
              </a:rPr>
              <a:t>Area of Emphasis</a:t>
            </a:r>
          </a:p>
          <a:p>
            <a:r>
              <a:rPr lang="en-US" dirty="0" smtClean="0">
                <a:latin typeface="Verdana" pitchFamily="34" charset="0"/>
                <a:ea typeface="Verdana" pitchFamily="34" charset="0"/>
                <a:cs typeface="Verdana" pitchFamily="34" charset="0"/>
              </a:rPr>
              <a:t>Coursework</a:t>
            </a:r>
          </a:p>
          <a:p>
            <a:r>
              <a:rPr lang="en-US" dirty="0" smtClean="0">
                <a:latin typeface="Verdana" pitchFamily="34" charset="0"/>
                <a:ea typeface="Verdana" pitchFamily="34" charset="0"/>
                <a:cs typeface="Verdana" pitchFamily="34" charset="0"/>
              </a:rPr>
              <a:t>Wrap Up/Questions</a:t>
            </a:r>
            <a:endParaRPr lang="en-US" dirty="0">
              <a:latin typeface="Verdana" pitchFamily="34" charset="0"/>
              <a:ea typeface="Verdana" pitchFamily="34" charset="0"/>
              <a:cs typeface="Verdana" pitchFamily="34" charset="0"/>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7" name="Rectangle 7"/>
          <p:cNvSpPr>
            <a:spLocks noGrp="1" noChangeArrowheads="1"/>
          </p:cNvSpPr>
          <p:nvPr>
            <p:ph type="body" sz="half" idx="2"/>
          </p:nvPr>
        </p:nvSpPr>
        <p:spPr>
          <a:xfrm>
            <a:off x="4800600" y="0"/>
            <a:ext cx="4343400" cy="6477000"/>
          </a:xfrm>
        </p:spPr>
        <p:txBody>
          <a:bodyPr/>
          <a:lstStyle/>
          <a:p>
            <a:pPr>
              <a:lnSpc>
                <a:spcPct val="130000"/>
              </a:lnSpc>
              <a:buFontTx/>
              <a:buNone/>
            </a:pPr>
            <a:r>
              <a:rPr lang="en-US" dirty="0">
                <a:latin typeface="Verdana" pitchFamily="34" charset="0"/>
              </a:rPr>
              <a:t>	</a:t>
            </a:r>
            <a:endParaRPr lang="en-US" sz="3000" dirty="0">
              <a:latin typeface="Verdana" pitchFamily="34" charset="0"/>
            </a:endParaRPr>
          </a:p>
        </p:txBody>
      </p:sp>
      <p:sp>
        <p:nvSpPr>
          <p:cNvPr id="148492" name="Text Box 12"/>
          <p:cNvSpPr txBox="1">
            <a:spLocks noChangeArrowheads="1"/>
          </p:cNvSpPr>
          <p:nvPr/>
        </p:nvSpPr>
        <p:spPr bwMode="auto">
          <a:xfrm>
            <a:off x="1447800" y="1752600"/>
            <a:ext cx="7696200" cy="1800493"/>
          </a:xfrm>
          <a:prstGeom prst="rect">
            <a:avLst/>
          </a:prstGeom>
          <a:noFill/>
          <a:ln w="9525">
            <a:noFill/>
            <a:miter lim="800000"/>
            <a:headEnd/>
            <a:tailEnd/>
          </a:ln>
          <a:effectLst/>
        </p:spPr>
        <p:txBody>
          <a:bodyPr>
            <a:spAutoFit/>
          </a:bodyPr>
          <a:lstStyle/>
          <a:p>
            <a:pPr>
              <a:lnSpc>
                <a:spcPct val="150000"/>
              </a:lnSpc>
            </a:pPr>
            <a:r>
              <a:rPr lang="en-US" dirty="0" smtClean="0"/>
              <a:t>Dr. Teresa R. Eagle, Chair				</a:t>
            </a:r>
          </a:p>
          <a:p>
            <a:pPr>
              <a:lnSpc>
                <a:spcPct val="150000"/>
              </a:lnSpc>
            </a:pPr>
            <a:r>
              <a:rPr lang="en-US" dirty="0" smtClean="0"/>
              <a:t>Dr. Dennis Anderson 					</a:t>
            </a:r>
          </a:p>
          <a:p>
            <a:pPr>
              <a:lnSpc>
                <a:spcPct val="150000"/>
              </a:lnSpc>
            </a:pPr>
            <a:r>
              <a:rPr lang="en-US" dirty="0" smtClean="0"/>
              <a:t>Dr. Bob Rubenstein</a:t>
            </a:r>
          </a:p>
          <a:p>
            <a:pPr>
              <a:lnSpc>
                <a:spcPct val="150000"/>
              </a:lnSpc>
            </a:pPr>
            <a:r>
              <a:rPr lang="en-US" dirty="0" smtClean="0"/>
              <a:t>Dr. Clark Egnor</a:t>
            </a:r>
            <a:endParaRPr lang="en-US" sz="2000" dirty="0">
              <a:latin typeface="Verdana" pitchFamily="34" charset="0"/>
            </a:endParaRPr>
          </a:p>
        </p:txBody>
      </p:sp>
      <p:sp>
        <p:nvSpPr>
          <p:cNvPr id="4" name="TextBox 3"/>
          <p:cNvSpPr txBox="1"/>
          <p:nvPr/>
        </p:nvSpPr>
        <p:spPr>
          <a:xfrm>
            <a:off x="1447800" y="609600"/>
            <a:ext cx="6781800" cy="369332"/>
          </a:xfrm>
          <a:prstGeom prst="rect">
            <a:avLst/>
          </a:prstGeom>
          <a:noFill/>
        </p:spPr>
        <p:txBody>
          <a:bodyPr wrap="square" rtlCol="0">
            <a:spAutoFit/>
          </a:bodyPr>
          <a:lstStyle/>
          <a:p>
            <a:r>
              <a:rPr lang="en-US" dirty="0" smtClean="0">
                <a:latin typeface="Verdana" pitchFamily="34" charset="0"/>
                <a:ea typeface="Verdana" pitchFamily="34" charset="0"/>
                <a:cs typeface="Verdana" pitchFamily="34" charset="0"/>
              </a:rPr>
              <a:t>Committee Members</a:t>
            </a:r>
            <a:endParaRPr lang="en-US" dirty="0">
              <a:latin typeface="Verdana" pitchFamily="34" charset="0"/>
              <a:ea typeface="Verdana" pitchFamily="34" charset="0"/>
              <a:cs typeface="Verdana" pitchFamily="34" charset="0"/>
            </a:endParaRPr>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8492">
                                            <p:txEl>
                                              <p:pRg st="0" end="0"/>
                                            </p:txEl>
                                          </p:spTgt>
                                        </p:tgtEl>
                                        <p:attrNameLst>
                                          <p:attrName>style.visibility</p:attrName>
                                        </p:attrNameLst>
                                      </p:cBhvr>
                                      <p:to>
                                        <p:strVal val="visible"/>
                                      </p:to>
                                    </p:set>
                                    <p:animEffect transition="in" filter="fade">
                                      <p:cBhvr>
                                        <p:cTn id="7" dur="500"/>
                                        <p:tgtEl>
                                          <p:spTgt spid="14849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8492">
                                            <p:txEl>
                                              <p:pRg st="1" end="1"/>
                                            </p:txEl>
                                          </p:spTgt>
                                        </p:tgtEl>
                                        <p:attrNameLst>
                                          <p:attrName>style.visibility</p:attrName>
                                        </p:attrNameLst>
                                      </p:cBhvr>
                                      <p:to>
                                        <p:strVal val="visible"/>
                                      </p:to>
                                    </p:set>
                                    <p:animEffect transition="in" filter="fade">
                                      <p:cBhvr>
                                        <p:cTn id="10" dur="500"/>
                                        <p:tgtEl>
                                          <p:spTgt spid="14849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8492">
                                            <p:txEl>
                                              <p:pRg st="2" end="2"/>
                                            </p:txEl>
                                          </p:spTgt>
                                        </p:tgtEl>
                                        <p:attrNameLst>
                                          <p:attrName>style.visibility</p:attrName>
                                        </p:attrNameLst>
                                      </p:cBhvr>
                                      <p:to>
                                        <p:strVal val="visible"/>
                                      </p:to>
                                    </p:set>
                                    <p:animEffect transition="in" filter="fade">
                                      <p:cBhvr>
                                        <p:cTn id="13" dur="500"/>
                                        <p:tgtEl>
                                          <p:spTgt spid="14849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8492">
                                            <p:txEl>
                                              <p:pRg st="3" end="3"/>
                                            </p:txEl>
                                          </p:spTgt>
                                        </p:tgtEl>
                                        <p:attrNameLst>
                                          <p:attrName>style.visibility</p:attrName>
                                        </p:attrNameLst>
                                      </p:cBhvr>
                                      <p:to>
                                        <p:strVal val="visible"/>
                                      </p:to>
                                    </p:set>
                                    <p:animEffect transition="in" filter="fade">
                                      <p:cBhvr>
                                        <p:cTn id="16" dur="500"/>
                                        <p:tgtEl>
                                          <p:spTgt spid="14849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8487" name="Rectangle 7"/>
          <p:cNvSpPr>
            <a:spLocks noGrp="1" noChangeArrowheads="1"/>
          </p:cNvSpPr>
          <p:nvPr>
            <p:ph type="body" sz="half" idx="2"/>
          </p:nvPr>
        </p:nvSpPr>
        <p:spPr>
          <a:xfrm>
            <a:off x="4800600" y="0"/>
            <a:ext cx="4343400" cy="6477000"/>
          </a:xfrm>
        </p:spPr>
        <p:txBody>
          <a:bodyPr/>
          <a:lstStyle/>
          <a:p>
            <a:pPr>
              <a:lnSpc>
                <a:spcPct val="130000"/>
              </a:lnSpc>
              <a:buFontTx/>
              <a:buNone/>
            </a:pPr>
            <a:r>
              <a:rPr lang="en-US" dirty="0">
                <a:latin typeface="Verdana" pitchFamily="34" charset="0"/>
              </a:rPr>
              <a:t>	</a:t>
            </a:r>
            <a:endParaRPr lang="en-US" sz="3000" dirty="0">
              <a:latin typeface="Verdana" pitchFamily="34" charset="0"/>
            </a:endParaRPr>
          </a:p>
        </p:txBody>
      </p:sp>
      <p:sp>
        <p:nvSpPr>
          <p:cNvPr id="148492" name="Text Box 12"/>
          <p:cNvSpPr txBox="1">
            <a:spLocks noChangeArrowheads="1"/>
          </p:cNvSpPr>
          <p:nvPr/>
        </p:nvSpPr>
        <p:spPr bwMode="auto">
          <a:xfrm>
            <a:off x="1447800" y="1752600"/>
            <a:ext cx="7696200" cy="1431161"/>
          </a:xfrm>
          <a:prstGeom prst="rect">
            <a:avLst/>
          </a:prstGeom>
          <a:noFill/>
          <a:ln w="9525">
            <a:noFill/>
            <a:miter lim="800000"/>
            <a:headEnd/>
            <a:tailEnd/>
          </a:ln>
          <a:effectLst/>
        </p:spPr>
        <p:txBody>
          <a:bodyPr>
            <a:spAutoFit/>
          </a:bodyPr>
          <a:lstStyle/>
          <a:p>
            <a:pPr>
              <a:lnSpc>
                <a:spcPct val="150000"/>
              </a:lnSpc>
            </a:pPr>
            <a:r>
              <a:rPr lang="en-US" dirty="0" smtClean="0">
                <a:latin typeface="Verdana" pitchFamily="34" charset="0"/>
              </a:rPr>
              <a:t>Co-Instructor LS 717 </a:t>
            </a:r>
          </a:p>
          <a:p>
            <a:pPr>
              <a:lnSpc>
                <a:spcPct val="150000"/>
              </a:lnSpc>
            </a:pPr>
            <a:r>
              <a:rPr lang="en-US" sz="2000" dirty="0" smtClean="0">
                <a:latin typeface="Verdana" pitchFamily="34" charset="0"/>
              </a:rPr>
              <a:t>Introduction to Student Personnel Administration</a:t>
            </a:r>
          </a:p>
          <a:p>
            <a:pPr>
              <a:lnSpc>
                <a:spcPct val="150000"/>
              </a:lnSpc>
            </a:pPr>
            <a:r>
              <a:rPr lang="en-US" sz="2000" dirty="0" smtClean="0">
                <a:latin typeface="Verdana" pitchFamily="34" charset="0"/>
              </a:rPr>
              <a:t>Dr. Dennis Anderson</a:t>
            </a:r>
            <a:endParaRPr lang="en-US" sz="2000" dirty="0">
              <a:latin typeface="Verdana" pitchFamily="34" charset="0"/>
            </a:endParaRPr>
          </a:p>
        </p:txBody>
      </p:sp>
      <p:sp>
        <p:nvSpPr>
          <p:cNvPr id="4" name="TextBox 3"/>
          <p:cNvSpPr txBox="1"/>
          <p:nvPr/>
        </p:nvSpPr>
        <p:spPr>
          <a:xfrm>
            <a:off x="1447800" y="609600"/>
            <a:ext cx="6781800" cy="646331"/>
          </a:xfrm>
          <a:prstGeom prst="rect">
            <a:avLst/>
          </a:prstGeom>
          <a:noFill/>
        </p:spPr>
        <p:txBody>
          <a:bodyPr wrap="square" rtlCol="0">
            <a:spAutoFit/>
          </a:bodyPr>
          <a:lstStyle/>
          <a:p>
            <a:r>
              <a:rPr lang="en-US" dirty="0" smtClean="0">
                <a:latin typeface="Verdana" pitchFamily="34" charset="0"/>
                <a:ea typeface="Verdana" pitchFamily="34" charset="0"/>
                <a:cs typeface="Verdana" pitchFamily="34" charset="0"/>
              </a:rPr>
              <a:t>Portfolio Activities</a:t>
            </a:r>
          </a:p>
          <a:p>
            <a:r>
              <a:rPr lang="en-US" dirty="0" smtClean="0">
                <a:latin typeface="Verdana" pitchFamily="34" charset="0"/>
                <a:ea typeface="Verdana" pitchFamily="34" charset="0"/>
                <a:cs typeface="Verdana" pitchFamily="34" charset="0"/>
              </a:rPr>
              <a:t>Collaboration</a:t>
            </a:r>
            <a:endParaRPr lang="en-US" dirty="0">
              <a:latin typeface="Verdana" pitchFamily="34" charset="0"/>
              <a:ea typeface="Verdana" pitchFamily="34" charset="0"/>
              <a:cs typeface="Verdana" pitchFamily="34" charset="0"/>
            </a:endParaRPr>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8492">
                                            <p:txEl>
                                              <p:pRg st="0" end="0"/>
                                            </p:txEl>
                                          </p:spTgt>
                                        </p:tgtEl>
                                        <p:attrNameLst>
                                          <p:attrName>style.visibility</p:attrName>
                                        </p:attrNameLst>
                                      </p:cBhvr>
                                      <p:to>
                                        <p:strVal val="visible"/>
                                      </p:to>
                                    </p:set>
                                    <p:animEffect transition="in" filter="fade">
                                      <p:cBhvr>
                                        <p:cTn id="7" dur="500"/>
                                        <p:tgtEl>
                                          <p:spTgt spid="14849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8492">
                                            <p:txEl>
                                              <p:pRg st="1" end="1"/>
                                            </p:txEl>
                                          </p:spTgt>
                                        </p:tgtEl>
                                        <p:attrNameLst>
                                          <p:attrName>style.visibility</p:attrName>
                                        </p:attrNameLst>
                                      </p:cBhvr>
                                      <p:to>
                                        <p:strVal val="visible"/>
                                      </p:to>
                                    </p:set>
                                    <p:animEffect transition="in" filter="fade">
                                      <p:cBhvr>
                                        <p:cTn id="10" dur="500"/>
                                        <p:tgtEl>
                                          <p:spTgt spid="14849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8492">
                                            <p:txEl>
                                              <p:pRg st="2" end="2"/>
                                            </p:txEl>
                                          </p:spTgt>
                                        </p:tgtEl>
                                        <p:attrNameLst>
                                          <p:attrName>style.visibility</p:attrName>
                                        </p:attrNameLst>
                                      </p:cBhvr>
                                      <p:to>
                                        <p:strVal val="visible"/>
                                      </p:to>
                                    </p:set>
                                    <p:animEffect transition="in" filter="fade">
                                      <p:cBhvr>
                                        <p:cTn id="13" dur="500"/>
                                        <p:tgtEl>
                                          <p:spTgt spid="1484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8487" name="Rectangle 7"/>
          <p:cNvSpPr>
            <a:spLocks noGrp="1" noChangeArrowheads="1"/>
          </p:cNvSpPr>
          <p:nvPr>
            <p:ph type="body" sz="half" idx="2"/>
          </p:nvPr>
        </p:nvSpPr>
        <p:spPr>
          <a:xfrm>
            <a:off x="4800600" y="0"/>
            <a:ext cx="4343400" cy="6477000"/>
          </a:xfrm>
        </p:spPr>
        <p:txBody>
          <a:bodyPr/>
          <a:lstStyle/>
          <a:p>
            <a:pPr>
              <a:lnSpc>
                <a:spcPct val="130000"/>
              </a:lnSpc>
              <a:buFontTx/>
              <a:buNone/>
            </a:pPr>
            <a:r>
              <a:rPr lang="en-US" dirty="0">
                <a:latin typeface="Verdana" pitchFamily="34" charset="0"/>
              </a:rPr>
              <a:t>	</a:t>
            </a:r>
            <a:endParaRPr lang="en-US" sz="3000" dirty="0">
              <a:latin typeface="Verdana" pitchFamily="34" charset="0"/>
            </a:endParaRPr>
          </a:p>
        </p:txBody>
      </p:sp>
      <p:sp>
        <p:nvSpPr>
          <p:cNvPr id="148492" name="Text Box 12"/>
          <p:cNvSpPr txBox="1">
            <a:spLocks noChangeArrowheads="1"/>
          </p:cNvSpPr>
          <p:nvPr/>
        </p:nvSpPr>
        <p:spPr bwMode="auto">
          <a:xfrm>
            <a:off x="1447800" y="1752600"/>
            <a:ext cx="7696200" cy="1338828"/>
          </a:xfrm>
          <a:prstGeom prst="rect">
            <a:avLst/>
          </a:prstGeom>
          <a:noFill/>
          <a:ln w="9525">
            <a:noFill/>
            <a:miter lim="800000"/>
            <a:headEnd/>
            <a:tailEnd/>
          </a:ln>
          <a:effectLst/>
        </p:spPr>
        <p:txBody>
          <a:bodyPr>
            <a:spAutoFit/>
          </a:bodyPr>
          <a:lstStyle/>
          <a:p>
            <a:pPr>
              <a:lnSpc>
                <a:spcPct val="150000"/>
              </a:lnSpc>
            </a:pPr>
            <a:r>
              <a:rPr lang="en-US" b="1" dirty="0" smtClean="0">
                <a:latin typeface="Verdana" pitchFamily="34" charset="0"/>
              </a:rPr>
              <a:t>Research Project</a:t>
            </a:r>
          </a:p>
          <a:p>
            <a:pPr>
              <a:lnSpc>
                <a:spcPct val="150000"/>
              </a:lnSpc>
            </a:pPr>
            <a:r>
              <a:rPr lang="en-US" dirty="0" smtClean="0">
                <a:latin typeface="Verdana" pitchFamily="34" charset="0"/>
              </a:rPr>
              <a:t>A Comparison of Ethical Behavior between Greek Students</a:t>
            </a:r>
          </a:p>
          <a:p>
            <a:pPr>
              <a:lnSpc>
                <a:spcPct val="150000"/>
              </a:lnSpc>
            </a:pPr>
            <a:r>
              <a:rPr lang="en-US" dirty="0" smtClean="0">
                <a:latin typeface="Verdana" pitchFamily="34" charset="0"/>
              </a:rPr>
              <a:t>Dr. James </a:t>
            </a:r>
            <a:r>
              <a:rPr lang="en-US" dirty="0" err="1" smtClean="0">
                <a:latin typeface="Verdana" pitchFamily="34" charset="0"/>
              </a:rPr>
              <a:t>Sottile</a:t>
            </a:r>
            <a:endParaRPr lang="en-US" dirty="0">
              <a:latin typeface="Verdana" pitchFamily="34" charset="0"/>
            </a:endParaRPr>
          </a:p>
        </p:txBody>
      </p:sp>
      <p:sp>
        <p:nvSpPr>
          <p:cNvPr id="4" name="TextBox 3"/>
          <p:cNvSpPr txBox="1"/>
          <p:nvPr/>
        </p:nvSpPr>
        <p:spPr>
          <a:xfrm>
            <a:off x="1447800" y="609600"/>
            <a:ext cx="6781800" cy="369332"/>
          </a:xfrm>
          <a:prstGeom prst="rect">
            <a:avLst/>
          </a:prstGeom>
          <a:noFill/>
        </p:spPr>
        <p:txBody>
          <a:bodyPr wrap="square" rtlCol="0">
            <a:spAutoFit/>
          </a:bodyPr>
          <a:lstStyle/>
          <a:p>
            <a:r>
              <a:rPr lang="en-US" dirty="0" smtClean="0">
                <a:latin typeface="Verdana" pitchFamily="34" charset="0"/>
                <a:ea typeface="Verdana" pitchFamily="34" charset="0"/>
                <a:cs typeface="Verdana" pitchFamily="34" charset="0"/>
              </a:rPr>
              <a:t>Collaboration</a:t>
            </a:r>
            <a:endParaRPr lang="en-US" dirty="0">
              <a:latin typeface="Verdana" pitchFamily="34" charset="0"/>
              <a:ea typeface="Verdana" pitchFamily="34" charset="0"/>
              <a:cs typeface="Verdana" pitchFamily="34" charset="0"/>
            </a:endParaRPr>
          </a:p>
        </p:txBody>
      </p:sp>
      <p:sp>
        <p:nvSpPr>
          <p:cNvPr id="6" name="TextBox 5"/>
          <p:cNvSpPr txBox="1"/>
          <p:nvPr/>
        </p:nvSpPr>
        <p:spPr>
          <a:xfrm>
            <a:off x="1524000" y="3352800"/>
            <a:ext cx="7239000" cy="2862322"/>
          </a:xfrm>
          <a:prstGeom prst="rect">
            <a:avLst/>
          </a:prstGeom>
          <a:noFill/>
        </p:spPr>
        <p:txBody>
          <a:bodyPr wrap="square" rtlCol="0">
            <a:spAutoFit/>
          </a:bodyPr>
          <a:lstStyle/>
          <a:p>
            <a:pPr>
              <a:lnSpc>
                <a:spcPct val="150000"/>
              </a:lnSpc>
            </a:pPr>
            <a:r>
              <a:rPr lang="en-US" b="1" dirty="0" smtClean="0">
                <a:latin typeface="Verdana" pitchFamily="34" charset="0"/>
              </a:rPr>
              <a:t>Paper Presented at the Annual Meeting of the Eastern Educational Research Association, Sarasota, FL</a:t>
            </a:r>
          </a:p>
          <a:p>
            <a:pPr>
              <a:lnSpc>
                <a:spcPct val="150000"/>
              </a:lnSpc>
            </a:pPr>
            <a:r>
              <a:rPr lang="en-US" dirty="0" smtClean="0">
                <a:latin typeface="Verdana" pitchFamily="34" charset="0"/>
              </a:rPr>
              <a:t>A Comparison of Ethical Behavior between College Students in Greek Organizations</a:t>
            </a:r>
          </a:p>
          <a:p>
            <a:pPr>
              <a:lnSpc>
                <a:spcPct val="150000"/>
              </a:lnSpc>
            </a:pPr>
            <a:r>
              <a:rPr lang="en-US" dirty="0" smtClean="0">
                <a:latin typeface="Verdana" pitchFamily="34" charset="0"/>
              </a:rPr>
              <a:t>Dr. James </a:t>
            </a:r>
            <a:r>
              <a:rPr lang="en-US" dirty="0" err="1" smtClean="0">
                <a:latin typeface="Verdana" pitchFamily="34" charset="0"/>
              </a:rPr>
              <a:t>Sottile</a:t>
            </a:r>
            <a:r>
              <a:rPr lang="en-US" dirty="0" smtClean="0">
                <a:latin typeface="Verdana" pitchFamily="34" charset="0"/>
              </a:rPr>
              <a:t>, Jr., George Washington, Dallas </a:t>
            </a:r>
            <a:r>
              <a:rPr lang="en-US" dirty="0" err="1" smtClean="0">
                <a:latin typeface="Verdana" pitchFamily="34" charset="0"/>
              </a:rPr>
              <a:t>Brozik</a:t>
            </a:r>
            <a:r>
              <a:rPr lang="en-US" dirty="0" smtClean="0">
                <a:latin typeface="Verdana" pitchFamily="34" charset="0"/>
              </a:rPr>
              <a:t>, and Andy Hermansdorfer</a:t>
            </a:r>
          </a:p>
          <a:p>
            <a:endParaRPr lang="en-US" dirty="0"/>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8492">
                                            <p:txEl>
                                              <p:pRg st="0" end="0"/>
                                            </p:txEl>
                                          </p:spTgt>
                                        </p:tgtEl>
                                        <p:attrNameLst>
                                          <p:attrName>style.visibility</p:attrName>
                                        </p:attrNameLst>
                                      </p:cBhvr>
                                      <p:to>
                                        <p:strVal val="visible"/>
                                      </p:to>
                                    </p:set>
                                    <p:animEffect transition="in" filter="fade">
                                      <p:cBhvr>
                                        <p:cTn id="7" dur="500"/>
                                        <p:tgtEl>
                                          <p:spTgt spid="14849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8492">
                                            <p:txEl>
                                              <p:pRg st="1" end="1"/>
                                            </p:txEl>
                                          </p:spTgt>
                                        </p:tgtEl>
                                        <p:attrNameLst>
                                          <p:attrName>style.visibility</p:attrName>
                                        </p:attrNameLst>
                                      </p:cBhvr>
                                      <p:to>
                                        <p:strVal val="visible"/>
                                      </p:to>
                                    </p:set>
                                    <p:animEffect transition="in" filter="fade">
                                      <p:cBhvr>
                                        <p:cTn id="10" dur="500"/>
                                        <p:tgtEl>
                                          <p:spTgt spid="14849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8492">
                                            <p:txEl>
                                              <p:pRg st="2" end="2"/>
                                            </p:txEl>
                                          </p:spTgt>
                                        </p:tgtEl>
                                        <p:attrNameLst>
                                          <p:attrName>style.visibility</p:attrName>
                                        </p:attrNameLst>
                                      </p:cBhvr>
                                      <p:to>
                                        <p:strVal val="visible"/>
                                      </p:to>
                                    </p:set>
                                    <p:animEffect transition="in" filter="fade">
                                      <p:cBhvr>
                                        <p:cTn id="13" dur="500"/>
                                        <p:tgtEl>
                                          <p:spTgt spid="1484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8487" name="Rectangle 7"/>
          <p:cNvSpPr>
            <a:spLocks noGrp="1" noChangeArrowheads="1"/>
          </p:cNvSpPr>
          <p:nvPr>
            <p:ph type="body" sz="half" idx="2"/>
          </p:nvPr>
        </p:nvSpPr>
        <p:spPr>
          <a:xfrm>
            <a:off x="4800600" y="0"/>
            <a:ext cx="4343400" cy="6477000"/>
          </a:xfrm>
        </p:spPr>
        <p:txBody>
          <a:bodyPr/>
          <a:lstStyle/>
          <a:p>
            <a:pPr>
              <a:lnSpc>
                <a:spcPct val="130000"/>
              </a:lnSpc>
              <a:buFontTx/>
              <a:buNone/>
            </a:pPr>
            <a:r>
              <a:rPr lang="en-US" dirty="0">
                <a:latin typeface="Verdana" pitchFamily="34" charset="0"/>
              </a:rPr>
              <a:t>	</a:t>
            </a:r>
            <a:endParaRPr lang="en-US" sz="3000" dirty="0">
              <a:latin typeface="Verdana" pitchFamily="34" charset="0"/>
            </a:endParaRPr>
          </a:p>
        </p:txBody>
      </p:sp>
      <p:sp>
        <p:nvSpPr>
          <p:cNvPr id="148492" name="Text Box 12"/>
          <p:cNvSpPr txBox="1">
            <a:spLocks noChangeArrowheads="1"/>
          </p:cNvSpPr>
          <p:nvPr/>
        </p:nvSpPr>
        <p:spPr bwMode="auto">
          <a:xfrm>
            <a:off x="1447800" y="1371600"/>
            <a:ext cx="7696200" cy="1338828"/>
          </a:xfrm>
          <a:prstGeom prst="rect">
            <a:avLst/>
          </a:prstGeom>
          <a:noFill/>
          <a:ln w="9525">
            <a:noFill/>
            <a:miter lim="800000"/>
            <a:headEnd/>
            <a:tailEnd/>
          </a:ln>
          <a:effectLst/>
        </p:spPr>
        <p:txBody>
          <a:bodyPr>
            <a:spAutoFit/>
          </a:bodyPr>
          <a:lstStyle/>
          <a:p>
            <a:pPr>
              <a:lnSpc>
                <a:spcPct val="150000"/>
              </a:lnSpc>
            </a:pPr>
            <a:r>
              <a:rPr lang="en-US" b="1" dirty="0" smtClean="0">
                <a:latin typeface="Verdana" pitchFamily="34" charset="0"/>
              </a:rPr>
              <a:t>Course Development</a:t>
            </a:r>
          </a:p>
          <a:p>
            <a:pPr>
              <a:lnSpc>
                <a:spcPct val="150000"/>
              </a:lnSpc>
            </a:pPr>
            <a:r>
              <a:rPr lang="en-US" dirty="0" smtClean="0">
                <a:latin typeface="Verdana" pitchFamily="34" charset="0"/>
              </a:rPr>
              <a:t>PSL 481 – </a:t>
            </a:r>
            <a:r>
              <a:rPr lang="en-US" dirty="0" err="1" smtClean="0">
                <a:latin typeface="Verdana" pitchFamily="34" charset="0"/>
              </a:rPr>
              <a:t>SpTp</a:t>
            </a:r>
            <a:r>
              <a:rPr lang="en-US" dirty="0" smtClean="0">
                <a:latin typeface="Verdana" pitchFamily="34" charset="0"/>
              </a:rPr>
              <a:t>:  Global Leadership</a:t>
            </a:r>
          </a:p>
          <a:p>
            <a:pPr>
              <a:lnSpc>
                <a:spcPct val="150000"/>
              </a:lnSpc>
            </a:pPr>
            <a:r>
              <a:rPr lang="en-US" dirty="0" smtClean="0">
                <a:latin typeface="Verdana" pitchFamily="34" charset="0"/>
              </a:rPr>
              <a:t>Dr. Clark Egnor</a:t>
            </a:r>
            <a:endParaRPr lang="en-US" dirty="0">
              <a:latin typeface="Verdana" pitchFamily="34" charset="0"/>
            </a:endParaRPr>
          </a:p>
        </p:txBody>
      </p:sp>
      <p:sp>
        <p:nvSpPr>
          <p:cNvPr id="4" name="TextBox 3"/>
          <p:cNvSpPr txBox="1"/>
          <p:nvPr/>
        </p:nvSpPr>
        <p:spPr>
          <a:xfrm>
            <a:off x="1447800" y="609600"/>
            <a:ext cx="6781800" cy="369332"/>
          </a:xfrm>
          <a:prstGeom prst="rect">
            <a:avLst/>
          </a:prstGeom>
          <a:noFill/>
        </p:spPr>
        <p:txBody>
          <a:bodyPr wrap="square" rtlCol="0">
            <a:spAutoFit/>
          </a:bodyPr>
          <a:lstStyle/>
          <a:p>
            <a:r>
              <a:rPr lang="en-US" dirty="0" smtClean="0">
                <a:latin typeface="Verdana" pitchFamily="34" charset="0"/>
                <a:ea typeface="Verdana" pitchFamily="34" charset="0"/>
                <a:cs typeface="Verdana" pitchFamily="34" charset="0"/>
              </a:rPr>
              <a:t>Collaboration</a:t>
            </a:r>
            <a:endParaRPr lang="en-US" dirty="0">
              <a:latin typeface="Verdana" pitchFamily="34" charset="0"/>
              <a:ea typeface="Verdana" pitchFamily="34" charset="0"/>
              <a:cs typeface="Verdana" pitchFamily="34" charset="0"/>
            </a:endParaRPr>
          </a:p>
        </p:txBody>
      </p:sp>
      <p:sp>
        <p:nvSpPr>
          <p:cNvPr id="6" name="TextBox 5"/>
          <p:cNvSpPr txBox="1"/>
          <p:nvPr/>
        </p:nvSpPr>
        <p:spPr>
          <a:xfrm>
            <a:off x="1524000" y="3048000"/>
            <a:ext cx="7239000" cy="3139321"/>
          </a:xfrm>
          <a:prstGeom prst="rect">
            <a:avLst/>
          </a:prstGeom>
          <a:noFill/>
        </p:spPr>
        <p:txBody>
          <a:bodyPr wrap="square" rtlCol="0">
            <a:spAutoFit/>
          </a:bodyPr>
          <a:lstStyle/>
          <a:p>
            <a:r>
              <a:rPr lang="en-US" b="1" dirty="0" smtClean="0"/>
              <a:t>Course </a:t>
            </a:r>
            <a:r>
              <a:rPr lang="en-US" b="1" dirty="0"/>
              <a:t>Overview</a:t>
            </a:r>
            <a:endParaRPr lang="en-US" dirty="0"/>
          </a:p>
          <a:p>
            <a:r>
              <a:rPr lang="en-US" dirty="0"/>
              <a:t>Socrates said, “the unexamined life is not worth living” and “know thy self.”  This course will embrace both of these ideas during a short-term study abroad program.  In today’s global society, students increasingly need international exposure with an emphasis in leadership.  The goal of this experience is to engage in </a:t>
            </a:r>
            <a:r>
              <a:rPr lang="en-US" dirty="0" smtClean="0"/>
              <a:t>self-discovery </a:t>
            </a:r>
            <a:r>
              <a:rPr lang="en-US" dirty="0"/>
              <a:t>as one examines his/her own personal leadership style in a cross-cultural context.  Students will develop a dynamic competence for leadership across cultures as one experiences the history, culture, people, and places first-hand in </a:t>
            </a:r>
            <a:r>
              <a:rPr lang="en-US" dirty="0" smtClean="0"/>
              <a:t>Germany, Poland, and the Czech Republic. </a:t>
            </a:r>
            <a:endParaRPr lang="en-US" dirty="0"/>
          </a:p>
        </p:txBody>
      </p:sp>
      <p:pic>
        <p:nvPicPr>
          <p:cNvPr id="7" name="Picture 6" descr="SpringBreakCamp.jpg"/>
          <p:cNvPicPr>
            <a:picLocks noChangeAspect="1"/>
          </p:cNvPicPr>
          <p:nvPr/>
        </p:nvPicPr>
        <p:blipFill>
          <a:blip r:embed="rId3" cstate="print"/>
          <a:stretch>
            <a:fillRect/>
          </a:stretch>
        </p:blipFill>
        <p:spPr>
          <a:xfrm>
            <a:off x="5943600" y="304800"/>
            <a:ext cx="2539438" cy="2819400"/>
          </a:xfrm>
          <a:prstGeom prst="rect">
            <a:avLst/>
          </a:prstGeom>
        </p:spPr>
      </p:pic>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8492">
                                            <p:txEl>
                                              <p:pRg st="0" end="0"/>
                                            </p:txEl>
                                          </p:spTgt>
                                        </p:tgtEl>
                                        <p:attrNameLst>
                                          <p:attrName>style.visibility</p:attrName>
                                        </p:attrNameLst>
                                      </p:cBhvr>
                                      <p:to>
                                        <p:strVal val="visible"/>
                                      </p:to>
                                    </p:set>
                                    <p:animEffect transition="in" filter="fade">
                                      <p:cBhvr>
                                        <p:cTn id="7" dur="500"/>
                                        <p:tgtEl>
                                          <p:spTgt spid="14849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8492">
                                            <p:txEl>
                                              <p:pRg st="1" end="1"/>
                                            </p:txEl>
                                          </p:spTgt>
                                        </p:tgtEl>
                                        <p:attrNameLst>
                                          <p:attrName>style.visibility</p:attrName>
                                        </p:attrNameLst>
                                      </p:cBhvr>
                                      <p:to>
                                        <p:strVal val="visible"/>
                                      </p:to>
                                    </p:set>
                                    <p:animEffect transition="in" filter="fade">
                                      <p:cBhvr>
                                        <p:cTn id="10" dur="500"/>
                                        <p:tgtEl>
                                          <p:spTgt spid="14849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8492">
                                            <p:txEl>
                                              <p:pRg st="2" end="2"/>
                                            </p:txEl>
                                          </p:spTgt>
                                        </p:tgtEl>
                                        <p:attrNameLst>
                                          <p:attrName>style.visibility</p:attrName>
                                        </p:attrNameLst>
                                      </p:cBhvr>
                                      <p:to>
                                        <p:strVal val="visible"/>
                                      </p:to>
                                    </p:set>
                                    <p:animEffect transition="in" filter="fade">
                                      <p:cBhvr>
                                        <p:cTn id="13" dur="500"/>
                                        <p:tgtEl>
                                          <p:spTgt spid="1484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8487" name="Rectangle 7"/>
          <p:cNvSpPr>
            <a:spLocks noGrp="1" noChangeArrowheads="1"/>
          </p:cNvSpPr>
          <p:nvPr>
            <p:ph type="body" sz="half" idx="2"/>
          </p:nvPr>
        </p:nvSpPr>
        <p:spPr>
          <a:xfrm>
            <a:off x="4800600" y="0"/>
            <a:ext cx="4343400" cy="6477000"/>
          </a:xfrm>
        </p:spPr>
        <p:txBody>
          <a:bodyPr/>
          <a:lstStyle/>
          <a:p>
            <a:pPr>
              <a:lnSpc>
                <a:spcPct val="130000"/>
              </a:lnSpc>
              <a:buFontTx/>
              <a:buNone/>
            </a:pPr>
            <a:r>
              <a:rPr lang="en-US" dirty="0">
                <a:latin typeface="Verdana" pitchFamily="34" charset="0"/>
              </a:rPr>
              <a:t>	</a:t>
            </a:r>
            <a:endParaRPr lang="en-US" sz="3000" dirty="0">
              <a:latin typeface="Verdana" pitchFamily="34" charset="0"/>
            </a:endParaRPr>
          </a:p>
        </p:txBody>
      </p:sp>
      <p:sp>
        <p:nvSpPr>
          <p:cNvPr id="148492" name="Text Box 12"/>
          <p:cNvSpPr txBox="1">
            <a:spLocks noChangeArrowheads="1"/>
          </p:cNvSpPr>
          <p:nvPr/>
        </p:nvSpPr>
        <p:spPr bwMode="auto">
          <a:xfrm>
            <a:off x="1447800" y="1752600"/>
            <a:ext cx="7696200" cy="1338828"/>
          </a:xfrm>
          <a:prstGeom prst="rect">
            <a:avLst/>
          </a:prstGeom>
          <a:noFill/>
          <a:ln w="9525">
            <a:noFill/>
            <a:miter lim="800000"/>
            <a:headEnd/>
            <a:tailEnd/>
          </a:ln>
          <a:effectLst/>
        </p:spPr>
        <p:txBody>
          <a:bodyPr>
            <a:spAutoFit/>
          </a:bodyPr>
          <a:lstStyle/>
          <a:p>
            <a:pPr>
              <a:lnSpc>
                <a:spcPct val="150000"/>
              </a:lnSpc>
            </a:pPr>
            <a:r>
              <a:rPr lang="en-US" dirty="0" smtClean="0">
                <a:latin typeface="Verdana" pitchFamily="34" charset="0"/>
              </a:rPr>
              <a:t>COUN 555 - Crisis Intervention and Conflict Resolution</a:t>
            </a:r>
          </a:p>
          <a:p>
            <a:pPr>
              <a:lnSpc>
                <a:spcPct val="150000"/>
              </a:lnSpc>
            </a:pPr>
            <a:r>
              <a:rPr lang="en-US" dirty="0" smtClean="0">
                <a:latin typeface="Verdana" pitchFamily="34" charset="0"/>
              </a:rPr>
              <a:t>COUN 574 - Social and Cultural Foundations</a:t>
            </a:r>
          </a:p>
          <a:p>
            <a:pPr>
              <a:lnSpc>
                <a:spcPct val="150000"/>
              </a:lnSpc>
            </a:pPr>
            <a:r>
              <a:rPr lang="en-US" dirty="0" smtClean="0">
                <a:latin typeface="Verdana" pitchFamily="34" charset="0"/>
              </a:rPr>
              <a:t>COUN 602 - Human Development and Adjustment</a:t>
            </a:r>
            <a:endParaRPr lang="en-US" dirty="0">
              <a:latin typeface="Verdana" pitchFamily="34" charset="0"/>
            </a:endParaRPr>
          </a:p>
        </p:txBody>
      </p:sp>
      <p:sp>
        <p:nvSpPr>
          <p:cNvPr id="4" name="TextBox 3"/>
          <p:cNvSpPr txBox="1"/>
          <p:nvPr/>
        </p:nvSpPr>
        <p:spPr>
          <a:xfrm>
            <a:off x="1447800" y="609600"/>
            <a:ext cx="6781800" cy="369332"/>
          </a:xfrm>
          <a:prstGeom prst="rect">
            <a:avLst/>
          </a:prstGeom>
          <a:noFill/>
        </p:spPr>
        <p:txBody>
          <a:bodyPr wrap="square" rtlCol="0">
            <a:spAutoFit/>
          </a:bodyPr>
          <a:lstStyle/>
          <a:p>
            <a:r>
              <a:rPr lang="en-US" dirty="0" smtClean="0">
                <a:latin typeface="Verdana" pitchFamily="34" charset="0"/>
                <a:ea typeface="Verdana" pitchFamily="34" charset="0"/>
                <a:cs typeface="Verdana" pitchFamily="34" charset="0"/>
              </a:rPr>
              <a:t>Area of Emphasis - Counseling</a:t>
            </a:r>
            <a:endParaRPr lang="en-US" dirty="0">
              <a:latin typeface="Verdana" pitchFamily="34" charset="0"/>
              <a:ea typeface="Verdana" pitchFamily="34" charset="0"/>
              <a:cs typeface="Verdana" pitchFamily="34" charset="0"/>
            </a:endParaRPr>
          </a:p>
        </p:txBody>
      </p:sp>
      <p:sp>
        <p:nvSpPr>
          <p:cNvPr id="5" name="TextBox 4"/>
          <p:cNvSpPr txBox="1"/>
          <p:nvPr/>
        </p:nvSpPr>
        <p:spPr>
          <a:xfrm>
            <a:off x="1524000" y="3657600"/>
            <a:ext cx="7315200" cy="1754326"/>
          </a:xfrm>
          <a:prstGeom prst="rect">
            <a:avLst/>
          </a:prstGeom>
          <a:noFill/>
        </p:spPr>
        <p:txBody>
          <a:bodyPr wrap="square" rtlCol="0">
            <a:spAutoFit/>
          </a:bodyPr>
          <a:lstStyle/>
          <a:p>
            <a:r>
              <a:rPr lang="en-US" dirty="0" smtClean="0"/>
              <a:t>Because of these courses, I </a:t>
            </a:r>
            <a:r>
              <a:rPr lang="en-US" dirty="0"/>
              <a:t>relate with </a:t>
            </a:r>
            <a:r>
              <a:rPr lang="en-US" dirty="0" smtClean="0"/>
              <a:t>and am able to practice Servant </a:t>
            </a:r>
            <a:r>
              <a:rPr lang="en-US" dirty="0"/>
              <a:t>Leadership Theory because it emulates characteristics which I value.  Specifically, “servant-leadership emphasizes increased service to others; a holistic approach to work; promoting a sense of community; and the sharing of power in decision-making” (Smith, 2005, p. 4). </a:t>
            </a:r>
          </a:p>
        </p:txBody>
      </p:sp>
    </p:spTree>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8492">
                                            <p:txEl>
                                              <p:pRg st="0" end="0"/>
                                            </p:txEl>
                                          </p:spTgt>
                                        </p:tgtEl>
                                        <p:attrNameLst>
                                          <p:attrName>style.visibility</p:attrName>
                                        </p:attrNameLst>
                                      </p:cBhvr>
                                      <p:to>
                                        <p:strVal val="visible"/>
                                      </p:to>
                                    </p:set>
                                    <p:animEffect transition="in" filter="fade">
                                      <p:cBhvr>
                                        <p:cTn id="7" dur="500"/>
                                        <p:tgtEl>
                                          <p:spTgt spid="14849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48492">
                                            <p:txEl>
                                              <p:pRg st="1" end="1"/>
                                            </p:txEl>
                                          </p:spTgt>
                                        </p:tgtEl>
                                        <p:attrNameLst>
                                          <p:attrName>style.visibility</p:attrName>
                                        </p:attrNameLst>
                                      </p:cBhvr>
                                      <p:to>
                                        <p:strVal val="visible"/>
                                      </p:to>
                                    </p:set>
                                    <p:animEffect transition="in" filter="fade">
                                      <p:cBhvr>
                                        <p:cTn id="10" dur="500"/>
                                        <p:tgtEl>
                                          <p:spTgt spid="14849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48492">
                                            <p:txEl>
                                              <p:pRg st="2" end="2"/>
                                            </p:txEl>
                                          </p:spTgt>
                                        </p:tgtEl>
                                        <p:attrNameLst>
                                          <p:attrName>style.visibility</p:attrName>
                                        </p:attrNameLst>
                                      </p:cBhvr>
                                      <p:to>
                                        <p:strVal val="visible"/>
                                      </p:to>
                                    </p:set>
                                    <p:animEffect transition="in" filter="fade">
                                      <p:cBhvr>
                                        <p:cTn id="13" dur="500"/>
                                        <p:tgtEl>
                                          <p:spTgt spid="1484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 name="Rectangle 3"/>
          <p:cNvSpPr/>
          <p:nvPr/>
        </p:nvSpPr>
        <p:spPr>
          <a:xfrm>
            <a:off x="1447800" y="609600"/>
            <a:ext cx="5334000" cy="369332"/>
          </a:xfrm>
          <a:prstGeom prst="rect">
            <a:avLst/>
          </a:prstGeom>
        </p:spPr>
        <p:txBody>
          <a:bodyPr wrap="square">
            <a:spAutoFit/>
          </a:bodyPr>
          <a:lstStyle/>
          <a:p>
            <a:r>
              <a:rPr lang="en-US" dirty="0" smtClean="0">
                <a:latin typeface="Verdana" pitchFamily="34" charset="0"/>
                <a:ea typeface="Verdana" pitchFamily="34" charset="0"/>
                <a:cs typeface="Verdana" pitchFamily="34" charset="0"/>
              </a:rPr>
              <a:t>Coursework and Research</a:t>
            </a:r>
            <a:endParaRPr lang="en-US" dirty="0">
              <a:latin typeface="Verdana" pitchFamily="34" charset="0"/>
              <a:ea typeface="Verdana" pitchFamily="34" charset="0"/>
              <a:cs typeface="Verdana" pitchFamily="34" charset="0"/>
            </a:endParaRPr>
          </a:p>
        </p:txBody>
      </p:sp>
      <p:sp>
        <p:nvSpPr>
          <p:cNvPr id="5" name="TextBox 4"/>
          <p:cNvSpPr txBox="1"/>
          <p:nvPr/>
        </p:nvSpPr>
        <p:spPr>
          <a:xfrm>
            <a:off x="1524000" y="1524000"/>
            <a:ext cx="6629400" cy="3693319"/>
          </a:xfrm>
          <a:prstGeom prst="rect">
            <a:avLst/>
          </a:prstGeom>
          <a:noFill/>
        </p:spPr>
        <p:txBody>
          <a:bodyPr wrap="square" rtlCol="0">
            <a:spAutoFit/>
          </a:bodyPr>
          <a:lstStyle/>
          <a:p>
            <a:r>
              <a:rPr lang="en-US" dirty="0" smtClean="0"/>
              <a:t>EDF 625 - Qualitative Research</a:t>
            </a:r>
          </a:p>
          <a:p>
            <a:r>
              <a:rPr lang="en-US" dirty="0" smtClean="0"/>
              <a:t>Why College Women Drop Out of Sorority Recruitment</a:t>
            </a:r>
          </a:p>
          <a:p>
            <a:endParaRPr lang="en-US" dirty="0" smtClean="0"/>
          </a:p>
          <a:p>
            <a:r>
              <a:rPr lang="en-US" dirty="0" smtClean="0"/>
              <a:t>LS 726 - Institutional Advancement in Higher Education</a:t>
            </a:r>
          </a:p>
          <a:p>
            <a:r>
              <a:rPr lang="en-US" dirty="0" smtClean="0"/>
              <a:t>Literature Review</a:t>
            </a:r>
          </a:p>
          <a:p>
            <a:r>
              <a:rPr lang="en-US" dirty="0" smtClean="0"/>
              <a:t>Understanding the Characteristics that Predict Alumni Giving</a:t>
            </a:r>
          </a:p>
          <a:p>
            <a:endParaRPr lang="en-US" dirty="0" smtClean="0"/>
          </a:p>
          <a:p>
            <a:r>
              <a:rPr lang="en-US" dirty="0" smtClean="0"/>
              <a:t>EDF 711 - Survey Research in Education</a:t>
            </a:r>
          </a:p>
          <a:p>
            <a:r>
              <a:rPr lang="en-US" dirty="0" smtClean="0"/>
              <a:t>Understanding the Characteristics that Predict Alumni Giving</a:t>
            </a:r>
          </a:p>
          <a:p>
            <a:r>
              <a:rPr lang="en-US" dirty="0" smtClean="0"/>
              <a:t>Problem Statement</a:t>
            </a:r>
          </a:p>
          <a:p>
            <a:r>
              <a:rPr lang="en-US" dirty="0" smtClean="0"/>
              <a:t>Research Questions</a:t>
            </a:r>
          </a:p>
          <a:p>
            <a:r>
              <a:rPr lang="en-US" dirty="0" smtClean="0"/>
              <a:t>Survey Development</a:t>
            </a:r>
          </a:p>
          <a:p>
            <a:r>
              <a:rPr lang="en-US" dirty="0" smtClean="0"/>
              <a:t>Analysis and Interpretation after Data Collection</a:t>
            </a:r>
          </a:p>
        </p:txBody>
      </p:sp>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 name="Rectangle 6"/>
          <p:cNvSpPr/>
          <p:nvPr/>
        </p:nvSpPr>
        <p:spPr>
          <a:xfrm>
            <a:off x="1676400" y="762000"/>
            <a:ext cx="1431802" cy="369332"/>
          </a:xfrm>
          <a:prstGeom prst="rect">
            <a:avLst/>
          </a:prstGeom>
        </p:spPr>
        <p:txBody>
          <a:bodyPr wrap="none">
            <a:spAutoFit/>
          </a:bodyPr>
          <a:lstStyle/>
          <a:p>
            <a:r>
              <a:rPr lang="en-US" dirty="0" smtClean="0">
                <a:latin typeface="Verdana" pitchFamily="34" charset="0"/>
                <a:ea typeface="Verdana" pitchFamily="34" charset="0"/>
                <a:cs typeface="Verdana" pitchFamily="34" charset="0"/>
              </a:rPr>
              <a:t>Conclusion</a:t>
            </a:r>
            <a:endParaRPr lang="en-US" dirty="0">
              <a:latin typeface="Verdana" pitchFamily="34" charset="0"/>
              <a:ea typeface="Verdana" pitchFamily="34" charset="0"/>
              <a:cs typeface="Verdana" pitchFamily="34" charset="0"/>
            </a:endParaRPr>
          </a:p>
        </p:txBody>
      </p:sp>
      <p:sp>
        <p:nvSpPr>
          <p:cNvPr id="8" name="TextBox 7"/>
          <p:cNvSpPr txBox="1"/>
          <p:nvPr/>
        </p:nvSpPr>
        <p:spPr>
          <a:xfrm>
            <a:off x="1676400" y="1676400"/>
            <a:ext cx="6781800" cy="3139321"/>
          </a:xfrm>
          <a:prstGeom prst="rect">
            <a:avLst/>
          </a:prstGeom>
          <a:noFill/>
        </p:spPr>
        <p:txBody>
          <a:bodyPr wrap="square" rtlCol="0">
            <a:spAutoFit/>
          </a:bodyPr>
          <a:lstStyle/>
          <a:p>
            <a:r>
              <a:rPr lang="en-US" dirty="0" smtClean="0"/>
              <a:t>My career goals, to learn, and to leave a legacy</a:t>
            </a:r>
          </a:p>
          <a:p>
            <a:endParaRPr lang="en-US" dirty="0" smtClean="0"/>
          </a:p>
          <a:p>
            <a:r>
              <a:rPr lang="en-US" dirty="0" smtClean="0"/>
              <a:t>Encouraging others to act</a:t>
            </a:r>
          </a:p>
          <a:p>
            <a:endParaRPr lang="en-US" dirty="0" smtClean="0"/>
          </a:p>
          <a:p>
            <a:r>
              <a:rPr lang="en-US" dirty="0" err="1" smtClean="0"/>
              <a:t>Kouzes</a:t>
            </a:r>
            <a:r>
              <a:rPr lang="en-US" dirty="0" smtClean="0"/>
              <a:t> and Posner (2008) reminded us that large accomplishments are not achieved by a single person.  It requires team work, trust, strong relationships, collaboration, and accountability.</a:t>
            </a:r>
          </a:p>
          <a:p>
            <a:endParaRPr lang="en-US" dirty="0" smtClean="0"/>
          </a:p>
          <a:p>
            <a:r>
              <a:rPr lang="en-US" dirty="0" smtClean="0"/>
              <a:t>Possible Topic:  </a:t>
            </a:r>
          </a:p>
          <a:p>
            <a:r>
              <a:rPr lang="en-US" dirty="0" smtClean="0"/>
              <a:t>Perceived Effectiveness of Hazing Prevention Initiatives </a:t>
            </a:r>
            <a:endParaRPr lang="en-US" dirty="0"/>
          </a:p>
        </p:txBody>
      </p:sp>
    </p:spTree>
  </p:cSld>
  <p:clrMapOvr>
    <a:masterClrMapping/>
  </p:clrMapOvr>
  <p:transition advClick="0">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0 - &amp;quot;Questions&amp;#x0D;&amp;#x0A;Comments&amp;quot;&quot;/&gt;&lt;property id=&quot;20307&quot; value=&quot;320&quot;/&gt;&lt;/object&gt;&lt;object type=&quot;3&quot; unique_id=&quot;10005&quot;&gt;&lt;property id=&quot;20148&quot; value=&quot;5&quot;/&gt;&lt;property id=&quot;20300&quot; value=&quot;Slide 4&quot;/&gt;&lt;property id=&quot;20307&quot; value=&quot;321&quot;/&gt;&lt;/object&gt;&lt;object type=&quot;3&quot; unique_id=&quot;10006&quot;&gt;&lt;property id=&quot;20148&quot; value=&quot;5&quot;/&gt;&lt;property id=&quot;20300&quot; value=&quot;Slide 8&quot;/&gt;&lt;property id=&quot;20307&quot; value=&quot;360&quot;/&gt;&lt;/object&gt;&lt;object type=&quot;3&quot; unique_id=&quot;10007&quot;&gt;&lt;property id=&quot;20148&quot; value=&quot;5&quot;/&gt;&lt;property id=&quot;20300&quot; value=&quot;Slide 11&quot;/&gt;&lt;property id=&quot;20307&quot; value=&quot;359&quot;/&gt;&lt;/object&gt;&lt;object type=&quot;3&quot; unique_id=&quot;10008&quot;&gt;&lt;property id=&quot;20148&quot; value=&quot;5&quot;/&gt;&lt;property id=&quot;20300&quot; value=&quot;Slide 9&quot;/&gt;&lt;property id=&quot;20307&quot; value=&quot;361&quot;/&gt;&lt;/object&gt;&lt;object type=&quot;3&quot; unique_id=&quot;10009&quot;&gt;&lt;property id=&quot;20148&quot; value=&quot;5&quot;/&gt;&lt;property id=&quot;20300&quot; value=&quot;Slide 1 - &amp;quot;Portfolio Presentation&amp;#x0D;&amp;#x0A;by &amp;#x0D;&amp;#x0A;P. Andrew Hermansdorfer&amp;quot;&quot;/&gt;&lt;property id=&quot;20307&quot; value=&quot;363&quot;/&gt;&lt;/object&gt;&lt;object type=&quot;3&quot; unique_id=&quot;10082&quot;&gt;&lt;property id=&quot;20148&quot; value=&quot;5&quot;/&gt;&lt;property id=&quot;20300&quot; value=&quot;Slide 5&quot;/&gt;&lt;property id=&quot;20307&quot; value=&quot;364&quot;/&gt;&lt;/object&gt;&lt;object type=&quot;3&quot; unique_id=&quot;10119&quot;&gt;&lt;property id=&quot;20148&quot; value=&quot;5&quot;/&gt;&lt;property id=&quot;20300&quot; value=&quot;Slide 6&quot;/&gt;&lt;property id=&quot;20307&quot; value=&quot;365&quot;/&gt;&lt;/object&gt;&lt;object type=&quot;3&quot; unique_id=&quot;10170&quot;&gt;&lt;property id=&quot;20148&quot; value=&quot;5&quot;/&gt;&lt;property id=&quot;20300&quot; value=&quot;Slide 7&quot;/&gt;&lt;property id=&quot;20307&quot; value=&quot;366&quot;/&gt;&lt;/object&gt;&lt;object type=&quot;3&quot; unique_id=&quot;10391&quot;&gt;&lt;property id=&quot;20148&quot; value=&quot;5&quot;/&gt;&lt;property id=&quot;20300&quot; value=&quot;Slide 2&quot;/&gt;&lt;property id=&quot;20307&quot; value=&quot;367&quot;/&gt;&lt;/object&gt;&lt;object type=&quot;3&quot; unique_id=&quot;10440&quot;&gt;&lt;property id=&quot;20148&quot; value=&quot;5&quot;/&gt;&lt;property id=&quot;20300&quot; value=&quot;Slide 3&quot;/&gt;&lt;property id=&quot;20307&quot; value=&quot;368&quot;/&gt;&lt;/object&gt;&lt;/object&gt;&lt;/object&gt;&lt;/database&gt;"/>
  <p:tag name="SECTOMILLISECCONVERTED" val="1"/>
</p:tagLst>
</file>

<file path=ppt/theme/theme1.xml><?xml version="1.0" encoding="utf-8"?>
<a:theme xmlns:a="http://schemas.openxmlformats.org/drawingml/2006/main" name="Blue and green balls design template">
  <a:themeElements>
    <a:clrScheme name="Blue and green balls design template 1">
      <a:dk1>
        <a:srgbClr val="808080"/>
      </a:dk1>
      <a:lt1>
        <a:srgbClr val="EBF5FF"/>
      </a:lt1>
      <a:dk2>
        <a:srgbClr val="BDDEFF"/>
      </a:dk2>
      <a:lt2>
        <a:srgbClr val="CCECFF"/>
      </a:lt2>
      <a:accent1>
        <a:srgbClr val="339966"/>
      </a:accent1>
      <a:accent2>
        <a:srgbClr val="333399"/>
      </a:accent2>
      <a:accent3>
        <a:srgbClr val="DBECFF"/>
      </a:accent3>
      <a:accent4>
        <a:srgbClr val="C9D1DA"/>
      </a:accent4>
      <a:accent5>
        <a:srgbClr val="ADCAB8"/>
      </a:accent5>
      <a:accent6>
        <a:srgbClr val="2D2D8A"/>
      </a:accent6>
      <a:hlink>
        <a:srgbClr val="66FFFF"/>
      </a:hlink>
      <a:folHlink>
        <a:srgbClr val="99FF99"/>
      </a:folHlink>
    </a:clrScheme>
    <a:fontScheme name="Blue and green balls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ue and green balls design template 1">
        <a:dk1>
          <a:srgbClr val="808080"/>
        </a:dk1>
        <a:lt1>
          <a:srgbClr val="EBF5FF"/>
        </a:lt1>
        <a:dk2>
          <a:srgbClr val="BDDEFF"/>
        </a:dk2>
        <a:lt2>
          <a:srgbClr val="CCECFF"/>
        </a:lt2>
        <a:accent1>
          <a:srgbClr val="339966"/>
        </a:accent1>
        <a:accent2>
          <a:srgbClr val="333399"/>
        </a:accent2>
        <a:accent3>
          <a:srgbClr val="DBECFF"/>
        </a:accent3>
        <a:accent4>
          <a:srgbClr val="C9D1DA"/>
        </a:accent4>
        <a:accent5>
          <a:srgbClr val="ADCAB8"/>
        </a:accent5>
        <a:accent6>
          <a:srgbClr val="2D2D8A"/>
        </a:accent6>
        <a:hlink>
          <a:srgbClr val="66FFFF"/>
        </a:hlink>
        <a:folHlink>
          <a:srgbClr val="99FF99"/>
        </a:folHlink>
      </a:clrScheme>
      <a:clrMap bg1="dk2" tx1="lt1" bg2="dk1" tx2="lt2" accent1="accent1" accent2="accent2" accent3="accent3" accent4="accent4" accent5="accent5" accent6="accent6" hlink="hlink" folHlink="folHlink"/>
    </a:extraClrScheme>
    <a:extraClrScheme>
      <a:clrScheme name="Blue and green balls design template 2">
        <a:dk1>
          <a:srgbClr val="336699"/>
        </a:dk1>
        <a:lt1>
          <a:srgbClr val="FFFFFF"/>
        </a:lt1>
        <a:dk2>
          <a:srgbClr val="00B4F5"/>
        </a:dk2>
        <a:lt2>
          <a:srgbClr val="E3EBF1"/>
        </a:lt2>
        <a:accent1>
          <a:srgbClr val="003399"/>
        </a:accent1>
        <a:accent2>
          <a:srgbClr val="468A4B"/>
        </a:accent2>
        <a:accent3>
          <a:srgbClr val="AAD6F9"/>
        </a:accent3>
        <a:accent4>
          <a:srgbClr val="DADADA"/>
        </a:accent4>
        <a:accent5>
          <a:srgbClr val="AAADCA"/>
        </a:accent5>
        <a:accent6>
          <a:srgbClr val="3F7D43"/>
        </a:accent6>
        <a:hlink>
          <a:srgbClr val="66CCFF"/>
        </a:hlink>
        <a:folHlink>
          <a:srgbClr val="CCFFCC"/>
        </a:folHlink>
      </a:clrScheme>
      <a:clrMap bg1="dk2" tx1="lt1" bg2="dk1" tx2="lt2" accent1="accent1" accent2="accent2" accent3="accent3" accent4="accent4" accent5="accent5" accent6="accent6" hlink="hlink" folHlink="folHlink"/>
    </a:extraClrScheme>
    <a:extraClrScheme>
      <a:clrScheme name="Blue and green balls design template 3">
        <a:dk1>
          <a:srgbClr val="336699"/>
        </a:dk1>
        <a:lt1>
          <a:srgbClr val="FFFFFF"/>
        </a:lt1>
        <a:dk2>
          <a:srgbClr val="006699"/>
        </a:dk2>
        <a:lt2>
          <a:srgbClr val="E3EBF1"/>
        </a:lt2>
        <a:accent1>
          <a:srgbClr val="033497"/>
        </a:accent1>
        <a:accent2>
          <a:srgbClr val="00CC66"/>
        </a:accent2>
        <a:accent3>
          <a:srgbClr val="AAB8CA"/>
        </a:accent3>
        <a:accent4>
          <a:srgbClr val="DADADA"/>
        </a:accent4>
        <a:accent5>
          <a:srgbClr val="AAAEC9"/>
        </a:accent5>
        <a:accent6>
          <a:srgbClr val="00B95C"/>
        </a:accent6>
        <a:hlink>
          <a:srgbClr val="6CACFA"/>
        </a:hlink>
        <a:folHlink>
          <a:srgbClr val="FFFFCC"/>
        </a:folHlink>
      </a:clrScheme>
      <a:clrMap bg1="dk2" tx1="lt1" bg2="dk1" tx2="lt2" accent1="accent1" accent2="accent2" accent3="accent3" accent4="accent4" accent5="accent5" accent6="accent6" hlink="hlink" folHlink="folHlink"/>
    </a:extraClrScheme>
    <a:extraClrScheme>
      <a:clrScheme name="Blue and green balls design template 4">
        <a:dk1>
          <a:srgbClr val="90D697"/>
        </a:dk1>
        <a:lt1>
          <a:srgbClr val="FFFFFF"/>
        </a:lt1>
        <a:dk2>
          <a:srgbClr val="339966"/>
        </a:dk2>
        <a:lt2>
          <a:srgbClr val="969696"/>
        </a:lt2>
        <a:accent1>
          <a:srgbClr val="318DF3"/>
        </a:accent1>
        <a:accent2>
          <a:srgbClr val="CCECFF"/>
        </a:accent2>
        <a:accent3>
          <a:srgbClr val="FFFFFF"/>
        </a:accent3>
        <a:accent4>
          <a:srgbClr val="7AB780"/>
        </a:accent4>
        <a:accent5>
          <a:srgbClr val="ADC5F8"/>
        </a:accent5>
        <a:accent6>
          <a:srgbClr val="B9D6E7"/>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Blue and green balls design template 5">
        <a:dk1>
          <a:srgbClr val="005A58"/>
        </a:dk1>
        <a:lt1>
          <a:srgbClr val="D2FFE6"/>
        </a:lt1>
        <a:dk2>
          <a:srgbClr val="C0C0C0"/>
        </a:dk2>
        <a:lt2>
          <a:srgbClr val="CCECFF"/>
        </a:lt2>
        <a:accent1>
          <a:srgbClr val="026A4A"/>
        </a:accent1>
        <a:accent2>
          <a:srgbClr val="528FC6"/>
        </a:accent2>
        <a:accent3>
          <a:srgbClr val="DCDCDC"/>
        </a:accent3>
        <a:accent4>
          <a:srgbClr val="B3DAC4"/>
        </a:accent4>
        <a:accent5>
          <a:srgbClr val="AAB9B1"/>
        </a:accent5>
        <a:accent6>
          <a:srgbClr val="4981B3"/>
        </a:accent6>
        <a:hlink>
          <a:srgbClr val="9FDAFF"/>
        </a:hlink>
        <a:folHlink>
          <a:srgbClr val="99FFCC"/>
        </a:folHlink>
      </a:clrScheme>
      <a:clrMap bg1="dk2" tx1="lt1" bg2="dk1" tx2="lt2" accent1="accent1" accent2="accent2" accent3="accent3" accent4="accent4" accent5="accent5" accent6="accent6" hlink="hlink" folHlink="folHlink"/>
    </a:extraClrScheme>
    <a:extraClrScheme>
      <a:clrScheme name="Blue and green balls design template 6">
        <a:dk1>
          <a:srgbClr val="3E3E5C"/>
        </a:dk1>
        <a:lt1>
          <a:srgbClr val="E6E6FF"/>
        </a:lt1>
        <a:dk2>
          <a:srgbClr val="0099CC"/>
        </a:dk2>
        <a:lt2>
          <a:srgbClr val="FFFFFF"/>
        </a:lt2>
        <a:accent1>
          <a:srgbClr val="246DB0"/>
        </a:accent1>
        <a:accent2>
          <a:srgbClr val="6666FF"/>
        </a:accent2>
        <a:accent3>
          <a:srgbClr val="AACAE2"/>
        </a:accent3>
        <a:accent4>
          <a:srgbClr val="C4C4DA"/>
        </a:accent4>
        <a:accent5>
          <a:srgbClr val="ACBAD4"/>
        </a:accent5>
        <a:accent6>
          <a:srgbClr val="5C5CE7"/>
        </a:accent6>
        <a:hlink>
          <a:srgbClr val="99CCFF"/>
        </a:hlink>
        <a:folHlink>
          <a:srgbClr val="CCECFF"/>
        </a:folHlink>
      </a:clrScheme>
      <a:clrMap bg1="dk2" tx1="lt1" bg2="dk1" tx2="lt2" accent1="accent1" accent2="accent2" accent3="accent3" accent4="accent4" accent5="accent5" accent6="accent6" hlink="hlink" folHlink="folHlink"/>
    </a:extraClrScheme>
    <a:extraClrScheme>
      <a:clrScheme name="Blue and green balls design template 7">
        <a:dk1>
          <a:srgbClr val="C6D5E0"/>
        </a:dk1>
        <a:lt1>
          <a:srgbClr val="D7D7EB"/>
        </a:lt1>
        <a:dk2>
          <a:srgbClr val="7DC4FF"/>
        </a:dk2>
        <a:lt2>
          <a:srgbClr val="777777"/>
        </a:lt2>
        <a:accent1>
          <a:srgbClr val="2658A2"/>
        </a:accent1>
        <a:accent2>
          <a:srgbClr val="5F5FCB"/>
        </a:accent2>
        <a:accent3>
          <a:srgbClr val="E8E8F3"/>
        </a:accent3>
        <a:accent4>
          <a:srgbClr val="A9B6BF"/>
        </a:accent4>
        <a:accent5>
          <a:srgbClr val="ACB4CE"/>
        </a:accent5>
        <a:accent6>
          <a:srgbClr val="5555B8"/>
        </a:accent6>
        <a:hlink>
          <a:srgbClr val="A1E99D"/>
        </a:hlink>
        <a:folHlink>
          <a:srgbClr val="EAEAEA"/>
        </a:folHlink>
      </a:clrScheme>
      <a:clrMap bg1="lt1" tx1="dk1" bg2="lt2" tx2="dk2" accent1="accent1" accent2="accent2" accent3="accent3" accent4="accent4" accent5="accent5" accent6="accent6" hlink="hlink" folHlink="folHlink"/>
    </a:extraClrScheme>
    <a:extraClrScheme>
      <a:clrScheme name="Blue and green balls design template 8">
        <a:dk1>
          <a:srgbClr val="00B3F2"/>
        </a:dk1>
        <a:lt1>
          <a:srgbClr val="DEF6F1"/>
        </a:lt1>
        <a:dk2>
          <a:srgbClr val="CEE7FE"/>
        </a:dk2>
        <a:lt2>
          <a:srgbClr val="969696"/>
        </a:lt2>
        <a:accent1>
          <a:srgbClr val="CCECFF"/>
        </a:accent1>
        <a:accent2>
          <a:srgbClr val="8DC6FF"/>
        </a:accent2>
        <a:accent3>
          <a:srgbClr val="ECFAF7"/>
        </a:accent3>
        <a:accent4>
          <a:srgbClr val="0098CF"/>
        </a:accent4>
        <a:accent5>
          <a:srgbClr val="E2F4FF"/>
        </a:accent5>
        <a:accent6>
          <a:srgbClr val="7FB3E7"/>
        </a:accent6>
        <a:hlink>
          <a:srgbClr val="0033CC"/>
        </a:hlink>
        <a:folHlink>
          <a:srgbClr val="00A800"/>
        </a:folHlink>
      </a:clrScheme>
      <a:clrMap bg1="lt1" tx1="dk1" bg2="lt2" tx2="dk2" accent1="accent1" accent2="accent2" accent3="accent3" accent4="accent4" accent5="accent5" accent6="accent6" hlink="hlink" folHlink="folHlink"/>
    </a:extraClrScheme>
    <a:extraClrScheme>
      <a:clrScheme name="Blue and green balls design template 9">
        <a:dk1>
          <a:srgbClr val="969696"/>
        </a:dk1>
        <a:lt1>
          <a:srgbClr val="E6FFE6"/>
        </a:lt1>
        <a:dk2>
          <a:srgbClr val="9CE292"/>
        </a:dk2>
        <a:lt2>
          <a:srgbClr val="CEF1FE"/>
        </a:lt2>
        <a:accent1>
          <a:srgbClr val="EBB047"/>
        </a:accent1>
        <a:accent2>
          <a:srgbClr val="8DC6FF"/>
        </a:accent2>
        <a:accent3>
          <a:srgbClr val="CBEEC7"/>
        </a:accent3>
        <a:accent4>
          <a:srgbClr val="C4DAC4"/>
        </a:accent4>
        <a:accent5>
          <a:srgbClr val="F3D4B1"/>
        </a:accent5>
        <a:accent6>
          <a:srgbClr val="7FB3E7"/>
        </a:accent6>
        <a:hlink>
          <a:srgbClr val="0066FF"/>
        </a:hlink>
        <a:folHlink>
          <a:srgbClr val="006600"/>
        </a:folHlink>
      </a:clrScheme>
      <a:clrMap bg1="dk2" tx1="lt1" bg2="dk1" tx2="lt2" accent1="accent1" accent2="accent2" accent3="accent3" accent4="accent4" accent5="accent5" accent6="accent6" hlink="hlink" folHlink="folHlink"/>
    </a:extraClrScheme>
    <a:extraClrScheme>
      <a:clrScheme name="Blue and green balls design template 10">
        <a:dk1>
          <a:srgbClr val="DBFFD3"/>
        </a:dk1>
        <a:lt1>
          <a:srgbClr val="FFFFFF"/>
        </a:lt1>
        <a:dk2>
          <a:srgbClr val="CCECFF"/>
        </a:dk2>
        <a:lt2>
          <a:srgbClr val="808080"/>
        </a:lt2>
        <a:accent1>
          <a:srgbClr val="69B4FF"/>
        </a:accent1>
        <a:accent2>
          <a:srgbClr val="00CC00"/>
        </a:accent2>
        <a:accent3>
          <a:srgbClr val="FFFFFF"/>
        </a:accent3>
        <a:accent4>
          <a:srgbClr val="BBDAB4"/>
        </a:accent4>
        <a:accent5>
          <a:srgbClr val="B9D6FF"/>
        </a:accent5>
        <a:accent6>
          <a:srgbClr val="00B900"/>
        </a:accent6>
        <a:hlink>
          <a:srgbClr val="3333CC"/>
        </a:hlink>
        <a:folHlink>
          <a:srgbClr val="00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 and green balls design template</Template>
  <TotalTime>12242</TotalTime>
  <Words>1055</Words>
  <Application>Microsoft Office PowerPoint</Application>
  <PresentationFormat>On-screen Show (4:3)</PresentationFormat>
  <Paragraphs>79</Paragraphs>
  <Slides>11</Slides>
  <Notes>7</Notes>
  <HiddenSlides>0</HiddenSlides>
  <MMClips>0</MMClips>
  <ScaleCrop>false</ScaleCrop>
  <HeadingPairs>
    <vt:vector size="6" baseType="variant">
      <vt:variant>
        <vt:lpstr>Theme</vt:lpstr>
      </vt:variant>
      <vt:variant>
        <vt:i4>1</vt:i4>
      </vt:variant>
      <vt:variant>
        <vt:lpstr>Slide Titles</vt:lpstr>
      </vt:variant>
      <vt:variant>
        <vt:i4>11</vt:i4>
      </vt:variant>
      <vt:variant>
        <vt:lpstr>Custom Shows</vt:lpstr>
      </vt:variant>
      <vt:variant>
        <vt:i4>1</vt:i4>
      </vt:variant>
    </vt:vector>
  </HeadingPairs>
  <TitlesOfParts>
    <vt:vector size="13" baseType="lpstr">
      <vt:lpstr>Blue and green balls design template</vt:lpstr>
      <vt:lpstr>Portfolio Presentation by  P. Andrew Hermansdorfer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Comments</vt:lpstr>
      <vt:lpstr>PowerPoint Presentation</vt:lpstr>
      <vt:lpstr>ORIENTATION</vt:lpstr>
    </vt:vector>
  </TitlesOfParts>
  <Company>Marshall University Computing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MSCA Authorized User</dc:creator>
  <cp:lastModifiedBy>Thomas, Edna</cp:lastModifiedBy>
  <cp:revision>127</cp:revision>
  <dcterms:created xsi:type="dcterms:W3CDTF">2005-05-19T15:30:05Z</dcterms:created>
  <dcterms:modified xsi:type="dcterms:W3CDTF">2013-07-29T16:06:06Z</dcterms:modified>
</cp:coreProperties>
</file>