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17"/>
  </p:notesMasterIdLst>
  <p:sldIdLst>
    <p:sldId id="271" r:id="rId2"/>
    <p:sldId id="264" r:id="rId3"/>
    <p:sldId id="256" r:id="rId4"/>
    <p:sldId id="257" r:id="rId5"/>
    <p:sldId id="263" r:id="rId6"/>
    <p:sldId id="262" r:id="rId7"/>
    <p:sldId id="269" r:id="rId8"/>
    <p:sldId id="270" r:id="rId9"/>
    <p:sldId id="260" r:id="rId10"/>
    <p:sldId id="261" r:id="rId11"/>
    <p:sldId id="268" r:id="rId12"/>
    <p:sldId id="267" r:id="rId13"/>
    <p:sldId id="266" r:id="rId14"/>
    <p:sldId id="25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18" autoAdjust="0"/>
  </p:normalViewPr>
  <p:slideViewPr>
    <p:cSldViewPr>
      <p:cViewPr varScale="1">
        <p:scale>
          <a:sx n="99" d="100"/>
          <a:sy n="99" d="100"/>
        </p:scale>
        <p:origin x="324" y="96"/>
      </p:cViewPr>
      <p:guideLst>
        <p:guide orient="horz" pos="2160"/>
        <p:guide pos="2880"/>
      </p:guideLst>
    </p:cSldViewPr>
  </p:slideViewPr>
  <p:outlineViewPr>
    <p:cViewPr>
      <p:scale>
        <a:sx n="33" d="100"/>
        <a:sy n="33" d="100"/>
      </p:scale>
      <p:origin x="0" y="4374"/>
    </p:cViewPr>
  </p:outlineViewPr>
  <p:notesTextViewPr>
    <p:cViewPr>
      <p:scale>
        <a:sx n="100" d="100"/>
        <a:sy n="100" d="100"/>
      </p:scale>
      <p:origin x="0" y="0"/>
    </p:cViewPr>
  </p:notesTextViewPr>
  <p:notesViewPr>
    <p:cSldViewPr>
      <p:cViewPr>
        <p:scale>
          <a:sx n="100" d="100"/>
          <a:sy n="100" d="100"/>
        </p:scale>
        <p:origin x="-780" y="4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AD825-7739-4DC0-9C5A-DB595D08B449}" type="datetimeFigureOut">
              <a:rPr lang="en-US" smtClean="0"/>
              <a:pPr/>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C5990-C60D-4538-9BD4-6E03C3EDD713}" type="slidenum">
              <a:rPr lang="en-US" smtClean="0"/>
              <a:pPr/>
              <a:t>‹#›</a:t>
            </a:fld>
            <a:endParaRPr lang="en-US"/>
          </a:p>
        </p:txBody>
      </p:sp>
    </p:spTree>
    <p:extLst>
      <p:ext uri="{BB962C8B-B14F-4D97-AF65-F5344CB8AC3E}">
        <p14:creationId xmlns:p14="http://schemas.microsoft.com/office/powerpoint/2010/main" val="160274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llysongoodman.wordpress.com/unfreezing-getting-our-of-the-nes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allysongoodman.wordpress.com/unfreezing-getting-our-of-the-nest/professional-growt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llysongoodman.wordpress.com/changing-learning-to-fly/research-and-scholarly-activit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(screen as guest enter)</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1</a:t>
            </a:fld>
            <a:endParaRPr lang="en-US"/>
          </a:p>
        </p:txBody>
      </p:sp>
    </p:spTree>
    <p:extLst>
      <p:ext uri="{BB962C8B-B14F-4D97-AF65-F5344CB8AC3E}">
        <p14:creationId xmlns:p14="http://schemas.microsoft.com/office/powerpoint/2010/main" val="7858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major influences on my research and professional practice</a:t>
            </a:r>
            <a:r>
              <a:rPr lang="en-US" baseline="0" dirty="0" smtClean="0"/>
              <a:t> that I gained from my doctoral studies in the introduction to education theorists. (Click identifying) Here I have pictured four key theorists whose ideas have laid the ground work for my own </a:t>
            </a:r>
            <a:r>
              <a:rPr lang="en-US" dirty="0" smtClean="0"/>
              <a:t>personal theory of learning and curriculum. (Click assimilating) My theory proposes that all learning is in reality a search for meaning. Derived from constructivism, humanism and progressivism theories of education, the Personal Meaning Theory illustrated here has four pillars – Constructed Meaning; Active Meaning; Relationship Meaning; and Individualized Meaning. This theory draws heavily on the work of John Dewey,  Lev </a:t>
            </a:r>
            <a:r>
              <a:rPr lang="en-US" dirty="0" err="1" smtClean="0"/>
              <a:t>Vygotsky</a:t>
            </a:r>
            <a:r>
              <a:rPr lang="en-US" dirty="0" smtClean="0"/>
              <a:t>,</a:t>
            </a:r>
            <a:r>
              <a:rPr lang="en-US" baseline="0" dirty="0" smtClean="0"/>
              <a:t> </a:t>
            </a:r>
            <a:r>
              <a:rPr lang="en-US" dirty="0" smtClean="0"/>
              <a:t>Jerome Bruner and Carl Rogers. (Read </a:t>
            </a:r>
            <a:r>
              <a:rPr lang="en-US" baseline="0" dirty="0" smtClean="0"/>
              <a:t>the four theoretical concepts on the page. Then scroll to reveal other influencers). This grounding in educational theories has already given me a step towards my goal of becoming a scholar. (Click applying) I used the knowledge to make a research proposal for a sabbatical for the spring semester of 2015 and it has been approved.</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14</a:t>
            </a:fld>
            <a:endParaRPr lang="en-US"/>
          </a:p>
        </p:txBody>
      </p:sp>
    </p:spTree>
    <p:extLst>
      <p:ext uri="{BB962C8B-B14F-4D97-AF65-F5344CB8AC3E}">
        <p14:creationId xmlns:p14="http://schemas.microsoft.com/office/powerpoint/2010/main" val="428660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Lewin</a:t>
            </a:r>
            <a:r>
              <a:rPr lang="en-US" dirty="0" smtClean="0"/>
              <a:t> has said of change (read</a:t>
            </a:r>
            <a:r>
              <a:rPr lang="en-US" baseline="0" dirty="0" smtClean="0"/>
              <a:t> quote). Because of the doctoral program, I have been able to unfreeze, change and refreeze my views of my profession and now I’m ready to unfreeze again and change into a scholar.</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15</a:t>
            </a:fld>
            <a:endParaRPr lang="en-US"/>
          </a:p>
        </p:txBody>
      </p:sp>
    </p:spTree>
    <p:extLst>
      <p:ext uri="{BB962C8B-B14F-4D97-AF65-F5344CB8AC3E}">
        <p14:creationId xmlns:p14="http://schemas.microsoft.com/office/powerpoint/2010/main" val="148434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my presentation for my qualifying portfolio assessment in the doctoral program in Curriculum and Instruction for the Marshall University Graduate College of Education and Professional Development.</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2</a:t>
            </a:fld>
            <a:endParaRPr lang="en-US"/>
          </a:p>
        </p:txBody>
      </p:sp>
    </p:spTree>
    <p:extLst>
      <p:ext uri="{BB962C8B-B14F-4D97-AF65-F5344CB8AC3E}">
        <p14:creationId xmlns:p14="http://schemas.microsoft.com/office/powerpoint/2010/main" val="367359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love this often cited quote from a professional journalist, </a:t>
            </a:r>
            <a:r>
              <a:rPr lang="en-US" baseline="0" dirty="0" err="1" smtClean="0"/>
              <a:t>Hodding</a:t>
            </a:r>
            <a:r>
              <a:rPr lang="en-US" baseline="0" dirty="0" smtClean="0"/>
              <a:t> Carter, writing about education. (Read quote) </a:t>
            </a:r>
          </a:p>
          <a:p>
            <a:endParaRPr lang="en-US" dirty="0" smtClean="0"/>
          </a:p>
          <a:p>
            <a:r>
              <a:rPr lang="en-US" baseline="0" dirty="0" smtClean="0"/>
              <a:t>Wings is my goal for my own children and for my own students. Wings is what I believe the doctoral program has given me and what this presentation is about.</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3</a:t>
            </a:fld>
            <a:endParaRPr lang="en-US"/>
          </a:p>
        </p:txBody>
      </p:sp>
    </p:spTree>
    <p:extLst>
      <p:ext uri="{BB962C8B-B14F-4D97-AF65-F5344CB8AC3E}">
        <p14:creationId xmlns:p14="http://schemas.microsoft.com/office/powerpoint/2010/main" val="417251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 wings story</a:t>
            </a:r>
            <a:r>
              <a:rPr lang="en-US" baseline="0" dirty="0" smtClean="0"/>
              <a:t> that happened this spring. </a:t>
            </a:r>
            <a:r>
              <a:rPr lang="en-US" dirty="0" smtClean="0"/>
              <a:t>My</a:t>
            </a:r>
            <a:r>
              <a:rPr lang="en-US" baseline="0" dirty="0" smtClean="0"/>
              <a:t> daughter and I found this little green caterpillar last fall in the parking lot of our church. We thought it was the most unusual caterpillar we had ever seen. Of course, we scooped it up and put it in a jar. By the next day when she took it to science class, it was beginning to build a cocoon. To be honest, I forgot all about it until one day this spring when my daughter hopped off the bus with this jar. That day during school the students in the classroom heard </a:t>
            </a:r>
            <a:r>
              <a:rPr lang="en-US" dirty="0" smtClean="0"/>
              <a:t>movement </a:t>
            </a:r>
            <a:r>
              <a:rPr lang="en-US" baseline="0" dirty="0" smtClean="0"/>
              <a:t>coming from the jar. The little caterpillar had become this beautiful butterfly. I convinced her she needed to let it go, and we took the lid off the jar, but the butterfly did not fly away. It just sat in the jar flapping its wings. We waiting for a long time, but it just didn’t want to take off. Of course, you know why. Its wings needed to be stronger for it to fly and eventually it did, but not until we got home from the bus. My journey through the doctoral program has been like this little caterpillar. It has taken time to grow strong wings. (click web link) Today, I want to talk about how the doctoral program has changed me from just a person with professional knowledge to a teacher of professional knowledge to a scholar of professional knowledge.</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4</a:t>
            </a:fld>
            <a:endParaRPr lang="en-US"/>
          </a:p>
        </p:txBody>
      </p:sp>
    </p:spTree>
    <p:extLst>
      <p:ext uri="{BB962C8B-B14F-4D97-AF65-F5344CB8AC3E}">
        <p14:creationId xmlns:p14="http://schemas.microsoft.com/office/powerpoint/2010/main" val="79001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I thought about my doctoral growth and the concept of change, </a:t>
            </a:r>
            <a:r>
              <a:rPr lang="en-US" dirty="0" smtClean="0"/>
              <a:t>I returned to a theorist I first came</a:t>
            </a:r>
            <a:r>
              <a:rPr lang="en-US" baseline="0" dirty="0" smtClean="0"/>
              <a:t> to know </a:t>
            </a:r>
            <a:r>
              <a:rPr lang="en-US" dirty="0" smtClean="0"/>
              <a:t>in CI 707 Curriculum Change; it was in this class that I was first introduced to Kurt </a:t>
            </a:r>
            <a:r>
              <a:rPr lang="en-US" dirty="0" err="1" smtClean="0"/>
              <a:t>Lewin</a:t>
            </a:r>
            <a:r>
              <a:rPr lang="en-US" dirty="0" smtClean="0"/>
              <a:t> (1994). I loved the simplicity of his three-step change theory–unfreeze, change, refreeze. I have incorporated his theory into lectures on persuasion; my students based a strategic communications campaign about responsible drinking on the theory; and I find it is a good description of the process I have experienced in my doctoral studies. I have incorporated his theory into lectures on persuasion; my students based a strategic communications campaign on responsible drinking on the theory; and I find it is a good description of the process I have experienced in my doctoral studies. Doctoral courses and seminars helped to unfreeze me from my fears and predispositions about advanced study and education; technology courses, scholarly research and presentations afforded opportunities to practice change; and now I am ready to refreeze as I solidify my own education philosophy and research interests.</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5</a:t>
            </a:fld>
            <a:endParaRPr lang="en-US"/>
          </a:p>
        </p:txBody>
      </p:sp>
    </p:spTree>
    <p:extLst>
      <p:ext uri="{BB962C8B-B14F-4D97-AF65-F5344CB8AC3E}">
        <p14:creationId xmlns:p14="http://schemas.microsoft.com/office/powerpoint/2010/main" val="297547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err="1" smtClean="0"/>
              <a:t>Lewin</a:t>
            </a:r>
            <a:r>
              <a:rPr lang="en-US" dirty="0" smtClean="0"/>
              <a:t> (1947) described behavioral change as a slow process and that is how the process of change has happened to me. When I began the </a:t>
            </a:r>
            <a:r>
              <a:rPr lang="en-US" dirty="0" smtClean="0">
                <a:hlinkClick r:id="rId3"/>
              </a:rPr>
              <a:t>doctoral program</a:t>
            </a:r>
            <a:r>
              <a:rPr lang="en-US" dirty="0" smtClean="0"/>
              <a:t>, I was trying to fulfill a promotion and tenure requirement, but as I was presented with more and more disconfirming information, I began to change. The disconfirming information required me to reevaluate all facets of my personal and </a:t>
            </a:r>
            <a:r>
              <a:rPr lang="en-US" dirty="0" smtClean="0">
                <a:hlinkClick r:id="rId3"/>
              </a:rPr>
              <a:t>professional life</a:t>
            </a:r>
            <a:r>
              <a:rPr lang="en-US" dirty="0" smtClean="0"/>
              <a:t>. (Click gaining). I was introduced to new concepts in classes, explored topics I never considered and was</a:t>
            </a:r>
            <a:r>
              <a:rPr lang="en-US" baseline="0" dirty="0" smtClean="0"/>
              <a:t> encouraged to study all facets of education. </a:t>
            </a:r>
            <a:r>
              <a:rPr lang="en-US" dirty="0" smtClean="0"/>
              <a:t>I began to unfreeze and started to experiment with </a:t>
            </a:r>
            <a:r>
              <a:rPr lang="en-US" dirty="0" smtClean="0">
                <a:hlinkClick r:id="rId3"/>
              </a:rPr>
              <a:t>teaching technologies</a:t>
            </a:r>
            <a:r>
              <a:rPr lang="en-US" dirty="0" smtClean="0"/>
              <a:t>, instructional procedures, my views of students, approaches to writing and ways of delivering information. The </a:t>
            </a:r>
            <a:r>
              <a:rPr lang="en-US" dirty="0" smtClean="0">
                <a:hlinkClick r:id="rId3"/>
              </a:rPr>
              <a:t>doctoral</a:t>
            </a:r>
            <a:r>
              <a:rPr lang="en-US" dirty="0" smtClean="0"/>
              <a:t> coursework helping me break out of my shell and pushed me out of my comfortable nest. I was challenged to survive by learning to overcome my anxieties  and adopting new teaching and learning methods and changing my predispositions about curriculum theory. (Click Learning) Just being in courses with so many trained educators and observing professors and fellow students present has taught me numerous new techniques for delivering information. From courses in Curriculum Theory and Learning Theories, I learned about constructivist theory and instruction. This taught me to include students in developing the course. In these courses, I also had the chance to observe teaching applications presented by other students. I learned how to add such interesting instructional techniques like pair-and-share, storytelling rather than lecturing, brain-walls, color coordinated concept books, concept mapping, personal surveys and roundtable discussions to my teaching. While these techniques for conveying information were common for my education classmates, they were new to me. Courses in theory have given me justification for my actions,  courses in  curriculum have informed my own work on </a:t>
            </a:r>
            <a:r>
              <a:rPr lang="en-US" dirty="0" smtClean="0">
                <a:hlinkClick r:id="rId4"/>
              </a:rPr>
              <a:t>curriculum development</a:t>
            </a:r>
            <a:r>
              <a:rPr lang="en-US" dirty="0" smtClean="0"/>
              <a:t> and elective courses in studies of the humanities and history have provided depth of understanding that has been valuable to me in my committee service to the university.</a:t>
            </a:r>
            <a:r>
              <a:rPr lang="en-US" baseline="0" dirty="0" smtClean="0"/>
              <a:t> I found my curricular emphasis in t</a:t>
            </a:r>
            <a:r>
              <a:rPr lang="en-US" dirty="0" smtClean="0"/>
              <a:t>echnology through</a:t>
            </a:r>
            <a:r>
              <a:rPr lang="en-US" baseline="0" dirty="0" smtClean="0"/>
              <a:t> a </a:t>
            </a:r>
            <a:r>
              <a:rPr lang="en-US" dirty="0" smtClean="0"/>
              <a:t>course</a:t>
            </a:r>
            <a:r>
              <a:rPr lang="en-US" baseline="0" dirty="0" smtClean="0"/>
              <a:t> and my emphasis classes,</a:t>
            </a:r>
            <a:r>
              <a:rPr lang="en-US" dirty="0" smtClean="0"/>
              <a:t> have provided new teaching tools for all my courses including a video explaining the concept of a column inch and a PowerPoint module for calculating </a:t>
            </a:r>
            <a:r>
              <a:rPr lang="en-US" dirty="0" smtClean="0">
                <a:hlinkClick r:id="rId4"/>
              </a:rPr>
              <a:t>print</a:t>
            </a:r>
            <a:r>
              <a:rPr lang="en-US" dirty="0" smtClean="0"/>
              <a:t> media cost for JMC 385 Media Planning; an audio module to explain radio writing styles and a social bookmarking website that I use to demonstrate television writing styles in JMC 221 Advertising and Continuity Writing, wikis for student conferences for my academic advisees, FYS 100 First Year Seminar and JMC 221 Advertising and Continuity Writing students; and online review exercises using crossword puzzles and other word games from a program called  Hot Potatoes for my JMC 245 Fundamentals of Advertising course. Because of my technology courses, every course I teach now has an online component, and (Click</a:t>
            </a:r>
            <a:r>
              <a:rPr lang="en-US" baseline="0" dirty="0" smtClean="0"/>
              <a:t> applying) </a:t>
            </a:r>
            <a:r>
              <a:rPr lang="en-US" dirty="0" smtClean="0"/>
              <a:t>I was  able to develop my first entirely </a:t>
            </a:r>
            <a:r>
              <a:rPr lang="en-US" dirty="0" smtClean="0">
                <a:hlinkClick r:id="rId4"/>
              </a:rPr>
              <a:t>online course</a:t>
            </a:r>
            <a:r>
              <a:rPr lang="en-US" dirty="0" smtClean="0"/>
              <a:t>. Over the course of my studies, I have earned tenure and promotion largely due to the work and scholarship developed through my doctoral courses.</a:t>
            </a:r>
          </a:p>
          <a:p>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6</a:t>
            </a:fld>
            <a:endParaRPr lang="en-US"/>
          </a:p>
        </p:txBody>
      </p:sp>
    </p:spTree>
    <p:extLst>
      <p:ext uri="{BB962C8B-B14F-4D97-AF65-F5344CB8AC3E}">
        <p14:creationId xmlns:p14="http://schemas.microsoft.com/office/powerpoint/2010/main" val="279253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7</a:t>
            </a:fld>
            <a:endParaRPr lang="en-US"/>
          </a:p>
        </p:txBody>
      </p:sp>
    </p:spTree>
    <p:extLst>
      <p:ext uri="{BB962C8B-B14F-4D97-AF65-F5344CB8AC3E}">
        <p14:creationId xmlns:p14="http://schemas.microsoft.com/office/powerpoint/2010/main" val="405565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Schein (1995) describes two activities that aid change as imitation of role models and looking for personalized solutions through trial-and-error learning.  I have encountered many mentors as I have progressed through the doctoral program. The first came from among a close knit group of doctoral students that began the process with me including Karen McComas, Jean Chappell, Amy </a:t>
            </a:r>
            <a:r>
              <a:rPr lang="en-US" dirty="0" err="1" smtClean="0"/>
              <a:t>Cottle</a:t>
            </a:r>
            <a:r>
              <a:rPr lang="en-US" dirty="0" smtClean="0"/>
              <a:t>, Yvonne Skoretz, Diane </a:t>
            </a:r>
            <a:r>
              <a:rPr lang="en-US" dirty="0" err="1" smtClean="0"/>
              <a:t>Downard</a:t>
            </a:r>
            <a:r>
              <a:rPr lang="en-US" dirty="0" smtClean="0"/>
              <a:t> and a few others. We developed a Google group to share class assignment questions. The group fast became a support system for program completion and mentoring. Another support</a:t>
            </a:r>
            <a:r>
              <a:rPr lang="en-US" baseline="0" dirty="0" smtClean="0"/>
              <a:t> was the bi-annual and latter annual doctoral seminars. (Click Peers) It was here that I made s</a:t>
            </a:r>
            <a:r>
              <a:rPr lang="en-US" dirty="0" smtClean="0"/>
              <a:t>ome of my first collaborative presentations,</a:t>
            </a:r>
            <a:r>
              <a:rPr lang="en-US" baseline="0" dirty="0" smtClean="0"/>
              <a:t> and served in my first scholarly organization as a member of the seminar committee. (Click faculty) T</a:t>
            </a:r>
            <a:r>
              <a:rPr lang="en-US" dirty="0" smtClean="0"/>
              <a:t>he technology course that led me to a curriculum</a:t>
            </a:r>
            <a:r>
              <a:rPr lang="en-US" baseline="0" dirty="0" smtClean="0"/>
              <a:t> emphasis and </a:t>
            </a:r>
            <a:r>
              <a:rPr lang="en-US" dirty="0" smtClean="0"/>
              <a:t>research focus also produced  a major mentor in the form of my committee chair, Dr. Lisa Heaton. She</a:t>
            </a:r>
            <a:r>
              <a:rPr lang="en-US" baseline="0" dirty="0" smtClean="0"/>
              <a:t> introduced me to the  concept of education technology, taught me about numerous technology tools and showed me how to navigate the world of online education. Together we created an online course and then she has helped me get it through the approval process and teach the course. Today the course is part of SOJMC’s regular list of courses and is finding an audience with RBA majors and OSCHS students as well as SOJMC majors and minors.</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9</a:t>
            </a:fld>
            <a:endParaRPr lang="en-US"/>
          </a:p>
        </p:txBody>
      </p:sp>
    </p:spTree>
    <p:extLst>
      <p:ext uri="{BB962C8B-B14F-4D97-AF65-F5344CB8AC3E}">
        <p14:creationId xmlns:p14="http://schemas.microsoft.com/office/powerpoint/2010/main" val="317718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“Publish or Perish,” it is the mantra heard by all college professors. This was not true when I first began working as a professor over 20 years ago, but it is today. It is also one of the major ways I changed as a result of the </a:t>
            </a:r>
            <a:r>
              <a:rPr lang="en-US" dirty="0" smtClean="0">
                <a:hlinkClick r:id="rId3"/>
              </a:rPr>
              <a:t>doctoral program</a:t>
            </a:r>
            <a:r>
              <a:rPr lang="en-US" dirty="0" smtClean="0"/>
              <a:t>.  (Click sharing) Following my first</a:t>
            </a:r>
            <a:r>
              <a:rPr lang="en-US" baseline="0" dirty="0" smtClean="0"/>
              <a:t> attempts at presentation for the doctoral program seminars. I collaborated with my peer group to present at regional and national conferences. This reduced form of a movie a made for a paper in one my first technology course began and ended a series of presentation on the subject of social media. (Click presenting). </a:t>
            </a:r>
            <a:r>
              <a:rPr lang="en-US" dirty="0" smtClean="0"/>
              <a:t>Prior to entering the program, I had written for consumer publications, but my only scholarly publication was my master’s thesis. (Click publishing)</a:t>
            </a:r>
            <a:r>
              <a:rPr lang="en-US" baseline="0" dirty="0" smtClean="0"/>
              <a:t> </a:t>
            </a:r>
            <a:r>
              <a:rPr lang="en-US" dirty="0" smtClean="0"/>
              <a:t>With the help of my committee chair Dr. Lisa Heaton, I was able to publish my first scholarly article.</a:t>
            </a:r>
            <a:r>
              <a:rPr lang="en-US" baseline="0" dirty="0" smtClean="0"/>
              <a:t> Over the course of my studies I have </a:t>
            </a:r>
            <a:r>
              <a:rPr lang="en-US" dirty="0" smtClean="0"/>
              <a:t> made six presentations at local, regional, national and international </a:t>
            </a:r>
            <a:r>
              <a:rPr lang="en-US" dirty="0" smtClean="0">
                <a:hlinkClick r:id="rId3"/>
              </a:rPr>
              <a:t>conferences</a:t>
            </a:r>
            <a:r>
              <a:rPr lang="en-US" dirty="0" smtClean="0"/>
              <a:t> and will be</a:t>
            </a:r>
            <a:r>
              <a:rPr lang="en-US" baseline="0" dirty="0" smtClean="0"/>
              <a:t> on the schedule for the doctoral seminar in the fall talk about my electronic portfolio.</a:t>
            </a:r>
            <a:endParaRPr lang="en-US" dirty="0"/>
          </a:p>
        </p:txBody>
      </p:sp>
      <p:sp>
        <p:nvSpPr>
          <p:cNvPr id="4" name="Slide Number Placeholder 3"/>
          <p:cNvSpPr>
            <a:spLocks noGrp="1"/>
          </p:cNvSpPr>
          <p:nvPr>
            <p:ph type="sldNum" sz="quarter" idx="10"/>
          </p:nvPr>
        </p:nvSpPr>
        <p:spPr/>
        <p:txBody>
          <a:bodyPr/>
          <a:lstStyle/>
          <a:p>
            <a:fld id="{E79C5990-C60D-4538-9BD4-6E03C3EDD713}" type="slidenum">
              <a:rPr lang="en-US" smtClean="0"/>
              <a:pPr/>
              <a:t>10</a:t>
            </a:fld>
            <a:endParaRPr lang="en-US"/>
          </a:p>
        </p:txBody>
      </p:sp>
    </p:spTree>
    <p:extLst>
      <p:ext uri="{BB962C8B-B14F-4D97-AF65-F5344CB8AC3E}">
        <p14:creationId xmlns:p14="http://schemas.microsoft.com/office/powerpoint/2010/main" val="33386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2953329-BCBD-489D-9107-E85AD37FEC66}" type="datetimeFigureOut">
              <a:rPr lang="en-US" smtClean="0"/>
              <a:pPr/>
              <a:t>7/10/2014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8869AA0-A5BC-4A28-9884-1A181A913AAD}" type="slidenum">
              <a:rPr lang="en-US" smtClean="0"/>
              <a:pPr/>
              <a:t>‹#›</a:t>
            </a:fld>
            <a:endParaRPr lang="en-US"/>
          </a:p>
        </p:txBody>
      </p:sp>
      <p:pic>
        <p:nvPicPr>
          <p:cNvPr id="18" name="Picture 17" descr="4-flying-white-free-bird-wallpapers.jpg"/>
          <p:cNvPicPr>
            <a:picLocks noChangeAspect="1"/>
          </p:cNvPicPr>
          <p:nvPr userDrawn="1"/>
        </p:nvPicPr>
        <p:blipFill>
          <a:blip r:embed="rId2" cstate="print"/>
          <a:stretch>
            <a:fillRect/>
          </a:stretch>
        </p:blipFill>
        <p:spPr>
          <a:xfrm>
            <a:off x="0" y="0"/>
            <a:ext cx="9144000" cy="37033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953329-BCBD-489D-9107-E85AD37FEC66}"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953329-BCBD-489D-9107-E85AD37FEC66}"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953329-BCBD-489D-9107-E85AD37FEC66}"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953329-BCBD-489D-9107-E85AD37FEC66}"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953329-BCBD-489D-9107-E85AD37FEC66}"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2953329-BCBD-489D-9107-E85AD37FEC66}" type="datetimeFigureOut">
              <a:rPr lang="en-US" smtClean="0"/>
              <a:pPr/>
              <a:t>7/10/2014</a:t>
            </a:fld>
            <a:endParaRPr lang="en-US"/>
          </a:p>
        </p:txBody>
      </p:sp>
      <p:sp>
        <p:nvSpPr>
          <p:cNvPr id="27" name="Slide Number Placeholder 26"/>
          <p:cNvSpPr>
            <a:spLocks noGrp="1"/>
          </p:cNvSpPr>
          <p:nvPr>
            <p:ph type="sldNum" sz="quarter" idx="11"/>
          </p:nvPr>
        </p:nvSpPr>
        <p:spPr/>
        <p:txBody>
          <a:bodyPr rtlCol="0"/>
          <a:lstStyle/>
          <a:p>
            <a:fld id="{38869AA0-A5BC-4A28-9884-1A181A913AA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2953329-BCBD-489D-9107-E85AD37FEC66}" type="datetimeFigureOut">
              <a:rPr lang="en-US" smtClean="0"/>
              <a:pPr/>
              <a:t>7/10/2014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8869AA0-A5BC-4A28-9884-1A181A913A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53329-BCBD-489D-9107-E85AD37FEC66}" type="datetimeFigureOut">
              <a:rPr lang="en-US" smtClean="0"/>
              <a:pPr/>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953329-BCBD-489D-9107-E85AD37FEC66}"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953329-BCBD-489D-9107-E85AD37FEC66}"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69AA0-A5BC-4A28-9884-1A181A913A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2953329-BCBD-489D-9107-E85AD37FEC66}" type="datetimeFigureOut">
              <a:rPr lang="en-US" smtClean="0"/>
              <a:pPr/>
              <a:t>7/10/2014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8869AA0-A5BC-4A28-9884-1A181A913A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Danielle\Documents\Doctoral\Social%20Media%20presentation\Assessment%20Day\paper%20movie%20intro2%20color%20change.wm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allysongoodman.wordpress.com/conclus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My Doctoral Experience.jpg"/>
          <p:cNvPicPr>
            <a:picLocks noGrp="1" noChangeAspect="1"/>
          </p:cNvPicPr>
          <p:nvPr>
            <p:ph idx="1"/>
          </p:nvPr>
        </p:nvPicPr>
        <p:blipFill>
          <a:blip r:embed="rId3" cstate="print"/>
          <a:stretch>
            <a:fillRect/>
          </a:stretch>
        </p:blipFill>
        <p:spPr>
          <a:xfrm>
            <a:off x="0" y="-76200"/>
            <a:ext cx="9347200" cy="70104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arn presentation.jpg"/>
          <p:cNvPicPr>
            <a:picLocks noChangeAspect="1"/>
          </p:cNvPicPr>
          <p:nvPr/>
        </p:nvPicPr>
        <p:blipFill>
          <a:blip r:embed="rId3" cstate="print"/>
          <a:srcRect l="1659" t="30722" r="21877" b="17454"/>
          <a:stretch>
            <a:fillRect/>
          </a:stretch>
        </p:blipFill>
        <p:spPr>
          <a:xfrm>
            <a:off x="0" y="2209800"/>
            <a:ext cx="9144000" cy="4648200"/>
          </a:xfrm>
          <a:prstGeom prst="rect">
            <a:avLst/>
          </a:prstGeom>
          <a:ln w="3175">
            <a:solidFill>
              <a:schemeClr val="tx1"/>
            </a:solidFill>
          </a:ln>
        </p:spPr>
      </p:pic>
      <p:sp>
        <p:nvSpPr>
          <p:cNvPr id="2" name="Title 1"/>
          <p:cNvSpPr>
            <a:spLocks noGrp="1"/>
          </p:cNvSpPr>
          <p:nvPr>
            <p:ph type="title"/>
          </p:nvPr>
        </p:nvSpPr>
        <p:spPr/>
        <p:txBody>
          <a:bodyPr>
            <a:normAutofit fontScale="90000"/>
          </a:bodyPr>
          <a:lstStyle/>
          <a:p>
            <a:r>
              <a:rPr lang="en-US" dirty="0" smtClean="0"/>
              <a:t>Changing: Learning to fly</a:t>
            </a:r>
            <a:br>
              <a:rPr lang="en-US" dirty="0" smtClean="0"/>
            </a:br>
            <a:r>
              <a:rPr lang="en-US" sz="3100" i="1" dirty="0" smtClean="0">
                <a:solidFill>
                  <a:schemeClr val="accent3">
                    <a:lumMod val="75000"/>
                  </a:schemeClr>
                </a:solidFill>
                <a:latin typeface="+mn-lt"/>
              </a:rPr>
              <a:t>Learning Scholarship</a:t>
            </a:r>
            <a:endParaRPr lang="en-US" sz="3100" i="1" dirty="0">
              <a:solidFill>
                <a:schemeClr val="accent3">
                  <a:lumMod val="75000"/>
                </a:schemeClr>
              </a:solidFill>
              <a:latin typeface="+mn-lt"/>
            </a:endParaRPr>
          </a:p>
        </p:txBody>
      </p:sp>
      <p:sp>
        <p:nvSpPr>
          <p:cNvPr id="3" name="Content Placeholder 2"/>
          <p:cNvSpPr>
            <a:spLocks noGrp="1"/>
          </p:cNvSpPr>
          <p:nvPr>
            <p:ph idx="1"/>
          </p:nvPr>
        </p:nvSpPr>
        <p:spPr>
          <a:xfrm>
            <a:off x="457200" y="2249424"/>
            <a:ext cx="8534400" cy="4325112"/>
          </a:xfrm>
        </p:spPr>
        <p:txBody>
          <a:bodyPr>
            <a:normAutofit/>
          </a:bodyPr>
          <a:lstStyle/>
          <a:p>
            <a:r>
              <a:rPr lang="en-US" sz="2400" dirty="0" smtClean="0"/>
              <a:t>Sharing the knowledge </a:t>
            </a:r>
            <a:r>
              <a:rPr lang="en-US" sz="2400" dirty="0" smtClean="0">
                <a:solidFill>
                  <a:schemeClr val="accent2">
                    <a:lumMod val="50000"/>
                  </a:schemeClr>
                </a:solidFill>
              </a:rPr>
              <a:t>– 5 local</a:t>
            </a:r>
          </a:p>
          <a:p>
            <a:r>
              <a:rPr lang="en-US" sz="2400" dirty="0" smtClean="0"/>
              <a:t>Presenting</a:t>
            </a:r>
            <a:r>
              <a:rPr lang="en-US" sz="2400" dirty="0" smtClean="0">
                <a:solidFill>
                  <a:schemeClr val="accent2">
                    <a:lumMod val="50000"/>
                  </a:schemeClr>
                </a:solidFill>
              </a:rPr>
              <a:t> </a:t>
            </a:r>
            <a:r>
              <a:rPr lang="en-US" sz="2400" dirty="0" smtClean="0"/>
              <a:t>knowledge</a:t>
            </a:r>
            <a:r>
              <a:rPr lang="en-US" sz="2400" dirty="0" smtClean="0">
                <a:solidFill>
                  <a:schemeClr val="accent2">
                    <a:lumMod val="50000"/>
                  </a:schemeClr>
                </a:solidFill>
              </a:rPr>
              <a:t> </a:t>
            </a:r>
            <a:r>
              <a:rPr lang="en-US" sz="2400" b="1" dirty="0" smtClean="0">
                <a:solidFill>
                  <a:schemeClr val="accent2">
                    <a:lumMod val="50000"/>
                  </a:schemeClr>
                </a:solidFill>
              </a:rPr>
              <a:t>– </a:t>
            </a:r>
            <a:r>
              <a:rPr lang="en-US" sz="2400" dirty="0" smtClean="0">
                <a:solidFill>
                  <a:schemeClr val="accent2">
                    <a:lumMod val="50000"/>
                  </a:schemeClr>
                </a:solidFill>
              </a:rPr>
              <a:t>2 regional/2 international</a:t>
            </a:r>
          </a:p>
          <a:p>
            <a:r>
              <a:rPr lang="en-US" sz="2400" dirty="0" smtClean="0"/>
              <a:t>Publishing knowledge</a:t>
            </a:r>
            <a:r>
              <a:rPr lang="en-US" sz="2400" b="1" dirty="0" smtClean="0"/>
              <a:t> </a:t>
            </a:r>
            <a:r>
              <a:rPr lang="en-US" sz="2400" b="1" dirty="0" smtClean="0">
                <a:solidFill>
                  <a:schemeClr val="accent2">
                    <a:lumMod val="50000"/>
                  </a:schemeClr>
                </a:solidFill>
              </a:rPr>
              <a:t>–</a:t>
            </a:r>
            <a:r>
              <a:rPr lang="en-US" sz="2400" b="1" dirty="0" smtClean="0"/>
              <a:t> </a:t>
            </a:r>
            <a:r>
              <a:rPr lang="en-US" sz="2400" dirty="0" smtClean="0">
                <a:solidFill>
                  <a:schemeClr val="accent2">
                    <a:lumMod val="50000"/>
                  </a:schemeClr>
                </a:solidFill>
              </a:rPr>
              <a:t>1 article</a:t>
            </a:r>
            <a:endParaRPr lang="en-US" sz="24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Learning to fly</a:t>
            </a:r>
            <a:br>
              <a:rPr lang="en-US" dirty="0" smtClean="0"/>
            </a:br>
            <a:r>
              <a:rPr lang="en-US" sz="3100" i="1" dirty="0" smtClean="0">
                <a:solidFill>
                  <a:schemeClr val="accent3">
                    <a:lumMod val="75000"/>
                  </a:schemeClr>
                </a:solidFill>
                <a:latin typeface="+mn-lt"/>
              </a:rPr>
              <a:t>Learning Scholarship</a:t>
            </a:r>
            <a:endParaRPr lang="en-US" dirty="0">
              <a:solidFill>
                <a:schemeClr val="accent3">
                  <a:lumMod val="75000"/>
                </a:schemeClr>
              </a:solidFill>
              <a:latin typeface="+mn-lt"/>
            </a:endParaRPr>
          </a:p>
        </p:txBody>
      </p:sp>
      <p:pic>
        <p:nvPicPr>
          <p:cNvPr id="4" name="paper movie intro2 color change.wmv">
            <a:hlinkClick r:id="" action="ppaction://media"/>
          </p:cNvPr>
          <p:cNvPicPr>
            <a:picLocks noGrp="1" noRot="1" noChangeAspect="1"/>
          </p:cNvPicPr>
          <p:nvPr>
            <p:ph idx="1"/>
            <a:videoFile r:link="rId1"/>
          </p:nvPr>
        </p:nvPicPr>
        <p:blipFill>
          <a:blip r:embed="rId3" cstate="print"/>
          <a:stretch>
            <a:fillRect/>
          </a:stretch>
        </p:blipFill>
        <p:spPr>
          <a:xfrm>
            <a:off x="0" y="2286000"/>
            <a:ext cx="9144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Learning to fly</a:t>
            </a:r>
            <a:br>
              <a:rPr lang="en-US" dirty="0" smtClean="0"/>
            </a:br>
            <a:r>
              <a:rPr lang="en-US" sz="3100" i="1" dirty="0" smtClean="0">
                <a:solidFill>
                  <a:schemeClr val="accent3">
                    <a:lumMod val="75000"/>
                  </a:schemeClr>
                </a:solidFill>
                <a:latin typeface="+mn-lt"/>
              </a:rPr>
              <a:t>Learning Scholarship</a:t>
            </a:r>
            <a:endParaRPr lang="en-US" dirty="0">
              <a:latin typeface="+mn-lt"/>
            </a:endParaRPr>
          </a:p>
        </p:txBody>
      </p:sp>
      <p:pic>
        <p:nvPicPr>
          <p:cNvPr id="4" name="Content Placeholder 3" descr="Published article.jpg"/>
          <p:cNvPicPr>
            <a:picLocks noGrp="1" noChangeAspect="1"/>
          </p:cNvPicPr>
          <p:nvPr>
            <p:ph idx="1"/>
          </p:nvPr>
        </p:nvPicPr>
        <p:blipFill>
          <a:blip r:embed="rId2" cstate="print"/>
          <a:stretch>
            <a:fillRect/>
          </a:stretch>
        </p:blipFill>
        <p:spPr>
          <a:xfrm>
            <a:off x="-1" y="2305050"/>
            <a:ext cx="9144001" cy="4552950"/>
          </a:xfrm>
          <a:ln>
            <a:solidFill>
              <a:schemeClr val="tx2"/>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al Meaning Theory.jpg"/>
          <p:cNvPicPr>
            <a:picLocks noChangeAspect="1"/>
          </p:cNvPicPr>
          <p:nvPr/>
        </p:nvPicPr>
        <p:blipFill>
          <a:blip r:embed="rId2" cstate="print"/>
          <a:stretch>
            <a:fillRect/>
          </a:stretch>
        </p:blipFill>
        <p:spPr>
          <a:xfrm>
            <a:off x="3886200" y="2286000"/>
            <a:ext cx="5257800" cy="4572000"/>
          </a:xfrm>
          <a:prstGeom prst="rect">
            <a:avLst/>
          </a:prstGeom>
          <a:ln>
            <a:solidFill>
              <a:schemeClr val="tx2"/>
            </a:solidFill>
          </a:ln>
        </p:spPr>
      </p:pic>
      <p:sp>
        <p:nvSpPr>
          <p:cNvPr id="2" name="Title 1"/>
          <p:cNvSpPr>
            <a:spLocks noGrp="1"/>
          </p:cNvSpPr>
          <p:nvPr>
            <p:ph type="title"/>
          </p:nvPr>
        </p:nvSpPr>
        <p:spPr/>
        <p:txBody>
          <a:bodyPr>
            <a:normAutofit fontScale="90000"/>
          </a:bodyPr>
          <a:lstStyle/>
          <a:p>
            <a:r>
              <a:rPr lang="en-US" dirty="0" smtClean="0"/>
              <a:t>Refreezing – Flying</a:t>
            </a:r>
            <a:br>
              <a:rPr lang="en-US" dirty="0" smtClean="0"/>
            </a:br>
            <a:r>
              <a:rPr lang="en-US" sz="3100" i="1" dirty="0" smtClean="0">
                <a:solidFill>
                  <a:schemeClr val="accent3">
                    <a:lumMod val="75000"/>
                  </a:schemeClr>
                </a:solidFill>
                <a:latin typeface="+mn-lt"/>
              </a:rPr>
              <a:t>Depth of Understanding</a:t>
            </a:r>
            <a:endParaRPr lang="en-US" sz="3100" dirty="0">
              <a:solidFill>
                <a:schemeClr val="accent3">
                  <a:lumMod val="75000"/>
                </a:schemeClr>
              </a:solidFill>
              <a:latin typeface="+mn-lt"/>
            </a:endParaRPr>
          </a:p>
        </p:txBody>
      </p:sp>
      <p:sp>
        <p:nvSpPr>
          <p:cNvPr id="3" name="Content Placeholder 2"/>
          <p:cNvSpPr>
            <a:spLocks noGrp="1"/>
          </p:cNvSpPr>
          <p:nvPr>
            <p:ph idx="1"/>
          </p:nvPr>
        </p:nvSpPr>
        <p:spPr>
          <a:xfrm>
            <a:off x="457200" y="2249424"/>
            <a:ext cx="3657600" cy="4325112"/>
          </a:xfrm>
        </p:spPr>
        <p:txBody>
          <a:bodyPr/>
          <a:lstStyle/>
          <a:p>
            <a:r>
              <a:rPr lang="en-US" dirty="0" smtClean="0"/>
              <a:t>Developing my </a:t>
            </a:r>
          </a:p>
          <a:p>
            <a:pPr>
              <a:buNone/>
            </a:pPr>
            <a:r>
              <a:rPr lang="en-US" dirty="0" smtClean="0"/>
              <a:t>	own theory</a:t>
            </a:r>
          </a:p>
          <a:p>
            <a:r>
              <a:rPr lang="en-US" dirty="0" smtClean="0"/>
              <a:t>Personal Meaning Theory</a:t>
            </a:r>
          </a:p>
          <a:p>
            <a:r>
              <a:rPr lang="en-US" dirty="0" smtClean="0"/>
              <a:t>Four pillars </a:t>
            </a:r>
          </a:p>
          <a:p>
            <a:pPr lvl="1">
              <a:buClr>
                <a:schemeClr val="accent2">
                  <a:lumMod val="75000"/>
                </a:schemeClr>
              </a:buClr>
              <a:buFont typeface="Arial" pitchFamily="34" charset="0"/>
              <a:buChar char="•"/>
            </a:pPr>
            <a:r>
              <a:rPr lang="en-US" dirty="0" smtClean="0">
                <a:solidFill>
                  <a:schemeClr val="tx2"/>
                </a:solidFill>
              </a:rPr>
              <a:t>Partners</a:t>
            </a:r>
          </a:p>
          <a:p>
            <a:pPr lvl="1">
              <a:buClr>
                <a:schemeClr val="accent2">
                  <a:lumMod val="75000"/>
                </a:schemeClr>
              </a:buClr>
              <a:buFont typeface="Arial" pitchFamily="34" charset="0"/>
              <a:buChar char="•"/>
            </a:pPr>
            <a:r>
              <a:rPr lang="en-US" dirty="0" smtClean="0">
                <a:solidFill>
                  <a:schemeClr val="tx2"/>
                </a:solidFill>
              </a:rPr>
              <a:t>Empathy</a:t>
            </a:r>
          </a:p>
          <a:p>
            <a:pPr lvl="1">
              <a:buClr>
                <a:schemeClr val="accent2">
                  <a:lumMod val="75000"/>
                </a:schemeClr>
              </a:buClr>
              <a:buFont typeface="Arial" pitchFamily="34" charset="0"/>
              <a:buChar char="•"/>
            </a:pPr>
            <a:r>
              <a:rPr lang="en-US" dirty="0" smtClean="0">
                <a:solidFill>
                  <a:schemeClr val="tx2"/>
                </a:solidFill>
              </a:rPr>
              <a:t>Experience</a:t>
            </a:r>
          </a:p>
          <a:p>
            <a:pPr lvl="1">
              <a:buClr>
                <a:schemeClr val="accent2">
                  <a:lumMod val="75000"/>
                </a:schemeClr>
              </a:buClr>
              <a:buFont typeface="Arial" pitchFamily="34" charset="0"/>
              <a:buChar char="•"/>
            </a:pPr>
            <a:r>
              <a:rPr lang="en-US" dirty="0" smtClean="0">
                <a:solidFill>
                  <a:schemeClr val="tx2"/>
                </a:solidFill>
              </a:rPr>
              <a:t>Individualism</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Refreezing – Flying</a:t>
            </a:r>
            <a:br>
              <a:rPr lang="en-US" dirty="0" smtClean="0"/>
            </a:br>
            <a:r>
              <a:rPr lang="en-US" sz="3100" i="1" dirty="0" smtClean="0">
                <a:solidFill>
                  <a:schemeClr val="accent3">
                    <a:lumMod val="75000"/>
                  </a:schemeClr>
                </a:solidFill>
                <a:latin typeface="+mn-lt"/>
              </a:rPr>
              <a:t>Depth of Understanding</a:t>
            </a:r>
            <a:endParaRPr lang="en-US" sz="3100" i="1" dirty="0">
              <a:solidFill>
                <a:schemeClr val="accent3">
                  <a:lumMod val="75000"/>
                </a:schemeClr>
              </a:solidFill>
              <a:latin typeface="+mn-lt"/>
            </a:endParaRPr>
          </a:p>
        </p:txBody>
      </p:sp>
      <p:sp>
        <p:nvSpPr>
          <p:cNvPr id="3" name="Content Placeholder 2"/>
          <p:cNvSpPr>
            <a:spLocks noGrp="1"/>
          </p:cNvSpPr>
          <p:nvPr>
            <p:ph idx="1"/>
          </p:nvPr>
        </p:nvSpPr>
        <p:spPr/>
        <p:txBody>
          <a:bodyPr>
            <a:normAutofit/>
          </a:bodyPr>
          <a:lstStyle/>
          <a:p>
            <a:r>
              <a:rPr lang="en-US" sz="2400" b="1" dirty="0" smtClean="0"/>
              <a:t>John Dewey </a:t>
            </a:r>
            <a:r>
              <a:rPr lang="en-US" sz="2400" dirty="0" smtClean="0"/>
              <a:t>– </a:t>
            </a:r>
            <a:r>
              <a:rPr lang="en-US" sz="2400" dirty="0" smtClean="0">
                <a:solidFill>
                  <a:schemeClr val="accent2">
                    <a:lumMod val="50000"/>
                  </a:schemeClr>
                </a:solidFill>
              </a:rPr>
              <a:t>Experiential learning</a:t>
            </a:r>
          </a:p>
          <a:p>
            <a:r>
              <a:rPr lang="en-US" sz="2400" b="1" dirty="0" smtClean="0"/>
              <a:t>Lev </a:t>
            </a:r>
            <a:r>
              <a:rPr lang="en-US" sz="2400" b="1" dirty="0" err="1" smtClean="0"/>
              <a:t>Vygotsky</a:t>
            </a:r>
            <a:r>
              <a:rPr lang="en-US" sz="2400" b="1" dirty="0" smtClean="0"/>
              <a:t> </a:t>
            </a:r>
            <a:r>
              <a:rPr lang="en-US" sz="2400" dirty="0" smtClean="0"/>
              <a:t>– </a:t>
            </a:r>
            <a:r>
              <a:rPr lang="en-US" sz="2400" dirty="0" smtClean="0">
                <a:solidFill>
                  <a:schemeClr val="accent2">
                    <a:lumMod val="50000"/>
                  </a:schemeClr>
                </a:solidFill>
              </a:rPr>
              <a:t>Social Development Theory</a:t>
            </a:r>
          </a:p>
          <a:p>
            <a:r>
              <a:rPr lang="en-US" sz="2400" b="1" dirty="0" err="1" smtClean="0"/>
              <a:t>Jerone</a:t>
            </a:r>
            <a:r>
              <a:rPr lang="en-US" sz="2400" b="1" dirty="0" smtClean="0"/>
              <a:t> Bruner </a:t>
            </a:r>
            <a:r>
              <a:rPr lang="en-US" sz="2400" dirty="0" smtClean="0"/>
              <a:t>– </a:t>
            </a:r>
            <a:r>
              <a:rPr lang="en-US" sz="2400" dirty="0" smtClean="0">
                <a:solidFill>
                  <a:schemeClr val="accent2">
                    <a:lumMod val="50000"/>
                  </a:schemeClr>
                </a:solidFill>
              </a:rPr>
              <a:t>Constructivist Theory</a:t>
            </a:r>
          </a:p>
          <a:p>
            <a:r>
              <a:rPr lang="en-US" sz="2400" b="1" dirty="0" smtClean="0"/>
              <a:t>Carl Rogers </a:t>
            </a:r>
            <a:r>
              <a:rPr lang="en-US" sz="2400" dirty="0" smtClean="0"/>
              <a:t>– </a:t>
            </a:r>
            <a:r>
              <a:rPr lang="en-US" sz="2400" dirty="0" smtClean="0">
                <a:solidFill>
                  <a:schemeClr val="accent2">
                    <a:lumMod val="50000"/>
                  </a:schemeClr>
                </a:solidFill>
              </a:rPr>
              <a:t>Facilitated Learning</a:t>
            </a:r>
          </a:p>
        </p:txBody>
      </p:sp>
      <p:grpSp>
        <p:nvGrpSpPr>
          <p:cNvPr id="9" name="Group 8"/>
          <p:cNvGrpSpPr/>
          <p:nvPr/>
        </p:nvGrpSpPr>
        <p:grpSpPr>
          <a:xfrm>
            <a:off x="0" y="4036646"/>
            <a:ext cx="9144000" cy="3126154"/>
            <a:chOff x="0" y="3960446"/>
            <a:chExt cx="9144000" cy="3126154"/>
          </a:xfrm>
        </p:grpSpPr>
        <p:pic>
          <p:nvPicPr>
            <p:cNvPr id="6" name="Picture 5" descr="Dewey.jpg"/>
            <p:cNvPicPr>
              <a:picLocks noChangeAspect="1"/>
            </p:cNvPicPr>
            <p:nvPr/>
          </p:nvPicPr>
          <p:blipFill>
            <a:blip r:embed="rId3" cstate="print"/>
            <a:srcRect l="5138" r="53761" b="15406"/>
            <a:stretch>
              <a:fillRect/>
            </a:stretch>
          </p:blipFill>
          <p:spPr>
            <a:xfrm>
              <a:off x="0" y="3960446"/>
              <a:ext cx="1977081" cy="3048000"/>
            </a:xfrm>
            <a:prstGeom prst="rect">
              <a:avLst/>
            </a:prstGeom>
          </p:spPr>
        </p:pic>
        <p:pic>
          <p:nvPicPr>
            <p:cNvPr id="7" name="Picture 6" descr="Lev Vygotsky.jpg"/>
            <p:cNvPicPr>
              <a:picLocks noChangeAspect="1"/>
            </p:cNvPicPr>
            <p:nvPr/>
          </p:nvPicPr>
          <p:blipFill>
            <a:blip r:embed="rId4" cstate="print"/>
            <a:srcRect l="6889" r="10444"/>
            <a:stretch>
              <a:fillRect/>
            </a:stretch>
          </p:blipFill>
          <p:spPr>
            <a:xfrm>
              <a:off x="1905000" y="3960446"/>
              <a:ext cx="1828800" cy="3048000"/>
            </a:xfrm>
            <a:prstGeom prst="rect">
              <a:avLst/>
            </a:prstGeom>
          </p:spPr>
        </p:pic>
        <p:pic>
          <p:nvPicPr>
            <p:cNvPr id="8" name="Picture 7" descr="Bruner.jpg"/>
            <p:cNvPicPr>
              <a:picLocks noChangeAspect="1"/>
            </p:cNvPicPr>
            <p:nvPr/>
          </p:nvPicPr>
          <p:blipFill>
            <a:blip r:embed="rId5" cstate="print"/>
            <a:stretch>
              <a:fillRect/>
            </a:stretch>
          </p:blipFill>
          <p:spPr>
            <a:xfrm>
              <a:off x="3733800" y="3960446"/>
              <a:ext cx="2362200" cy="3110230"/>
            </a:xfrm>
            <a:prstGeom prst="rect">
              <a:avLst/>
            </a:prstGeom>
          </p:spPr>
        </p:pic>
        <p:pic>
          <p:nvPicPr>
            <p:cNvPr id="10" name="Picture 9" descr="rogers-carl-2.jpg"/>
            <p:cNvPicPr>
              <a:picLocks noChangeAspect="1"/>
            </p:cNvPicPr>
            <p:nvPr/>
          </p:nvPicPr>
          <p:blipFill>
            <a:blip r:embed="rId6" cstate="print"/>
            <a:srcRect r="5156"/>
            <a:stretch>
              <a:fillRect/>
            </a:stretch>
          </p:blipFill>
          <p:spPr>
            <a:xfrm>
              <a:off x="6096000" y="3960446"/>
              <a:ext cx="3048000" cy="312615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smtClean="0"/>
              <a:t>“If you want to truly understand something, try to change it.” </a:t>
            </a:r>
            <a:r>
              <a:rPr lang="en-US" sz="2800" dirty="0" smtClean="0"/>
              <a:t>– </a:t>
            </a:r>
            <a:r>
              <a:rPr lang="en-US" sz="2800" b="1" dirty="0" smtClean="0"/>
              <a:t>Kurt </a:t>
            </a:r>
            <a:r>
              <a:rPr lang="en-US" sz="2800" b="1" dirty="0" err="1" smtClean="0"/>
              <a:t>Lewin</a:t>
            </a:r>
            <a:endParaRPr lang="en-US" sz="2800" dirty="0"/>
          </a:p>
        </p:txBody>
      </p:sp>
      <p:pic>
        <p:nvPicPr>
          <p:cNvPr id="9" name="Content Placeholder 8" descr="220px-Domestic_pigeon_flight.jpg">
            <a:hlinkClick r:id="rId3"/>
          </p:cNvPr>
          <p:cNvPicPr>
            <a:picLocks noGrp="1" noChangeAspect="1"/>
          </p:cNvPicPr>
          <p:nvPr>
            <p:ph idx="1"/>
          </p:nvPr>
        </p:nvPicPr>
        <p:blipFill>
          <a:blip r:embed="rId4" cstate="print"/>
          <a:srcRect t="15519" r="2432" b="13406"/>
          <a:stretch>
            <a:fillRect/>
          </a:stretch>
        </p:blipFill>
        <p:spPr>
          <a:xfrm>
            <a:off x="0" y="2286000"/>
            <a:ext cx="9144000" cy="457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lgn="ctr">
              <a:buNone/>
            </a:pPr>
            <a:endParaRPr lang="en-US" dirty="0" smtClean="0"/>
          </a:p>
          <a:p>
            <a:pPr algn="ctr">
              <a:buNone/>
            </a:pPr>
            <a:r>
              <a:rPr lang="en-US" i="1" dirty="0" smtClean="0"/>
              <a:t>Presentation of Qualifying Portfolio Assessment</a:t>
            </a:r>
          </a:p>
          <a:p>
            <a:pPr algn="ctr">
              <a:buNone/>
            </a:pPr>
            <a:r>
              <a:rPr lang="en-US" sz="2000" dirty="0" smtClean="0"/>
              <a:t>By </a:t>
            </a:r>
          </a:p>
          <a:p>
            <a:pPr algn="ctr">
              <a:buNone/>
            </a:pPr>
            <a:r>
              <a:rPr lang="en-US" sz="2000" dirty="0" smtClean="0"/>
              <a:t>Allyson B. Goodman</a:t>
            </a:r>
          </a:p>
          <a:p>
            <a:pPr algn="ctr">
              <a:buNone/>
            </a:pPr>
            <a:endParaRPr lang="en-US" sz="2000" dirty="0" smtClean="0"/>
          </a:p>
          <a:p>
            <a:pPr algn="ctr">
              <a:buNone/>
            </a:pPr>
            <a:r>
              <a:rPr lang="en-US" sz="2000" dirty="0" smtClean="0"/>
              <a:t>July 8, 2014</a:t>
            </a:r>
          </a:p>
          <a:p>
            <a:pPr algn="ctr">
              <a:buNone/>
            </a:pPr>
            <a:endParaRPr lang="en-US" dirty="0" smtClean="0"/>
          </a:p>
          <a:p>
            <a:pPr algn="ctr">
              <a:buNone/>
            </a:pPr>
            <a:endParaRPr lang="en-US" dirty="0" smtClean="0"/>
          </a:p>
          <a:p>
            <a:pPr algn="ctr">
              <a:buNone/>
            </a:pPr>
            <a:r>
              <a:rPr lang="en-US" sz="2000" dirty="0" smtClean="0"/>
              <a:t>Committee Chair, Lisa A. Heaton Ph.D.</a:t>
            </a:r>
          </a:p>
          <a:p>
            <a:pPr algn="ctr">
              <a:buNone/>
            </a:pPr>
            <a:r>
              <a:rPr lang="en-US" sz="2000" dirty="0" smtClean="0"/>
              <a:t>Ronald B. Childress </a:t>
            </a:r>
            <a:r>
              <a:rPr lang="en-US" sz="2000" dirty="0" err="1" smtClean="0"/>
              <a:t>Ed.D</a:t>
            </a:r>
            <a:r>
              <a:rPr lang="en-US" sz="2000" dirty="0" smtClean="0"/>
              <a:t>.</a:t>
            </a:r>
          </a:p>
          <a:p>
            <a:pPr algn="ctr">
              <a:buNone/>
            </a:pPr>
            <a:r>
              <a:rPr lang="en-US" sz="2000" dirty="0" smtClean="0"/>
              <a:t>Rudy Pauley </a:t>
            </a:r>
            <a:r>
              <a:rPr lang="en-US" sz="2000" dirty="0" err="1" smtClean="0"/>
              <a:t>Ed.D</a:t>
            </a:r>
            <a:r>
              <a:rPr lang="en-US" sz="2000" dirty="0" smtClean="0"/>
              <a:t>.</a:t>
            </a:r>
          </a:p>
          <a:p>
            <a:pPr algn="ctr">
              <a:buNone/>
            </a:pPr>
            <a:r>
              <a:rPr lang="en-US" sz="2000" dirty="0" smtClean="0"/>
              <a:t>Christopher Swindell Ph.D. </a:t>
            </a:r>
          </a:p>
          <a:p>
            <a:pPr algn="ctr">
              <a:buNone/>
            </a:pP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Wings to Fly</a:t>
            </a:r>
            <a:endParaRPr lang="en-US" dirty="0"/>
          </a:p>
        </p:txBody>
      </p:sp>
      <p:sp>
        <p:nvSpPr>
          <p:cNvPr id="3" name="Subtitle 2"/>
          <p:cNvSpPr>
            <a:spLocks noGrp="1"/>
          </p:cNvSpPr>
          <p:nvPr>
            <p:ph type="subTitle" idx="1"/>
          </p:nvPr>
        </p:nvSpPr>
        <p:spPr>
          <a:xfrm>
            <a:off x="457200" y="3899938"/>
            <a:ext cx="4953000" cy="2500862"/>
          </a:xfrm>
        </p:spPr>
        <p:txBody>
          <a:bodyPr>
            <a:normAutofit/>
          </a:bodyPr>
          <a:lstStyle/>
          <a:p>
            <a:r>
              <a:rPr lang="en-US" dirty="0" smtClean="0"/>
              <a:t>A Doctoral Journey</a:t>
            </a:r>
          </a:p>
          <a:p>
            <a:endParaRPr lang="en-US" dirty="0" smtClean="0"/>
          </a:p>
          <a:p>
            <a:r>
              <a:rPr lang="en-US" i="1" dirty="0" smtClean="0"/>
              <a:t>“There are two lasting bequests we can give our children: One is roots, the other is wings.” </a:t>
            </a:r>
          </a:p>
          <a:p>
            <a:pPr algn="r"/>
            <a:r>
              <a:rPr lang="en-US" dirty="0" smtClean="0"/>
              <a:t>– </a:t>
            </a:r>
            <a:r>
              <a:rPr lang="en-US" sz="1800" b="1" dirty="0" err="1" smtClean="0"/>
              <a:t>Hodding</a:t>
            </a:r>
            <a:r>
              <a:rPr lang="en-US" sz="1800" b="1" dirty="0" smtClean="0"/>
              <a:t> Carter</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catepillar.jpg"/>
          <p:cNvPicPr>
            <a:picLocks noChangeAspect="1"/>
          </p:cNvPicPr>
          <p:nvPr/>
        </p:nvPicPr>
        <p:blipFill>
          <a:blip r:embed="rId3" cstate="print"/>
          <a:stretch>
            <a:fillRect/>
          </a:stretch>
        </p:blipFill>
        <p:spPr>
          <a:xfrm>
            <a:off x="0" y="4267201"/>
            <a:ext cx="5432324" cy="2590800"/>
          </a:xfrm>
          <a:prstGeom prst="rect">
            <a:avLst/>
          </a:prstGeom>
        </p:spPr>
      </p:pic>
      <p:sp>
        <p:nvSpPr>
          <p:cNvPr id="2" name="Title 1"/>
          <p:cNvSpPr>
            <a:spLocks noGrp="1"/>
          </p:cNvSpPr>
          <p:nvPr>
            <p:ph type="title"/>
          </p:nvPr>
        </p:nvSpPr>
        <p:spPr/>
        <p:txBody>
          <a:bodyPr/>
          <a:lstStyle/>
          <a:p>
            <a:r>
              <a:rPr lang="en-US" i="1" dirty="0" smtClean="0">
                <a:latin typeface="+mn-lt"/>
              </a:rPr>
              <a:t>A wings story</a:t>
            </a:r>
            <a:endParaRPr lang="en-US" i="1" dirty="0">
              <a:latin typeface="+mn-lt"/>
            </a:endParaRPr>
          </a:p>
        </p:txBody>
      </p:sp>
      <p:sp>
        <p:nvSpPr>
          <p:cNvPr id="3" name="Content Placeholder 2"/>
          <p:cNvSpPr>
            <a:spLocks noGrp="1"/>
          </p:cNvSpPr>
          <p:nvPr>
            <p:ph idx="1"/>
          </p:nvPr>
        </p:nvSpPr>
        <p:spPr/>
        <p:txBody>
          <a:bodyPr/>
          <a:lstStyle/>
          <a:p>
            <a:r>
              <a:rPr lang="en-US" dirty="0" smtClean="0"/>
              <a:t>Metamorphosis</a:t>
            </a:r>
          </a:p>
          <a:p>
            <a:r>
              <a:rPr lang="en-US" dirty="0" smtClean="0"/>
              <a:t>My Doctoral Experience</a:t>
            </a:r>
          </a:p>
          <a:p>
            <a:pPr>
              <a:buNone/>
            </a:pPr>
            <a:endParaRPr lang="en-US" dirty="0" smtClean="0"/>
          </a:p>
          <a:p>
            <a:endParaRPr lang="en-US" dirty="0"/>
          </a:p>
        </p:txBody>
      </p:sp>
      <p:pic>
        <p:nvPicPr>
          <p:cNvPr id="4" name="Picture 3" descr="IMG_0543.JPG"/>
          <p:cNvPicPr>
            <a:picLocks noChangeAspect="1"/>
          </p:cNvPicPr>
          <p:nvPr/>
        </p:nvPicPr>
        <p:blipFill>
          <a:blip r:embed="rId4" cstate="print"/>
          <a:srcRect t="12596" b="11997"/>
          <a:stretch>
            <a:fillRect/>
          </a:stretch>
        </p:blipFill>
        <p:spPr>
          <a:xfrm rot="5400000">
            <a:off x="3976081" y="1690081"/>
            <a:ext cx="6602037"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win theory.jpg"/>
          <p:cNvPicPr>
            <a:picLocks noChangeAspect="1"/>
          </p:cNvPicPr>
          <p:nvPr/>
        </p:nvPicPr>
        <p:blipFill>
          <a:blip r:embed="rId3" cstate="print"/>
          <a:srcRect t="15623"/>
          <a:stretch>
            <a:fillRect/>
          </a:stretch>
        </p:blipFill>
        <p:spPr>
          <a:xfrm>
            <a:off x="2514600" y="3810000"/>
            <a:ext cx="6629400" cy="3047999"/>
          </a:xfrm>
          <a:prstGeom prst="rect">
            <a:avLst/>
          </a:prstGeom>
          <a:ln>
            <a:solidFill>
              <a:schemeClr val="tx1"/>
            </a:solidFill>
          </a:ln>
        </p:spPr>
      </p:pic>
      <p:sp>
        <p:nvSpPr>
          <p:cNvPr id="2" name="Title 1"/>
          <p:cNvSpPr>
            <a:spLocks noGrp="1"/>
          </p:cNvSpPr>
          <p:nvPr>
            <p:ph type="title"/>
          </p:nvPr>
        </p:nvSpPr>
        <p:spPr/>
        <p:txBody>
          <a:bodyPr>
            <a:normAutofit/>
          </a:bodyPr>
          <a:lstStyle/>
          <a:p>
            <a:r>
              <a:rPr lang="en-US" i="1" dirty="0" smtClean="0">
                <a:latin typeface="+mn-lt"/>
              </a:rPr>
              <a:t>Getting Wings - </a:t>
            </a:r>
            <a:r>
              <a:rPr lang="en-US" i="1" dirty="0" smtClean="0">
                <a:solidFill>
                  <a:schemeClr val="accent3">
                    <a:lumMod val="75000"/>
                  </a:schemeClr>
                </a:solidFill>
                <a:latin typeface="+mn-lt"/>
              </a:rPr>
              <a:t>Change theory</a:t>
            </a:r>
            <a:endParaRPr lang="en-US" i="1" dirty="0">
              <a:solidFill>
                <a:schemeClr val="accent3">
                  <a:lumMod val="75000"/>
                </a:schemeClr>
              </a:solidFill>
              <a:latin typeface="+mn-lt"/>
            </a:endParaRPr>
          </a:p>
        </p:txBody>
      </p:sp>
      <p:sp>
        <p:nvSpPr>
          <p:cNvPr id="3" name="Content Placeholder 2"/>
          <p:cNvSpPr>
            <a:spLocks noGrp="1"/>
          </p:cNvSpPr>
          <p:nvPr>
            <p:ph idx="1"/>
          </p:nvPr>
        </p:nvSpPr>
        <p:spPr>
          <a:xfrm>
            <a:off x="457200" y="2249424"/>
            <a:ext cx="5105400" cy="4325112"/>
          </a:xfrm>
        </p:spPr>
        <p:txBody>
          <a:bodyPr/>
          <a:lstStyle/>
          <a:p>
            <a:r>
              <a:rPr lang="en-US" dirty="0" smtClean="0"/>
              <a:t>Meeting Kurt </a:t>
            </a:r>
            <a:r>
              <a:rPr lang="en-US" dirty="0" err="1" smtClean="0"/>
              <a:t>Lewin</a:t>
            </a:r>
            <a:endParaRPr lang="en-US" dirty="0" smtClean="0"/>
          </a:p>
          <a:p>
            <a:r>
              <a:rPr lang="en-US" dirty="0" smtClean="0"/>
              <a:t>Applying Kurt </a:t>
            </a:r>
            <a:r>
              <a:rPr lang="en-US" dirty="0" err="1" smtClean="0"/>
              <a:t>Lewin</a:t>
            </a:r>
            <a:endParaRPr lang="en-US" dirty="0" smtClean="0"/>
          </a:p>
          <a:p>
            <a:pPr>
              <a:buNone/>
            </a:pPr>
            <a:endParaRPr lang="en-US" dirty="0" smtClean="0"/>
          </a:p>
        </p:txBody>
      </p:sp>
      <p:pic>
        <p:nvPicPr>
          <p:cNvPr id="5" name="Picture 4" descr="Lewin.jpg"/>
          <p:cNvPicPr>
            <a:picLocks noChangeAspect="1"/>
          </p:cNvPicPr>
          <p:nvPr/>
        </p:nvPicPr>
        <p:blipFill>
          <a:blip r:embed="rId4" cstate="print"/>
          <a:stretch>
            <a:fillRect/>
          </a:stretch>
        </p:blipFill>
        <p:spPr>
          <a:xfrm>
            <a:off x="1" y="3796748"/>
            <a:ext cx="2514600" cy="306125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Doctoral portfolio prep.jpg"/>
          <p:cNvPicPr>
            <a:picLocks noChangeAspect="1"/>
          </p:cNvPicPr>
          <p:nvPr/>
        </p:nvPicPr>
        <p:blipFill>
          <a:blip r:embed="rId3" cstate="print"/>
          <a:srcRect t="-682" b="26351"/>
          <a:stretch>
            <a:fillRect/>
          </a:stretch>
        </p:blipFill>
        <p:spPr>
          <a:xfrm>
            <a:off x="0" y="1981200"/>
            <a:ext cx="9144000" cy="4876800"/>
          </a:xfrm>
          <a:prstGeom prst="rect">
            <a:avLst/>
          </a:prstGeom>
          <a:ln w="12700">
            <a:solidFill>
              <a:schemeClr val="accent1">
                <a:lumMod val="75000"/>
              </a:schemeClr>
            </a:solidFill>
          </a:ln>
        </p:spPr>
      </p:pic>
      <p:sp>
        <p:nvSpPr>
          <p:cNvPr id="2" name="Title 1"/>
          <p:cNvSpPr>
            <a:spLocks noGrp="1"/>
          </p:cNvSpPr>
          <p:nvPr>
            <p:ph type="title"/>
          </p:nvPr>
        </p:nvSpPr>
        <p:spPr>
          <a:xfrm>
            <a:off x="457200" y="914400"/>
            <a:ext cx="8229600" cy="1066800"/>
          </a:xfrm>
        </p:spPr>
        <p:txBody>
          <a:bodyPr>
            <a:normAutofit fontScale="90000"/>
          </a:bodyPr>
          <a:lstStyle/>
          <a:p>
            <a:r>
              <a:rPr lang="en-US" dirty="0" smtClean="0"/>
              <a:t>Unfreezing – Leaving the Nest</a:t>
            </a:r>
            <a:br>
              <a:rPr lang="en-US" dirty="0" smtClean="0"/>
            </a:br>
            <a:r>
              <a:rPr lang="en-US" sz="3100" i="1" dirty="0" smtClean="0">
                <a:solidFill>
                  <a:schemeClr val="accent3">
                    <a:lumMod val="75000"/>
                  </a:schemeClr>
                </a:solidFill>
                <a:latin typeface="Georgia" pitchFamily="18" charset="0"/>
              </a:rPr>
              <a:t>Learning reflection</a:t>
            </a:r>
            <a:endParaRPr lang="en-US" sz="3100" i="1" dirty="0">
              <a:solidFill>
                <a:schemeClr val="accent3">
                  <a:lumMod val="75000"/>
                </a:schemeClr>
              </a:solidFill>
              <a:latin typeface="Georgia" pitchFamily="18" charset="0"/>
            </a:endParaRPr>
          </a:p>
        </p:txBody>
      </p:sp>
      <p:sp>
        <p:nvSpPr>
          <p:cNvPr id="5" name="Content Placeholder 4"/>
          <p:cNvSpPr>
            <a:spLocks noGrp="1"/>
          </p:cNvSpPr>
          <p:nvPr>
            <p:ph idx="1"/>
          </p:nvPr>
        </p:nvSpPr>
        <p:spPr>
          <a:xfrm>
            <a:off x="457200" y="2249424"/>
            <a:ext cx="5715000" cy="4325112"/>
          </a:xfrm>
        </p:spPr>
        <p:txBody>
          <a:bodyPr/>
          <a:lstStyle/>
          <a:p>
            <a:r>
              <a:rPr lang="en-US" dirty="0" smtClean="0">
                <a:solidFill>
                  <a:schemeClr val="bg1"/>
                </a:solidFill>
              </a:rPr>
              <a:t>Gaining knowledge</a:t>
            </a:r>
          </a:p>
          <a:p>
            <a:pPr lvl="1"/>
            <a:r>
              <a:rPr lang="en-US" dirty="0" smtClean="0">
                <a:solidFill>
                  <a:schemeClr val="bg1"/>
                </a:solidFill>
              </a:rPr>
              <a:t>Slow process</a:t>
            </a:r>
          </a:p>
          <a:p>
            <a:pPr lvl="1"/>
            <a:r>
              <a:rPr lang="en-US" dirty="0" smtClean="0">
                <a:solidFill>
                  <a:schemeClr val="bg1"/>
                </a:solidFill>
              </a:rPr>
              <a:t>All facets of education</a:t>
            </a:r>
          </a:p>
          <a:p>
            <a:r>
              <a:rPr lang="en-US" dirty="0" smtClean="0">
                <a:solidFill>
                  <a:schemeClr val="bg1"/>
                </a:solidFill>
              </a:rPr>
              <a:t>Learning from others</a:t>
            </a:r>
            <a:endParaRPr lang="en-US" dirty="0" smtClean="0"/>
          </a:p>
          <a:p>
            <a:endParaRPr lang="en-US" dirty="0"/>
          </a:p>
        </p:txBody>
      </p:sp>
      <p:sp>
        <p:nvSpPr>
          <p:cNvPr id="7" name="Rectangle 6"/>
          <p:cNvSpPr/>
          <p:nvPr/>
        </p:nvSpPr>
        <p:spPr>
          <a:xfrm>
            <a:off x="8382000" y="2057400"/>
            <a:ext cx="152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Unfreezing – Leaving the Nest</a:t>
            </a:r>
            <a:br>
              <a:rPr lang="en-US" dirty="0" smtClean="0"/>
            </a:br>
            <a:r>
              <a:rPr lang="en-US" sz="3100" i="1" dirty="0" smtClean="0">
                <a:solidFill>
                  <a:schemeClr val="accent3">
                    <a:lumMod val="75000"/>
                  </a:schemeClr>
                </a:solidFill>
                <a:latin typeface="Georgia" pitchFamily="18" charset="0"/>
              </a:rPr>
              <a:t>Learning reflection</a:t>
            </a:r>
            <a:endParaRPr lang="en-US" dirty="0"/>
          </a:p>
        </p:txBody>
      </p:sp>
      <p:sp>
        <p:nvSpPr>
          <p:cNvPr id="3" name="Content Placeholder 2"/>
          <p:cNvSpPr>
            <a:spLocks noGrp="1"/>
          </p:cNvSpPr>
          <p:nvPr>
            <p:ph sz="half" idx="1"/>
          </p:nvPr>
        </p:nvSpPr>
        <p:spPr>
          <a:xfrm>
            <a:off x="76200" y="2362200"/>
            <a:ext cx="2133600" cy="3657600"/>
          </a:xfrm>
        </p:spPr>
        <p:txBody>
          <a:bodyPr>
            <a:normAutofit/>
          </a:bodyPr>
          <a:lstStyle/>
          <a:p>
            <a:pPr>
              <a:buNone/>
            </a:pPr>
            <a:r>
              <a:rPr lang="en-US" sz="2400" dirty="0" smtClean="0"/>
              <a:t>Multicultural</a:t>
            </a:r>
          </a:p>
          <a:p>
            <a:pPr>
              <a:buNone/>
            </a:pPr>
            <a:r>
              <a:rPr lang="en-US" sz="2400" dirty="0" smtClean="0"/>
              <a:t>Education </a:t>
            </a:r>
            <a:r>
              <a:rPr lang="en-US" sz="2400" dirty="0" smtClean="0">
                <a:solidFill>
                  <a:schemeClr val="accent3">
                    <a:lumMod val="75000"/>
                  </a:schemeClr>
                </a:solidFill>
              </a:rPr>
              <a:t> </a:t>
            </a:r>
          </a:p>
          <a:p>
            <a:pPr>
              <a:buNone/>
            </a:pPr>
            <a:r>
              <a:rPr lang="en-US" sz="2400" dirty="0" smtClean="0">
                <a:solidFill>
                  <a:schemeClr val="accent3">
                    <a:lumMod val="75000"/>
                  </a:schemeClr>
                </a:solidFill>
              </a:rPr>
              <a:t>Title IX and</a:t>
            </a:r>
          </a:p>
          <a:p>
            <a:pPr>
              <a:buNone/>
            </a:pPr>
            <a:r>
              <a:rPr lang="en-US" sz="2400" dirty="0" smtClean="0">
                <a:solidFill>
                  <a:schemeClr val="accent3">
                    <a:lumMod val="75000"/>
                  </a:schemeClr>
                </a:solidFill>
              </a:rPr>
              <a:t>Gender</a:t>
            </a:r>
          </a:p>
          <a:p>
            <a:pPr>
              <a:buNone/>
            </a:pPr>
            <a:r>
              <a:rPr lang="en-US" sz="2400" dirty="0" smtClean="0">
                <a:solidFill>
                  <a:schemeClr val="accent3">
                    <a:lumMod val="75000"/>
                  </a:schemeClr>
                </a:solidFill>
              </a:rPr>
              <a:t>Education</a:t>
            </a:r>
          </a:p>
        </p:txBody>
      </p:sp>
      <p:sp>
        <p:nvSpPr>
          <p:cNvPr id="6" name="Content Placeholder 5"/>
          <p:cNvSpPr>
            <a:spLocks noGrp="1"/>
          </p:cNvSpPr>
          <p:nvPr>
            <p:ph sz="half" idx="2"/>
          </p:nvPr>
        </p:nvSpPr>
        <p:spPr>
          <a:xfrm>
            <a:off x="7391400" y="2362200"/>
            <a:ext cx="1752600" cy="3810000"/>
          </a:xfrm>
        </p:spPr>
        <p:txBody>
          <a:bodyPr>
            <a:normAutofit/>
          </a:bodyPr>
          <a:lstStyle/>
          <a:p>
            <a:pPr>
              <a:buNone/>
            </a:pPr>
            <a:r>
              <a:rPr lang="en-US" sz="2400" dirty="0" smtClean="0"/>
              <a:t>History  of</a:t>
            </a:r>
          </a:p>
          <a:p>
            <a:pPr>
              <a:buNone/>
            </a:pPr>
            <a:r>
              <a:rPr lang="en-US" sz="2400" dirty="0" smtClean="0"/>
              <a:t>Higher </a:t>
            </a:r>
          </a:p>
          <a:p>
            <a:pPr>
              <a:buNone/>
            </a:pPr>
            <a:r>
              <a:rPr lang="en-US" sz="2400" dirty="0" smtClean="0"/>
              <a:t>Education</a:t>
            </a:r>
          </a:p>
          <a:p>
            <a:pPr>
              <a:buNone/>
            </a:pPr>
            <a:r>
              <a:rPr lang="en-US" sz="2400" dirty="0" smtClean="0">
                <a:solidFill>
                  <a:schemeClr val="accent3">
                    <a:lumMod val="75000"/>
                  </a:schemeClr>
                </a:solidFill>
              </a:rPr>
              <a:t>The</a:t>
            </a:r>
          </a:p>
          <a:p>
            <a:pPr>
              <a:buNone/>
            </a:pPr>
            <a:r>
              <a:rPr lang="en-US" sz="2400" dirty="0" smtClean="0">
                <a:solidFill>
                  <a:schemeClr val="accent3">
                    <a:lumMod val="75000"/>
                  </a:schemeClr>
                </a:solidFill>
              </a:rPr>
              <a:t>Talented</a:t>
            </a:r>
          </a:p>
          <a:p>
            <a:pPr>
              <a:buNone/>
            </a:pPr>
            <a:r>
              <a:rPr lang="en-US" sz="2400" dirty="0" smtClean="0">
                <a:solidFill>
                  <a:schemeClr val="accent3">
                    <a:lumMod val="75000"/>
                  </a:schemeClr>
                </a:solidFill>
              </a:rPr>
              <a:t>Tenth – W.E.B. Du Bois</a:t>
            </a:r>
          </a:p>
          <a:p>
            <a:endParaRPr lang="en-US" dirty="0"/>
          </a:p>
        </p:txBody>
      </p:sp>
      <p:pic>
        <p:nvPicPr>
          <p:cNvPr id="4" name="Picture 3" descr="If you let me play.jpg"/>
          <p:cNvPicPr>
            <a:picLocks noChangeAspect="1"/>
          </p:cNvPicPr>
          <p:nvPr/>
        </p:nvPicPr>
        <p:blipFill>
          <a:blip r:embed="rId3" cstate="print"/>
          <a:stretch>
            <a:fillRect/>
          </a:stretch>
        </p:blipFill>
        <p:spPr>
          <a:xfrm>
            <a:off x="2209801" y="2362200"/>
            <a:ext cx="2971800" cy="3926048"/>
          </a:xfrm>
          <a:prstGeom prst="rect">
            <a:avLst/>
          </a:prstGeom>
        </p:spPr>
      </p:pic>
      <p:pic>
        <p:nvPicPr>
          <p:cNvPr id="5" name="Picture 4" descr="Du Bois.jpg"/>
          <p:cNvPicPr>
            <a:picLocks noChangeAspect="1"/>
          </p:cNvPicPr>
          <p:nvPr/>
        </p:nvPicPr>
        <p:blipFill>
          <a:blip r:embed="rId4" cstate="print"/>
          <a:srcRect l="12759" r="9283"/>
          <a:stretch>
            <a:fillRect/>
          </a:stretch>
        </p:blipFill>
        <p:spPr>
          <a:xfrm>
            <a:off x="5063897" y="2362200"/>
            <a:ext cx="2403703" cy="39260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Unfreezing – Leaving the Nest</a:t>
            </a:r>
            <a:br>
              <a:rPr lang="en-US" dirty="0" smtClean="0"/>
            </a:br>
            <a:r>
              <a:rPr lang="en-US" sz="3100" i="1" dirty="0" smtClean="0">
                <a:solidFill>
                  <a:schemeClr val="accent3">
                    <a:lumMod val="75000"/>
                  </a:schemeClr>
                </a:solidFill>
                <a:latin typeface="Georgia" pitchFamily="18" charset="0"/>
              </a:rPr>
              <a:t>Learning reflection</a:t>
            </a:r>
            <a:endParaRPr lang="en-US" dirty="0"/>
          </a:p>
        </p:txBody>
      </p:sp>
      <p:pic>
        <p:nvPicPr>
          <p:cNvPr id="5" name="Content Placeholder 4" descr="Delicious.jpg"/>
          <p:cNvPicPr>
            <a:picLocks noGrp="1" noChangeAspect="1"/>
          </p:cNvPicPr>
          <p:nvPr>
            <p:ph sz="half" idx="1"/>
          </p:nvPr>
        </p:nvPicPr>
        <p:blipFill>
          <a:blip r:embed="rId2" cstate="print"/>
          <a:stretch>
            <a:fillRect/>
          </a:stretch>
        </p:blipFill>
        <p:spPr>
          <a:xfrm>
            <a:off x="0" y="2895600"/>
            <a:ext cx="3200400" cy="2162770"/>
          </a:xfrm>
          <a:ln>
            <a:solidFill>
              <a:schemeClr val="tx2"/>
            </a:solidFill>
          </a:ln>
        </p:spPr>
      </p:pic>
      <p:pic>
        <p:nvPicPr>
          <p:cNvPr id="6" name="Content Placeholder 5" descr="Jottit.jpg"/>
          <p:cNvPicPr>
            <a:picLocks noGrp="1" noChangeAspect="1"/>
          </p:cNvPicPr>
          <p:nvPr>
            <p:ph sz="half" idx="2"/>
          </p:nvPr>
        </p:nvPicPr>
        <p:blipFill>
          <a:blip r:embed="rId3" cstate="print"/>
          <a:srcRect b="14107"/>
          <a:stretch>
            <a:fillRect/>
          </a:stretch>
        </p:blipFill>
        <p:spPr>
          <a:xfrm>
            <a:off x="0" y="5002188"/>
            <a:ext cx="3206473" cy="1855812"/>
          </a:xfrm>
          <a:ln>
            <a:solidFill>
              <a:schemeClr val="tx2"/>
            </a:solidFill>
          </a:ln>
        </p:spPr>
      </p:pic>
      <p:sp>
        <p:nvSpPr>
          <p:cNvPr id="7" name="TextBox 6"/>
          <p:cNvSpPr txBox="1"/>
          <p:nvPr/>
        </p:nvSpPr>
        <p:spPr>
          <a:xfrm>
            <a:off x="533400" y="2209800"/>
            <a:ext cx="8077200" cy="646331"/>
          </a:xfrm>
          <a:prstGeom prst="rect">
            <a:avLst/>
          </a:prstGeom>
          <a:noFill/>
        </p:spPr>
        <p:txBody>
          <a:bodyPr wrap="square" rtlCol="0">
            <a:spAutoFit/>
          </a:bodyPr>
          <a:lstStyle/>
          <a:p>
            <a:pPr>
              <a:buClr>
                <a:schemeClr val="accent3">
                  <a:lumMod val="75000"/>
                </a:schemeClr>
              </a:buClr>
              <a:buFont typeface="Arial" pitchFamily="34" charset="0"/>
              <a:buChar char="•"/>
            </a:pPr>
            <a:r>
              <a:rPr lang="en-US" dirty="0" smtClean="0"/>
              <a:t> JMC 221 – Advertising and Continuity Writing</a:t>
            </a:r>
          </a:p>
          <a:p>
            <a:pPr>
              <a:buClr>
                <a:schemeClr val="accent3">
                  <a:lumMod val="75000"/>
                </a:schemeClr>
              </a:buClr>
              <a:buFont typeface="Arial" pitchFamily="34" charset="0"/>
              <a:buChar char="•"/>
            </a:pPr>
            <a:r>
              <a:rPr lang="en-US" dirty="0" smtClean="0"/>
              <a:t> JMC 385 – Media Planning</a:t>
            </a:r>
            <a:endParaRPr lang="en-US" dirty="0"/>
          </a:p>
        </p:txBody>
      </p:sp>
      <p:pic>
        <p:nvPicPr>
          <p:cNvPr id="1026" name="Picture 2" descr="C:\Users\Danielle\Documents\Doctoral\CIEC 630 Authoring and MM\columninchanima3.gif"/>
          <p:cNvPicPr>
            <a:picLocks noChangeAspect="1" noChangeArrowheads="1" noCrop="1"/>
          </p:cNvPicPr>
          <p:nvPr/>
        </p:nvPicPr>
        <p:blipFill>
          <a:blip r:embed="rId4" cstate="print"/>
          <a:srcRect/>
          <a:stretch>
            <a:fillRect/>
          </a:stretch>
        </p:blipFill>
        <p:spPr bwMode="auto">
          <a:xfrm>
            <a:off x="3276600" y="2895599"/>
            <a:ext cx="5867400" cy="3962401"/>
          </a:xfrm>
          <a:prstGeom prst="rect">
            <a:avLst/>
          </a:prstGeom>
          <a:noFill/>
          <a:ln>
            <a:solidFill>
              <a:schemeClr val="tx2"/>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fo page of online course.jpg"/>
          <p:cNvPicPr>
            <a:picLocks noChangeAspect="1"/>
          </p:cNvPicPr>
          <p:nvPr/>
        </p:nvPicPr>
        <p:blipFill>
          <a:blip r:embed="rId3" cstate="print"/>
          <a:srcRect t="8132" r="10526" b="26324"/>
          <a:stretch>
            <a:fillRect/>
          </a:stretch>
        </p:blipFill>
        <p:spPr>
          <a:xfrm>
            <a:off x="2667000" y="3810000"/>
            <a:ext cx="6477000" cy="3136900"/>
          </a:xfrm>
          <a:prstGeom prst="rect">
            <a:avLst/>
          </a:prstGeom>
          <a:ln>
            <a:solidFill>
              <a:schemeClr val="tx1"/>
            </a:solidFill>
          </a:ln>
        </p:spPr>
      </p:pic>
      <p:pic>
        <p:nvPicPr>
          <p:cNvPr id="4" name="Picture 3" descr="Doctoral photos 010.JPG"/>
          <p:cNvPicPr>
            <a:picLocks noChangeAspect="1"/>
          </p:cNvPicPr>
          <p:nvPr/>
        </p:nvPicPr>
        <p:blipFill>
          <a:blip r:embed="rId4" cstate="print"/>
          <a:stretch>
            <a:fillRect/>
          </a:stretch>
        </p:blipFill>
        <p:spPr>
          <a:xfrm>
            <a:off x="0" y="3810000"/>
            <a:ext cx="2748688" cy="3124200"/>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smtClean="0"/>
              <a:t>Changing: Learning to fly</a:t>
            </a:r>
            <a:br>
              <a:rPr lang="en-US" dirty="0" smtClean="0"/>
            </a:br>
            <a:r>
              <a:rPr lang="en-US" sz="3100" i="1" dirty="0" smtClean="0">
                <a:solidFill>
                  <a:schemeClr val="accent3">
                    <a:lumMod val="75000"/>
                  </a:schemeClr>
                </a:solidFill>
                <a:latin typeface="+mn-lt"/>
              </a:rPr>
              <a:t>Learning collaborations</a:t>
            </a:r>
            <a:endParaRPr lang="en-US" sz="3100" i="1" dirty="0">
              <a:solidFill>
                <a:schemeClr val="accent3">
                  <a:lumMod val="75000"/>
                </a:schemeClr>
              </a:solidFill>
              <a:latin typeface="+mn-lt"/>
            </a:endParaRPr>
          </a:p>
        </p:txBody>
      </p:sp>
      <p:sp>
        <p:nvSpPr>
          <p:cNvPr id="3" name="Content Placeholder 2"/>
          <p:cNvSpPr>
            <a:spLocks noGrp="1"/>
          </p:cNvSpPr>
          <p:nvPr>
            <p:ph sz="half" idx="1"/>
          </p:nvPr>
        </p:nvSpPr>
        <p:spPr/>
        <p:txBody>
          <a:bodyPr>
            <a:normAutofit/>
          </a:bodyPr>
          <a:lstStyle/>
          <a:p>
            <a:r>
              <a:rPr lang="en-US" sz="2400" dirty="0" smtClean="0"/>
              <a:t>Working with peers </a:t>
            </a:r>
          </a:p>
          <a:p>
            <a:pPr lvl="1"/>
            <a:r>
              <a:rPr lang="en-US" sz="2000" dirty="0" smtClean="0"/>
              <a:t>Google Group</a:t>
            </a:r>
          </a:p>
          <a:p>
            <a:pPr lvl="1"/>
            <a:r>
              <a:rPr lang="en-US" sz="2000" dirty="0" smtClean="0"/>
              <a:t>Doctoral Seminars</a:t>
            </a:r>
          </a:p>
        </p:txBody>
      </p:sp>
      <p:sp>
        <p:nvSpPr>
          <p:cNvPr id="6" name="Content Placeholder 5"/>
          <p:cNvSpPr>
            <a:spLocks noGrp="1"/>
          </p:cNvSpPr>
          <p:nvPr>
            <p:ph sz="half" idx="2"/>
          </p:nvPr>
        </p:nvSpPr>
        <p:spPr/>
        <p:txBody>
          <a:bodyPr>
            <a:normAutofit/>
          </a:bodyPr>
          <a:lstStyle/>
          <a:p>
            <a:r>
              <a:rPr lang="en-US" sz="2400" dirty="0" smtClean="0"/>
              <a:t>Working with faculty</a:t>
            </a:r>
          </a:p>
          <a:p>
            <a:pPr lvl="1"/>
            <a:r>
              <a:rPr lang="en-US" sz="2000" dirty="0" smtClean="0"/>
              <a:t>Mentoring</a:t>
            </a:r>
          </a:p>
          <a:p>
            <a:pPr lvl="1"/>
            <a:r>
              <a:rPr lang="en-US" sz="2000" dirty="0" smtClean="0"/>
              <a:t>Teaching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Portfolio presentation">
      <a:dk1>
        <a:sysClr val="windowText" lastClr="000000"/>
      </a:dk1>
      <a:lt1>
        <a:sysClr val="window" lastClr="FFFFFF"/>
      </a:lt1>
      <a:dk2>
        <a:srgbClr val="494429"/>
      </a:dk2>
      <a:lt2>
        <a:srgbClr val="EEECE1"/>
      </a:lt2>
      <a:accent1>
        <a:srgbClr val="938953"/>
      </a:accent1>
      <a:accent2>
        <a:srgbClr val="938953"/>
      </a:accent2>
      <a:accent3>
        <a:srgbClr val="F28830"/>
      </a:accent3>
      <a:accent4>
        <a:srgbClr val="E5B9B7"/>
      </a:accent4>
      <a:accent5>
        <a:srgbClr val="F8BD8C"/>
      </a:accent5>
      <a:accent6>
        <a:srgbClr val="E5B9B7"/>
      </a:accent6>
      <a:hlink>
        <a:srgbClr val="CC630B"/>
      </a:hlink>
      <a:folHlink>
        <a:srgbClr val="938953"/>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10559</TotalTime>
  <Words>1203</Words>
  <Application>Microsoft Office PowerPoint</Application>
  <PresentationFormat>On-screen Show (4:3)</PresentationFormat>
  <Paragraphs>94</Paragraphs>
  <Slides>15</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Trebuchet MS</vt:lpstr>
      <vt:lpstr>Wingdings 2</vt:lpstr>
      <vt:lpstr>Urban</vt:lpstr>
      <vt:lpstr>PowerPoint Presentation</vt:lpstr>
      <vt:lpstr>PowerPoint Presentation</vt:lpstr>
      <vt:lpstr>Wings to Fly</vt:lpstr>
      <vt:lpstr>A wings story</vt:lpstr>
      <vt:lpstr>Getting Wings - Change theory</vt:lpstr>
      <vt:lpstr>Unfreezing – Leaving the Nest Learning reflection</vt:lpstr>
      <vt:lpstr>Unfreezing – Leaving the Nest Learning reflection</vt:lpstr>
      <vt:lpstr>Unfreezing – Leaving the Nest Learning reflection</vt:lpstr>
      <vt:lpstr>Changing: Learning to fly Learning collaborations</vt:lpstr>
      <vt:lpstr>Changing: Learning to fly Learning Scholarship</vt:lpstr>
      <vt:lpstr>Changing: Learning to fly Learning Scholarship</vt:lpstr>
      <vt:lpstr>Changing: Learning to fly Learning Scholarship</vt:lpstr>
      <vt:lpstr>Refreezing – Flying Depth of Understanding</vt:lpstr>
      <vt:lpstr>Refreezing – Flying Depth of Understanding</vt:lpstr>
      <vt:lpstr>“If you want to truly understand something, try to change it.” – Kurt Lewin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Fly</dc:title>
  <dc:creator>Allyson</dc:creator>
  <cp:lastModifiedBy>Jessica Marie Hanna</cp:lastModifiedBy>
  <cp:revision>22</cp:revision>
  <dcterms:created xsi:type="dcterms:W3CDTF">2014-06-27T14:45:10Z</dcterms:created>
  <dcterms:modified xsi:type="dcterms:W3CDTF">2014-07-10T14:39:32Z</dcterms:modified>
</cp:coreProperties>
</file>