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9" r:id="rId1"/>
  </p:sldMasterIdLst>
  <p:notesMasterIdLst>
    <p:notesMasterId r:id="rId13"/>
  </p:notesMasterIdLst>
  <p:sldIdLst>
    <p:sldId id="256" r:id="rId2"/>
    <p:sldId id="263" r:id="rId3"/>
    <p:sldId id="264" r:id="rId4"/>
    <p:sldId id="265" r:id="rId5"/>
    <p:sldId id="266" r:id="rId6"/>
    <p:sldId id="267" r:id="rId7"/>
    <p:sldId id="268" r:id="rId8"/>
    <p:sldId id="269" r:id="rId9"/>
    <p:sldId id="270" r:id="rId10"/>
    <p:sldId id="271" r:id="rId11"/>
    <p:sldId id="273" r:id="rId12"/>
  </p:sldIdLst>
  <p:sldSz cx="12192000" cy="6858000"/>
  <p:notesSz cx="7077075" cy="93821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2115" autoAdjust="0"/>
  </p:normalViewPr>
  <p:slideViewPr>
    <p:cSldViewPr snapToGrid="0">
      <p:cViewPr varScale="1">
        <p:scale>
          <a:sx n="75" d="100"/>
          <a:sy n="75" d="100"/>
        </p:scale>
        <p:origin x="1662" y="72"/>
      </p:cViewPr>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736"/>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08705" y="0"/>
            <a:ext cx="3066733" cy="470736"/>
          </a:xfrm>
          <a:prstGeom prst="rect">
            <a:avLst/>
          </a:prstGeom>
        </p:spPr>
        <p:txBody>
          <a:bodyPr vert="horz" lIns="94046" tIns="47023" rIns="94046" bIns="47023" rtlCol="0"/>
          <a:lstStyle>
            <a:lvl1pPr algn="r">
              <a:defRPr sz="1200"/>
            </a:lvl1pPr>
          </a:lstStyle>
          <a:p>
            <a:fld id="{C1991D1E-E477-4557-A15F-3E454A8CCB80}" type="datetimeFigureOut">
              <a:rPr lang="en-US" smtClean="0"/>
              <a:t>9/4/2014</a:t>
            </a:fld>
            <a:endParaRPr lang="en-US" dirty="0"/>
          </a:p>
        </p:txBody>
      </p:sp>
      <p:sp>
        <p:nvSpPr>
          <p:cNvPr id="4" name="Slide Image Placeholder 3"/>
          <p:cNvSpPr>
            <a:spLocks noGrp="1" noRot="1" noChangeAspect="1"/>
          </p:cNvSpPr>
          <p:nvPr>
            <p:ph type="sldImg" idx="2"/>
          </p:nvPr>
        </p:nvSpPr>
        <p:spPr>
          <a:xfrm>
            <a:off x="725488" y="1173163"/>
            <a:ext cx="5626100" cy="316547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7708" y="4515148"/>
            <a:ext cx="5661660" cy="3694212"/>
          </a:xfrm>
          <a:prstGeom prst="rect">
            <a:avLst/>
          </a:prstGeom>
        </p:spPr>
        <p:txBody>
          <a:bodyPr vert="horz" lIns="94046" tIns="47023" rIns="94046" bIns="470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1391"/>
            <a:ext cx="3066733" cy="470735"/>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911391"/>
            <a:ext cx="3066733" cy="470735"/>
          </a:xfrm>
          <a:prstGeom prst="rect">
            <a:avLst/>
          </a:prstGeom>
        </p:spPr>
        <p:txBody>
          <a:bodyPr vert="horz" lIns="94046" tIns="47023" rIns="94046" bIns="47023" rtlCol="0" anchor="b"/>
          <a:lstStyle>
            <a:lvl1pPr algn="r">
              <a:defRPr sz="1200"/>
            </a:lvl1pPr>
          </a:lstStyle>
          <a:p>
            <a:fld id="{E3BDF577-895F-478A-A92F-0CA92C5DF05B}" type="slidenum">
              <a:rPr lang="en-US" smtClean="0"/>
              <a:t>‹#›</a:t>
            </a:fld>
            <a:endParaRPr lang="en-US" dirty="0"/>
          </a:p>
        </p:txBody>
      </p:sp>
    </p:spTree>
    <p:extLst>
      <p:ext uri="{BB962C8B-B14F-4D97-AF65-F5344CB8AC3E}">
        <p14:creationId xmlns:p14="http://schemas.microsoft.com/office/powerpoint/2010/main" val="141230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everyone.</a:t>
            </a:r>
          </a:p>
          <a:p>
            <a:endParaRPr lang="en-US" dirty="0"/>
          </a:p>
          <a:p>
            <a:r>
              <a:rPr lang="en-US" dirty="0" smtClean="0"/>
              <a:t>Explain that I began painting when I started the doctoral program as a way to relieve stress.</a:t>
            </a:r>
          </a:p>
          <a:p>
            <a:endParaRPr lang="en-US" dirty="0"/>
          </a:p>
          <a:p>
            <a:r>
              <a:rPr lang="en-US" dirty="0" smtClean="0"/>
              <a:t>As I’ve grown as a painter; I’ve also grown as a doctoral student.</a:t>
            </a:r>
          </a:p>
          <a:p>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1</a:t>
            </a:fld>
            <a:endParaRPr lang="en-US" dirty="0"/>
          </a:p>
        </p:txBody>
      </p:sp>
    </p:spTree>
    <p:extLst>
      <p:ext uri="{BB962C8B-B14F-4D97-AF65-F5344CB8AC3E}">
        <p14:creationId xmlns:p14="http://schemas.microsoft.com/office/powerpoint/2010/main" val="354921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I’m ready to take the big step</a:t>
            </a:r>
            <a:r>
              <a:rPr lang="en-US" baseline="0" dirty="0" smtClean="0"/>
              <a:t> into incorporating the details and adding the accents.   I know what it means to be a researcher and practitioner.  I know my paint is dry and I’m excited to start the step.  But I’m also resolved to be patient and enjoy the journey.</a:t>
            </a:r>
          </a:p>
          <a:p>
            <a:endParaRPr lang="en-US" baseline="0" dirty="0" smtClean="0"/>
          </a:p>
          <a:p>
            <a:r>
              <a:rPr lang="en-US" baseline="0" dirty="0" smtClean="0"/>
              <a:t>The fun part of painting is creating the masterpiece, it’s not staring at the finished work of art.  The same goes for my </a:t>
            </a:r>
            <a:r>
              <a:rPr lang="en-US" baseline="0" dirty="0" smtClean="0"/>
              <a:t>doctoral </a:t>
            </a:r>
            <a:r>
              <a:rPr lang="en-US" baseline="0" dirty="0" smtClean="0"/>
              <a:t>journey.  I don’t want to rush through the dissertation process, but soak up everything I can from it.  Only then, will my masterpiece complete.</a:t>
            </a:r>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10</a:t>
            </a:fld>
            <a:endParaRPr lang="en-US" dirty="0"/>
          </a:p>
        </p:txBody>
      </p:sp>
    </p:spTree>
    <p:extLst>
      <p:ext uri="{BB962C8B-B14F-4D97-AF65-F5344CB8AC3E}">
        <p14:creationId xmlns:p14="http://schemas.microsoft.com/office/powerpoint/2010/main" val="2472898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11</a:t>
            </a:fld>
            <a:endParaRPr lang="en-US" dirty="0"/>
          </a:p>
        </p:txBody>
      </p:sp>
    </p:spTree>
    <p:extLst>
      <p:ext uri="{BB962C8B-B14F-4D97-AF65-F5344CB8AC3E}">
        <p14:creationId xmlns:p14="http://schemas.microsoft.com/office/powerpoint/2010/main" val="217823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 self-taught painter.  I’ve read several books over the past 2.5 years and have developed my own personal painting method.  </a:t>
            </a:r>
          </a:p>
          <a:p>
            <a:endParaRPr lang="en-US" dirty="0"/>
          </a:p>
          <a:p>
            <a:r>
              <a:rPr lang="en-US" dirty="0" smtClean="0"/>
              <a:t>As I reflected on my time in the doctoral program, I realized that my painting method mirrored my doctoral journey.</a:t>
            </a:r>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2</a:t>
            </a:fld>
            <a:endParaRPr lang="en-US" dirty="0"/>
          </a:p>
        </p:txBody>
      </p:sp>
    </p:spTree>
    <p:extLst>
      <p:ext uri="{BB962C8B-B14F-4D97-AF65-F5344CB8AC3E}">
        <p14:creationId xmlns:p14="http://schemas.microsoft.com/office/powerpoint/2010/main" val="294918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515147"/>
            <a:ext cx="5661660" cy="3976270"/>
          </a:xfrm>
        </p:spPr>
        <p:txBody>
          <a:bodyPr/>
          <a:lstStyle/>
          <a:p>
            <a:r>
              <a:rPr lang="en-US" dirty="0" smtClean="0"/>
              <a:t>My foundation for the doctoral program began long before I decided to apply.  We have to go all the way back to my first memories of my mom telling me “You WILL get a college education.”  </a:t>
            </a:r>
          </a:p>
          <a:p>
            <a:endParaRPr lang="en-US" dirty="0" smtClean="0"/>
          </a:p>
          <a:p>
            <a:r>
              <a:rPr lang="en-US" dirty="0" smtClean="0"/>
              <a:t>Pictures:</a:t>
            </a:r>
          </a:p>
          <a:p>
            <a:endParaRPr lang="en-US" dirty="0" smtClean="0"/>
          </a:p>
          <a:p>
            <a:r>
              <a:rPr lang="en-US" dirty="0" smtClean="0"/>
              <a:t>2) Maybe it was because they knew I was a natural born lecturer (pause).  </a:t>
            </a:r>
          </a:p>
          <a:p>
            <a:endParaRPr lang="en-US" dirty="0" smtClean="0"/>
          </a:p>
          <a:p>
            <a:r>
              <a:rPr lang="en-US" dirty="0" smtClean="0"/>
              <a:t>3) Or perhaps they new I’d grow up and need to fill large shoes (pause). </a:t>
            </a:r>
          </a:p>
          <a:p>
            <a:endParaRPr lang="en-US" dirty="0" smtClean="0"/>
          </a:p>
          <a:p>
            <a:r>
              <a:rPr lang="en-US" dirty="0" smtClean="0"/>
              <a:t>4) Or they already knew I liked to be the center of attention.  Regardless, I grew up knowing college wasn’t an option, but an expectation.</a:t>
            </a:r>
          </a:p>
          <a:p>
            <a:endParaRPr lang="en-US" dirty="0" smtClean="0"/>
          </a:p>
          <a:p>
            <a:pPr marL="0" indent="0">
              <a:buNone/>
            </a:pPr>
            <a:r>
              <a:rPr lang="en-US" dirty="0" smtClean="0"/>
              <a:t>5)  All the lectures were for naught, though, because when I was nine-years-old, I made the decision to go to college.  In fact, it was at my mom’s college graduation that I found out you didn’t have to be a medical doctor to be called doctor.  On this June day in 1990, I decided I wanted to become a doctor.  I didn’t know what kind of doctor, but I wanted the title.</a:t>
            </a:r>
          </a:p>
          <a:p>
            <a:pPr marL="228600" indent="-228600">
              <a:buAutoNum type="arabicParenR" startAt="4"/>
            </a:pPr>
            <a:endParaRPr lang="en-US" dirty="0" smtClean="0"/>
          </a:p>
          <a:p>
            <a:r>
              <a:rPr lang="en-US" dirty="0" smtClean="0"/>
              <a:t>6)</a:t>
            </a:r>
            <a:r>
              <a:rPr lang="en-US" baseline="0" dirty="0" smtClean="0"/>
              <a:t>  </a:t>
            </a:r>
            <a:r>
              <a:rPr lang="en-US" dirty="0" smtClean="0"/>
              <a:t>Thirteen years later, I walked across that exact same stage  to receive my bachelors.  Three years later, I walked across the same stage again, and received my masters.  </a:t>
            </a:r>
          </a:p>
          <a:p>
            <a:endParaRPr lang="en-US" dirty="0"/>
          </a:p>
          <a:p>
            <a:r>
              <a:rPr lang="en-US" dirty="0" smtClean="0"/>
              <a:t>7)</a:t>
            </a:r>
            <a:r>
              <a:rPr lang="en-US" baseline="0" dirty="0" smtClean="0"/>
              <a:t>  </a:t>
            </a:r>
            <a:r>
              <a:rPr lang="en-US" dirty="0" smtClean="0"/>
              <a:t>Through life’s twists and turns, I began working as part-time faculty at Central Ohio Technical College and discovered how much I enjoyed </a:t>
            </a:r>
            <a:r>
              <a:rPr lang="en-US" b="1" dirty="0" smtClean="0"/>
              <a:t>teaching college</a:t>
            </a:r>
            <a:r>
              <a:rPr lang="en-US" dirty="0" smtClean="0"/>
              <a:t>.  Twenty-two years after I had decided I wanted to become a doctor, I finally knew what type.  I wanted to become a doctor of education.  My foundation</a:t>
            </a:r>
            <a:r>
              <a:rPr lang="en-US" baseline="0" dirty="0" smtClean="0"/>
              <a:t> laid, the</a:t>
            </a:r>
            <a:r>
              <a:rPr lang="en-US" dirty="0" smtClean="0"/>
              <a:t> doctoral journey was about to begin.</a:t>
            </a:r>
          </a:p>
          <a:p>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3</a:t>
            </a:fld>
            <a:endParaRPr lang="en-US" dirty="0"/>
          </a:p>
        </p:txBody>
      </p:sp>
    </p:spTree>
    <p:extLst>
      <p:ext uri="{BB962C8B-B14F-4D97-AF65-F5344CB8AC3E}">
        <p14:creationId xmlns:p14="http://schemas.microsoft.com/office/powerpoint/2010/main" val="260227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LS 703 – 	Provided an overall framework for the level</a:t>
            </a:r>
            <a:r>
              <a:rPr lang="en-US" baseline="0" dirty="0" smtClean="0"/>
              <a:t> of expectations throughout the program</a:t>
            </a:r>
          </a:p>
          <a:p>
            <a:r>
              <a:rPr lang="en-US" baseline="0" dirty="0" smtClean="0"/>
              <a:t>	It shook me to the core.  I had done previous action research in my MBA program, but nothing like this.</a:t>
            </a:r>
          </a:p>
          <a:p>
            <a:r>
              <a:rPr lang="en-US" baseline="0" dirty="0" smtClean="0"/>
              <a:t>	Words like primary resources, IRB Review, Mixed Methods were tossed around.  </a:t>
            </a:r>
          </a:p>
          <a:p>
            <a:r>
              <a:rPr lang="en-US" baseline="0" dirty="0" smtClean="0"/>
              <a:t>	I think I had the deer in the headlights look for the majority of the semester!</a:t>
            </a:r>
          </a:p>
          <a:p>
            <a:endParaRPr lang="en-US" baseline="0" dirty="0" smtClean="0"/>
          </a:p>
          <a:p>
            <a:r>
              <a:rPr lang="en-US" baseline="0" dirty="0" smtClean="0"/>
              <a:t>Learning to leg go –</a:t>
            </a:r>
          </a:p>
          <a:p>
            <a:r>
              <a:rPr lang="en-US" baseline="0" dirty="0" smtClean="0"/>
              <a:t>	But this isn’t to say I didn’t learn.  Quite the opposite, I learned a lot about research.  But, I also learned that I was a complete and utter control freak</a:t>
            </a:r>
          </a:p>
          <a:p>
            <a:r>
              <a:rPr lang="en-US" baseline="0" dirty="0" smtClean="0"/>
              <a:t>	Dr. Yeager’s Politics course was very laid-back, and I couldn’t stand it.</a:t>
            </a:r>
          </a:p>
          <a:p>
            <a:r>
              <a:rPr lang="en-US" baseline="0" dirty="0" smtClean="0"/>
              <a:t>	Today I yearn for such a relaxed, open-ended course, but back then I hated it.</a:t>
            </a:r>
          </a:p>
          <a:p>
            <a:endParaRPr lang="en-US" baseline="0" dirty="0" smtClean="0"/>
          </a:p>
          <a:p>
            <a:r>
              <a:rPr lang="en-US" baseline="0" dirty="0" smtClean="0"/>
              <a:t>Building the background</a:t>
            </a:r>
          </a:p>
          <a:p>
            <a:r>
              <a:rPr lang="en-US" baseline="0" dirty="0" smtClean="0"/>
              <a:t>	But from this semester I learned a lot about letting go of control to let the research guide me.  I didn’t need to have all the answers, I just needed to follow the clues.</a:t>
            </a:r>
          </a:p>
          <a:p>
            <a:r>
              <a:rPr lang="en-US" baseline="0" dirty="0" smtClean="0"/>
              <a:t>	I learned that this new world of education was, at times, confounding.</a:t>
            </a:r>
          </a:p>
          <a:p>
            <a:r>
              <a:rPr lang="en-US" baseline="0" dirty="0" smtClean="0"/>
              <a:t>	I learned that I was not supposed to understand everything yet….I had only just blocked my background.</a:t>
            </a:r>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4</a:t>
            </a:fld>
            <a:endParaRPr lang="en-US" dirty="0"/>
          </a:p>
        </p:txBody>
      </p:sp>
    </p:spTree>
    <p:extLst>
      <p:ext uri="{BB962C8B-B14F-4D97-AF65-F5344CB8AC3E}">
        <p14:creationId xmlns:p14="http://schemas.microsoft.com/office/powerpoint/2010/main" val="382720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Embrace the confusion</a:t>
            </a:r>
          </a:p>
          <a:p>
            <a:r>
              <a:rPr lang="en-US" dirty="0" smtClean="0"/>
              <a:t>	At the beginning of Spring 2013 semester, through Summer semester, I felt woefully</a:t>
            </a:r>
            <a:r>
              <a:rPr lang="en-US" baseline="0" dirty="0" smtClean="0"/>
              <a:t> inadequate as a student.</a:t>
            </a:r>
          </a:p>
          <a:p>
            <a:r>
              <a:rPr lang="en-US" baseline="0" dirty="0" smtClean="0"/>
              <a:t>	But I also realized that many students have completed the program before me; therefore, the process had to work!</a:t>
            </a:r>
          </a:p>
          <a:p>
            <a:r>
              <a:rPr lang="en-US" baseline="0" dirty="0" smtClean="0"/>
              <a:t>	I decided to embrace the confusion and trust the process.</a:t>
            </a:r>
          </a:p>
          <a:p>
            <a:endParaRPr lang="en-US" baseline="0" dirty="0" smtClean="0"/>
          </a:p>
          <a:p>
            <a:r>
              <a:rPr lang="en-US" baseline="0" dirty="0" smtClean="0"/>
              <a:t>Finding my footing</a:t>
            </a:r>
          </a:p>
          <a:p>
            <a:r>
              <a:rPr lang="en-US" baseline="0" dirty="0" smtClean="0"/>
              <a:t>	Looking back, the courses I took were a gift.</a:t>
            </a:r>
          </a:p>
          <a:p>
            <a:r>
              <a:rPr lang="en-US" baseline="0" dirty="0" smtClean="0"/>
              <a:t>	EDF 517, Statistics, was a math class…an area I felt rock-solid in.</a:t>
            </a:r>
          </a:p>
          <a:p>
            <a:r>
              <a:rPr lang="en-US" baseline="0" dirty="0" smtClean="0"/>
              <a:t>	LS 705, Administrative Theory, introduced educational leadership ideas that were very similar to business leadership.  I found my footing in this course, and was able to bridge past information with new knowledge.</a:t>
            </a:r>
          </a:p>
          <a:p>
            <a:r>
              <a:rPr lang="en-US" baseline="0" dirty="0" smtClean="0"/>
              <a:t>	LS 747, CC Administration, and LS 745, HE Law, allowed me to see beyond my current point in the program.  I was able to visualize the future and got a taste of what I would be doing upon graduating.</a:t>
            </a:r>
          </a:p>
          <a:p>
            <a:r>
              <a:rPr lang="en-US" baseline="0" dirty="0" smtClean="0"/>
              <a:t>	EDF 711, Survey, was the first research course that really bridged the gap between theory and practice.  I realized I could really do something useful with my research knowledge.</a:t>
            </a:r>
          </a:p>
          <a:p>
            <a:endParaRPr lang="en-US" baseline="0" dirty="0" smtClean="0"/>
          </a:p>
          <a:p>
            <a:r>
              <a:rPr lang="en-US" baseline="0" dirty="0" smtClean="0"/>
              <a:t>	It all started to make sense.  I finally felt like I was standing on solid ground.</a:t>
            </a:r>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5</a:t>
            </a:fld>
            <a:endParaRPr lang="en-US" dirty="0"/>
          </a:p>
        </p:txBody>
      </p:sp>
    </p:spTree>
    <p:extLst>
      <p:ext uri="{BB962C8B-B14F-4D97-AF65-F5344CB8AC3E}">
        <p14:creationId xmlns:p14="http://schemas.microsoft.com/office/powerpoint/2010/main" val="1678797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epiphany process of painting!!!!</a:t>
            </a:r>
          </a:p>
          <a:p>
            <a:endParaRPr lang="en-US" dirty="0" smtClean="0"/>
          </a:p>
          <a:p>
            <a:r>
              <a:rPr lang="en-US" dirty="0" smtClean="0"/>
              <a:t>My doctoral epiphany occurred in Fall of 2013.  In the middle</a:t>
            </a:r>
            <a:r>
              <a:rPr lang="en-US" baseline="0" dirty="0" smtClean="0"/>
              <a:t> of an academically tough semester!  </a:t>
            </a:r>
          </a:p>
          <a:p>
            <a:endParaRPr lang="en-US" baseline="0" dirty="0" smtClean="0"/>
          </a:p>
          <a:p>
            <a:r>
              <a:rPr lang="en-US" dirty="0" smtClean="0"/>
              <a:t>LS 707.  This class was the most mentally challenging one</a:t>
            </a:r>
            <a:r>
              <a:rPr lang="en-US" baseline="0" dirty="0" smtClean="0"/>
              <a:t> of the program.  I credit this course for preparing my mind to accept the epiphany that would occur.  This class rocked my foundation to its core.  I learned some things about myself, including the foundation of my morals, that still shock me today.  Dr. Nicholson challenged us to become better.  She tore down our walls and built us back up better and stronger.  Whenever I make an argument I ask myself, “Could I defend this to Dr. Nicholson?”  </a:t>
            </a:r>
          </a:p>
          <a:p>
            <a:endParaRPr lang="en-US" baseline="0" dirty="0" smtClean="0"/>
          </a:p>
          <a:p>
            <a:r>
              <a:rPr lang="en-US" dirty="0" smtClean="0"/>
              <a:t>Somewhere between </a:t>
            </a:r>
            <a:r>
              <a:rPr lang="en-US" dirty="0" smtClean="0"/>
              <a:t>Nietzsche </a:t>
            </a:r>
            <a:r>
              <a:rPr lang="en-US" dirty="0" smtClean="0"/>
              <a:t>and Aristotle I realized that I just didn’t have research skills, I had </a:t>
            </a:r>
            <a:r>
              <a:rPr lang="en-US" b="1" dirty="0" smtClean="0"/>
              <a:t>become</a:t>
            </a:r>
            <a:r>
              <a:rPr lang="en-US" dirty="0" smtClean="0"/>
              <a:t> a researcher.  But</a:t>
            </a:r>
            <a:r>
              <a:rPr lang="en-US" baseline="0" dirty="0" smtClean="0"/>
              <a:t> this wasn’t the epiphany.</a:t>
            </a:r>
            <a:endParaRPr lang="en-US" dirty="0" smtClean="0"/>
          </a:p>
          <a:p>
            <a:endParaRPr lang="en-US" dirty="0" smtClean="0"/>
          </a:p>
          <a:p>
            <a:r>
              <a:rPr lang="en-US" b="1" dirty="0" smtClean="0"/>
              <a:t>My epiphany occurred when I realized that becoming a doctor of education was not about obtaining</a:t>
            </a:r>
            <a:r>
              <a:rPr lang="en-US" b="1" baseline="0" dirty="0" smtClean="0"/>
              <a:t> the title of doctor.  Since I was little, I had wanted the title, but didn’t understand what it meant.  </a:t>
            </a:r>
            <a:r>
              <a:rPr lang="en-US" baseline="0" dirty="0" smtClean="0"/>
              <a:t>I suddenly realized that becoming a doctor of education was not </a:t>
            </a:r>
            <a:r>
              <a:rPr lang="en-US" dirty="0" smtClean="0"/>
              <a:t>something to be jovial about.  It was a serious lifetime commitment.  It was about becoming a contributing member of an elite community of scholars that constructed</a:t>
            </a:r>
            <a:r>
              <a:rPr lang="en-US" baseline="0" dirty="0" smtClean="0"/>
              <a:t> arguments based on research and hard facts in an effort to better the field of education.  </a:t>
            </a:r>
          </a:p>
          <a:p>
            <a:endParaRPr lang="en-US" baseline="0" dirty="0" smtClean="0"/>
          </a:p>
          <a:p>
            <a:r>
              <a:rPr lang="en-US" baseline="0" dirty="0" smtClean="0"/>
              <a:t>It was at this point that I embraced the change and altered my journey.  I stopped looking at myself as merely a student and started viewing myself as a future practitioner.</a:t>
            </a:r>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6</a:t>
            </a:fld>
            <a:endParaRPr lang="en-US" dirty="0"/>
          </a:p>
        </p:txBody>
      </p:sp>
    </p:spTree>
    <p:extLst>
      <p:ext uri="{BB962C8B-B14F-4D97-AF65-F5344CB8AC3E}">
        <p14:creationId xmlns:p14="http://schemas.microsoft.com/office/powerpoint/2010/main" val="2254055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my new found knowledge that I was working towards becoming a practitioner in the forefront of my mind, I began to work on my</a:t>
            </a:r>
            <a:r>
              <a:rPr lang="en-US" baseline="0" dirty="0" smtClean="0"/>
              <a:t> key portfolio pieces.</a:t>
            </a:r>
          </a:p>
          <a:p>
            <a:endParaRPr lang="en-US" baseline="0" dirty="0" smtClean="0"/>
          </a:p>
          <a:p>
            <a:r>
              <a:rPr lang="en-US" baseline="0" dirty="0" smtClean="0"/>
              <a:t>The Doc Seminar gave me a leadership experience that I had not had before.  I had planned events previously, but not on this scale.  Dr. Kolsun and Edna Thomas retired the summer before, right in the middle of planning.</a:t>
            </a:r>
          </a:p>
          <a:p>
            <a:endParaRPr lang="en-US" baseline="0" dirty="0" smtClean="0"/>
          </a:p>
          <a:p>
            <a:r>
              <a:rPr lang="en-US" baseline="0" dirty="0" smtClean="0"/>
              <a:t>Co-teaching EDF 517 was different from what I expected.  I’ve taught many courses over the past four years, both undergraduate and graduate; including online and face-to-face.  However, Dr. Meisel provided me with opportunities to take my experiences and knowledge and grow.  I learned how to create effective and useful rubrics.  I learned more about providing feedback in an upbeat and positive manner, even when telling a student she totally missed the point.  I learned to relax and let the course content guide my teaching methods.</a:t>
            </a:r>
          </a:p>
          <a:p>
            <a:endParaRPr lang="en-US" baseline="0" dirty="0" smtClean="0"/>
          </a:p>
          <a:p>
            <a:r>
              <a:rPr lang="en-US" baseline="0" dirty="0" smtClean="0"/>
              <a:t>SRCEA – First real-world conference.</a:t>
            </a:r>
          </a:p>
          <a:p>
            <a:r>
              <a:rPr lang="en-US" baseline="0" dirty="0" smtClean="0"/>
              <a:t>	Got pulled into the WV School Board Association self-assessment project</a:t>
            </a:r>
          </a:p>
          <a:p>
            <a:r>
              <a:rPr lang="en-US" baseline="0" dirty="0" smtClean="0"/>
              <a:t>	We designed the survey, administered it electronically with Survey Monkey, analyzed the results with SPSS</a:t>
            </a:r>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7</a:t>
            </a:fld>
            <a:endParaRPr lang="en-US" dirty="0"/>
          </a:p>
        </p:txBody>
      </p:sp>
    </p:spTree>
    <p:extLst>
      <p:ext uri="{BB962C8B-B14F-4D97-AF65-F5344CB8AC3E}">
        <p14:creationId xmlns:p14="http://schemas.microsoft.com/office/powerpoint/2010/main" val="744090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finishing up LS 710 in the Fall 2013. </a:t>
            </a:r>
          </a:p>
          <a:p>
            <a:endParaRPr lang="en-US" dirty="0" smtClean="0"/>
          </a:p>
          <a:p>
            <a:r>
              <a:rPr lang="en-US" dirty="0" smtClean="0"/>
              <a:t>I</a:t>
            </a:r>
            <a:r>
              <a:rPr lang="en-US" baseline="0" dirty="0" smtClean="0"/>
              <a:t> developed my own personal leadership model.  From all of the previous courses and portfolio experiences, I was able to truly understand the different theories.</a:t>
            </a:r>
          </a:p>
          <a:p>
            <a:endParaRPr lang="en-US" baseline="0" dirty="0" smtClean="0"/>
          </a:p>
          <a:p>
            <a:r>
              <a:rPr lang="en-US" baseline="0" dirty="0" smtClean="0"/>
              <a:t>Situational leadership is implied.</a:t>
            </a:r>
          </a:p>
          <a:p>
            <a:endParaRPr lang="en-US" baseline="0" dirty="0" smtClean="0"/>
          </a:p>
          <a:p>
            <a:r>
              <a:rPr lang="en-US" baseline="0" dirty="0" smtClean="0"/>
              <a:t>Something no class talked about was a personal leadership crisis model.</a:t>
            </a:r>
            <a:endParaRPr lang="en-US" dirty="0"/>
          </a:p>
        </p:txBody>
      </p:sp>
      <p:sp>
        <p:nvSpPr>
          <p:cNvPr id="4" name="Slide Number Placeholder 3"/>
          <p:cNvSpPr>
            <a:spLocks noGrp="1"/>
          </p:cNvSpPr>
          <p:nvPr>
            <p:ph type="sldNum" sz="quarter" idx="10"/>
          </p:nvPr>
        </p:nvSpPr>
        <p:spPr/>
        <p:txBody>
          <a:bodyPr/>
          <a:lstStyle/>
          <a:p>
            <a:fld id="{E3BDF577-895F-478A-A92F-0CA92C5DF05B}" type="slidenum">
              <a:rPr lang="en-US" smtClean="0"/>
              <a:t>8</a:t>
            </a:fld>
            <a:endParaRPr lang="en-US" dirty="0"/>
          </a:p>
        </p:txBody>
      </p:sp>
    </p:spTree>
    <p:extLst>
      <p:ext uri="{BB962C8B-B14F-4D97-AF65-F5344CB8AC3E}">
        <p14:creationId xmlns:p14="http://schemas.microsoft.com/office/powerpoint/2010/main" val="70030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still at this stage,</a:t>
            </a:r>
            <a:r>
              <a:rPr lang="en-US" baseline="0" dirty="0" smtClean="0"/>
              <a:t> but my journey is not complete.</a:t>
            </a:r>
          </a:p>
          <a:p>
            <a:endParaRPr lang="en-US" baseline="0" dirty="0" smtClean="0"/>
          </a:p>
          <a:p>
            <a:r>
              <a:rPr lang="en-US" baseline="0" dirty="0" smtClean="0"/>
              <a:t>I’ve used my knowledge gain in the program when teaching ATE 550, 628 and LS 690.  I actively seek out more experiences that are not required for the doctoral program.  I just got accepted to present on a topic at SRCEA that may be developed into a possible dissertation topic.  I’m still actively involved with advising the 2014 doctoral seminar chair.  I’m redesigning real-life courses.  </a:t>
            </a:r>
          </a:p>
          <a:p>
            <a:endParaRPr lang="en-US" baseline="0" dirty="0" smtClean="0"/>
          </a:p>
          <a:p>
            <a:r>
              <a:rPr lang="en-US" baseline="0" dirty="0" smtClean="0"/>
              <a:t>However, despite all of these experiences, I’m not done with my journey.  My paint is dry, but my painting requires the finishing touches.</a:t>
            </a:r>
          </a:p>
          <a:p>
            <a:endParaRPr lang="en-US" baseline="0" dirty="0" smtClean="0"/>
          </a:p>
          <a:p>
            <a:r>
              <a:rPr lang="en-US" baseline="0" dirty="0" smtClean="0"/>
              <a:t>The next step is to take on an original research project and complete the dissertation.</a:t>
            </a:r>
            <a:endParaRPr lang="en-US" dirty="0" smtClean="0"/>
          </a:p>
        </p:txBody>
      </p:sp>
      <p:sp>
        <p:nvSpPr>
          <p:cNvPr id="4" name="Slide Number Placeholder 3"/>
          <p:cNvSpPr>
            <a:spLocks noGrp="1"/>
          </p:cNvSpPr>
          <p:nvPr>
            <p:ph type="sldNum" sz="quarter" idx="10"/>
          </p:nvPr>
        </p:nvSpPr>
        <p:spPr/>
        <p:txBody>
          <a:bodyPr/>
          <a:lstStyle/>
          <a:p>
            <a:fld id="{E3BDF577-895F-478A-A92F-0CA92C5DF05B}" type="slidenum">
              <a:rPr lang="en-US" smtClean="0"/>
              <a:t>9</a:t>
            </a:fld>
            <a:endParaRPr lang="en-US" dirty="0"/>
          </a:p>
        </p:txBody>
      </p:sp>
    </p:spTree>
    <p:extLst>
      <p:ext uri="{BB962C8B-B14F-4D97-AF65-F5344CB8AC3E}">
        <p14:creationId xmlns:p14="http://schemas.microsoft.com/office/powerpoint/2010/main" val="1567003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8ABE3C1-DBE1-495D-B57B-2849774B866A}" type="datetimeFigureOut">
              <a:rPr lang="en-US" smtClean="0"/>
              <a:t>9/4/2014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6830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9/4/2014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441555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D6E9DEC-419B-4CC5-A080-3B06BD5A8291}" type="datetimeFigureOut">
              <a:rPr lang="en-US" smtClean="0"/>
              <a:t>9/4/2014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8947044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D6E9DEC-419B-4CC5-A080-3B06BD5A8291}" type="datetimeFigureOut">
              <a:rPr lang="en-US" smtClean="0"/>
              <a:t>9/4/2014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9256912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9D6E9DEC-419B-4CC5-A080-3B06BD5A8291}" type="datetimeFigureOut">
              <a:rPr lang="en-US" smtClean="0"/>
              <a:t>9/4/2014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4990321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9D6E9DEC-419B-4CC5-A080-3B06BD5A8291}" type="datetimeFigureOut">
              <a:rPr lang="en-US" smtClean="0"/>
              <a:t>9/4/2014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768820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9D6E9DEC-419B-4CC5-A080-3B06BD5A8291}" type="datetimeFigureOut">
              <a:rPr lang="en-US" smtClean="0"/>
              <a:t>9/4/2014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3168712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7397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178E61D-D431-422C-9764-11DAFE33AB63}" type="datetimeFigureOut">
              <a:rPr lang="en-US" smtClean="0"/>
              <a:t>9/4/2014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6818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9/4/2014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425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30578ACC-22D6-47C1-A373-4FD133E34F3C}" type="datetimeFigureOut">
              <a:rPr lang="en-US" smtClean="0"/>
              <a:t>9/4/2014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5588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9/4/2014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881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9/4/2014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5266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9/4/2014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026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9/4/2014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846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9/4/2014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745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9/4/2014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3036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9/4/2014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46310666"/>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jessihanna.wordpress.com/abou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jessihanna.files.wordpress.com/2014/09/jhanna-ls710-assignment-11.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jessihanna.files.wordpress.com/2014/09/ls710-personal-crisis-model.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7000" y="3136900"/>
            <a:ext cx="9448800" cy="1981199"/>
          </a:xfrm>
        </p:spPr>
        <p:txBody>
          <a:bodyPr>
            <a:normAutofit/>
          </a:bodyPr>
          <a:lstStyle/>
          <a:p>
            <a:pPr algn="r"/>
            <a:r>
              <a:rPr lang="en-US" sz="2800" dirty="0" smtClean="0"/>
              <a:t>Jessica Hanna</a:t>
            </a:r>
          </a:p>
          <a:p>
            <a:pPr algn="r"/>
            <a:r>
              <a:rPr lang="en-US" sz="2800" dirty="0" smtClean="0"/>
              <a:t>Portfolio Presentation</a:t>
            </a:r>
          </a:p>
          <a:p>
            <a:pPr algn="r"/>
            <a:r>
              <a:rPr lang="en-US" sz="2800" dirty="0" smtClean="0"/>
              <a:t>Marshall University</a:t>
            </a:r>
            <a:endParaRPr lang="en-US" sz="2800" dirty="0"/>
          </a:p>
        </p:txBody>
      </p:sp>
      <p:sp>
        <p:nvSpPr>
          <p:cNvPr id="4" name="TextBox 3"/>
          <p:cNvSpPr txBox="1"/>
          <p:nvPr/>
        </p:nvSpPr>
        <p:spPr>
          <a:xfrm>
            <a:off x="1549400" y="1460500"/>
            <a:ext cx="9144000" cy="1323439"/>
          </a:xfrm>
          <a:prstGeom prst="rect">
            <a:avLst/>
          </a:prstGeom>
          <a:noFill/>
        </p:spPr>
        <p:txBody>
          <a:bodyPr wrap="square" rtlCol="0">
            <a:spAutoFit/>
          </a:bodyPr>
          <a:lstStyle/>
          <a:p>
            <a:r>
              <a:rPr lang="en-US" sz="4000" dirty="0" smtClean="0"/>
              <a:t>Creating a Painting:  A Reflection of My Journey to EdD Candidacy</a:t>
            </a:r>
            <a:endParaRPr lang="en-US" sz="4000" dirty="0"/>
          </a:p>
        </p:txBody>
      </p:sp>
    </p:spTree>
    <p:extLst>
      <p:ext uri="{BB962C8B-B14F-4D97-AF65-F5344CB8AC3E}">
        <p14:creationId xmlns:p14="http://schemas.microsoft.com/office/powerpoint/2010/main" val="4110580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540000"/>
            <a:ext cx="10820400" cy="3678685"/>
          </a:xfrm>
        </p:spPr>
        <p:txBody>
          <a:bodyPr/>
          <a:lstStyle/>
          <a:p>
            <a:r>
              <a:rPr lang="en-US" dirty="0" smtClean="0"/>
              <a:t>Painting</a:t>
            </a:r>
          </a:p>
          <a:p>
            <a:pPr lvl="1"/>
            <a:r>
              <a:rPr lang="en-US" dirty="0" smtClean="0"/>
              <a:t>Patience</a:t>
            </a:r>
          </a:p>
          <a:p>
            <a:pPr lvl="1"/>
            <a:r>
              <a:rPr lang="en-US" dirty="0" smtClean="0"/>
              <a:t>Let it dry</a:t>
            </a:r>
          </a:p>
          <a:p>
            <a:pPr marL="457200" lvl="1" indent="0">
              <a:buNone/>
            </a:pPr>
            <a:endParaRPr lang="en-US" dirty="0"/>
          </a:p>
          <a:p>
            <a:r>
              <a:rPr lang="en-US" dirty="0" smtClean="0"/>
              <a:t>EdD Candidacy Journey</a:t>
            </a:r>
          </a:p>
          <a:p>
            <a:pPr lvl="1"/>
            <a:r>
              <a:rPr lang="en-US" dirty="0" smtClean="0"/>
              <a:t>Prospectus (Step Seven)</a:t>
            </a:r>
          </a:p>
          <a:p>
            <a:pPr lvl="1"/>
            <a:r>
              <a:rPr lang="en-US" dirty="0" smtClean="0"/>
              <a:t>Defend the Dissertation (Step Eight)</a:t>
            </a:r>
          </a:p>
          <a:p>
            <a:pPr lvl="1"/>
            <a:r>
              <a:rPr lang="en-US" dirty="0" smtClean="0"/>
              <a:t>Enjoy the Journey</a:t>
            </a:r>
          </a:p>
        </p:txBody>
      </p:sp>
      <p:sp>
        <p:nvSpPr>
          <p:cNvPr id="6" name="Title 1"/>
          <p:cNvSpPr>
            <a:spLocks noGrp="1"/>
          </p:cNvSpPr>
          <p:nvPr>
            <p:ph type="title"/>
          </p:nvPr>
        </p:nvSpPr>
        <p:spPr>
          <a:xfrm>
            <a:off x="685800" y="1142999"/>
            <a:ext cx="10820400" cy="1270001"/>
          </a:xfrm>
        </p:spPr>
        <p:txBody>
          <a:bodyPr>
            <a:normAutofit/>
          </a:bodyPr>
          <a:lstStyle/>
          <a:p>
            <a:pPr algn="ctr"/>
            <a:r>
              <a:rPr lang="en-US" sz="3600" dirty="0" smtClean="0"/>
              <a:t>Step Seven:  Incorporate the details</a:t>
            </a:r>
            <a:br>
              <a:rPr lang="en-US" sz="3600" dirty="0" smtClean="0"/>
            </a:br>
            <a:r>
              <a:rPr lang="en-US" sz="3600" dirty="0" smtClean="0"/>
              <a:t>  Step eight:  finalize and add accents</a:t>
            </a:r>
            <a:endParaRPr lang="en-US" sz="3600" dirty="0"/>
          </a:p>
        </p:txBody>
      </p:sp>
      <p:pic>
        <p:nvPicPr>
          <p:cNvPr id="5" name="Picture 4"/>
          <p:cNvPicPr>
            <a:picLocks noChangeAspect="1"/>
          </p:cNvPicPr>
          <p:nvPr/>
        </p:nvPicPr>
        <p:blipFill>
          <a:blip r:embed="rId3"/>
          <a:stretch>
            <a:fillRect/>
          </a:stretch>
        </p:blipFill>
        <p:spPr>
          <a:xfrm>
            <a:off x="8860992" y="2540000"/>
            <a:ext cx="2645208" cy="2032000"/>
          </a:xfrm>
          <a:prstGeom prst="rect">
            <a:avLst/>
          </a:prstGeom>
        </p:spPr>
      </p:pic>
      <p:pic>
        <p:nvPicPr>
          <p:cNvPr id="7" name="Picture 6"/>
          <p:cNvPicPr>
            <a:picLocks noChangeAspect="1"/>
          </p:cNvPicPr>
          <p:nvPr/>
        </p:nvPicPr>
        <p:blipFill>
          <a:blip r:embed="rId4"/>
          <a:stretch>
            <a:fillRect/>
          </a:stretch>
        </p:blipFill>
        <p:spPr>
          <a:xfrm>
            <a:off x="6879793" y="4186683"/>
            <a:ext cx="2645208" cy="2032002"/>
          </a:xfrm>
          <a:prstGeom prst="rect">
            <a:avLst/>
          </a:prstGeom>
        </p:spPr>
      </p:pic>
    </p:spTree>
    <p:extLst>
      <p:ext uri="{BB962C8B-B14F-4D97-AF65-F5344CB8AC3E}">
        <p14:creationId xmlns:p14="http://schemas.microsoft.com/office/powerpoint/2010/main" val="318591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373"/>
            <a:ext cx="12192000" cy="1293028"/>
          </a:xfrm>
        </p:spPr>
        <p:txBody>
          <a:bodyPr>
            <a:normAutofit/>
          </a:bodyPr>
          <a:lstStyle/>
          <a:p>
            <a:pPr algn="ctr"/>
            <a:r>
              <a:rPr lang="en-US" sz="3600" dirty="0" smtClean="0"/>
              <a:t>Thank you to my committee</a:t>
            </a:r>
            <a:endParaRPr lang="en-US" sz="3600" dirty="0"/>
          </a:p>
        </p:txBody>
      </p:sp>
      <p:sp>
        <p:nvSpPr>
          <p:cNvPr id="3" name="Content Placeholder 2"/>
          <p:cNvSpPr>
            <a:spLocks noGrp="1"/>
          </p:cNvSpPr>
          <p:nvPr>
            <p:ph idx="1"/>
          </p:nvPr>
        </p:nvSpPr>
        <p:spPr/>
        <p:txBody>
          <a:bodyPr>
            <a:normAutofit lnSpcReduction="10000"/>
          </a:bodyPr>
          <a:lstStyle/>
          <a:p>
            <a:pPr algn="ctr"/>
            <a:endParaRPr lang="en-US" dirty="0" smtClean="0"/>
          </a:p>
          <a:p>
            <a:pPr marL="0" indent="0" algn="ctr">
              <a:buNone/>
            </a:pPr>
            <a:r>
              <a:rPr lang="en-US" dirty="0" smtClean="0"/>
              <a:t>Michael Cunningham, Ed.D., Committee Chair</a:t>
            </a:r>
          </a:p>
          <a:p>
            <a:pPr marL="0" indent="0" algn="ctr">
              <a:buNone/>
            </a:pPr>
            <a:endParaRPr lang="en-US" dirty="0" smtClean="0"/>
          </a:p>
          <a:p>
            <a:pPr marL="0" indent="0" algn="ctr">
              <a:buNone/>
            </a:pPr>
            <a:r>
              <a:rPr lang="en-US" dirty="0" smtClean="0"/>
              <a:t>Louis Watts, Ed.D.</a:t>
            </a:r>
          </a:p>
          <a:p>
            <a:pPr marL="0" indent="0" algn="ctr">
              <a:buNone/>
            </a:pPr>
            <a:endParaRPr lang="en-US" dirty="0" smtClean="0"/>
          </a:p>
          <a:p>
            <a:pPr marL="0" indent="0" algn="ctr">
              <a:buNone/>
            </a:pPr>
            <a:r>
              <a:rPr lang="en-US" dirty="0" smtClean="0"/>
              <a:t>Lisa Heaton, Ph.D.</a:t>
            </a:r>
          </a:p>
          <a:p>
            <a:pPr marL="0" indent="0" algn="ctr">
              <a:buNone/>
            </a:pPr>
            <a:endParaRPr lang="en-US" dirty="0" smtClean="0"/>
          </a:p>
          <a:p>
            <a:pPr marL="0" indent="0" algn="ctr">
              <a:buNone/>
            </a:pPr>
            <a:r>
              <a:rPr lang="en-US" dirty="0" smtClean="0"/>
              <a:t>Eugenia Damron, Ed.D.</a:t>
            </a:r>
          </a:p>
          <a:p>
            <a:pPr marL="0" indent="0" algn="ctr">
              <a:buNone/>
            </a:pPr>
            <a:endParaRPr lang="en-US" dirty="0" smtClean="0"/>
          </a:p>
          <a:p>
            <a:pPr marL="0" indent="0" algn="ctr">
              <a:buNone/>
            </a:pPr>
            <a:r>
              <a:rPr lang="en-US" dirty="0" smtClean="0"/>
              <a:t>Pamela Anderson, Ed.D.</a:t>
            </a:r>
            <a:endParaRPr lang="en-US" dirty="0"/>
          </a:p>
        </p:txBody>
      </p:sp>
    </p:spTree>
    <p:extLst>
      <p:ext uri="{BB962C8B-B14F-4D97-AF65-F5344CB8AC3E}">
        <p14:creationId xmlns:p14="http://schemas.microsoft.com/office/powerpoint/2010/main" val="898573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0820400" cy="1293028"/>
          </a:xfrm>
        </p:spPr>
        <p:txBody>
          <a:bodyPr>
            <a:normAutofit/>
          </a:bodyPr>
          <a:lstStyle/>
          <a:p>
            <a:pPr algn="ctr"/>
            <a:r>
              <a:rPr lang="en-US" sz="3600" dirty="0" smtClean="0"/>
              <a:t>Personal painting method</a:t>
            </a:r>
            <a:endParaRPr lang="en-US" sz="3600" dirty="0"/>
          </a:p>
        </p:txBody>
      </p:sp>
      <p:sp>
        <p:nvSpPr>
          <p:cNvPr id="3" name="Content Placeholder 2"/>
          <p:cNvSpPr>
            <a:spLocks noGrp="1"/>
          </p:cNvSpPr>
          <p:nvPr>
            <p:ph idx="1"/>
          </p:nvPr>
        </p:nvSpPr>
        <p:spPr/>
        <p:txBody>
          <a:bodyPr>
            <a:noAutofit/>
          </a:bodyPr>
          <a:lstStyle/>
          <a:p>
            <a:pPr marL="457200" indent="-457200">
              <a:buFont typeface="+mj-lt"/>
              <a:buAutoNum type="arabicPeriod"/>
            </a:pPr>
            <a:r>
              <a:rPr lang="en-US" sz="2800" dirty="0" smtClean="0"/>
              <a:t>Prepare the foundation</a:t>
            </a:r>
          </a:p>
          <a:p>
            <a:pPr marL="457200" indent="-457200">
              <a:buFont typeface="+mj-lt"/>
              <a:buAutoNum type="arabicPeriod"/>
            </a:pPr>
            <a:r>
              <a:rPr lang="en-US" sz="2800" dirty="0" smtClean="0"/>
              <a:t>Block the background</a:t>
            </a:r>
          </a:p>
          <a:p>
            <a:pPr marL="457200" indent="-457200">
              <a:buFont typeface="+mj-lt"/>
              <a:buAutoNum type="arabicPeriod"/>
            </a:pPr>
            <a:r>
              <a:rPr lang="en-US" sz="2800" dirty="0" smtClean="0"/>
              <a:t>Underpaint and block the middle</a:t>
            </a:r>
          </a:p>
          <a:p>
            <a:pPr marL="457200" indent="-457200">
              <a:buFont typeface="+mj-lt"/>
              <a:buAutoNum type="arabicPeriod"/>
            </a:pPr>
            <a:r>
              <a:rPr lang="en-US" sz="2800" dirty="0" smtClean="0"/>
              <a:t>Add definition</a:t>
            </a:r>
          </a:p>
          <a:p>
            <a:pPr marL="457200" indent="-457200">
              <a:buFont typeface="+mj-lt"/>
              <a:buAutoNum type="arabicPeriod"/>
            </a:pPr>
            <a:r>
              <a:rPr lang="en-US" sz="2800" dirty="0" smtClean="0"/>
              <a:t>Paint the foreground</a:t>
            </a:r>
          </a:p>
          <a:p>
            <a:pPr marL="457200" indent="-457200">
              <a:buFont typeface="+mj-lt"/>
              <a:buAutoNum type="arabicPeriod"/>
            </a:pPr>
            <a:r>
              <a:rPr lang="en-US" sz="2800" dirty="0" smtClean="0"/>
              <a:t>Highlight and glaze the painting</a:t>
            </a:r>
          </a:p>
          <a:p>
            <a:pPr marL="457200" indent="-457200">
              <a:buFont typeface="+mj-lt"/>
              <a:buAutoNum type="arabicPeriod"/>
            </a:pPr>
            <a:r>
              <a:rPr lang="en-US" sz="2800" dirty="0" smtClean="0"/>
              <a:t>Incorporate the details</a:t>
            </a:r>
          </a:p>
          <a:p>
            <a:pPr marL="457200" indent="-457200">
              <a:buFont typeface="+mj-lt"/>
              <a:buAutoNum type="arabicPeriod"/>
            </a:pPr>
            <a:r>
              <a:rPr lang="en-US" sz="2800" dirty="0" smtClean="0"/>
              <a:t>Finalize and add accents</a:t>
            </a:r>
            <a:endParaRPr lang="en-US" sz="2800" dirty="0"/>
          </a:p>
        </p:txBody>
      </p:sp>
    </p:spTree>
    <p:extLst>
      <p:ext uri="{BB962C8B-B14F-4D97-AF65-F5344CB8AC3E}">
        <p14:creationId xmlns:p14="http://schemas.microsoft.com/office/powerpoint/2010/main" val="2650879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764373"/>
            <a:ext cx="12192000" cy="1293028"/>
          </a:xfrm>
        </p:spPr>
        <p:txBody>
          <a:bodyPr>
            <a:normAutofit/>
          </a:bodyPr>
          <a:lstStyle/>
          <a:p>
            <a:pPr algn="ctr"/>
            <a:r>
              <a:rPr lang="en-US" sz="3600" dirty="0" smtClean="0"/>
              <a:t>Step one:  prepare the foundation</a:t>
            </a:r>
            <a:endParaRPr lang="en-US" sz="3600" dirty="0"/>
          </a:p>
        </p:txBody>
      </p:sp>
      <p:pic>
        <p:nvPicPr>
          <p:cNvPr id="6" name="Picture 5"/>
          <p:cNvPicPr>
            <a:picLocks noChangeAspect="1"/>
          </p:cNvPicPr>
          <p:nvPr/>
        </p:nvPicPr>
        <p:blipFill>
          <a:blip r:embed="rId3"/>
          <a:stretch>
            <a:fillRect/>
          </a:stretch>
        </p:blipFill>
        <p:spPr>
          <a:xfrm>
            <a:off x="43424" y="1797190"/>
            <a:ext cx="12192000" cy="5077462"/>
          </a:xfrm>
          <a:prstGeom prst="rect">
            <a:avLst/>
          </a:prstGeom>
        </p:spPr>
      </p:pic>
      <p:pic>
        <p:nvPicPr>
          <p:cNvPr id="4" name="Picture 3"/>
          <p:cNvPicPr>
            <a:picLocks noChangeAspect="1"/>
          </p:cNvPicPr>
          <p:nvPr/>
        </p:nvPicPr>
        <p:blipFill>
          <a:blip r:embed="rId4"/>
          <a:stretch>
            <a:fillRect/>
          </a:stretch>
        </p:blipFill>
        <p:spPr>
          <a:xfrm rot="5400000">
            <a:off x="4348182" y="2190195"/>
            <a:ext cx="3472816" cy="2894013"/>
          </a:xfrm>
          <a:prstGeom prst="rect">
            <a:avLst/>
          </a:prstGeom>
        </p:spPr>
      </p:pic>
      <p:pic>
        <p:nvPicPr>
          <p:cNvPr id="7" name="Picture 6"/>
          <p:cNvPicPr>
            <a:picLocks noChangeAspect="1"/>
          </p:cNvPicPr>
          <p:nvPr/>
        </p:nvPicPr>
        <p:blipFill>
          <a:blip r:embed="rId5"/>
          <a:stretch>
            <a:fillRect/>
          </a:stretch>
        </p:blipFill>
        <p:spPr>
          <a:xfrm>
            <a:off x="3645768" y="3560177"/>
            <a:ext cx="2656329" cy="3297823"/>
          </a:xfrm>
          <a:prstGeom prst="rect">
            <a:avLst/>
          </a:prstGeom>
        </p:spPr>
      </p:pic>
      <p:pic>
        <p:nvPicPr>
          <p:cNvPr id="8" name="Picture 7"/>
          <p:cNvPicPr>
            <a:picLocks noChangeAspect="1"/>
          </p:cNvPicPr>
          <p:nvPr/>
        </p:nvPicPr>
        <p:blipFill>
          <a:blip r:embed="rId6"/>
          <a:stretch>
            <a:fillRect/>
          </a:stretch>
        </p:blipFill>
        <p:spPr>
          <a:xfrm>
            <a:off x="6696370" y="3157758"/>
            <a:ext cx="1419225" cy="3200400"/>
          </a:xfrm>
          <a:prstGeom prst="rect">
            <a:avLst/>
          </a:prstGeom>
        </p:spPr>
      </p:pic>
      <p:pic>
        <p:nvPicPr>
          <p:cNvPr id="9" name="Picture 8"/>
          <p:cNvPicPr>
            <a:picLocks noChangeAspect="1"/>
          </p:cNvPicPr>
          <p:nvPr/>
        </p:nvPicPr>
        <p:blipFill>
          <a:blip r:embed="rId7"/>
          <a:stretch>
            <a:fillRect/>
          </a:stretch>
        </p:blipFill>
        <p:spPr>
          <a:xfrm rot="5400000">
            <a:off x="617883" y="1225761"/>
            <a:ext cx="3132279" cy="4275137"/>
          </a:xfrm>
          <a:prstGeom prst="rect">
            <a:avLst/>
          </a:prstGeom>
        </p:spPr>
      </p:pic>
      <p:pic>
        <p:nvPicPr>
          <p:cNvPr id="10" name="Picture 9"/>
          <p:cNvPicPr>
            <a:picLocks noChangeAspect="1"/>
          </p:cNvPicPr>
          <p:nvPr/>
        </p:nvPicPr>
        <p:blipFill>
          <a:blip r:embed="rId8"/>
          <a:stretch>
            <a:fillRect/>
          </a:stretch>
        </p:blipFill>
        <p:spPr>
          <a:xfrm rot="16200000">
            <a:off x="8419947" y="2517013"/>
            <a:ext cx="2962929" cy="3927604"/>
          </a:xfrm>
          <a:prstGeom prst="rect">
            <a:avLst/>
          </a:prstGeom>
        </p:spPr>
      </p:pic>
      <p:pic>
        <p:nvPicPr>
          <p:cNvPr id="12" name="Picture 11"/>
          <p:cNvPicPr>
            <a:picLocks noChangeAspect="1"/>
          </p:cNvPicPr>
          <p:nvPr/>
        </p:nvPicPr>
        <p:blipFill>
          <a:blip r:embed="rId9"/>
          <a:stretch>
            <a:fillRect/>
          </a:stretch>
        </p:blipFill>
        <p:spPr>
          <a:xfrm rot="5400000">
            <a:off x="1463840" y="4302902"/>
            <a:ext cx="2609850" cy="2533650"/>
          </a:xfrm>
          <a:prstGeom prst="rect">
            <a:avLst/>
          </a:prstGeom>
        </p:spPr>
      </p:pic>
      <p:pic>
        <p:nvPicPr>
          <p:cNvPr id="13" name="Picture 12"/>
          <p:cNvPicPr>
            <a:picLocks noChangeAspect="1"/>
          </p:cNvPicPr>
          <p:nvPr/>
        </p:nvPicPr>
        <p:blipFill>
          <a:blip r:embed="rId10"/>
          <a:stretch>
            <a:fillRect/>
          </a:stretch>
        </p:blipFill>
        <p:spPr>
          <a:xfrm rot="16200000">
            <a:off x="6536057" y="4252847"/>
            <a:ext cx="2208520" cy="3001785"/>
          </a:xfrm>
          <a:prstGeom prst="rect">
            <a:avLst/>
          </a:prstGeom>
        </p:spPr>
      </p:pic>
    </p:spTree>
    <p:extLst>
      <p:ext uri="{BB962C8B-B14F-4D97-AF65-F5344CB8AC3E}">
        <p14:creationId xmlns:p14="http://schemas.microsoft.com/office/powerpoint/2010/main" val="16341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Painting</a:t>
            </a:r>
          </a:p>
          <a:p>
            <a:pPr lvl="1"/>
            <a:r>
              <a:rPr lang="en-US" dirty="0" smtClean="0"/>
              <a:t>Add undertones and outline larger features</a:t>
            </a:r>
          </a:p>
          <a:p>
            <a:pPr lvl="1"/>
            <a:r>
              <a:rPr lang="en-US" dirty="0" smtClean="0"/>
              <a:t>Very abstract</a:t>
            </a:r>
            <a:r>
              <a:rPr lang="en-US" dirty="0"/>
              <a:t> </a:t>
            </a:r>
            <a:r>
              <a:rPr lang="en-US" dirty="0" smtClean="0"/>
              <a:t>&amp; frustrating</a:t>
            </a:r>
          </a:p>
          <a:p>
            <a:pPr lvl="1"/>
            <a:endParaRPr lang="en-US" dirty="0"/>
          </a:p>
          <a:p>
            <a:r>
              <a:rPr lang="en-US" dirty="0" smtClean="0"/>
              <a:t>EdD Candidacy Journey</a:t>
            </a:r>
          </a:p>
          <a:p>
            <a:pPr lvl="1"/>
            <a:r>
              <a:rPr lang="en-US" dirty="0" smtClean="0"/>
              <a:t>LS 703 Research Design</a:t>
            </a:r>
          </a:p>
          <a:p>
            <a:pPr lvl="1"/>
            <a:r>
              <a:rPr lang="en-US" dirty="0" smtClean="0"/>
              <a:t>Learning to let go of control</a:t>
            </a:r>
          </a:p>
          <a:p>
            <a:pPr lvl="1"/>
            <a:r>
              <a:rPr lang="en-US" dirty="0" smtClean="0"/>
              <a:t>Building the background</a:t>
            </a:r>
          </a:p>
          <a:p>
            <a:pPr lvl="1"/>
            <a:endParaRPr lang="en-US" dirty="0" smtClean="0"/>
          </a:p>
        </p:txBody>
      </p:sp>
      <p:sp>
        <p:nvSpPr>
          <p:cNvPr id="6" name="Title 1"/>
          <p:cNvSpPr>
            <a:spLocks noGrp="1"/>
          </p:cNvSpPr>
          <p:nvPr>
            <p:ph type="title"/>
          </p:nvPr>
        </p:nvSpPr>
        <p:spPr>
          <a:xfrm>
            <a:off x="0" y="764373"/>
            <a:ext cx="12192000" cy="1293028"/>
          </a:xfrm>
        </p:spPr>
        <p:txBody>
          <a:bodyPr>
            <a:normAutofit/>
          </a:bodyPr>
          <a:lstStyle/>
          <a:p>
            <a:pPr algn="ctr"/>
            <a:r>
              <a:rPr lang="en-US" sz="3600" dirty="0" smtClean="0"/>
              <a:t>Step Two:  Block the Background</a:t>
            </a:r>
            <a:endParaRPr lang="en-US" sz="3600" dirty="0"/>
          </a:p>
        </p:txBody>
      </p:sp>
      <p:pic>
        <p:nvPicPr>
          <p:cNvPr id="7" name="Content Placeholder 4"/>
          <p:cNvPicPr>
            <a:picLocks noChangeAspect="1"/>
          </p:cNvPicPr>
          <p:nvPr/>
        </p:nvPicPr>
        <p:blipFill>
          <a:blip r:embed="rId3"/>
          <a:stretch>
            <a:fillRect/>
          </a:stretch>
        </p:blipFill>
        <p:spPr>
          <a:xfrm>
            <a:off x="8458200" y="2194560"/>
            <a:ext cx="3048000" cy="2143378"/>
          </a:xfrm>
          <a:prstGeom prst="rect">
            <a:avLst/>
          </a:prstGeom>
        </p:spPr>
      </p:pic>
      <p:pic>
        <p:nvPicPr>
          <p:cNvPr id="8" name="Picture 7"/>
          <p:cNvPicPr>
            <a:picLocks noChangeAspect="1"/>
          </p:cNvPicPr>
          <p:nvPr/>
        </p:nvPicPr>
        <p:blipFill>
          <a:blip r:embed="rId4"/>
          <a:stretch>
            <a:fillRect/>
          </a:stretch>
        </p:blipFill>
        <p:spPr>
          <a:xfrm>
            <a:off x="6464300" y="3943992"/>
            <a:ext cx="3048000" cy="2143378"/>
          </a:xfrm>
          <a:prstGeom prst="rect">
            <a:avLst/>
          </a:prstGeom>
        </p:spPr>
      </p:pic>
    </p:spTree>
    <p:extLst>
      <p:ext uri="{BB962C8B-B14F-4D97-AF65-F5344CB8AC3E}">
        <p14:creationId xmlns:p14="http://schemas.microsoft.com/office/powerpoint/2010/main" val="1300480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Painting</a:t>
            </a:r>
          </a:p>
          <a:p>
            <a:pPr lvl="1"/>
            <a:r>
              <a:rPr lang="en-US" dirty="0" smtClean="0"/>
              <a:t>Image begins to take shape</a:t>
            </a:r>
          </a:p>
          <a:p>
            <a:pPr lvl="1"/>
            <a:r>
              <a:rPr lang="en-US" dirty="0" smtClean="0"/>
              <a:t>Trust the process</a:t>
            </a:r>
          </a:p>
          <a:p>
            <a:pPr marL="457200" lvl="1" indent="0">
              <a:buNone/>
            </a:pPr>
            <a:endParaRPr lang="en-US" dirty="0"/>
          </a:p>
          <a:p>
            <a:r>
              <a:rPr lang="en-US" dirty="0" smtClean="0"/>
              <a:t>EdD Candidacy Journey</a:t>
            </a:r>
          </a:p>
          <a:p>
            <a:pPr lvl="1"/>
            <a:r>
              <a:rPr lang="en-US" dirty="0" smtClean="0"/>
              <a:t>Embrace the confusion</a:t>
            </a:r>
          </a:p>
          <a:p>
            <a:pPr lvl="1"/>
            <a:r>
              <a:rPr lang="en-US" dirty="0"/>
              <a:t>Trust the process</a:t>
            </a:r>
          </a:p>
          <a:p>
            <a:pPr lvl="1"/>
            <a:r>
              <a:rPr lang="en-US" dirty="0" smtClean="0"/>
              <a:t>Find my footing</a:t>
            </a:r>
          </a:p>
          <a:p>
            <a:pPr lvl="1"/>
            <a:r>
              <a:rPr lang="en-US" dirty="0" smtClean="0"/>
              <a:t>EDF 517, LS 705, LS 747, LS 745 &amp; EDF 711</a:t>
            </a:r>
          </a:p>
          <a:p>
            <a:pPr lvl="1"/>
            <a:endParaRPr lang="en-US" dirty="0" smtClean="0"/>
          </a:p>
        </p:txBody>
      </p:sp>
      <p:sp>
        <p:nvSpPr>
          <p:cNvPr id="8" name="Title 1"/>
          <p:cNvSpPr>
            <a:spLocks noGrp="1"/>
          </p:cNvSpPr>
          <p:nvPr>
            <p:ph type="title"/>
          </p:nvPr>
        </p:nvSpPr>
        <p:spPr>
          <a:xfrm>
            <a:off x="685800" y="1142999"/>
            <a:ext cx="10820400" cy="914401"/>
          </a:xfrm>
        </p:spPr>
        <p:txBody>
          <a:bodyPr>
            <a:normAutofit/>
          </a:bodyPr>
          <a:lstStyle/>
          <a:p>
            <a:r>
              <a:rPr lang="en-US" sz="3600" dirty="0" smtClean="0"/>
              <a:t>Step Three:  Underpaint &amp; block the middle</a:t>
            </a:r>
            <a:endParaRPr lang="en-US" sz="3600" dirty="0"/>
          </a:p>
        </p:txBody>
      </p:sp>
      <p:pic>
        <p:nvPicPr>
          <p:cNvPr id="9" name="Picture 8"/>
          <p:cNvPicPr>
            <a:picLocks noChangeAspect="1"/>
          </p:cNvPicPr>
          <p:nvPr/>
        </p:nvPicPr>
        <p:blipFill>
          <a:blip r:embed="rId3"/>
          <a:stretch>
            <a:fillRect/>
          </a:stretch>
        </p:blipFill>
        <p:spPr>
          <a:xfrm>
            <a:off x="8910142" y="2194560"/>
            <a:ext cx="2915742" cy="2197099"/>
          </a:xfrm>
          <a:prstGeom prst="rect">
            <a:avLst/>
          </a:prstGeom>
        </p:spPr>
      </p:pic>
      <p:pic>
        <p:nvPicPr>
          <p:cNvPr id="5" name="Picture 4"/>
          <p:cNvPicPr>
            <a:picLocks noChangeAspect="1"/>
          </p:cNvPicPr>
          <p:nvPr/>
        </p:nvPicPr>
        <p:blipFill>
          <a:blip r:embed="rId4"/>
          <a:stretch>
            <a:fillRect/>
          </a:stretch>
        </p:blipFill>
        <p:spPr>
          <a:xfrm>
            <a:off x="6883400" y="3836550"/>
            <a:ext cx="2915742" cy="2197099"/>
          </a:xfrm>
          <a:prstGeom prst="rect">
            <a:avLst/>
          </a:prstGeom>
        </p:spPr>
      </p:pic>
    </p:spTree>
    <p:extLst>
      <p:ext uri="{BB962C8B-B14F-4D97-AF65-F5344CB8AC3E}">
        <p14:creationId xmlns:p14="http://schemas.microsoft.com/office/powerpoint/2010/main" val="2419498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Painting</a:t>
            </a:r>
          </a:p>
          <a:p>
            <a:pPr lvl="1"/>
            <a:r>
              <a:rPr lang="en-US" dirty="0" smtClean="0"/>
              <a:t>The epiphany</a:t>
            </a:r>
          </a:p>
          <a:p>
            <a:pPr marL="457200" lvl="1" indent="0">
              <a:buNone/>
            </a:pPr>
            <a:endParaRPr lang="en-US" dirty="0"/>
          </a:p>
          <a:p>
            <a:r>
              <a:rPr lang="en-US" dirty="0" smtClean="0"/>
              <a:t>EdD Candidacy Journey</a:t>
            </a:r>
          </a:p>
          <a:p>
            <a:pPr lvl="1"/>
            <a:r>
              <a:rPr lang="en-US" dirty="0" smtClean="0"/>
              <a:t>LS 707 – Ethical Theories</a:t>
            </a:r>
          </a:p>
          <a:p>
            <a:pPr lvl="1"/>
            <a:r>
              <a:rPr lang="en-US" dirty="0" smtClean="0"/>
              <a:t>Light and Knowledge</a:t>
            </a:r>
          </a:p>
          <a:p>
            <a:pPr lvl="1"/>
            <a:r>
              <a:rPr lang="en-US" dirty="0" smtClean="0"/>
              <a:t>Responsibility to Society</a:t>
            </a:r>
          </a:p>
        </p:txBody>
      </p:sp>
      <p:pic>
        <p:nvPicPr>
          <p:cNvPr id="9" name="Picture 8"/>
          <p:cNvPicPr>
            <a:picLocks noChangeAspect="1"/>
          </p:cNvPicPr>
          <p:nvPr/>
        </p:nvPicPr>
        <p:blipFill>
          <a:blip r:embed="rId3"/>
          <a:stretch>
            <a:fillRect/>
          </a:stretch>
        </p:blipFill>
        <p:spPr>
          <a:xfrm>
            <a:off x="8890000" y="2610644"/>
            <a:ext cx="2616200" cy="2125156"/>
          </a:xfrm>
          <a:prstGeom prst="rect">
            <a:avLst/>
          </a:prstGeom>
        </p:spPr>
      </p:pic>
      <p:sp>
        <p:nvSpPr>
          <p:cNvPr id="6" name="Title 1"/>
          <p:cNvSpPr>
            <a:spLocks noGrp="1"/>
          </p:cNvSpPr>
          <p:nvPr>
            <p:ph type="title"/>
          </p:nvPr>
        </p:nvSpPr>
        <p:spPr>
          <a:xfrm>
            <a:off x="685800" y="1142999"/>
            <a:ext cx="10820400" cy="914401"/>
          </a:xfrm>
        </p:spPr>
        <p:txBody>
          <a:bodyPr>
            <a:normAutofit/>
          </a:bodyPr>
          <a:lstStyle/>
          <a:p>
            <a:pPr algn="ctr"/>
            <a:r>
              <a:rPr lang="en-US" sz="3600" dirty="0" smtClean="0"/>
              <a:t>Step four:  add definition</a:t>
            </a:r>
            <a:endParaRPr lang="en-US" sz="3600" dirty="0"/>
          </a:p>
        </p:txBody>
      </p:sp>
      <p:pic>
        <p:nvPicPr>
          <p:cNvPr id="5" name="Picture 4"/>
          <p:cNvPicPr>
            <a:picLocks noChangeAspect="1"/>
          </p:cNvPicPr>
          <p:nvPr/>
        </p:nvPicPr>
        <p:blipFill>
          <a:blip r:embed="rId4"/>
          <a:stretch>
            <a:fillRect/>
          </a:stretch>
        </p:blipFill>
        <p:spPr>
          <a:xfrm>
            <a:off x="6681971" y="4093529"/>
            <a:ext cx="2728729" cy="2125156"/>
          </a:xfrm>
          <a:prstGeom prst="rect">
            <a:avLst/>
          </a:prstGeom>
        </p:spPr>
      </p:pic>
    </p:spTree>
    <p:extLst>
      <p:ext uri="{BB962C8B-B14F-4D97-AF65-F5344CB8AC3E}">
        <p14:creationId xmlns:p14="http://schemas.microsoft.com/office/powerpoint/2010/main" val="3960326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Painting</a:t>
            </a:r>
          </a:p>
          <a:p>
            <a:pPr lvl="1"/>
            <a:r>
              <a:rPr lang="en-US" dirty="0" smtClean="0"/>
              <a:t>Most fulfilling step</a:t>
            </a:r>
          </a:p>
          <a:p>
            <a:pPr lvl="1"/>
            <a:r>
              <a:rPr lang="en-US" dirty="0" smtClean="0"/>
              <a:t>Painting finally looks like a painting</a:t>
            </a:r>
          </a:p>
          <a:p>
            <a:pPr marL="457200" lvl="1" indent="0">
              <a:buNone/>
            </a:pPr>
            <a:endParaRPr lang="en-US" dirty="0"/>
          </a:p>
          <a:p>
            <a:r>
              <a:rPr lang="en-US" dirty="0" smtClean="0">
                <a:hlinkClick r:id="rId3"/>
              </a:rPr>
              <a:t>EdD Candidacy Journey</a:t>
            </a:r>
            <a:endParaRPr lang="en-US" dirty="0" smtClean="0"/>
          </a:p>
          <a:p>
            <a:pPr lvl="1"/>
            <a:r>
              <a:rPr lang="en-US" dirty="0" smtClean="0"/>
              <a:t>Professional/Academic</a:t>
            </a:r>
          </a:p>
          <a:p>
            <a:pPr lvl="2"/>
            <a:r>
              <a:rPr lang="en-US" dirty="0" smtClean="0"/>
              <a:t>2013 Doctoral Student/Faculty Seminar</a:t>
            </a:r>
          </a:p>
          <a:p>
            <a:pPr lvl="2"/>
            <a:r>
              <a:rPr lang="en-US" dirty="0" smtClean="0"/>
              <a:t>Co-teaching EDF 517</a:t>
            </a:r>
          </a:p>
          <a:p>
            <a:pPr lvl="1"/>
            <a:r>
              <a:rPr lang="en-US" dirty="0" smtClean="0"/>
              <a:t>Scholarship</a:t>
            </a:r>
          </a:p>
          <a:p>
            <a:pPr lvl="2"/>
            <a:r>
              <a:rPr lang="en-US" dirty="0" smtClean="0"/>
              <a:t>SRCEA Experience</a:t>
            </a:r>
            <a:endParaRPr lang="en-US" dirty="0"/>
          </a:p>
          <a:p>
            <a:pPr lvl="1"/>
            <a:r>
              <a:rPr lang="en-US" dirty="0" smtClean="0"/>
              <a:t>Other Minor Projects</a:t>
            </a:r>
          </a:p>
        </p:txBody>
      </p:sp>
      <p:sp>
        <p:nvSpPr>
          <p:cNvPr id="7" name="Title 1"/>
          <p:cNvSpPr>
            <a:spLocks noGrp="1"/>
          </p:cNvSpPr>
          <p:nvPr>
            <p:ph type="title"/>
          </p:nvPr>
        </p:nvSpPr>
        <p:spPr>
          <a:xfrm>
            <a:off x="685800" y="1142999"/>
            <a:ext cx="10820400" cy="914401"/>
          </a:xfrm>
        </p:spPr>
        <p:txBody>
          <a:bodyPr>
            <a:normAutofit/>
          </a:bodyPr>
          <a:lstStyle/>
          <a:p>
            <a:pPr algn="ctr"/>
            <a:r>
              <a:rPr lang="en-US" sz="3600" dirty="0" smtClean="0"/>
              <a:t>Step five:  paint the foreground</a:t>
            </a:r>
            <a:endParaRPr lang="en-US" sz="3600" dirty="0"/>
          </a:p>
        </p:txBody>
      </p:sp>
      <p:pic>
        <p:nvPicPr>
          <p:cNvPr id="8" name="Picture 7"/>
          <p:cNvPicPr>
            <a:picLocks noChangeAspect="1"/>
          </p:cNvPicPr>
          <p:nvPr/>
        </p:nvPicPr>
        <p:blipFill>
          <a:blip r:embed="rId4"/>
          <a:stretch>
            <a:fillRect/>
          </a:stretch>
        </p:blipFill>
        <p:spPr>
          <a:xfrm>
            <a:off x="9144000" y="2466722"/>
            <a:ext cx="2587371" cy="2006853"/>
          </a:xfrm>
          <a:prstGeom prst="rect">
            <a:avLst/>
          </a:prstGeom>
        </p:spPr>
      </p:pic>
      <p:pic>
        <p:nvPicPr>
          <p:cNvPr id="5" name="Picture 4"/>
          <p:cNvPicPr>
            <a:picLocks noChangeAspect="1"/>
          </p:cNvPicPr>
          <p:nvPr/>
        </p:nvPicPr>
        <p:blipFill>
          <a:blip r:embed="rId5"/>
          <a:stretch>
            <a:fillRect/>
          </a:stretch>
        </p:blipFill>
        <p:spPr>
          <a:xfrm>
            <a:off x="7026529" y="4015235"/>
            <a:ext cx="2587371" cy="1974850"/>
          </a:xfrm>
          <a:prstGeom prst="rect">
            <a:avLst/>
          </a:prstGeom>
        </p:spPr>
      </p:pic>
    </p:spTree>
    <p:extLst>
      <p:ext uri="{BB962C8B-B14F-4D97-AF65-F5344CB8AC3E}">
        <p14:creationId xmlns:p14="http://schemas.microsoft.com/office/powerpoint/2010/main" val="1541789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Painting</a:t>
            </a:r>
          </a:p>
          <a:p>
            <a:pPr lvl="1"/>
            <a:r>
              <a:rPr lang="en-US" dirty="0" smtClean="0"/>
              <a:t>Perfect the painting</a:t>
            </a:r>
          </a:p>
          <a:p>
            <a:pPr lvl="1"/>
            <a:r>
              <a:rPr lang="en-US" dirty="0" smtClean="0"/>
              <a:t>Longest step</a:t>
            </a:r>
          </a:p>
          <a:p>
            <a:pPr marL="457200" lvl="1" indent="0">
              <a:buNone/>
            </a:pPr>
            <a:endParaRPr lang="en-US" dirty="0"/>
          </a:p>
          <a:p>
            <a:r>
              <a:rPr lang="en-US" dirty="0" smtClean="0"/>
              <a:t>EdD Candidacy Journey</a:t>
            </a:r>
          </a:p>
          <a:p>
            <a:pPr lvl="1"/>
            <a:r>
              <a:rPr lang="en-US" dirty="0" smtClean="0">
                <a:hlinkClick r:id="rId3"/>
              </a:rPr>
              <a:t>LS 710 </a:t>
            </a:r>
            <a:r>
              <a:rPr lang="en-US" dirty="0" smtClean="0"/>
              <a:t>– Principles of Leadership</a:t>
            </a:r>
          </a:p>
          <a:p>
            <a:pPr lvl="1"/>
            <a:r>
              <a:rPr lang="en-US" dirty="0" smtClean="0"/>
              <a:t>Personal Leadership Model</a:t>
            </a:r>
          </a:p>
          <a:p>
            <a:pPr lvl="2"/>
            <a:r>
              <a:rPr lang="en-US" dirty="0" smtClean="0"/>
              <a:t>Transformational, Transactional, LMX</a:t>
            </a:r>
          </a:p>
          <a:p>
            <a:pPr lvl="2"/>
            <a:r>
              <a:rPr lang="en-US" dirty="0" smtClean="0"/>
              <a:t>Personal Leadership </a:t>
            </a:r>
            <a:r>
              <a:rPr lang="en-US" dirty="0" smtClean="0">
                <a:hlinkClick r:id="rId4"/>
              </a:rPr>
              <a:t>Crisis Model</a:t>
            </a:r>
            <a:endParaRPr lang="en-US" dirty="0" smtClean="0"/>
          </a:p>
        </p:txBody>
      </p:sp>
      <p:sp>
        <p:nvSpPr>
          <p:cNvPr id="6" name="Title 1"/>
          <p:cNvSpPr>
            <a:spLocks noGrp="1"/>
          </p:cNvSpPr>
          <p:nvPr>
            <p:ph type="title"/>
          </p:nvPr>
        </p:nvSpPr>
        <p:spPr>
          <a:xfrm>
            <a:off x="685800" y="1142999"/>
            <a:ext cx="10820400" cy="914401"/>
          </a:xfrm>
        </p:spPr>
        <p:txBody>
          <a:bodyPr>
            <a:normAutofit/>
          </a:bodyPr>
          <a:lstStyle/>
          <a:p>
            <a:pPr algn="ctr"/>
            <a:r>
              <a:rPr lang="en-US" sz="3600" dirty="0" smtClean="0"/>
              <a:t>Step six:  highlight and glaze the painting</a:t>
            </a:r>
            <a:endParaRPr lang="en-US" sz="3600" dirty="0"/>
          </a:p>
        </p:txBody>
      </p:sp>
      <p:pic>
        <p:nvPicPr>
          <p:cNvPr id="9" name="Picture 8"/>
          <p:cNvPicPr>
            <a:picLocks noChangeAspect="1"/>
          </p:cNvPicPr>
          <p:nvPr/>
        </p:nvPicPr>
        <p:blipFill>
          <a:blip r:embed="rId5"/>
          <a:stretch>
            <a:fillRect/>
          </a:stretch>
        </p:blipFill>
        <p:spPr>
          <a:xfrm>
            <a:off x="8758390" y="2194561"/>
            <a:ext cx="2900210" cy="2085340"/>
          </a:xfrm>
          <a:prstGeom prst="rect">
            <a:avLst/>
          </a:prstGeom>
        </p:spPr>
      </p:pic>
      <p:pic>
        <p:nvPicPr>
          <p:cNvPr id="5" name="Picture 4"/>
          <p:cNvPicPr>
            <a:picLocks noChangeAspect="1"/>
          </p:cNvPicPr>
          <p:nvPr/>
        </p:nvPicPr>
        <p:blipFill>
          <a:blip r:embed="rId6"/>
          <a:stretch>
            <a:fillRect/>
          </a:stretch>
        </p:blipFill>
        <p:spPr>
          <a:xfrm>
            <a:off x="6816536" y="3853057"/>
            <a:ext cx="2848164" cy="2166743"/>
          </a:xfrm>
          <a:prstGeom prst="rect">
            <a:avLst/>
          </a:prstGeom>
        </p:spPr>
      </p:pic>
    </p:spTree>
    <p:extLst>
      <p:ext uri="{BB962C8B-B14F-4D97-AF65-F5344CB8AC3E}">
        <p14:creationId xmlns:p14="http://schemas.microsoft.com/office/powerpoint/2010/main" val="1690317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2194560"/>
            <a:ext cx="6096000" cy="4024125"/>
          </a:xfrm>
        </p:spPr>
        <p:txBody>
          <a:bodyPr/>
          <a:lstStyle/>
          <a:p>
            <a:endParaRPr lang="en-US" dirty="0" smtClean="0"/>
          </a:p>
          <a:p>
            <a:endParaRPr lang="en-US" dirty="0"/>
          </a:p>
          <a:p>
            <a:r>
              <a:rPr lang="en-US" dirty="0" smtClean="0"/>
              <a:t>EdD Candidacy Journey</a:t>
            </a:r>
          </a:p>
          <a:p>
            <a:pPr lvl="1"/>
            <a:r>
              <a:rPr lang="en-US" dirty="0" smtClean="0"/>
              <a:t>Teaching ATE 550, 628, LS 690</a:t>
            </a:r>
          </a:p>
          <a:p>
            <a:pPr lvl="1"/>
            <a:r>
              <a:rPr lang="en-US" dirty="0" smtClean="0"/>
              <a:t>Seeking out more experiences</a:t>
            </a:r>
          </a:p>
          <a:p>
            <a:pPr lvl="2"/>
            <a:r>
              <a:rPr lang="en-US" dirty="0" smtClean="0"/>
              <a:t>2014 SRCEA</a:t>
            </a:r>
          </a:p>
          <a:p>
            <a:pPr lvl="2"/>
            <a:r>
              <a:rPr lang="en-US" dirty="0" smtClean="0"/>
              <a:t>2014 Doctoral Student/Faculty Seminar</a:t>
            </a:r>
          </a:p>
          <a:p>
            <a:pPr lvl="2"/>
            <a:r>
              <a:rPr lang="en-US" dirty="0" smtClean="0"/>
              <a:t>Redesign LS 532</a:t>
            </a:r>
          </a:p>
          <a:p>
            <a:pPr marL="914400" lvl="2" indent="0">
              <a:buNone/>
            </a:pPr>
            <a:endParaRPr lang="en-US" dirty="0" smtClean="0"/>
          </a:p>
        </p:txBody>
      </p:sp>
      <p:sp>
        <p:nvSpPr>
          <p:cNvPr id="6" name="Title 1"/>
          <p:cNvSpPr>
            <a:spLocks noGrp="1"/>
          </p:cNvSpPr>
          <p:nvPr>
            <p:ph type="title"/>
          </p:nvPr>
        </p:nvSpPr>
        <p:spPr>
          <a:xfrm>
            <a:off x="685800" y="1142999"/>
            <a:ext cx="10820400" cy="914401"/>
          </a:xfrm>
        </p:spPr>
        <p:txBody>
          <a:bodyPr>
            <a:normAutofit/>
          </a:bodyPr>
          <a:lstStyle/>
          <a:p>
            <a:pPr algn="ctr"/>
            <a:r>
              <a:rPr lang="en-US" sz="3600" dirty="0" smtClean="0"/>
              <a:t>Step six:  highlight and glaze the painting</a:t>
            </a:r>
            <a:endParaRPr lang="en-US" sz="3600" dirty="0"/>
          </a:p>
        </p:txBody>
      </p:sp>
      <p:pic>
        <p:nvPicPr>
          <p:cNvPr id="5" name="Picture 4"/>
          <p:cNvPicPr>
            <a:picLocks noChangeAspect="1"/>
          </p:cNvPicPr>
          <p:nvPr/>
        </p:nvPicPr>
        <p:blipFill>
          <a:blip r:embed="rId3"/>
          <a:stretch>
            <a:fillRect/>
          </a:stretch>
        </p:blipFill>
        <p:spPr>
          <a:xfrm>
            <a:off x="685800" y="2346960"/>
            <a:ext cx="2848164" cy="2166743"/>
          </a:xfrm>
          <a:prstGeom prst="rect">
            <a:avLst/>
          </a:prstGeom>
        </p:spPr>
      </p:pic>
      <p:pic>
        <p:nvPicPr>
          <p:cNvPr id="7" name="Picture 6"/>
          <p:cNvPicPr>
            <a:picLocks noChangeAspect="1"/>
          </p:cNvPicPr>
          <p:nvPr/>
        </p:nvPicPr>
        <p:blipFill>
          <a:blip r:embed="rId4"/>
          <a:stretch>
            <a:fillRect/>
          </a:stretch>
        </p:blipFill>
        <p:spPr>
          <a:xfrm>
            <a:off x="2562036" y="4051942"/>
            <a:ext cx="2848164" cy="2166743"/>
          </a:xfrm>
          <a:prstGeom prst="rect">
            <a:avLst/>
          </a:prstGeom>
        </p:spPr>
      </p:pic>
    </p:spTree>
    <p:extLst>
      <p:ext uri="{BB962C8B-B14F-4D97-AF65-F5344CB8AC3E}">
        <p14:creationId xmlns:p14="http://schemas.microsoft.com/office/powerpoint/2010/main" val="1044776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TC104033937[[fn=Vapor Trail]]</Template>
  <TotalTime>2216</TotalTime>
  <Words>1459</Words>
  <Application>Microsoft Office PowerPoint</Application>
  <PresentationFormat>Widescreen</PresentationFormat>
  <Paragraphs>190</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Century Gothic</vt:lpstr>
      <vt:lpstr>Vapor Trail</vt:lpstr>
      <vt:lpstr>PowerPoint Presentation</vt:lpstr>
      <vt:lpstr>Personal painting method</vt:lpstr>
      <vt:lpstr>Step one:  prepare the foundation</vt:lpstr>
      <vt:lpstr>Step Two:  Block the Background</vt:lpstr>
      <vt:lpstr>Step Three:  Underpaint &amp; block the middle</vt:lpstr>
      <vt:lpstr>Step four:  add definition</vt:lpstr>
      <vt:lpstr>Step five:  paint the foreground</vt:lpstr>
      <vt:lpstr>Step six:  highlight and glaze the painting</vt:lpstr>
      <vt:lpstr>Step six:  highlight and glaze the painting</vt:lpstr>
      <vt:lpstr>Step Seven:  Incorporate the details   Step eight:  finalize and add accents</vt:lpstr>
      <vt:lpstr>Thank you to my committee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Marie Hanna</dc:creator>
  <cp:lastModifiedBy>Jessica Marie Hanna</cp:lastModifiedBy>
  <cp:revision>40</cp:revision>
  <cp:lastPrinted>2014-09-04T14:18:19Z</cp:lastPrinted>
  <dcterms:created xsi:type="dcterms:W3CDTF">2014-07-14T16:33:27Z</dcterms:created>
  <dcterms:modified xsi:type="dcterms:W3CDTF">2014-09-04T14:18:37Z</dcterms:modified>
</cp:coreProperties>
</file>