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62" r:id="rId9"/>
    <p:sldId id="267" r:id="rId10"/>
    <p:sldId id="263" r:id="rId11"/>
    <p:sldId id="264" r:id="rId12"/>
    <p:sldId id="269" r:id="rId13"/>
    <p:sldId id="265" r:id="rId14"/>
    <p:sldId id="270"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1/17/2019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1/17/2019</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1/17/2019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620712" y="1331913"/>
            <a:ext cx="10950575" cy="1049337"/>
          </a:xfrm>
        </p:spPr>
        <p:txBody>
          <a:bodyPr vert="horz" lIns="91440" tIns="45720" rIns="91440" bIns="45720" rtlCol="0" anchor="b">
            <a:noAutofit/>
          </a:bodyPr>
          <a:lstStyle/>
          <a:p>
            <a:pPr algn="ctr"/>
            <a:r>
              <a:rPr lang="en-US" sz="4400" dirty="0"/>
              <a:t>The Journey to the “I”:</a:t>
            </a:r>
            <a:br>
              <a:rPr lang="en-US" sz="4400" dirty="0"/>
            </a:br>
            <a:r>
              <a:rPr lang="en-US" sz="4400" dirty="0"/>
              <a:t>An Autoethnographic Reflection of My Path Through the Doctoral Program</a:t>
            </a:r>
          </a:p>
        </p:txBody>
      </p:sp>
      <p:sp>
        <p:nvSpPr>
          <p:cNvPr id="3" name="Subtitle 2">
            <a:extLst>
              <a:ext uri="{FF2B5EF4-FFF2-40B4-BE49-F238E27FC236}">
                <a16:creationId xmlns:a16="http://schemas.microsoft.com/office/drawing/2014/main" id="{071E9C37-5DA9-4DF3-BCE1-6A8949B877FD}"/>
              </a:ext>
            </a:extLst>
          </p:cNvPr>
          <p:cNvSpPr>
            <a:spLocks noGrp="1"/>
          </p:cNvSpPr>
          <p:nvPr>
            <p:ph type="subTitle" idx="4294967295"/>
          </p:nvPr>
        </p:nvSpPr>
        <p:spPr>
          <a:xfrm>
            <a:off x="620712" y="2836068"/>
            <a:ext cx="6111875" cy="3281363"/>
          </a:xfrm>
        </p:spPr>
        <p:txBody>
          <a:bodyPr vert="horz" lIns="91440" tIns="45720" rIns="91440" bIns="45720" rtlCol="0" anchor="t">
            <a:normAutofit/>
          </a:bodyPr>
          <a:lstStyle/>
          <a:p>
            <a:r>
              <a:rPr lang="en-US" sz="2400" cap="none" dirty="0"/>
              <a:t>Julie Midkiff, NBCT</a:t>
            </a:r>
          </a:p>
          <a:p>
            <a:r>
              <a:rPr lang="en-US" sz="2400" cap="none" dirty="0"/>
              <a:t>Doctoral Student:  Curriculum and Instruction</a:t>
            </a:r>
          </a:p>
          <a:p>
            <a:r>
              <a:rPr lang="en-US" sz="2400" dirty="0"/>
              <a:t>Marshall University</a:t>
            </a:r>
            <a:endParaRPr lang="en-US" sz="2400" cap="none" dirty="0"/>
          </a:p>
          <a:p>
            <a:r>
              <a:rPr lang="en-US" sz="2400" cap="none" dirty="0"/>
              <a:t>Portfolio Presentation</a:t>
            </a:r>
          </a:p>
          <a:p>
            <a:r>
              <a:rPr lang="en-US" sz="2400" cap="none" dirty="0"/>
              <a:t>January 16, 2019</a:t>
            </a:r>
          </a:p>
        </p:txBody>
      </p:sp>
      <p:pic>
        <p:nvPicPr>
          <p:cNvPr id="6" name="Picture 5" descr="A close up of a sign&#10;&#10;Description automatically generated">
            <a:extLst>
              <a:ext uri="{FF2B5EF4-FFF2-40B4-BE49-F238E27FC236}">
                <a16:creationId xmlns:a16="http://schemas.microsoft.com/office/drawing/2014/main" id="{FC42C98E-4F94-4C1A-B79B-520F1E148CFE}"/>
              </a:ext>
            </a:extLst>
          </p:cNvPr>
          <p:cNvPicPr>
            <a:picLocks noChangeAspect="1"/>
          </p:cNvPicPr>
          <p:nvPr/>
        </p:nvPicPr>
        <p:blipFill>
          <a:blip r:embed="rId2"/>
          <a:stretch>
            <a:fillRect/>
          </a:stretch>
        </p:blipFill>
        <p:spPr>
          <a:xfrm>
            <a:off x="8024478" y="3523023"/>
            <a:ext cx="2926097" cy="1907455"/>
          </a:xfrm>
          <a:prstGeom prst="rect">
            <a:avLst/>
          </a:prstGeom>
        </p:spPr>
      </p:pic>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2700670"/>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58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498198" y="-205691"/>
            <a:ext cx="11195603" cy="1049337"/>
          </a:xfrm>
        </p:spPr>
        <p:txBody>
          <a:bodyPr vert="horz" lIns="91440" tIns="45720" rIns="91440" bIns="45720" rtlCol="0" anchor="b">
            <a:noAutofit/>
          </a:bodyPr>
          <a:lstStyle/>
          <a:p>
            <a:pPr algn="ctr"/>
            <a:r>
              <a:rPr lang="en-US" sz="4400" dirty="0"/>
              <a:t>“I” Hit the Ground Running:  Summer 2018</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287867" y="908942"/>
            <a:ext cx="11674258"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B3E598E2-2C36-4FE5-ACB0-0FAACD33A065}"/>
              </a:ext>
            </a:extLst>
          </p:cNvPr>
          <p:cNvSpPr txBox="1">
            <a:spLocks/>
          </p:cNvSpPr>
          <p:nvPr/>
        </p:nvSpPr>
        <p:spPr>
          <a:xfrm>
            <a:off x="3527355" y="1682975"/>
            <a:ext cx="8696086"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1800" dirty="0"/>
              <a:t>Gained insight and experience in co-teaching, grading, and communicating with students in Masters and Doctoral Programs.</a:t>
            </a:r>
          </a:p>
          <a:p>
            <a:pPr algn="ctr"/>
            <a:r>
              <a:rPr lang="en-US" sz="1800" dirty="0"/>
              <a:t>Created and presented a resource guide titled “Autoethnography On a Page” a culminating document that was part of my CULS 600 research</a:t>
            </a:r>
            <a:r>
              <a:rPr lang="en-US" dirty="0"/>
              <a:t>.</a:t>
            </a:r>
          </a:p>
        </p:txBody>
      </p:sp>
      <p:sp>
        <p:nvSpPr>
          <p:cNvPr id="6" name="TextBox 5">
            <a:extLst>
              <a:ext uri="{FF2B5EF4-FFF2-40B4-BE49-F238E27FC236}">
                <a16:creationId xmlns:a16="http://schemas.microsoft.com/office/drawing/2014/main" id="{24012090-54EA-44F2-8138-98BEE55CE207}"/>
              </a:ext>
            </a:extLst>
          </p:cNvPr>
          <p:cNvSpPr txBox="1"/>
          <p:nvPr/>
        </p:nvSpPr>
        <p:spPr>
          <a:xfrm>
            <a:off x="3788672" y="1039535"/>
            <a:ext cx="8173453" cy="707886"/>
          </a:xfrm>
          <a:prstGeom prst="rect">
            <a:avLst/>
          </a:prstGeom>
          <a:noFill/>
        </p:spPr>
        <p:txBody>
          <a:bodyPr wrap="square" rtlCol="0">
            <a:spAutoFit/>
          </a:bodyPr>
          <a:lstStyle/>
          <a:p>
            <a:pPr algn="ctr"/>
            <a:r>
              <a:rPr lang="en-US" sz="2000" b="1" dirty="0">
                <a:ln w="0"/>
                <a:effectLst>
                  <a:outerShdw blurRad="38100" dist="25400" dir="5400000" algn="ctr" rotWithShape="0">
                    <a:srgbClr val="6E747A">
                      <a:alpha val="43000"/>
                    </a:srgbClr>
                  </a:outerShdw>
                </a:effectLst>
              </a:rPr>
              <a:t>Co-Taught EDF 625: Qualitative Research in Education with            Dr. Lassiter</a:t>
            </a:r>
          </a:p>
        </p:txBody>
      </p:sp>
      <p:sp>
        <p:nvSpPr>
          <p:cNvPr id="7" name="Subtitle 2">
            <a:extLst>
              <a:ext uri="{FF2B5EF4-FFF2-40B4-BE49-F238E27FC236}">
                <a16:creationId xmlns:a16="http://schemas.microsoft.com/office/drawing/2014/main" id="{A746F3DE-9094-4E94-B98D-6B5737CBEC74}"/>
              </a:ext>
            </a:extLst>
          </p:cNvPr>
          <p:cNvSpPr txBox="1">
            <a:spLocks/>
          </p:cNvSpPr>
          <p:nvPr/>
        </p:nvSpPr>
        <p:spPr>
          <a:xfrm>
            <a:off x="3558796" y="3613666"/>
            <a:ext cx="8633204"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1800" dirty="0"/>
              <a:t>I researched and read journal articles and books by experts in the field of autoethnography such as Carolyn Ellis, Art Bochner, Deborah Reed-Danahay, Stacy Holman Jones, and Toney E. Adams. </a:t>
            </a:r>
          </a:p>
          <a:p>
            <a:pPr algn="ctr"/>
            <a:r>
              <a:rPr lang="en-US" sz="1800" dirty="0"/>
              <a:t>Created an annotated bibliography of resources that would be used to create the methodology section of my future dissertation.</a:t>
            </a:r>
          </a:p>
        </p:txBody>
      </p:sp>
      <p:sp>
        <p:nvSpPr>
          <p:cNvPr id="4" name="Rectangle 3">
            <a:extLst>
              <a:ext uri="{FF2B5EF4-FFF2-40B4-BE49-F238E27FC236}">
                <a16:creationId xmlns:a16="http://schemas.microsoft.com/office/drawing/2014/main" id="{F24114B5-E442-459E-85E2-6FEFD744664C}"/>
              </a:ext>
            </a:extLst>
          </p:cNvPr>
          <p:cNvSpPr/>
          <p:nvPr/>
        </p:nvSpPr>
        <p:spPr>
          <a:xfrm>
            <a:off x="4827398" y="3244334"/>
            <a:ext cx="6096000" cy="369332"/>
          </a:xfrm>
          <a:prstGeom prst="rect">
            <a:avLst/>
          </a:prstGeom>
        </p:spPr>
        <p:txBody>
          <a:bodyPr>
            <a:spAutoFit/>
          </a:bodyPr>
          <a:lstStyle/>
          <a:p>
            <a:pPr algn="ctr"/>
            <a:r>
              <a:rPr lang="en-US" b="1" dirty="0">
                <a:ln w="0"/>
                <a:effectLst>
                  <a:outerShdw blurRad="38100" dist="25400" dir="5400000" algn="ctr" rotWithShape="0">
                    <a:srgbClr val="6E747A">
                      <a:alpha val="43000"/>
                    </a:srgbClr>
                  </a:outerShdw>
                </a:effectLst>
              </a:rPr>
              <a:t>CULS 600:  Autoethnography (Independent Study)</a:t>
            </a:r>
          </a:p>
        </p:txBody>
      </p:sp>
      <p:sp>
        <p:nvSpPr>
          <p:cNvPr id="9" name="Rectangle 8">
            <a:extLst>
              <a:ext uri="{FF2B5EF4-FFF2-40B4-BE49-F238E27FC236}">
                <a16:creationId xmlns:a16="http://schemas.microsoft.com/office/drawing/2014/main" id="{DF29FE67-F4A3-471C-84F2-DEE60A77E688}"/>
              </a:ext>
            </a:extLst>
          </p:cNvPr>
          <p:cNvSpPr/>
          <p:nvPr/>
        </p:nvSpPr>
        <p:spPr>
          <a:xfrm>
            <a:off x="3480605" y="5495299"/>
            <a:ext cx="8789586" cy="646331"/>
          </a:xfrm>
          <a:prstGeom prst="rect">
            <a:avLst/>
          </a:prstGeom>
        </p:spPr>
        <p:txBody>
          <a:bodyPr wrap="none">
            <a:spAutoFit/>
          </a:bodyPr>
          <a:lstStyle/>
          <a:p>
            <a:pPr algn="ctr"/>
            <a:r>
              <a:rPr lang="en-US" b="1" dirty="0">
                <a:ln w="0"/>
                <a:effectLst>
                  <a:outerShdw blurRad="38100" dist="25400" dir="5400000" algn="ctr" rotWithShape="0">
                    <a:srgbClr val="6E747A">
                      <a:alpha val="43000"/>
                    </a:srgbClr>
                  </a:outerShdw>
                </a:effectLst>
              </a:rPr>
              <a:t>Completed coursework and participated in 9 day field experience in South Africa </a:t>
            </a:r>
          </a:p>
          <a:p>
            <a:pPr algn="ctr"/>
            <a:r>
              <a:rPr lang="en-US" b="1" dirty="0">
                <a:ln w="0"/>
                <a:effectLst>
                  <a:outerShdw blurRad="38100" dist="25400" dir="5400000" algn="ctr" rotWithShape="0">
                    <a:srgbClr val="6E747A">
                      <a:alpha val="43000"/>
                    </a:srgbClr>
                  </a:outerShdw>
                </a:effectLst>
              </a:rPr>
              <a:t>as a 2018 NEA Foundation Global Fellow</a:t>
            </a:r>
          </a:p>
        </p:txBody>
      </p:sp>
      <p:pic>
        <p:nvPicPr>
          <p:cNvPr id="11" name="Picture 10" descr="A screenshot of text&#10;&#10;Description automatically generated">
            <a:extLst>
              <a:ext uri="{FF2B5EF4-FFF2-40B4-BE49-F238E27FC236}">
                <a16:creationId xmlns:a16="http://schemas.microsoft.com/office/drawing/2014/main" id="{991E9259-70A5-4FFE-8175-81C31943CD41}"/>
              </a:ext>
            </a:extLst>
          </p:cNvPr>
          <p:cNvPicPr>
            <a:picLocks noChangeAspect="1"/>
          </p:cNvPicPr>
          <p:nvPr/>
        </p:nvPicPr>
        <p:blipFill>
          <a:blip r:embed="rId2"/>
          <a:stretch>
            <a:fillRect/>
          </a:stretch>
        </p:blipFill>
        <p:spPr>
          <a:xfrm rot="21388641">
            <a:off x="562696" y="1105263"/>
            <a:ext cx="2228156" cy="2883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A group of people posing for a picture&#10;&#10;Description automatically generated">
            <a:extLst>
              <a:ext uri="{FF2B5EF4-FFF2-40B4-BE49-F238E27FC236}">
                <a16:creationId xmlns:a16="http://schemas.microsoft.com/office/drawing/2014/main" id="{1D5DA9A0-FA14-434B-BED7-E47B372C957E}"/>
              </a:ext>
            </a:extLst>
          </p:cNvPr>
          <p:cNvPicPr>
            <a:picLocks noChangeAspect="1"/>
          </p:cNvPicPr>
          <p:nvPr/>
        </p:nvPicPr>
        <p:blipFill>
          <a:blip r:embed="rId3"/>
          <a:stretch>
            <a:fillRect/>
          </a:stretch>
        </p:blipFill>
        <p:spPr>
          <a:xfrm rot="593140">
            <a:off x="355645" y="3429000"/>
            <a:ext cx="3140269" cy="235520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8925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498198" y="418191"/>
            <a:ext cx="11195603" cy="1049337"/>
          </a:xfrm>
        </p:spPr>
        <p:txBody>
          <a:bodyPr vert="horz" lIns="91440" tIns="45720" rIns="91440" bIns="45720" rtlCol="0" anchor="b">
            <a:noAutofit/>
          </a:bodyPr>
          <a:lstStyle/>
          <a:p>
            <a:pPr algn="ctr"/>
            <a:r>
              <a:rPr lang="en-US" sz="4400" dirty="0"/>
              <a:t>Fall Semester 2018:  Along Came a Spider and other Collaborations</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1662758"/>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BD766304-85A3-4A67-B37A-F88EF4C55044}"/>
              </a:ext>
            </a:extLst>
          </p:cNvPr>
          <p:cNvSpPr txBox="1">
            <a:spLocks/>
          </p:cNvSpPr>
          <p:nvPr/>
        </p:nvSpPr>
        <p:spPr>
          <a:xfrm>
            <a:off x="5401733" y="1913879"/>
            <a:ext cx="6434973"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1800" dirty="0"/>
              <a:t>The spider bite, infection, and surgery occurred.</a:t>
            </a:r>
          </a:p>
          <a:p>
            <a:pPr algn="ctr"/>
            <a:r>
              <a:rPr lang="en-US" dirty="0"/>
              <a:t>The experience quickly reminded me that I am not always in charge, to rely on the help of others, and the importance of working collaboratively with peers in the doctoral program and co-workers at my school.</a:t>
            </a:r>
          </a:p>
          <a:p>
            <a:pPr algn="ctr"/>
            <a:r>
              <a:rPr lang="en-US" dirty="0"/>
              <a:t>Worked towards writing and finalizing the portfolio essay and portfolio presentation.</a:t>
            </a:r>
          </a:p>
          <a:p>
            <a:pPr algn="ctr"/>
            <a:endParaRPr lang="en-US" dirty="0"/>
          </a:p>
        </p:txBody>
      </p:sp>
      <p:sp>
        <p:nvSpPr>
          <p:cNvPr id="4" name="Rectangle 3">
            <a:extLst>
              <a:ext uri="{FF2B5EF4-FFF2-40B4-BE49-F238E27FC236}">
                <a16:creationId xmlns:a16="http://schemas.microsoft.com/office/drawing/2014/main" id="{D0421115-0B18-405B-A999-68962A52FD16}"/>
              </a:ext>
            </a:extLst>
          </p:cNvPr>
          <p:cNvSpPr/>
          <p:nvPr/>
        </p:nvSpPr>
        <p:spPr>
          <a:xfrm>
            <a:off x="5740706" y="5195242"/>
            <a:ext cx="6096000" cy="646331"/>
          </a:xfrm>
          <a:prstGeom prst="rect">
            <a:avLst/>
          </a:prstGeom>
        </p:spPr>
        <p:txBody>
          <a:bodyPr>
            <a:spAutoFit/>
          </a:bodyPr>
          <a:lstStyle/>
          <a:p>
            <a:pPr algn="ctr"/>
            <a:r>
              <a:rPr lang="en-US" b="1" dirty="0">
                <a:ln w="0"/>
                <a:effectLst>
                  <a:outerShdw blurRad="38100" dist="25400" dir="5400000" algn="ctr" rotWithShape="0">
                    <a:srgbClr val="6E747A">
                      <a:alpha val="43000"/>
                    </a:srgbClr>
                  </a:outerShdw>
                </a:effectLst>
              </a:rPr>
              <a:t>Worked with Dr. Meisel and the seminar committee to plan the Fall 2017 Doctoral Student &amp; Seminar.</a:t>
            </a:r>
          </a:p>
        </p:txBody>
      </p:sp>
      <p:pic>
        <p:nvPicPr>
          <p:cNvPr id="7" name="Picture 6">
            <a:extLst>
              <a:ext uri="{FF2B5EF4-FFF2-40B4-BE49-F238E27FC236}">
                <a16:creationId xmlns:a16="http://schemas.microsoft.com/office/drawing/2014/main" id="{69E5E3F7-0D3E-4F58-A4AA-429A1DDE2CF6}"/>
              </a:ext>
            </a:extLst>
          </p:cNvPr>
          <p:cNvPicPr>
            <a:picLocks noChangeAspect="1"/>
          </p:cNvPicPr>
          <p:nvPr/>
        </p:nvPicPr>
        <p:blipFill>
          <a:blip r:embed="rId2"/>
          <a:stretch>
            <a:fillRect/>
          </a:stretch>
        </p:blipFill>
        <p:spPr>
          <a:xfrm>
            <a:off x="356011" y="1148302"/>
            <a:ext cx="2658666" cy="344062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00DA5099-ED73-4CDC-ACE8-CD8E3B475DC9}"/>
              </a:ext>
            </a:extLst>
          </p:cNvPr>
          <p:cNvPicPr>
            <a:picLocks noChangeAspect="1"/>
          </p:cNvPicPr>
          <p:nvPr/>
        </p:nvPicPr>
        <p:blipFill>
          <a:blip r:embed="rId3"/>
          <a:stretch>
            <a:fillRect/>
          </a:stretch>
        </p:blipFill>
        <p:spPr>
          <a:xfrm rot="665125">
            <a:off x="2736320" y="2609076"/>
            <a:ext cx="2693435" cy="34856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2528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404037" y="409594"/>
            <a:ext cx="11195603" cy="1049337"/>
          </a:xfrm>
        </p:spPr>
        <p:txBody>
          <a:bodyPr vert="horz" lIns="91440" tIns="45720" rIns="91440" bIns="45720" rtlCol="0" anchor="b">
            <a:noAutofit/>
          </a:bodyPr>
          <a:lstStyle/>
          <a:p>
            <a:pPr algn="ctr"/>
            <a:r>
              <a:rPr lang="en-US" sz="4400" dirty="0"/>
              <a:t>Fall Semester 2018:  Collaboration</a:t>
            </a:r>
            <a:br>
              <a:rPr lang="en-US" sz="4400" dirty="0"/>
            </a:br>
            <a:r>
              <a:rPr lang="en-US" sz="4400" dirty="0"/>
              <a:t>and Publication</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1662758"/>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BD766304-85A3-4A67-B37A-F88EF4C55044}"/>
              </a:ext>
            </a:extLst>
          </p:cNvPr>
          <p:cNvSpPr txBox="1">
            <a:spLocks/>
          </p:cNvSpPr>
          <p:nvPr/>
        </p:nvSpPr>
        <p:spPr>
          <a:xfrm>
            <a:off x="186286" y="3261901"/>
            <a:ext cx="6434973"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endParaRPr lang="en-US" dirty="0"/>
          </a:p>
        </p:txBody>
      </p:sp>
      <p:sp>
        <p:nvSpPr>
          <p:cNvPr id="4" name="Rectangle 3">
            <a:extLst>
              <a:ext uri="{FF2B5EF4-FFF2-40B4-BE49-F238E27FC236}">
                <a16:creationId xmlns:a16="http://schemas.microsoft.com/office/drawing/2014/main" id="{D0421115-0B18-405B-A999-68962A52FD16}"/>
              </a:ext>
            </a:extLst>
          </p:cNvPr>
          <p:cNvSpPr/>
          <p:nvPr/>
        </p:nvSpPr>
        <p:spPr>
          <a:xfrm>
            <a:off x="28353" y="1862165"/>
            <a:ext cx="6096000" cy="1200329"/>
          </a:xfrm>
          <a:prstGeom prst="rect">
            <a:avLst/>
          </a:prstGeom>
        </p:spPr>
        <p:txBody>
          <a:bodyPr>
            <a:spAutoFit/>
          </a:bodyPr>
          <a:lstStyle/>
          <a:p>
            <a:pPr algn="ctr"/>
            <a:r>
              <a:rPr lang="en-US" b="1" dirty="0">
                <a:ln w="0"/>
                <a:effectLst>
                  <a:outerShdw blurRad="38100" dist="25400" dir="5400000" algn="ctr" rotWithShape="0">
                    <a:srgbClr val="6E747A">
                      <a:alpha val="43000"/>
                    </a:srgbClr>
                  </a:outerShdw>
                </a:effectLst>
              </a:rPr>
              <a:t>“Twelve Lessons to Open Classrooms and Minds to the World” edited by Dr. Fernando Reimers, Dr. Robert Adams, Jr., and Kristen Shannon with contributions from the 2018 NEA Foundation Global Fellows</a:t>
            </a:r>
          </a:p>
        </p:txBody>
      </p:sp>
      <p:pic>
        <p:nvPicPr>
          <p:cNvPr id="7" name="Picture 6">
            <a:extLst>
              <a:ext uri="{FF2B5EF4-FFF2-40B4-BE49-F238E27FC236}">
                <a16:creationId xmlns:a16="http://schemas.microsoft.com/office/drawing/2014/main" id="{69E5E3F7-0D3E-4F58-A4AA-429A1DDE2CF6}"/>
              </a:ext>
            </a:extLst>
          </p:cNvPr>
          <p:cNvPicPr>
            <a:picLocks noChangeAspect="1"/>
          </p:cNvPicPr>
          <p:nvPr/>
        </p:nvPicPr>
        <p:blipFill>
          <a:blip r:embed="rId2"/>
          <a:stretch>
            <a:fillRect/>
          </a:stretch>
        </p:blipFill>
        <p:spPr>
          <a:xfrm>
            <a:off x="6621259" y="1926865"/>
            <a:ext cx="2453199" cy="326837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00DA5099-ED73-4CDC-ACE8-CD8E3B475DC9}"/>
              </a:ext>
            </a:extLst>
          </p:cNvPr>
          <p:cNvPicPr>
            <a:picLocks noChangeAspect="1"/>
          </p:cNvPicPr>
          <p:nvPr/>
        </p:nvPicPr>
        <p:blipFill>
          <a:blip r:embed="rId3"/>
          <a:stretch>
            <a:fillRect/>
          </a:stretch>
        </p:blipFill>
        <p:spPr>
          <a:xfrm rot="665125">
            <a:off x="9471037" y="940121"/>
            <a:ext cx="2089491" cy="314316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6ED18D87-BDE1-43C1-A0ED-9AA315DBC1F8}"/>
              </a:ext>
            </a:extLst>
          </p:cNvPr>
          <p:cNvPicPr>
            <a:picLocks noChangeAspect="1"/>
          </p:cNvPicPr>
          <p:nvPr/>
        </p:nvPicPr>
        <p:blipFill>
          <a:blip r:embed="rId4"/>
          <a:stretch>
            <a:fillRect/>
          </a:stretch>
        </p:blipFill>
        <p:spPr>
          <a:xfrm rot="394115">
            <a:off x="9053053" y="4192166"/>
            <a:ext cx="2266077" cy="241069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Subtitle 2">
            <a:extLst>
              <a:ext uri="{FF2B5EF4-FFF2-40B4-BE49-F238E27FC236}">
                <a16:creationId xmlns:a16="http://schemas.microsoft.com/office/drawing/2014/main" id="{132611E3-0B1E-4824-9EE8-B49A3F8E30F7}"/>
              </a:ext>
            </a:extLst>
          </p:cNvPr>
          <p:cNvSpPr txBox="1">
            <a:spLocks/>
          </p:cNvSpPr>
          <p:nvPr/>
        </p:nvSpPr>
        <p:spPr>
          <a:xfrm>
            <a:off x="72386" y="3261901"/>
            <a:ext cx="5973313"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1800" dirty="0"/>
              <a:t>I helped to cowrite and test a Kindergarten mindfulness lesson plan with resources.</a:t>
            </a:r>
          </a:p>
          <a:p>
            <a:pPr algn="ctr"/>
            <a:r>
              <a:rPr lang="en-US" sz="1800" dirty="0"/>
              <a:t> The lesson was peer reviewed by curriculum specialists from Better Lesson, a company whose mission is to provide a simple way for educators to connect and share high-quality lesson plans.</a:t>
            </a:r>
          </a:p>
        </p:txBody>
      </p:sp>
    </p:spTree>
    <p:extLst>
      <p:ext uri="{BB962C8B-B14F-4D97-AF65-F5344CB8AC3E}">
        <p14:creationId xmlns:p14="http://schemas.microsoft.com/office/powerpoint/2010/main" val="291049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404037" y="559070"/>
            <a:ext cx="11195603" cy="1049337"/>
          </a:xfrm>
        </p:spPr>
        <p:txBody>
          <a:bodyPr vert="horz" lIns="91440" tIns="45720" rIns="91440" bIns="45720" rtlCol="0" anchor="b">
            <a:noAutofit/>
          </a:bodyPr>
          <a:lstStyle/>
          <a:p>
            <a:pPr algn="ctr"/>
            <a:r>
              <a:rPr lang="en-US" sz="4400" dirty="0"/>
              <a:t>The Journey Continued: Where “I” Will Go from Here…</a:t>
            </a:r>
          </a:p>
        </p:txBody>
      </p:sp>
      <p:sp>
        <p:nvSpPr>
          <p:cNvPr id="3" name="Subtitle 2">
            <a:extLst>
              <a:ext uri="{FF2B5EF4-FFF2-40B4-BE49-F238E27FC236}">
                <a16:creationId xmlns:a16="http://schemas.microsoft.com/office/drawing/2014/main" id="{071E9C37-5DA9-4DF3-BCE1-6A8949B877FD}"/>
              </a:ext>
            </a:extLst>
          </p:cNvPr>
          <p:cNvSpPr>
            <a:spLocks noGrp="1"/>
          </p:cNvSpPr>
          <p:nvPr>
            <p:ph type="subTitle" idx="4294967295"/>
          </p:nvPr>
        </p:nvSpPr>
        <p:spPr>
          <a:xfrm>
            <a:off x="569912" y="1913879"/>
            <a:ext cx="11029728" cy="3860382"/>
          </a:xfrm>
        </p:spPr>
        <p:txBody>
          <a:bodyPr vert="horz" lIns="91440" tIns="45720" rIns="91440" bIns="45720" rtlCol="0" anchor="t">
            <a:normAutofit/>
          </a:bodyPr>
          <a:lstStyle/>
          <a:p>
            <a:r>
              <a:rPr lang="en-US" cap="none" dirty="0"/>
              <a:t>Onward to working with Dr. </a:t>
            </a:r>
            <a:r>
              <a:rPr lang="en-US" dirty="0"/>
              <a:t>Lassiter and my doctoral committee to further refine my research topic of professional development for teachers through travel grant opportunities using the research methodology of autoethnography.</a:t>
            </a:r>
          </a:p>
          <a:p>
            <a:pPr lvl="0"/>
            <a:r>
              <a:rPr lang="en-US" dirty="0"/>
              <a:t>Carolyn Ellis, the “go to” expert in autoethnography, described a need for a research method for our social lives that embraces </a:t>
            </a:r>
            <a:r>
              <a:rPr lang="en-US" b="1" i="1" dirty="0"/>
              <a:t>“a research method that, to the best of its/our ability, acknowledges and accommodates mess and chaos, uncertainty and emotion” in contrast to the “prediction and control” needed in the hard sciences that “do not translate movements and meanings of humans in social interaction or speak to the significance of human thought and action”</a:t>
            </a:r>
            <a:r>
              <a:rPr lang="en-US" dirty="0"/>
              <a:t> (Adams, Holman Jones, &amp; Ellis, 2015, p. 9).</a:t>
            </a:r>
          </a:p>
          <a:p>
            <a:endParaRPr lang="en-US" sz="2400" cap="none" dirty="0"/>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1662758"/>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59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404037" y="1096911"/>
            <a:ext cx="11195603" cy="1049337"/>
          </a:xfrm>
        </p:spPr>
        <p:txBody>
          <a:bodyPr vert="horz" lIns="91440" tIns="45720" rIns="91440" bIns="45720" rtlCol="0" anchor="b">
            <a:noAutofit/>
          </a:bodyPr>
          <a:lstStyle/>
          <a:p>
            <a:pPr algn="ctr"/>
            <a:r>
              <a:rPr lang="en-US" sz="4400" dirty="0"/>
              <a:t>Thank you to my committee and Marshall University for supporting my </a:t>
            </a:r>
            <a:r>
              <a:rPr lang="en-US" sz="4400"/>
              <a:t>doctoral journey!</a:t>
            </a:r>
            <a:endParaRPr lang="en-US" sz="4400" dirty="0"/>
          </a:p>
        </p:txBody>
      </p:sp>
      <p:sp>
        <p:nvSpPr>
          <p:cNvPr id="3" name="Subtitle 2">
            <a:extLst>
              <a:ext uri="{FF2B5EF4-FFF2-40B4-BE49-F238E27FC236}">
                <a16:creationId xmlns:a16="http://schemas.microsoft.com/office/drawing/2014/main" id="{071E9C37-5DA9-4DF3-BCE1-6A8949B877FD}"/>
              </a:ext>
            </a:extLst>
          </p:cNvPr>
          <p:cNvSpPr>
            <a:spLocks noGrp="1"/>
          </p:cNvSpPr>
          <p:nvPr>
            <p:ph type="subTitle" idx="4294967295"/>
          </p:nvPr>
        </p:nvSpPr>
        <p:spPr>
          <a:xfrm>
            <a:off x="581136" y="2642012"/>
            <a:ext cx="11029728" cy="3281363"/>
          </a:xfrm>
        </p:spPr>
        <p:txBody>
          <a:bodyPr vert="horz" lIns="91440" tIns="45720" rIns="91440" bIns="45720" rtlCol="0" anchor="t">
            <a:normAutofit/>
          </a:bodyPr>
          <a:lstStyle/>
          <a:p>
            <a:r>
              <a:rPr lang="en-US" sz="3200" dirty="0"/>
              <a:t>Committee Chair: L. Eric Lassiter, Ph.D.</a:t>
            </a:r>
          </a:p>
          <a:p>
            <a:r>
              <a:rPr lang="en-US" sz="3200" dirty="0"/>
              <a:t>Elizabeth Campbell, Ph.D.</a:t>
            </a:r>
          </a:p>
          <a:p>
            <a:r>
              <a:rPr lang="en-US" sz="3200" dirty="0"/>
              <a:t>Lisa A. Heaton, Ph.D.</a:t>
            </a:r>
          </a:p>
          <a:p>
            <a:r>
              <a:rPr lang="en-US" sz="3200" dirty="0"/>
              <a:t>Shelia Chipley, Ed.D</a:t>
            </a:r>
          </a:p>
          <a:p>
            <a:endParaRPr lang="en-US" sz="2400" cap="none" dirty="0"/>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2390891"/>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DEFFCB4C-26B4-4728-AF07-78F1D0C5B630}"/>
              </a:ext>
            </a:extLst>
          </p:cNvPr>
          <p:cNvPicPr>
            <a:picLocks noChangeAspect="1"/>
          </p:cNvPicPr>
          <p:nvPr/>
        </p:nvPicPr>
        <p:blipFill>
          <a:blip r:embed="rId2"/>
          <a:stretch>
            <a:fillRect/>
          </a:stretch>
        </p:blipFill>
        <p:spPr>
          <a:xfrm>
            <a:off x="7883302" y="3328965"/>
            <a:ext cx="2926097" cy="1907455"/>
          </a:xfrm>
          <a:prstGeom prst="rect">
            <a:avLst/>
          </a:prstGeom>
        </p:spPr>
      </p:pic>
    </p:spTree>
    <p:extLst>
      <p:ext uri="{BB962C8B-B14F-4D97-AF65-F5344CB8AC3E}">
        <p14:creationId xmlns:p14="http://schemas.microsoft.com/office/powerpoint/2010/main" val="13623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404037" y="222860"/>
            <a:ext cx="11195603" cy="1049337"/>
          </a:xfrm>
        </p:spPr>
        <p:txBody>
          <a:bodyPr vert="horz" lIns="91440" tIns="45720" rIns="91440" bIns="45720" rtlCol="0" anchor="b">
            <a:noAutofit/>
          </a:bodyPr>
          <a:lstStyle/>
          <a:p>
            <a:pPr algn="ctr"/>
            <a:r>
              <a:rPr lang="en-US" sz="4400" dirty="0"/>
              <a:t>Resources</a:t>
            </a:r>
          </a:p>
        </p:txBody>
      </p:sp>
      <p:sp>
        <p:nvSpPr>
          <p:cNvPr id="3" name="Subtitle 2">
            <a:extLst>
              <a:ext uri="{FF2B5EF4-FFF2-40B4-BE49-F238E27FC236}">
                <a16:creationId xmlns:a16="http://schemas.microsoft.com/office/drawing/2014/main" id="{071E9C37-5DA9-4DF3-BCE1-6A8949B877FD}"/>
              </a:ext>
            </a:extLst>
          </p:cNvPr>
          <p:cNvSpPr>
            <a:spLocks noGrp="1"/>
          </p:cNvSpPr>
          <p:nvPr>
            <p:ph type="subTitle" idx="4294967295"/>
          </p:nvPr>
        </p:nvSpPr>
        <p:spPr>
          <a:xfrm>
            <a:off x="634889" y="1789775"/>
            <a:ext cx="10978928" cy="3931495"/>
          </a:xfrm>
        </p:spPr>
        <p:txBody>
          <a:bodyPr vert="horz" lIns="91440" tIns="45720" rIns="91440" bIns="45720" rtlCol="0" anchor="t">
            <a:normAutofit/>
          </a:bodyPr>
          <a:lstStyle/>
          <a:p>
            <a:pPr marL="0" indent="0">
              <a:buNone/>
            </a:pPr>
            <a:r>
              <a:rPr lang="en-US" dirty="0"/>
              <a:t>Adams, T. E., Holman Jones, S., &amp; Ellis, C. (2015). </a:t>
            </a:r>
            <a:r>
              <a:rPr lang="en-US" i="1" dirty="0"/>
              <a:t>Autoethnography: Understanding Qualitative  	Research</a:t>
            </a:r>
            <a:r>
              <a:rPr lang="en-US" dirty="0"/>
              <a:t>. New York, NY: Oxford University Press.</a:t>
            </a:r>
          </a:p>
          <a:p>
            <a:pPr marL="0" indent="0">
              <a:buNone/>
            </a:pPr>
            <a:r>
              <a:rPr lang="en-US" dirty="0"/>
              <a:t>Ellis, C. (1997). Evocative autoethnography: Writing emotionally about our lives. In W. Tierney 	&amp; Y. Lincoln (Eds.), Representation and the text: Re-framing the narrative voice (pp. 	116-139). Albany: State University of New York.</a:t>
            </a:r>
          </a:p>
          <a:p>
            <a:pPr marL="0" indent="0">
              <a:buNone/>
            </a:pPr>
            <a:r>
              <a:rPr lang="en-US" dirty="0"/>
              <a:t>Goldblatt, P. F. (2006). How John Dewey’s Theories Underpin Art and Art Education. Education 	and Culture, 22(1), 17-34.</a:t>
            </a:r>
          </a:p>
          <a:p>
            <a:pPr marL="0" indent="0">
              <a:buNone/>
            </a:pPr>
            <a:r>
              <a:rPr lang="en-US" dirty="0"/>
              <a:t>Schwandt, T. A. (2007). The Sage dictionary of qualitative inquiry (Third ed.). Los Angeles: Sage.</a:t>
            </a:r>
          </a:p>
          <a:p>
            <a:pPr marL="0" indent="0">
              <a:buNone/>
            </a:pPr>
            <a:endParaRPr lang="en-US" sz="2400" cap="none" dirty="0"/>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1463252"/>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81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333429" y="0"/>
            <a:ext cx="10950575" cy="1049337"/>
          </a:xfrm>
        </p:spPr>
        <p:txBody>
          <a:bodyPr vert="horz" lIns="91440" tIns="45720" rIns="91440" bIns="45720" rtlCol="0" anchor="b">
            <a:noAutofit/>
          </a:bodyPr>
          <a:lstStyle/>
          <a:p>
            <a:pPr algn="ctr"/>
            <a:r>
              <a:rPr lang="en-US" sz="4000" dirty="0"/>
              <a:t>Introduction:  How did I get here?</a:t>
            </a:r>
          </a:p>
        </p:txBody>
      </p:sp>
      <p:sp>
        <p:nvSpPr>
          <p:cNvPr id="3" name="Subtitle 2">
            <a:extLst>
              <a:ext uri="{FF2B5EF4-FFF2-40B4-BE49-F238E27FC236}">
                <a16:creationId xmlns:a16="http://schemas.microsoft.com/office/drawing/2014/main" id="{071E9C37-5DA9-4DF3-BCE1-6A8949B877FD}"/>
              </a:ext>
            </a:extLst>
          </p:cNvPr>
          <p:cNvSpPr>
            <a:spLocks noGrp="1"/>
          </p:cNvSpPr>
          <p:nvPr>
            <p:ph type="subTitle" idx="4294967295"/>
          </p:nvPr>
        </p:nvSpPr>
        <p:spPr>
          <a:xfrm>
            <a:off x="318237" y="1278527"/>
            <a:ext cx="8080231" cy="4775824"/>
          </a:xfrm>
        </p:spPr>
        <p:txBody>
          <a:bodyPr vert="horz" lIns="91440" tIns="45720" rIns="91440" bIns="45720" rtlCol="0" anchor="t">
            <a:normAutofit fontScale="92500" lnSpcReduction="20000"/>
          </a:bodyPr>
          <a:lstStyle/>
          <a:p>
            <a:r>
              <a:rPr lang="en-US" cap="none" dirty="0"/>
              <a:t>Influential Teachers and Mentors</a:t>
            </a:r>
          </a:p>
          <a:p>
            <a:r>
              <a:rPr lang="en-US" cap="none" dirty="0"/>
              <a:t>Underg</a:t>
            </a:r>
            <a:r>
              <a:rPr lang="en-US" dirty="0"/>
              <a:t>raduate Degrees:  Art Education &amp; </a:t>
            </a:r>
            <a:r>
              <a:rPr lang="en-US" cap="none" dirty="0"/>
              <a:t>Graphic Design/Studio Art</a:t>
            </a:r>
            <a:r>
              <a:rPr lang="en-US" dirty="0"/>
              <a:t>:  Concord University</a:t>
            </a:r>
          </a:p>
          <a:p>
            <a:r>
              <a:rPr lang="en-US" dirty="0"/>
              <a:t>1</a:t>
            </a:r>
            <a:r>
              <a:rPr lang="en-US" baseline="30000" dirty="0"/>
              <a:t>st</a:t>
            </a:r>
            <a:r>
              <a:rPr lang="en-US" dirty="0"/>
              <a:t> Teaching Job:  Alternative Education Center led to a Masters in Special Education from Marshall University 2006</a:t>
            </a:r>
          </a:p>
          <a:p>
            <a:r>
              <a:rPr lang="en-US" dirty="0"/>
              <a:t>2</a:t>
            </a:r>
            <a:r>
              <a:rPr lang="en-US" baseline="30000" dirty="0"/>
              <a:t>nd</a:t>
            </a:r>
            <a:r>
              <a:rPr lang="en-US" dirty="0"/>
              <a:t> Job and Current Teaching Career:  Art Teacher and Principal’s Designee at Bradley Elementary</a:t>
            </a:r>
          </a:p>
          <a:p>
            <a:r>
              <a:rPr lang="en-US" dirty="0"/>
              <a:t>National Board Certification in Early/Middle Childhood Art in 2012</a:t>
            </a:r>
          </a:p>
          <a:p>
            <a:r>
              <a:rPr lang="en-US" dirty="0"/>
              <a:t>Global Rural Trust Fellow: 2013 </a:t>
            </a:r>
          </a:p>
          <a:p>
            <a:r>
              <a:rPr lang="en-US" dirty="0"/>
              <a:t>Certificate in Educational Leadership from Concord University 2015</a:t>
            </a:r>
          </a:p>
          <a:p>
            <a:r>
              <a:rPr lang="en-US" dirty="0"/>
              <a:t>NEA Foundation Global Fellow: 2018</a:t>
            </a:r>
          </a:p>
          <a:p>
            <a:r>
              <a:rPr lang="en-US" dirty="0"/>
              <a:t>Doctoral Student:  Marshall University</a:t>
            </a:r>
          </a:p>
          <a:p>
            <a:endParaRPr lang="en-US" dirty="0"/>
          </a:p>
          <a:p>
            <a:endParaRPr lang="en-US" sz="2400" cap="none" dirty="0"/>
          </a:p>
          <a:p>
            <a:endParaRPr lang="en-US" sz="2400" cap="none" dirty="0"/>
          </a:p>
          <a:p>
            <a:endParaRPr lang="en-US" sz="2400" cap="none" dirty="0"/>
          </a:p>
        </p:txBody>
      </p:sp>
      <p:pic>
        <p:nvPicPr>
          <p:cNvPr id="6" name="Picture 5">
            <a:extLst>
              <a:ext uri="{FF2B5EF4-FFF2-40B4-BE49-F238E27FC236}">
                <a16:creationId xmlns:a16="http://schemas.microsoft.com/office/drawing/2014/main" id="{FC42C98E-4F94-4C1A-B79B-520F1E148CFE}"/>
              </a:ext>
            </a:extLst>
          </p:cNvPr>
          <p:cNvPicPr>
            <a:picLocks noChangeAspect="1"/>
          </p:cNvPicPr>
          <p:nvPr/>
        </p:nvPicPr>
        <p:blipFill>
          <a:blip r:embed="rId2"/>
          <a:stretch>
            <a:fillRect/>
          </a:stretch>
        </p:blipFill>
        <p:spPr>
          <a:xfrm>
            <a:off x="9681950" y="216084"/>
            <a:ext cx="2191813" cy="2739767"/>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667862" y="1077948"/>
            <a:ext cx="8853378"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A group of people posing for the camera&#10;&#10;Description automatically generated">
            <a:extLst>
              <a:ext uri="{FF2B5EF4-FFF2-40B4-BE49-F238E27FC236}">
                <a16:creationId xmlns:a16="http://schemas.microsoft.com/office/drawing/2014/main" id="{102E4EAF-DF96-4DE1-989B-6894DAFFE745}"/>
              </a:ext>
            </a:extLst>
          </p:cNvPr>
          <p:cNvPicPr>
            <a:picLocks noChangeAspect="1"/>
          </p:cNvPicPr>
          <p:nvPr/>
        </p:nvPicPr>
        <p:blipFill rotWithShape="1">
          <a:blip r:embed="rId3"/>
          <a:srcRect l="57520" r="29457" b="71783"/>
          <a:stretch/>
        </p:blipFill>
        <p:spPr>
          <a:xfrm>
            <a:off x="8240940" y="1585967"/>
            <a:ext cx="1280300" cy="208047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DA5A942-77CD-4004-A0EC-AAEF1BB05D0F}"/>
              </a:ext>
            </a:extLst>
          </p:cNvPr>
          <p:cNvPicPr>
            <a:picLocks noChangeAspect="1"/>
          </p:cNvPicPr>
          <p:nvPr/>
        </p:nvPicPr>
        <p:blipFill rotWithShape="1">
          <a:blip r:embed="rId4"/>
          <a:srcRect l="6024" t="9674"/>
          <a:stretch/>
        </p:blipFill>
        <p:spPr>
          <a:xfrm>
            <a:off x="9016409" y="3539039"/>
            <a:ext cx="2857354" cy="2312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721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620712" y="-140813"/>
            <a:ext cx="10950575" cy="1049337"/>
          </a:xfrm>
        </p:spPr>
        <p:txBody>
          <a:bodyPr vert="horz" lIns="91440" tIns="45720" rIns="91440" bIns="45720" rtlCol="0" anchor="b">
            <a:noAutofit/>
          </a:bodyPr>
          <a:lstStyle/>
          <a:p>
            <a:pPr algn="ctr"/>
            <a:r>
              <a:rPr lang="en-US" sz="4400" dirty="0"/>
              <a:t>Finding My Footing:  Fall Semester 2016</a:t>
            </a:r>
          </a:p>
        </p:txBody>
      </p:sp>
      <p:sp>
        <p:nvSpPr>
          <p:cNvPr id="3" name="Subtitle 2">
            <a:extLst>
              <a:ext uri="{FF2B5EF4-FFF2-40B4-BE49-F238E27FC236}">
                <a16:creationId xmlns:a16="http://schemas.microsoft.com/office/drawing/2014/main" id="{071E9C37-5DA9-4DF3-BCE1-6A8949B877FD}"/>
              </a:ext>
            </a:extLst>
          </p:cNvPr>
          <p:cNvSpPr>
            <a:spLocks noGrp="1"/>
          </p:cNvSpPr>
          <p:nvPr>
            <p:ph type="subTitle" idx="4294967295"/>
          </p:nvPr>
        </p:nvSpPr>
        <p:spPr>
          <a:xfrm>
            <a:off x="1098697" y="1686786"/>
            <a:ext cx="9994605" cy="3281363"/>
          </a:xfrm>
        </p:spPr>
        <p:txBody>
          <a:bodyPr vert="horz" lIns="91440" tIns="45720" rIns="91440" bIns="45720" rtlCol="0" anchor="t">
            <a:normAutofit/>
          </a:bodyPr>
          <a:lstStyle/>
          <a:p>
            <a:r>
              <a:rPr lang="en-US" sz="2400" dirty="0"/>
              <a:t>Outlined the expectations of the Curriculum and Instruction program.</a:t>
            </a:r>
            <a:endParaRPr lang="en-US" sz="2400" cap="none" dirty="0"/>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098697" y="1057824"/>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B5FECF-550A-4FA0-BCB0-4EFCDAFBFB48}"/>
              </a:ext>
            </a:extLst>
          </p:cNvPr>
          <p:cNvSpPr txBox="1"/>
          <p:nvPr/>
        </p:nvSpPr>
        <p:spPr>
          <a:xfrm>
            <a:off x="3639878" y="2469515"/>
            <a:ext cx="4912242" cy="461665"/>
          </a:xfrm>
          <a:prstGeom prst="rect">
            <a:avLst/>
          </a:prstGeom>
          <a:noFill/>
        </p:spPr>
        <p:txBody>
          <a:bodyPr wrap="square" rtlCol="0">
            <a:spAutoFit/>
          </a:bodyPr>
          <a:lstStyle/>
          <a:p>
            <a:pPr algn="ctr"/>
            <a:r>
              <a:rPr lang="en-US" sz="2400" b="1" dirty="0"/>
              <a:t>LS 703:  Research Design</a:t>
            </a:r>
          </a:p>
        </p:txBody>
      </p:sp>
      <p:sp>
        <p:nvSpPr>
          <p:cNvPr id="7" name="TextBox 6">
            <a:extLst>
              <a:ext uri="{FF2B5EF4-FFF2-40B4-BE49-F238E27FC236}">
                <a16:creationId xmlns:a16="http://schemas.microsoft.com/office/drawing/2014/main" id="{B0B48A81-18C1-4AC0-B0AB-BB31C8956F00}"/>
              </a:ext>
            </a:extLst>
          </p:cNvPr>
          <p:cNvSpPr txBox="1"/>
          <p:nvPr/>
        </p:nvSpPr>
        <p:spPr>
          <a:xfrm>
            <a:off x="2665993" y="1225121"/>
            <a:ext cx="6860012" cy="461665"/>
          </a:xfrm>
          <a:prstGeom prst="rect">
            <a:avLst/>
          </a:prstGeom>
          <a:noFill/>
        </p:spPr>
        <p:txBody>
          <a:bodyPr wrap="square" rtlCol="0">
            <a:spAutoFit/>
          </a:bodyPr>
          <a:lstStyle/>
          <a:p>
            <a:pPr algn="ctr"/>
            <a:r>
              <a:rPr lang="en-US" sz="2400" b="1" dirty="0"/>
              <a:t>LS 719:  Introduction to Doctoral Studies</a:t>
            </a:r>
          </a:p>
        </p:txBody>
      </p:sp>
      <p:cxnSp>
        <p:nvCxnSpPr>
          <p:cNvPr id="9" name="Straight Connector 8">
            <a:extLst>
              <a:ext uri="{FF2B5EF4-FFF2-40B4-BE49-F238E27FC236}">
                <a16:creationId xmlns:a16="http://schemas.microsoft.com/office/drawing/2014/main" id="{54F68FF0-9DDF-4E91-8CED-9BB996E4A92F}"/>
              </a:ext>
            </a:extLst>
          </p:cNvPr>
          <p:cNvCxnSpPr>
            <a:cxnSpLocks/>
          </p:cNvCxnSpPr>
          <p:nvPr/>
        </p:nvCxnSpPr>
        <p:spPr>
          <a:xfrm>
            <a:off x="1935126" y="2304819"/>
            <a:ext cx="8420987"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C28D3DFE-34F9-400D-987F-BCB5EC112449}"/>
              </a:ext>
            </a:extLst>
          </p:cNvPr>
          <p:cNvSpPr txBox="1">
            <a:spLocks/>
          </p:cNvSpPr>
          <p:nvPr/>
        </p:nvSpPr>
        <p:spPr>
          <a:xfrm>
            <a:off x="2332075" y="2880644"/>
            <a:ext cx="8024038"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First became interested in pursuing qualitative research.</a:t>
            </a:r>
          </a:p>
        </p:txBody>
      </p:sp>
      <p:cxnSp>
        <p:nvCxnSpPr>
          <p:cNvPr id="17" name="Straight Connector 16">
            <a:extLst>
              <a:ext uri="{FF2B5EF4-FFF2-40B4-BE49-F238E27FC236}">
                <a16:creationId xmlns:a16="http://schemas.microsoft.com/office/drawing/2014/main" id="{03DACBFC-0911-433E-B9FA-C7009DD3EB52}"/>
              </a:ext>
            </a:extLst>
          </p:cNvPr>
          <p:cNvCxnSpPr>
            <a:cxnSpLocks/>
          </p:cNvCxnSpPr>
          <p:nvPr/>
        </p:nvCxnSpPr>
        <p:spPr>
          <a:xfrm>
            <a:off x="2332075" y="3591544"/>
            <a:ext cx="7747590"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C49846-A450-4CA0-87F7-59F94D825DE8}"/>
              </a:ext>
            </a:extLst>
          </p:cNvPr>
          <p:cNvSpPr txBox="1"/>
          <p:nvPr/>
        </p:nvSpPr>
        <p:spPr>
          <a:xfrm>
            <a:off x="3639878" y="3745998"/>
            <a:ext cx="4912242" cy="461665"/>
          </a:xfrm>
          <a:prstGeom prst="rect">
            <a:avLst/>
          </a:prstGeom>
          <a:noFill/>
        </p:spPr>
        <p:txBody>
          <a:bodyPr wrap="square" rtlCol="0">
            <a:spAutoFit/>
          </a:bodyPr>
          <a:lstStyle/>
          <a:p>
            <a:pPr algn="ctr"/>
            <a:r>
              <a:rPr lang="en-US" sz="2400" b="1" dirty="0"/>
              <a:t>CI 701:  Curriculum Development</a:t>
            </a:r>
          </a:p>
        </p:txBody>
      </p:sp>
      <p:sp>
        <p:nvSpPr>
          <p:cNvPr id="21" name="Subtitle 2">
            <a:extLst>
              <a:ext uri="{FF2B5EF4-FFF2-40B4-BE49-F238E27FC236}">
                <a16:creationId xmlns:a16="http://schemas.microsoft.com/office/drawing/2014/main" id="{49C2F767-257E-4B44-89F1-5A597D377B83}"/>
              </a:ext>
            </a:extLst>
          </p:cNvPr>
          <p:cNvSpPr txBox="1">
            <a:spLocks/>
          </p:cNvSpPr>
          <p:nvPr/>
        </p:nvSpPr>
        <p:spPr>
          <a:xfrm>
            <a:off x="240633" y="4251879"/>
            <a:ext cx="11951367"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The 6</a:t>
            </a:r>
            <a:r>
              <a:rPr lang="en-US" sz="2400" baseline="30000" dirty="0"/>
              <a:t>th</a:t>
            </a:r>
            <a:r>
              <a:rPr lang="en-US" sz="2400" dirty="0"/>
              <a:t> edition APA manual:  First person voice is acceptable in academic writing.</a:t>
            </a:r>
          </a:p>
          <a:p>
            <a:r>
              <a:rPr lang="en-US" sz="2400" dirty="0"/>
              <a:t>Using “I” shifted my mindset to making me responsible “on paper” for what I was thinking and believing.  </a:t>
            </a:r>
          </a:p>
        </p:txBody>
      </p:sp>
    </p:spTree>
    <p:extLst>
      <p:ext uri="{BB962C8B-B14F-4D97-AF65-F5344CB8AC3E}">
        <p14:creationId xmlns:p14="http://schemas.microsoft.com/office/powerpoint/2010/main" val="336372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620712" y="-181574"/>
            <a:ext cx="10950575" cy="1049337"/>
          </a:xfrm>
        </p:spPr>
        <p:txBody>
          <a:bodyPr vert="horz" lIns="91440" tIns="45720" rIns="91440" bIns="45720" rtlCol="0" anchor="b">
            <a:noAutofit/>
          </a:bodyPr>
          <a:lstStyle/>
          <a:p>
            <a:pPr algn="ctr"/>
            <a:r>
              <a:rPr lang="en-US" sz="4400" dirty="0"/>
              <a:t>A Foothold Found:  Spring 2017</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963251"/>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663D241E-DFB7-4023-8CDA-BAA4289DE49A}"/>
              </a:ext>
            </a:extLst>
          </p:cNvPr>
          <p:cNvSpPr txBox="1">
            <a:spLocks/>
          </p:cNvSpPr>
          <p:nvPr/>
        </p:nvSpPr>
        <p:spPr>
          <a:xfrm>
            <a:off x="4639173" y="1711539"/>
            <a:ext cx="7408449"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2400" dirty="0"/>
              <a:t>Added the statistics component to the groundwork laid into the Research Methods class. </a:t>
            </a:r>
          </a:p>
        </p:txBody>
      </p:sp>
      <p:sp>
        <p:nvSpPr>
          <p:cNvPr id="6" name="TextBox 5">
            <a:extLst>
              <a:ext uri="{FF2B5EF4-FFF2-40B4-BE49-F238E27FC236}">
                <a16:creationId xmlns:a16="http://schemas.microsoft.com/office/drawing/2014/main" id="{2BEB5359-4E9B-45B1-819D-748209213884}"/>
              </a:ext>
            </a:extLst>
          </p:cNvPr>
          <p:cNvSpPr txBox="1"/>
          <p:nvPr/>
        </p:nvSpPr>
        <p:spPr>
          <a:xfrm>
            <a:off x="4213604" y="2951853"/>
            <a:ext cx="8173453" cy="830997"/>
          </a:xfrm>
          <a:prstGeom prst="rect">
            <a:avLst/>
          </a:prstGeom>
          <a:noFill/>
        </p:spPr>
        <p:txBody>
          <a:bodyPr wrap="square" rtlCol="0">
            <a:spAutoFit/>
          </a:bodyPr>
          <a:lstStyle/>
          <a:p>
            <a:pPr algn="ctr"/>
            <a:r>
              <a:rPr lang="en-US" sz="2400" b="1" dirty="0"/>
              <a:t>CI 704:  Social and Political Determinants </a:t>
            </a:r>
          </a:p>
          <a:p>
            <a:pPr algn="ctr"/>
            <a:r>
              <a:rPr lang="en-US" sz="2400" b="1" dirty="0"/>
              <a:t>of Curriculum</a:t>
            </a:r>
          </a:p>
        </p:txBody>
      </p:sp>
      <p:sp>
        <p:nvSpPr>
          <p:cNvPr id="7" name="TextBox 6">
            <a:extLst>
              <a:ext uri="{FF2B5EF4-FFF2-40B4-BE49-F238E27FC236}">
                <a16:creationId xmlns:a16="http://schemas.microsoft.com/office/drawing/2014/main" id="{15E87DF7-EAD4-46AC-9EC9-6521A4583B7D}"/>
              </a:ext>
            </a:extLst>
          </p:cNvPr>
          <p:cNvSpPr txBox="1"/>
          <p:nvPr/>
        </p:nvSpPr>
        <p:spPr>
          <a:xfrm>
            <a:off x="4639173" y="1249874"/>
            <a:ext cx="6860012" cy="461665"/>
          </a:xfrm>
          <a:prstGeom prst="rect">
            <a:avLst/>
          </a:prstGeom>
          <a:noFill/>
        </p:spPr>
        <p:txBody>
          <a:bodyPr wrap="square" rtlCol="0">
            <a:spAutoFit/>
          </a:bodyPr>
          <a:lstStyle/>
          <a:p>
            <a:pPr algn="ctr"/>
            <a:r>
              <a:rPr lang="en-US" sz="2400" b="1" dirty="0"/>
              <a:t>EDF 517:  Statistical Methods</a:t>
            </a:r>
          </a:p>
        </p:txBody>
      </p:sp>
      <p:cxnSp>
        <p:nvCxnSpPr>
          <p:cNvPr id="9" name="Straight Connector 8">
            <a:extLst>
              <a:ext uri="{FF2B5EF4-FFF2-40B4-BE49-F238E27FC236}">
                <a16:creationId xmlns:a16="http://schemas.microsoft.com/office/drawing/2014/main" id="{9CB3D1D7-6D78-428F-87D0-47EA15F3E420}"/>
              </a:ext>
            </a:extLst>
          </p:cNvPr>
          <p:cNvCxnSpPr>
            <a:cxnSpLocks/>
          </p:cNvCxnSpPr>
          <p:nvPr/>
        </p:nvCxnSpPr>
        <p:spPr>
          <a:xfrm>
            <a:off x="5101477" y="2809750"/>
            <a:ext cx="6397708"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225387BD-B10A-49EC-A588-A8163A62C982}"/>
              </a:ext>
            </a:extLst>
          </p:cNvPr>
          <p:cNvSpPr txBox="1">
            <a:spLocks/>
          </p:cNvSpPr>
          <p:nvPr/>
        </p:nvSpPr>
        <p:spPr>
          <a:xfrm>
            <a:off x="3700710" y="3782850"/>
            <a:ext cx="8633204"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2400" dirty="0"/>
              <a:t>First engaged in research that was relevant and influential within my school as a mixed methods study examining the obstacles implementing STEAM education.</a:t>
            </a:r>
          </a:p>
          <a:p>
            <a:pPr algn="ctr"/>
            <a:r>
              <a:rPr lang="en-US" sz="2400" dirty="0"/>
              <a:t>Went through the process of obtaining IRB approval.</a:t>
            </a:r>
          </a:p>
        </p:txBody>
      </p:sp>
      <p:pic>
        <p:nvPicPr>
          <p:cNvPr id="13" name="Picture 12" descr="A screenshot of text&#10;&#10;Description automatically generated">
            <a:extLst>
              <a:ext uri="{FF2B5EF4-FFF2-40B4-BE49-F238E27FC236}">
                <a16:creationId xmlns:a16="http://schemas.microsoft.com/office/drawing/2014/main" id="{A7166E41-45AC-4417-84DF-B66EEA4FF77A}"/>
              </a:ext>
            </a:extLst>
          </p:cNvPr>
          <p:cNvPicPr>
            <a:picLocks noChangeAspect="1"/>
          </p:cNvPicPr>
          <p:nvPr/>
        </p:nvPicPr>
        <p:blipFill>
          <a:blip r:embed="rId2"/>
          <a:stretch>
            <a:fillRect/>
          </a:stretch>
        </p:blipFill>
        <p:spPr>
          <a:xfrm>
            <a:off x="607453" y="1563773"/>
            <a:ext cx="3040114" cy="3936274"/>
          </a:xfrm>
          <a:prstGeom prst="rect">
            <a:avLst/>
          </a:prstGeom>
          <a:solidFill>
            <a:srgbClr val="FFFFFF">
              <a:shade val="85000"/>
            </a:srgbClr>
          </a:solidFill>
          <a:ln w="3810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4218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620712" y="-208629"/>
            <a:ext cx="10950575" cy="1049337"/>
          </a:xfrm>
        </p:spPr>
        <p:txBody>
          <a:bodyPr vert="horz" lIns="91440" tIns="45720" rIns="91440" bIns="45720" rtlCol="0" anchor="b">
            <a:noAutofit/>
          </a:bodyPr>
          <a:lstStyle/>
          <a:p>
            <a:pPr algn="ctr"/>
            <a:r>
              <a:rPr lang="en-US" sz="4400" dirty="0"/>
              <a:t>“I” Found My Footing:  Summer 2017</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127051" y="993874"/>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6AFA8588-A474-4B85-A6BF-5CF68679F649}"/>
              </a:ext>
            </a:extLst>
          </p:cNvPr>
          <p:cNvSpPr txBox="1">
            <a:spLocks/>
          </p:cNvSpPr>
          <p:nvPr/>
        </p:nvSpPr>
        <p:spPr>
          <a:xfrm>
            <a:off x="-169758" y="1500984"/>
            <a:ext cx="8696086"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dirty="0"/>
              <a:t>Serendipitous Pairing of Classes</a:t>
            </a:r>
          </a:p>
          <a:p>
            <a:pPr algn="ctr"/>
            <a:r>
              <a:rPr lang="en-US" dirty="0"/>
              <a:t>Both classes introduced ethnography as “process and product” (Schwandt, 2007, p. 117).</a:t>
            </a:r>
          </a:p>
          <a:p>
            <a:pPr algn="ctr"/>
            <a:r>
              <a:rPr lang="en-US" dirty="0"/>
              <a:t>Reconnected with the overall field of the Humanities as a content area.</a:t>
            </a:r>
          </a:p>
          <a:p>
            <a:pPr algn="ctr"/>
            <a:r>
              <a:rPr lang="en-US" sz="2400" dirty="0"/>
              <a:t> </a:t>
            </a:r>
          </a:p>
        </p:txBody>
      </p:sp>
      <p:sp>
        <p:nvSpPr>
          <p:cNvPr id="12" name="TextBox 11">
            <a:extLst>
              <a:ext uri="{FF2B5EF4-FFF2-40B4-BE49-F238E27FC236}">
                <a16:creationId xmlns:a16="http://schemas.microsoft.com/office/drawing/2014/main" id="{AF35782A-0E17-43EE-B952-17062AD2FC4F}"/>
              </a:ext>
            </a:extLst>
          </p:cNvPr>
          <p:cNvSpPr txBox="1"/>
          <p:nvPr/>
        </p:nvSpPr>
        <p:spPr>
          <a:xfrm>
            <a:off x="91559" y="1109982"/>
            <a:ext cx="8173453" cy="461665"/>
          </a:xfrm>
          <a:prstGeom prst="rect">
            <a:avLst/>
          </a:prstGeom>
          <a:noFill/>
        </p:spPr>
        <p:txBody>
          <a:bodyPr wrap="square" rtlCol="0">
            <a:spAutoFit/>
          </a:bodyPr>
          <a:lstStyle/>
          <a:p>
            <a:pPr algn="ctr"/>
            <a:r>
              <a:rPr lang="en-US" sz="2400" b="1" dirty="0">
                <a:ln w="0"/>
                <a:effectLst>
                  <a:outerShdw blurRad="38100" dist="25400" dir="5400000" algn="ctr" rotWithShape="0">
                    <a:srgbClr val="6E747A">
                      <a:alpha val="43000"/>
                    </a:srgbClr>
                  </a:outerShdw>
                </a:effectLst>
              </a:rPr>
              <a:t>HUMN 600: Introduction to Humanities </a:t>
            </a:r>
          </a:p>
        </p:txBody>
      </p:sp>
      <p:sp>
        <p:nvSpPr>
          <p:cNvPr id="13" name="TextBox 12">
            <a:extLst>
              <a:ext uri="{FF2B5EF4-FFF2-40B4-BE49-F238E27FC236}">
                <a16:creationId xmlns:a16="http://schemas.microsoft.com/office/drawing/2014/main" id="{18F244F1-DE33-4E93-A813-719F5C6D152C}"/>
              </a:ext>
            </a:extLst>
          </p:cNvPr>
          <p:cNvSpPr txBox="1"/>
          <p:nvPr/>
        </p:nvSpPr>
        <p:spPr>
          <a:xfrm>
            <a:off x="748279" y="3336958"/>
            <a:ext cx="6860012" cy="461665"/>
          </a:xfrm>
          <a:prstGeom prst="rect">
            <a:avLst/>
          </a:prstGeom>
          <a:noFill/>
        </p:spPr>
        <p:txBody>
          <a:bodyPr wrap="square" rtlCol="0">
            <a:spAutoFit/>
          </a:bodyPr>
          <a:lstStyle/>
          <a:p>
            <a:pPr algn="ctr"/>
            <a:r>
              <a:rPr lang="en-US" sz="2400" b="1" dirty="0">
                <a:ln w="0"/>
                <a:effectLst>
                  <a:outerShdw blurRad="38100" dist="25400" dir="5400000" algn="ctr" rotWithShape="0">
                    <a:srgbClr val="6E747A">
                      <a:alpha val="43000"/>
                    </a:srgbClr>
                  </a:outerShdw>
                </a:effectLst>
              </a:rPr>
              <a:t>EDF 625:  Qualitative Research in Education </a:t>
            </a:r>
          </a:p>
        </p:txBody>
      </p:sp>
      <p:sp>
        <p:nvSpPr>
          <p:cNvPr id="15" name="Subtitle 2">
            <a:extLst>
              <a:ext uri="{FF2B5EF4-FFF2-40B4-BE49-F238E27FC236}">
                <a16:creationId xmlns:a16="http://schemas.microsoft.com/office/drawing/2014/main" id="{AD512AC1-BE8E-40EB-A23B-ADB5B2D2FBB5}"/>
              </a:ext>
            </a:extLst>
          </p:cNvPr>
          <p:cNvSpPr txBox="1">
            <a:spLocks/>
          </p:cNvSpPr>
          <p:nvPr/>
        </p:nvSpPr>
        <p:spPr>
          <a:xfrm>
            <a:off x="-138317" y="3798623"/>
            <a:ext cx="8633204"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dirty="0"/>
              <a:t>Co-taught by Drs. Campbell and Lassiter</a:t>
            </a:r>
          </a:p>
          <a:p>
            <a:pPr algn="ctr"/>
            <a:r>
              <a:rPr lang="en-US" dirty="0"/>
              <a:t>First found and researched autoethnography as a form of arts-based method of inquiry.</a:t>
            </a:r>
          </a:p>
          <a:p>
            <a:pPr algn="ctr"/>
            <a:r>
              <a:rPr lang="en-US" dirty="0"/>
              <a:t>Significant reading:  Carolyn Ellis’s (1997) “Evocative Autoethnography:  Writing Emotionally About our Lives.”</a:t>
            </a:r>
          </a:p>
        </p:txBody>
      </p:sp>
      <p:grpSp>
        <p:nvGrpSpPr>
          <p:cNvPr id="20" name="Group 19">
            <a:extLst>
              <a:ext uri="{FF2B5EF4-FFF2-40B4-BE49-F238E27FC236}">
                <a16:creationId xmlns:a16="http://schemas.microsoft.com/office/drawing/2014/main" id="{00C81CBC-94D3-4D3A-BE4F-41431A4A3E3B}"/>
              </a:ext>
            </a:extLst>
          </p:cNvPr>
          <p:cNvGrpSpPr/>
          <p:nvPr/>
        </p:nvGrpSpPr>
        <p:grpSpPr>
          <a:xfrm>
            <a:off x="8195481" y="1147041"/>
            <a:ext cx="6392465" cy="1554272"/>
            <a:chOff x="8182119" y="1301995"/>
            <a:chExt cx="6392465" cy="1554272"/>
          </a:xfrm>
        </p:grpSpPr>
        <p:sp>
          <p:nvSpPr>
            <p:cNvPr id="4" name="TextBox 3">
              <a:extLst>
                <a:ext uri="{FF2B5EF4-FFF2-40B4-BE49-F238E27FC236}">
                  <a16:creationId xmlns:a16="http://schemas.microsoft.com/office/drawing/2014/main" id="{464D9F3B-46C4-403A-9A5A-5EFFF3611DDE}"/>
                </a:ext>
              </a:extLst>
            </p:cNvPr>
            <p:cNvSpPr txBox="1"/>
            <p:nvPr/>
          </p:nvSpPr>
          <p:spPr>
            <a:xfrm>
              <a:off x="8182119" y="1301995"/>
              <a:ext cx="5879073" cy="707886"/>
            </a:xfrm>
            <a:prstGeom prst="rect">
              <a:avLst/>
            </a:prstGeom>
            <a:noFill/>
          </p:spPr>
          <p:txBody>
            <a:bodyPr wrap="square" rtlCol="0">
              <a:spAutoFit/>
            </a:bodyPr>
            <a:lstStyle/>
            <a:p>
              <a:r>
                <a:rPr lang="en-US" sz="4000" dirty="0">
                  <a:ln w="0"/>
                  <a:solidFill>
                    <a:schemeClr val="tx1">
                      <a:lumMod val="50000"/>
                      <a:lumOff val="50000"/>
                    </a:schemeClr>
                  </a:solidFill>
                  <a:effectLst>
                    <a:outerShdw blurRad="50800" dist="38100" dir="5400000" algn="t" rotWithShape="0">
                      <a:prstClr val="black">
                        <a:alpha val="40000"/>
                      </a:prstClr>
                    </a:outerShdw>
                  </a:effectLst>
                </a:rPr>
                <a:t>“being with </a:t>
              </a:r>
            </a:p>
          </p:txBody>
        </p:sp>
        <p:sp>
          <p:nvSpPr>
            <p:cNvPr id="16" name="TextBox 15">
              <a:extLst>
                <a:ext uri="{FF2B5EF4-FFF2-40B4-BE49-F238E27FC236}">
                  <a16:creationId xmlns:a16="http://schemas.microsoft.com/office/drawing/2014/main" id="{32AA6408-A666-4449-BB6D-B4A313BA84D3}"/>
                </a:ext>
              </a:extLst>
            </p:cNvPr>
            <p:cNvSpPr txBox="1"/>
            <p:nvPr/>
          </p:nvSpPr>
          <p:spPr>
            <a:xfrm>
              <a:off x="9809416" y="1655938"/>
              <a:ext cx="4765168" cy="1200329"/>
            </a:xfrm>
            <a:prstGeom prst="rect">
              <a:avLst/>
            </a:prstGeom>
            <a:noFill/>
          </p:spPr>
          <p:txBody>
            <a:bodyPr wrap="square" rtlCol="0">
              <a:spAutoFit/>
            </a:bodyPr>
            <a:lstStyle/>
            <a:p>
              <a:r>
                <a:rPr lang="en-US" sz="7200" dirty="0">
                  <a:ln w="0"/>
                  <a:solidFill>
                    <a:schemeClr val="accent1"/>
                  </a:solidFill>
                  <a:effectLst>
                    <a:outerShdw blurRad="38100" dist="25400" dir="5400000" algn="ctr" rotWithShape="0">
                      <a:srgbClr val="6E747A">
                        <a:alpha val="43000"/>
                      </a:srgbClr>
                    </a:outerShdw>
                  </a:effectLst>
                </a:rPr>
                <a:t>text”</a:t>
              </a:r>
            </a:p>
          </p:txBody>
        </p:sp>
      </p:grpSp>
      <p:grpSp>
        <p:nvGrpSpPr>
          <p:cNvPr id="19" name="Group 18">
            <a:extLst>
              <a:ext uri="{FF2B5EF4-FFF2-40B4-BE49-F238E27FC236}">
                <a16:creationId xmlns:a16="http://schemas.microsoft.com/office/drawing/2014/main" id="{4D6C2F05-7448-400B-B750-6F13EA6EB1D3}"/>
              </a:ext>
            </a:extLst>
          </p:cNvPr>
          <p:cNvGrpSpPr/>
          <p:nvPr/>
        </p:nvGrpSpPr>
        <p:grpSpPr>
          <a:xfrm>
            <a:off x="8490170" y="3798623"/>
            <a:ext cx="6428623" cy="1580209"/>
            <a:chOff x="8476808" y="3127105"/>
            <a:chExt cx="6428623" cy="1580209"/>
          </a:xfrm>
        </p:grpSpPr>
        <p:sp>
          <p:nvSpPr>
            <p:cNvPr id="17" name="TextBox 16">
              <a:extLst>
                <a:ext uri="{FF2B5EF4-FFF2-40B4-BE49-F238E27FC236}">
                  <a16:creationId xmlns:a16="http://schemas.microsoft.com/office/drawing/2014/main" id="{9BE60CDC-CC7D-447B-9D16-BAFA21A2CE94}"/>
                </a:ext>
              </a:extLst>
            </p:cNvPr>
            <p:cNvSpPr txBox="1"/>
            <p:nvPr/>
          </p:nvSpPr>
          <p:spPr>
            <a:xfrm>
              <a:off x="9026358" y="3127105"/>
              <a:ext cx="5879073" cy="707886"/>
            </a:xfrm>
            <a:prstGeom prst="rect">
              <a:avLst/>
            </a:prstGeom>
            <a:noFill/>
          </p:spPr>
          <p:txBody>
            <a:bodyPr wrap="square" rtlCol="0">
              <a:spAutoFit/>
            </a:bodyPr>
            <a:lstStyle/>
            <a:p>
              <a:r>
                <a:rPr lang="en-US" sz="4000" dirty="0">
                  <a:ln w="0"/>
                  <a:solidFill>
                    <a:schemeClr val="tx1">
                      <a:lumMod val="50000"/>
                      <a:lumOff val="50000"/>
                    </a:schemeClr>
                  </a:solidFill>
                  <a:effectLst>
                    <a:outerShdw blurRad="50800" dist="38100" dir="5400000" algn="t" rotWithShape="0">
                      <a:prstClr val="black">
                        <a:alpha val="40000"/>
                      </a:prstClr>
                    </a:outerShdw>
                  </a:effectLst>
                </a:rPr>
                <a:t>“being with </a:t>
              </a:r>
            </a:p>
          </p:txBody>
        </p:sp>
        <p:sp>
          <p:nvSpPr>
            <p:cNvPr id="18" name="TextBox 17">
              <a:extLst>
                <a:ext uri="{FF2B5EF4-FFF2-40B4-BE49-F238E27FC236}">
                  <a16:creationId xmlns:a16="http://schemas.microsoft.com/office/drawing/2014/main" id="{6F6F48E5-FAE7-4D1A-9B6F-4ED67BCE7BCD}"/>
                </a:ext>
              </a:extLst>
            </p:cNvPr>
            <p:cNvSpPr txBox="1"/>
            <p:nvPr/>
          </p:nvSpPr>
          <p:spPr>
            <a:xfrm>
              <a:off x="8476808" y="3506985"/>
              <a:ext cx="4765168" cy="1200329"/>
            </a:xfrm>
            <a:prstGeom prst="rect">
              <a:avLst/>
            </a:prstGeom>
            <a:noFill/>
          </p:spPr>
          <p:txBody>
            <a:bodyPr wrap="square" rtlCol="0">
              <a:spAutoFit/>
            </a:bodyPr>
            <a:lstStyle/>
            <a:p>
              <a:r>
                <a:rPr lang="en-US" sz="7200" dirty="0">
                  <a:ln w="0"/>
                  <a:solidFill>
                    <a:schemeClr val="accent1"/>
                  </a:solidFill>
                  <a:effectLst>
                    <a:outerShdw blurRad="38100" dist="25400" dir="5400000" algn="ctr" rotWithShape="0">
                      <a:srgbClr val="6E747A">
                        <a:alpha val="43000"/>
                      </a:srgbClr>
                    </a:outerShdw>
                  </a:effectLst>
                </a:rPr>
                <a:t>people.”</a:t>
              </a:r>
            </a:p>
          </p:txBody>
        </p:sp>
      </p:grpSp>
      <p:sp>
        <p:nvSpPr>
          <p:cNvPr id="21" name="TextBox 20">
            <a:extLst>
              <a:ext uri="{FF2B5EF4-FFF2-40B4-BE49-F238E27FC236}">
                <a16:creationId xmlns:a16="http://schemas.microsoft.com/office/drawing/2014/main" id="{41BCFB27-DA11-4762-A2C6-18C08EA48CBE}"/>
              </a:ext>
            </a:extLst>
          </p:cNvPr>
          <p:cNvSpPr txBox="1"/>
          <p:nvPr/>
        </p:nvSpPr>
        <p:spPr>
          <a:xfrm>
            <a:off x="8872671" y="2101148"/>
            <a:ext cx="3819911" cy="1938992"/>
          </a:xfrm>
          <a:prstGeom prst="rect">
            <a:avLst/>
          </a:prstGeom>
          <a:noFill/>
        </p:spPr>
        <p:txBody>
          <a:bodyPr wrap="square" rtlCol="0">
            <a:spAutoFit/>
          </a:bodyPr>
          <a:lstStyle/>
          <a:p>
            <a:r>
              <a:rPr lang="en-US" sz="12000" dirty="0">
                <a:ln w="0"/>
                <a:solidFill>
                  <a:schemeClr val="tx2">
                    <a:lumMod val="20000"/>
                    <a:lumOff val="80000"/>
                  </a:schemeClr>
                </a:solidFill>
                <a:effectLst>
                  <a:outerShdw blurRad="38100" dist="25400" dir="5400000" algn="ctr" rotWithShape="0">
                    <a:srgbClr val="6E747A">
                      <a:alpha val="43000"/>
                    </a:srgbClr>
                  </a:outerShdw>
                </a:effectLst>
              </a:rPr>
              <a:t>&amp;</a:t>
            </a:r>
          </a:p>
        </p:txBody>
      </p:sp>
      <p:sp>
        <p:nvSpPr>
          <p:cNvPr id="22" name="Rectangle 21">
            <a:extLst>
              <a:ext uri="{FF2B5EF4-FFF2-40B4-BE49-F238E27FC236}">
                <a16:creationId xmlns:a16="http://schemas.microsoft.com/office/drawing/2014/main" id="{6260D9B3-16CD-4B83-8BBF-31CA6FC39C09}"/>
              </a:ext>
            </a:extLst>
          </p:cNvPr>
          <p:cNvSpPr/>
          <p:nvPr/>
        </p:nvSpPr>
        <p:spPr>
          <a:xfrm>
            <a:off x="8927422" y="5552949"/>
            <a:ext cx="2643865" cy="369332"/>
          </a:xfrm>
          <a:prstGeom prst="rect">
            <a:avLst/>
          </a:prstGeom>
        </p:spPr>
        <p:txBody>
          <a:bodyPr wrap="none">
            <a:spAutoFit/>
          </a:bodyPr>
          <a:lstStyle/>
          <a:p>
            <a:r>
              <a:rPr lang="en-US" dirty="0">
                <a:ln w="0"/>
                <a:solidFill>
                  <a:schemeClr val="tx2">
                    <a:lumMod val="60000"/>
                    <a:lumOff val="40000"/>
                  </a:schemeClr>
                </a:solidFill>
                <a:effectLst>
                  <a:outerShdw blurRad="38100" dist="25400" dir="5400000" algn="ctr" rotWithShape="0">
                    <a:srgbClr val="6E747A">
                      <a:alpha val="43000"/>
                    </a:srgbClr>
                  </a:outerShdw>
                </a:effectLst>
              </a:rPr>
              <a:t>(Schwandt, 2007, p. 117)</a:t>
            </a:r>
          </a:p>
        </p:txBody>
      </p:sp>
    </p:spTree>
    <p:extLst>
      <p:ext uri="{BB962C8B-B14F-4D97-AF65-F5344CB8AC3E}">
        <p14:creationId xmlns:p14="http://schemas.microsoft.com/office/powerpoint/2010/main" val="311539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620710" y="-243541"/>
            <a:ext cx="10950575" cy="1049337"/>
          </a:xfrm>
        </p:spPr>
        <p:txBody>
          <a:bodyPr vert="horz" lIns="91440" tIns="45720" rIns="91440" bIns="45720" rtlCol="0" anchor="b">
            <a:noAutofit/>
          </a:bodyPr>
          <a:lstStyle/>
          <a:p>
            <a:pPr algn="ctr"/>
            <a:r>
              <a:rPr lang="en-US" sz="4400" dirty="0"/>
              <a:t>Two Hits and a Miss:  Fall 2017</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098694" y="805796"/>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B51C4631-6CF3-426F-B534-4936895B7C60}"/>
              </a:ext>
            </a:extLst>
          </p:cNvPr>
          <p:cNvSpPr txBox="1">
            <a:spLocks/>
          </p:cNvSpPr>
          <p:nvPr/>
        </p:nvSpPr>
        <p:spPr>
          <a:xfrm>
            <a:off x="2787805" y="1341600"/>
            <a:ext cx="9316233"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2100" dirty="0"/>
              <a:t>Curricular Theory based upon experiential learning, John Dewey’s theories relating to art, art education and the connection between the arts, social justice, and democracy (Goldblatt, 2006).</a:t>
            </a:r>
          </a:p>
        </p:txBody>
      </p:sp>
      <p:sp>
        <p:nvSpPr>
          <p:cNvPr id="6" name="TextBox 5">
            <a:extLst>
              <a:ext uri="{FF2B5EF4-FFF2-40B4-BE49-F238E27FC236}">
                <a16:creationId xmlns:a16="http://schemas.microsoft.com/office/drawing/2014/main" id="{72FB6568-C5AB-494C-AA91-615B03AA704F}"/>
              </a:ext>
            </a:extLst>
          </p:cNvPr>
          <p:cNvSpPr txBox="1"/>
          <p:nvPr/>
        </p:nvSpPr>
        <p:spPr>
          <a:xfrm>
            <a:off x="3807718" y="2717036"/>
            <a:ext cx="8173453" cy="461665"/>
          </a:xfrm>
          <a:prstGeom prst="rect">
            <a:avLst/>
          </a:prstGeom>
          <a:noFill/>
        </p:spPr>
        <p:txBody>
          <a:bodyPr wrap="square" rtlCol="0">
            <a:spAutoFit/>
          </a:bodyPr>
          <a:lstStyle/>
          <a:p>
            <a:pPr algn="ctr"/>
            <a:r>
              <a:rPr lang="en-US" sz="2400" b="1" dirty="0"/>
              <a:t>CIEC 700: Technology and Curriculum</a:t>
            </a:r>
          </a:p>
        </p:txBody>
      </p:sp>
      <p:sp>
        <p:nvSpPr>
          <p:cNvPr id="7" name="TextBox 6">
            <a:extLst>
              <a:ext uri="{FF2B5EF4-FFF2-40B4-BE49-F238E27FC236}">
                <a16:creationId xmlns:a16="http://schemas.microsoft.com/office/drawing/2014/main" id="{CCC410ED-598F-4001-BA1A-D69CEE9C5781}"/>
              </a:ext>
            </a:extLst>
          </p:cNvPr>
          <p:cNvSpPr txBox="1"/>
          <p:nvPr/>
        </p:nvSpPr>
        <p:spPr>
          <a:xfrm>
            <a:off x="4233287" y="925298"/>
            <a:ext cx="6860012" cy="461665"/>
          </a:xfrm>
          <a:prstGeom prst="rect">
            <a:avLst/>
          </a:prstGeom>
          <a:noFill/>
        </p:spPr>
        <p:txBody>
          <a:bodyPr wrap="square" rtlCol="0">
            <a:spAutoFit/>
          </a:bodyPr>
          <a:lstStyle/>
          <a:p>
            <a:pPr algn="ctr"/>
            <a:r>
              <a:rPr lang="en-US" sz="2400" b="1" dirty="0"/>
              <a:t>CI 702 Curriculum Theories </a:t>
            </a:r>
          </a:p>
        </p:txBody>
      </p:sp>
      <p:cxnSp>
        <p:nvCxnSpPr>
          <p:cNvPr id="9" name="Straight Connector 8">
            <a:extLst>
              <a:ext uri="{FF2B5EF4-FFF2-40B4-BE49-F238E27FC236}">
                <a16:creationId xmlns:a16="http://schemas.microsoft.com/office/drawing/2014/main" id="{15E30706-ED86-45A8-A856-946D0533A96A}"/>
              </a:ext>
            </a:extLst>
          </p:cNvPr>
          <p:cNvCxnSpPr>
            <a:cxnSpLocks/>
          </p:cNvCxnSpPr>
          <p:nvPr/>
        </p:nvCxnSpPr>
        <p:spPr>
          <a:xfrm>
            <a:off x="4695591" y="2666752"/>
            <a:ext cx="6397708"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21030304-A825-4A7C-A1D8-D7821D7DCF36}"/>
              </a:ext>
            </a:extLst>
          </p:cNvPr>
          <p:cNvSpPr txBox="1">
            <a:spLocks/>
          </p:cNvSpPr>
          <p:nvPr/>
        </p:nvSpPr>
        <p:spPr>
          <a:xfrm>
            <a:off x="3240959" y="3147802"/>
            <a:ext cx="8863079"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2100" dirty="0"/>
              <a:t>Gained experience using programs such as word clouds, Flip Grid, infographics, etc. and accessed learning through gamification.</a:t>
            </a:r>
          </a:p>
          <a:p>
            <a:pPr algn="ctr"/>
            <a:r>
              <a:rPr lang="en-US" sz="2100" dirty="0"/>
              <a:t>Engaged in school related influential research regarding teachers and students using apps to create digital products.</a:t>
            </a:r>
          </a:p>
        </p:txBody>
      </p:sp>
      <p:sp>
        <p:nvSpPr>
          <p:cNvPr id="11" name="TextBox 10">
            <a:extLst>
              <a:ext uri="{FF2B5EF4-FFF2-40B4-BE49-F238E27FC236}">
                <a16:creationId xmlns:a16="http://schemas.microsoft.com/office/drawing/2014/main" id="{EFF79610-7C59-4524-9D3B-7635B2D12B88}"/>
              </a:ext>
            </a:extLst>
          </p:cNvPr>
          <p:cNvSpPr txBox="1"/>
          <p:nvPr/>
        </p:nvSpPr>
        <p:spPr>
          <a:xfrm>
            <a:off x="572071" y="5089103"/>
            <a:ext cx="14182444" cy="1015663"/>
          </a:xfrm>
          <a:prstGeom prst="rect">
            <a:avLst/>
          </a:prstGeom>
          <a:noFill/>
        </p:spPr>
        <p:txBody>
          <a:bodyPr wrap="square" rtlCol="0">
            <a:spAutoFit/>
          </a:bodyPr>
          <a:lstStyle/>
          <a:p>
            <a:pPr algn="ctr"/>
            <a:r>
              <a:rPr lang="en-US" sz="2000" b="1" dirty="0"/>
              <a:t>HUMN 703:  Theory of the Arts  </a:t>
            </a:r>
            <a:r>
              <a:rPr lang="en-US" sz="2000" dirty="0"/>
              <a:t>I consider my first effort into </a:t>
            </a:r>
          </a:p>
          <a:p>
            <a:pPr algn="ctr"/>
            <a:r>
              <a:rPr lang="en-US" sz="2000" dirty="0"/>
              <a:t>autoethnography “a miss,” I left the semester determined to find a way to </a:t>
            </a:r>
          </a:p>
          <a:p>
            <a:pPr algn="ctr"/>
            <a:r>
              <a:rPr lang="en-US" sz="2000" dirty="0"/>
              <a:t>make this research methodology in the future.</a:t>
            </a:r>
          </a:p>
        </p:txBody>
      </p:sp>
      <p:cxnSp>
        <p:nvCxnSpPr>
          <p:cNvPr id="12" name="Straight Connector 11">
            <a:extLst>
              <a:ext uri="{FF2B5EF4-FFF2-40B4-BE49-F238E27FC236}">
                <a16:creationId xmlns:a16="http://schemas.microsoft.com/office/drawing/2014/main" id="{37ED2EB1-52F6-4330-964C-2A52F32573E1}"/>
              </a:ext>
            </a:extLst>
          </p:cNvPr>
          <p:cNvCxnSpPr>
            <a:cxnSpLocks/>
          </p:cNvCxnSpPr>
          <p:nvPr/>
        </p:nvCxnSpPr>
        <p:spPr>
          <a:xfrm>
            <a:off x="4847991" y="5006540"/>
            <a:ext cx="6397708"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C80C897-F911-4B18-828A-9EAB40ADE4DF}"/>
              </a:ext>
            </a:extLst>
          </p:cNvPr>
          <p:cNvSpPr txBox="1"/>
          <p:nvPr/>
        </p:nvSpPr>
        <p:spPr>
          <a:xfrm>
            <a:off x="231412" y="1142396"/>
            <a:ext cx="2556393" cy="923330"/>
          </a:xfrm>
          <a:prstGeom prst="rect">
            <a:avLst/>
          </a:prstGeom>
          <a:solidFill>
            <a:schemeClr val="bg1"/>
          </a:solidFill>
          <a:ln>
            <a:noFill/>
          </a:ln>
          <a:effectLst>
            <a:outerShdw blurRad="50800" dist="38100" dir="5400000" algn="t" rotWithShape="0">
              <a:prstClr val="black">
                <a:alpha val="40000"/>
              </a:prstClr>
            </a:outerShdw>
          </a:effectLst>
        </p:spPr>
        <p:txBody>
          <a:bodyPr wrap="square" rtlCol="0">
            <a:spAutoFit/>
          </a:bodyPr>
          <a:lstStyle/>
          <a:p>
            <a:pPr algn="ctr"/>
            <a:r>
              <a:rPr lang="en-US" dirty="0">
                <a:ln w="0"/>
                <a:solidFill>
                  <a:srgbClr val="00B050"/>
                </a:solidFill>
                <a:effectLst>
                  <a:outerShdw blurRad="38100" dist="25400" dir="5400000" algn="ctr" rotWithShape="0">
                    <a:srgbClr val="6E747A">
                      <a:alpha val="43000"/>
                    </a:srgbClr>
                  </a:outerShdw>
                </a:effectLst>
              </a:rPr>
              <a:t>“I Am My Experiences:  A Personal Theory of Curriculum” </a:t>
            </a:r>
          </a:p>
        </p:txBody>
      </p:sp>
      <p:pic>
        <p:nvPicPr>
          <p:cNvPr id="17" name="Picture 16" descr="A screenshot of a cell phone&#10;&#10;Description automatically generated">
            <a:extLst>
              <a:ext uri="{FF2B5EF4-FFF2-40B4-BE49-F238E27FC236}">
                <a16:creationId xmlns:a16="http://schemas.microsoft.com/office/drawing/2014/main" id="{40814D86-D138-43FC-A453-A50E1FE808EB}"/>
              </a:ext>
            </a:extLst>
          </p:cNvPr>
          <p:cNvPicPr>
            <a:picLocks noChangeAspect="1"/>
          </p:cNvPicPr>
          <p:nvPr/>
        </p:nvPicPr>
        <p:blipFill>
          <a:blip r:embed="rId2"/>
          <a:stretch>
            <a:fillRect/>
          </a:stretch>
        </p:blipFill>
        <p:spPr>
          <a:xfrm>
            <a:off x="108902" y="2591137"/>
            <a:ext cx="2454109" cy="1675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Picture 17">
            <a:extLst>
              <a:ext uri="{FF2B5EF4-FFF2-40B4-BE49-F238E27FC236}">
                <a16:creationId xmlns:a16="http://schemas.microsoft.com/office/drawing/2014/main" id="{9B49836B-12C6-42B1-B5FF-DC2BEBA3003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78804" y="2233799"/>
            <a:ext cx="1462155" cy="3656047"/>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9" name="TextBox 18">
            <a:extLst>
              <a:ext uri="{FF2B5EF4-FFF2-40B4-BE49-F238E27FC236}">
                <a16:creationId xmlns:a16="http://schemas.microsoft.com/office/drawing/2014/main" id="{508812EA-1E5C-4B97-A0E0-B159840DD516}"/>
              </a:ext>
            </a:extLst>
          </p:cNvPr>
          <p:cNvSpPr txBox="1"/>
          <p:nvPr/>
        </p:nvSpPr>
        <p:spPr>
          <a:xfrm>
            <a:off x="-2197231" y="6320612"/>
            <a:ext cx="17132429" cy="400110"/>
          </a:xfrm>
          <a:prstGeom prst="rect">
            <a:avLst/>
          </a:prstGeom>
          <a:noFill/>
        </p:spPr>
        <p:txBody>
          <a:bodyPr wrap="square" rtlCol="0">
            <a:spAutoFit/>
          </a:bodyPr>
          <a:lstStyle/>
          <a:p>
            <a:pPr algn="ctr"/>
            <a:r>
              <a:rPr lang="en-US" sz="2000" b="1" dirty="0">
                <a:solidFill>
                  <a:schemeClr val="tx1">
                    <a:lumMod val="65000"/>
                    <a:lumOff val="35000"/>
                  </a:schemeClr>
                </a:solidFill>
              </a:rPr>
              <a:t>Note:  All three of these class lead to accomplishments in later semesters.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82827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233083" y="-246740"/>
            <a:ext cx="11958917" cy="1049337"/>
          </a:xfrm>
        </p:spPr>
        <p:txBody>
          <a:bodyPr vert="horz" lIns="91440" tIns="45720" rIns="91440" bIns="45720" rtlCol="0" anchor="b">
            <a:noAutofit/>
          </a:bodyPr>
          <a:lstStyle/>
          <a:p>
            <a:pPr algn="ctr"/>
            <a:r>
              <a:rPr lang="en-US" sz="3600" dirty="0"/>
              <a:t>Collaboration:  Fall 2017</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098695" y="802597"/>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5C1696-2B1C-493A-85BC-B955507207C2}"/>
              </a:ext>
            </a:extLst>
          </p:cNvPr>
          <p:cNvSpPr txBox="1"/>
          <p:nvPr/>
        </p:nvSpPr>
        <p:spPr>
          <a:xfrm>
            <a:off x="2009270" y="931871"/>
            <a:ext cx="8173453" cy="830997"/>
          </a:xfrm>
          <a:prstGeom prst="rect">
            <a:avLst/>
          </a:prstGeom>
          <a:noFill/>
        </p:spPr>
        <p:txBody>
          <a:bodyPr wrap="square" rtlCol="0">
            <a:spAutoFit/>
          </a:bodyPr>
          <a:lstStyle/>
          <a:p>
            <a:pPr algn="ctr"/>
            <a:r>
              <a:rPr lang="en-US" sz="2400" b="1" dirty="0">
                <a:ln w="0"/>
                <a:effectLst>
                  <a:outerShdw blurRad="38100" dist="25400" dir="5400000" algn="ctr" rotWithShape="0">
                    <a:srgbClr val="6E747A">
                      <a:alpha val="43000"/>
                    </a:srgbClr>
                  </a:outerShdw>
                </a:effectLst>
              </a:rPr>
              <a:t>Worked with Dr. Campbell and the seminar committee to plan and work the Fall 2017 Doctoral Student &amp; Seminar.</a:t>
            </a:r>
          </a:p>
        </p:txBody>
      </p:sp>
      <p:pic>
        <p:nvPicPr>
          <p:cNvPr id="4" name="Picture 3">
            <a:extLst>
              <a:ext uri="{FF2B5EF4-FFF2-40B4-BE49-F238E27FC236}">
                <a16:creationId xmlns:a16="http://schemas.microsoft.com/office/drawing/2014/main" id="{0B0C0D1A-C9EB-43A9-A3AB-8AC25F2B1D53}"/>
              </a:ext>
            </a:extLst>
          </p:cNvPr>
          <p:cNvPicPr>
            <a:picLocks noChangeAspect="1"/>
          </p:cNvPicPr>
          <p:nvPr/>
        </p:nvPicPr>
        <p:blipFill>
          <a:blip r:embed="rId2"/>
          <a:stretch>
            <a:fillRect/>
          </a:stretch>
        </p:blipFill>
        <p:spPr>
          <a:xfrm>
            <a:off x="828686" y="1927235"/>
            <a:ext cx="2660100" cy="344062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a:extLst>
              <a:ext uri="{FF2B5EF4-FFF2-40B4-BE49-F238E27FC236}">
                <a16:creationId xmlns:a16="http://schemas.microsoft.com/office/drawing/2014/main" id="{468029CE-2CE2-4049-999F-04083CEA31D5}"/>
              </a:ext>
            </a:extLst>
          </p:cNvPr>
          <p:cNvPicPr>
            <a:picLocks noChangeAspect="1"/>
          </p:cNvPicPr>
          <p:nvPr/>
        </p:nvPicPr>
        <p:blipFill>
          <a:blip r:embed="rId3"/>
          <a:stretch>
            <a:fillRect/>
          </a:stretch>
        </p:blipFill>
        <p:spPr>
          <a:xfrm rot="665125">
            <a:off x="8087912" y="1904738"/>
            <a:ext cx="2695440" cy="34856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a:extLst>
              <a:ext uri="{FF2B5EF4-FFF2-40B4-BE49-F238E27FC236}">
                <a16:creationId xmlns:a16="http://schemas.microsoft.com/office/drawing/2014/main" id="{C4238252-8C81-40ED-9F75-D829D5887513}"/>
              </a:ext>
            </a:extLst>
          </p:cNvPr>
          <p:cNvSpPr/>
          <p:nvPr/>
        </p:nvSpPr>
        <p:spPr>
          <a:xfrm>
            <a:off x="201889" y="5686071"/>
            <a:ext cx="12021304" cy="369332"/>
          </a:xfrm>
          <a:prstGeom prst="rect">
            <a:avLst/>
          </a:prstGeom>
        </p:spPr>
        <p:txBody>
          <a:bodyPr wrap="none">
            <a:spAutoFit/>
          </a:bodyPr>
          <a:lstStyle/>
          <a:p>
            <a:r>
              <a:rPr lang="en-US" b="1" dirty="0"/>
              <a:t>Designed the logo, cover, and co-designed the interior pages with Marshall staff members and doctoral students.</a:t>
            </a:r>
          </a:p>
        </p:txBody>
      </p:sp>
      <p:pic>
        <p:nvPicPr>
          <p:cNvPr id="6" name="Picture 5" descr="A screenshot of a cell phone&#10;&#10;Description automatically generated">
            <a:extLst>
              <a:ext uri="{FF2B5EF4-FFF2-40B4-BE49-F238E27FC236}">
                <a16:creationId xmlns:a16="http://schemas.microsoft.com/office/drawing/2014/main" id="{BD52790D-0235-47F9-BEEE-DCF9BBB56150}"/>
              </a:ext>
            </a:extLst>
          </p:cNvPr>
          <p:cNvPicPr>
            <a:picLocks noChangeAspect="1"/>
          </p:cNvPicPr>
          <p:nvPr/>
        </p:nvPicPr>
        <p:blipFill rotWithShape="1">
          <a:blip r:embed="rId4"/>
          <a:srcRect l="3744" r="3064"/>
          <a:stretch/>
        </p:blipFill>
        <p:spPr>
          <a:xfrm>
            <a:off x="3826933" y="2073548"/>
            <a:ext cx="3951032" cy="2652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992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233083" y="163671"/>
            <a:ext cx="11958917" cy="1049337"/>
          </a:xfrm>
        </p:spPr>
        <p:txBody>
          <a:bodyPr vert="horz" lIns="91440" tIns="45720" rIns="91440" bIns="45720" rtlCol="0" anchor="b">
            <a:noAutofit/>
          </a:bodyPr>
          <a:lstStyle/>
          <a:p>
            <a:pPr algn="ctr"/>
            <a:r>
              <a:rPr lang="en-US" sz="3600" dirty="0"/>
              <a:t>Spring 2018:  Confidence Regained and the Journey to the “I” Continued</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098697" y="1213008"/>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EB5316E0-183D-4416-BC95-E47413BD91A3}"/>
              </a:ext>
            </a:extLst>
          </p:cNvPr>
          <p:cNvSpPr txBox="1">
            <a:spLocks/>
          </p:cNvSpPr>
          <p:nvPr/>
        </p:nvSpPr>
        <p:spPr>
          <a:xfrm>
            <a:off x="-98612" y="1780192"/>
            <a:ext cx="8696086"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dirty="0"/>
              <a:t>Another Serendipitous Pairing of Classes</a:t>
            </a:r>
          </a:p>
          <a:p>
            <a:pPr algn="ctr"/>
            <a:r>
              <a:rPr lang="en-US" dirty="0"/>
              <a:t>Highly individualized path to reflecting upon the processes and experiences that influenced our writing.</a:t>
            </a:r>
          </a:p>
          <a:p>
            <a:pPr algn="ctr"/>
            <a:r>
              <a:rPr lang="en-US" dirty="0"/>
              <a:t>Engaged in writing &amp; submitting a blog entry for potential publication.</a:t>
            </a:r>
            <a:r>
              <a:rPr lang="en-US" sz="2400" dirty="0"/>
              <a:t> </a:t>
            </a:r>
          </a:p>
        </p:txBody>
      </p:sp>
      <p:sp>
        <p:nvSpPr>
          <p:cNvPr id="6" name="TextBox 5">
            <a:extLst>
              <a:ext uri="{FF2B5EF4-FFF2-40B4-BE49-F238E27FC236}">
                <a16:creationId xmlns:a16="http://schemas.microsoft.com/office/drawing/2014/main" id="{45A88303-EE07-4046-AE22-6E8407B05939}"/>
              </a:ext>
            </a:extLst>
          </p:cNvPr>
          <p:cNvSpPr txBox="1"/>
          <p:nvPr/>
        </p:nvSpPr>
        <p:spPr>
          <a:xfrm>
            <a:off x="162705" y="1318526"/>
            <a:ext cx="8173453" cy="461665"/>
          </a:xfrm>
          <a:prstGeom prst="rect">
            <a:avLst/>
          </a:prstGeom>
          <a:noFill/>
        </p:spPr>
        <p:txBody>
          <a:bodyPr wrap="square" rtlCol="0">
            <a:spAutoFit/>
          </a:bodyPr>
          <a:lstStyle/>
          <a:p>
            <a:pPr algn="ctr"/>
            <a:r>
              <a:rPr lang="en-US" sz="2400" b="1" dirty="0">
                <a:ln w="0"/>
                <a:effectLst>
                  <a:outerShdw blurRad="38100" dist="25400" dir="5400000" algn="ctr" rotWithShape="0">
                    <a:srgbClr val="6E747A">
                      <a:alpha val="43000"/>
                    </a:srgbClr>
                  </a:outerShdw>
                </a:effectLst>
              </a:rPr>
              <a:t>CI 677: Writing for Publication</a:t>
            </a:r>
          </a:p>
        </p:txBody>
      </p:sp>
      <p:sp>
        <p:nvSpPr>
          <p:cNvPr id="7" name="Subtitle 2">
            <a:extLst>
              <a:ext uri="{FF2B5EF4-FFF2-40B4-BE49-F238E27FC236}">
                <a16:creationId xmlns:a16="http://schemas.microsoft.com/office/drawing/2014/main" id="{B96CAB22-783F-4941-BC56-0A182269C6D8}"/>
              </a:ext>
            </a:extLst>
          </p:cNvPr>
          <p:cNvSpPr txBox="1">
            <a:spLocks/>
          </p:cNvSpPr>
          <p:nvPr/>
        </p:nvSpPr>
        <p:spPr>
          <a:xfrm>
            <a:off x="-35730" y="4125625"/>
            <a:ext cx="8633204" cy="328136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dirty="0"/>
              <a:t>Revisited and dug further into the concepts of Clifford Gertz’s idea of thick description.</a:t>
            </a:r>
          </a:p>
          <a:p>
            <a:pPr algn="ctr"/>
            <a:r>
              <a:rPr lang="en-US" dirty="0"/>
              <a:t>Gained experience in finding, selecting, and using a mix of written resources and interviews to write a miniature ethnography based on the 2014 Elk River Chemical Spill.</a:t>
            </a:r>
          </a:p>
        </p:txBody>
      </p:sp>
      <p:sp>
        <p:nvSpPr>
          <p:cNvPr id="9" name="TextBox 8">
            <a:extLst>
              <a:ext uri="{FF2B5EF4-FFF2-40B4-BE49-F238E27FC236}">
                <a16:creationId xmlns:a16="http://schemas.microsoft.com/office/drawing/2014/main" id="{4578CE99-AC4D-4B58-A4CE-8CC46F75D8DA}"/>
              </a:ext>
            </a:extLst>
          </p:cNvPr>
          <p:cNvSpPr txBox="1"/>
          <p:nvPr/>
        </p:nvSpPr>
        <p:spPr>
          <a:xfrm>
            <a:off x="162705" y="3663960"/>
            <a:ext cx="8173453" cy="461665"/>
          </a:xfrm>
          <a:prstGeom prst="rect">
            <a:avLst/>
          </a:prstGeom>
          <a:noFill/>
        </p:spPr>
        <p:txBody>
          <a:bodyPr wrap="square" rtlCol="0">
            <a:spAutoFit/>
          </a:bodyPr>
          <a:lstStyle/>
          <a:p>
            <a:pPr algn="ctr"/>
            <a:r>
              <a:rPr lang="en-US" sz="2400" b="1" dirty="0">
                <a:ln w="0"/>
                <a:effectLst>
                  <a:outerShdw blurRad="38100" dist="25400" dir="5400000" algn="ctr" rotWithShape="0">
                    <a:srgbClr val="6E747A">
                      <a:alpha val="43000"/>
                    </a:srgbClr>
                  </a:outerShdw>
                </a:effectLst>
              </a:rPr>
              <a:t>EDF 626 Advanced Qualitative Research</a:t>
            </a:r>
          </a:p>
        </p:txBody>
      </p:sp>
      <p:sp>
        <p:nvSpPr>
          <p:cNvPr id="10" name="Rectangle 9">
            <a:extLst>
              <a:ext uri="{FF2B5EF4-FFF2-40B4-BE49-F238E27FC236}">
                <a16:creationId xmlns:a16="http://schemas.microsoft.com/office/drawing/2014/main" id="{E3BCD10D-AFDE-4F92-901E-0B791B115D7E}"/>
              </a:ext>
            </a:extLst>
          </p:cNvPr>
          <p:cNvSpPr/>
          <p:nvPr/>
        </p:nvSpPr>
        <p:spPr>
          <a:xfrm>
            <a:off x="8628329" y="1720839"/>
            <a:ext cx="3170504" cy="1200329"/>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lvl="0" algn="ctr"/>
            <a:r>
              <a:rPr lang="en-US" dirty="0">
                <a:ln w="0"/>
                <a:solidFill>
                  <a:srgbClr val="00B050"/>
                </a:solidFill>
                <a:effectLst>
                  <a:outerShdw blurRad="38100" dist="25400" dir="5400000" algn="ctr" rotWithShape="0">
                    <a:srgbClr val="6E747A">
                      <a:alpha val="43000"/>
                    </a:srgbClr>
                  </a:outerShdw>
                </a:effectLst>
              </a:rPr>
              <a:t>Autobiographic and reflective writing assignment titled</a:t>
            </a:r>
          </a:p>
          <a:p>
            <a:pPr lvl="0" algn="ctr"/>
            <a:r>
              <a:rPr lang="en-US" dirty="0">
                <a:ln w="0"/>
                <a:solidFill>
                  <a:srgbClr val="00B050"/>
                </a:solidFill>
                <a:effectLst>
                  <a:outerShdw blurRad="38100" dist="25400" dir="5400000" algn="ctr" rotWithShape="0">
                    <a:srgbClr val="6E747A">
                      <a:alpha val="43000"/>
                    </a:srgbClr>
                  </a:outerShdw>
                </a:effectLst>
              </a:rPr>
              <a:t>“Journey to the I.”</a:t>
            </a:r>
          </a:p>
        </p:txBody>
      </p:sp>
      <p:sp>
        <p:nvSpPr>
          <p:cNvPr id="13" name="Rectangle 12">
            <a:extLst>
              <a:ext uri="{FF2B5EF4-FFF2-40B4-BE49-F238E27FC236}">
                <a16:creationId xmlns:a16="http://schemas.microsoft.com/office/drawing/2014/main" id="{64EB2359-26FD-4032-935C-7EEC3C54AE6D}"/>
              </a:ext>
            </a:extLst>
          </p:cNvPr>
          <p:cNvSpPr/>
          <p:nvPr/>
        </p:nvSpPr>
        <p:spPr>
          <a:xfrm>
            <a:off x="8660356" y="3428998"/>
            <a:ext cx="3170504" cy="1754326"/>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lvl="0" algn="ctr"/>
            <a:r>
              <a:rPr lang="en-US" dirty="0">
                <a:ln w="0"/>
                <a:solidFill>
                  <a:srgbClr val="00B050"/>
                </a:solidFill>
                <a:effectLst>
                  <a:outerShdw blurRad="38100" dist="25400" dir="5400000" algn="ctr" rotWithShape="0">
                    <a:srgbClr val="6E747A">
                      <a:alpha val="43000"/>
                    </a:srgbClr>
                  </a:outerShdw>
                </a:effectLst>
              </a:rPr>
              <a:t>“Oral Histories of the Elk River Chemical Spill:  A Practical Retelling of Resilience and the Experiences of Living Through a Water Crisis” </a:t>
            </a:r>
          </a:p>
        </p:txBody>
      </p:sp>
    </p:spTree>
    <p:extLst>
      <p:ext uri="{BB962C8B-B14F-4D97-AF65-F5344CB8AC3E}">
        <p14:creationId xmlns:p14="http://schemas.microsoft.com/office/powerpoint/2010/main" val="310955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AB68-BD06-4C18-9DE2-E286F66C3B3D}"/>
              </a:ext>
            </a:extLst>
          </p:cNvPr>
          <p:cNvSpPr>
            <a:spLocks noGrp="1"/>
          </p:cNvSpPr>
          <p:nvPr>
            <p:ph type="ctrTitle" idx="4294967295"/>
          </p:nvPr>
        </p:nvSpPr>
        <p:spPr>
          <a:xfrm>
            <a:off x="233083" y="163671"/>
            <a:ext cx="11958917" cy="1049337"/>
          </a:xfrm>
        </p:spPr>
        <p:txBody>
          <a:bodyPr vert="horz" lIns="91440" tIns="45720" rIns="91440" bIns="45720" rtlCol="0" anchor="b">
            <a:noAutofit/>
          </a:bodyPr>
          <a:lstStyle/>
          <a:p>
            <a:pPr algn="ctr"/>
            <a:r>
              <a:rPr lang="en-US" sz="3600" dirty="0"/>
              <a:t>Spring 2018:  Confidence Regained and the Journey to the “I” Continued</a:t>
            </a:r>
          </a:p>
        </p:txBody>
      </p:sp>
      <p:cxnSp>
        <p:nvCxnSpPr>
          <p:cNvPr id="8" name="Straight Connector 7">
            <a:extLst>
              <a:ext uri="{FF2B5EF4-FFF2-40B4-BE49-F238E27FC236}">
                <a16:creationId xmlns:a16="http://schemas.microsoft.com/office/drawing/2014/main" id="{6D9FD946-C59B-4EF9-9168-56ABE7B23395}"/>
              </a:ext>
            </a:extLst>
          </p:cNvPr>
          <p:cNvCxnSpPr>
            <a:cxnSpLocks/>
          </p:cNvCxnSpPr>
          <p:nvPr/>
        </p:nvCxnSpPr>
        <p:spPr>
          <a:xfrm>
            <a:off x="1098697" y="1213008"/>
            <a:ext cx="9994605" cy="0"/>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5C1696-2B1C-493A-85BC-B955507207C2}"/>
              </a:ext>
            </a:extLst>
          </p:cNvPr>
          <p:cNvSpPr txBox="1"/>
          <p:nvPr/>
        </p:nvSpPr>
        <p:spPr>
          <a:xfrm>
            <a:off x="2009272" y="1372315"/>
            <a:ext cx="8173453" cy="461665"/>
          </a:xfrm>
          <a:prstGeom prst="rect">
            <a:avLst/>
          </a:prstGeom>
          <a:noFill/>
        </p:spPr>
        <p:txBody>
          <a:bodyPr wrap="square" rtlCol="0">
            <a:spAutoFit/>
          </a:bodyPr>
          <a:lstStyle/>
          <a:p>
            <a:pPr algn="ctr"/>
            <a:r>
              <a:rPr lang="en-US" sz="2400" b="1" dirty="0">
                <a:ln w="0"/>
                <a:effectLst>
                  <a:outerShdw blurRad="38100" dist="25400" dir="5400000" algn="ctr" rotWithShape="0">
                    <a:srgbClr val="6E747A">
                      <a:alpha val="43000"/>
                    </a:srgbClr>
                  </a:outerShdw>
                </a:effectLst>
              </a:rPr>
              <a:t>Regional Conference Presentations</a:t>
            </a:r>
          </a:p>
        </p:txBody>
      </p:sp>
      <p:sp>
        <p:nvSpPr>
          <p:cNvPr id="12" name="TextBox 11">
            <a:extLst>
              <a:ext uri="{FF2B5EF4-FFF2-40B4-BE49-F238E27FC236}">
                <a16:creationId xmlns:a16="http://schemas.microsoft.com/office/drawing/2014/main" id="{F1AF7495-E9BE-457C-A520-0E5B7C8A3A08}"/>
              </a:ext>
            </a:extLst>
          </p:cNvPr>
          <p:cNvSpPr txBox="1"/>
          <p:nvPr/>
        </p:nvSpPr>
        <p:spPr>
          <a:xfrm>
            <a:off x="0" y="1372314"/>
            <a:ext cx="2603726" cy="1754326"/>
          </a:xfrm>
          <a:prstGeom prst="rect">
            <a:avLst/>
          </a:prstGeom>
          <a:noFill/>
        </p:spPr>
        <p:txBody>
          <a:bodyPr wrap="square" rtlCol="0">
            <a:spAutoFit/>
          </a:bodyPr>
          <a:lstStyle/>
          <a:p>
            <a:pPr algn="ctr"/>
            <a:r>
              <a:rPr lang="en-US" dirty="0"/>
              <a:t>41​st​ Annual</a:t>
            </a:r>
          </a:p>
          <a:p>
            <a:pPr algn="ctr"/>
            <a:r>
              <a:rPr lang="en-US" dirty="0"/>
              <a:t> Appalachian Studies </a:t>
            </a:r>
          </a:p>
          <a:p>
            <a:pPr algn="ctr"/>
            <a:r>
              <a:rPr lang="en-US" dirty="0"/>
              <a:t>Association Conference:  </a:t>
            </a:r>
          </a:p>
          <a:p>
            <a:pPr algn="ctr"/>
            <a:r>
              <a:rPr lang="en-US" dirty="0"/>
              <a:t>April 5-8, 2018 in </a:t>
            </a:r>
          </a:p>
          <a:p>
            <a:pPr algn="ctr"/>
            <a:r>
              <a:rPr lang="en-US" dirty="0"/>
              <a:t>Cincinnati, Ohio</a:t>
            </a:r>
            <a:endParaRPr lang="en-US" b="1" dirty="0">
              <a:ln w="0"/>
              <a:effectLst>
                <a:outerShdw blurRad="38100" dist="25400" dir="5400000" algn="ctr" rotWithShape="0">
                  <a:srgbClr val="6E747A">
                    <a:alpha val="43000"/>
                  </a:srgbClr>
                </a:outerShdw>
              </a:effectLst>
            </a:endParaRPr>
          </a:p>
        </p:txBody>
      </p:sp>
      <p:sp>
        <p:nvSpPr>
          <p:cNvPr id="14" name="TextBox 13">
            <a:extLst>
              <a:ext uri="{FF2B5EF4-FFF2-40B4-BE49-F238E27FC236}">
                <a16:creationId xmlns:a16="http://schemas.microsoft.com/office/drawing/2014/main" id="{2F29E7E3-4400-4798-A268-8DB9A92D6714}"/>
              </a:ext>
            </a:extLst>
          </p:cNvPr>
          <p:cNvSpPr txBox="1"/>
          <p:nvPr/>
        </p:nvSpPr>
        <p:spPr>
          <a:xfrm>
            <a:off x="29849" y="3285945"/>
            <a:ext cx="2375919" cy="2800767"/>
          </a:xfrm>
          <a:prstGeom prst="rect">
            <a:avLst/>
          </a:prstGeom>
          <a:noFill/>
        </p:spPr>
        <p:txBody>
          <a:bodyPr wrap="square" rtlCol="0">
            <a:spAutoFit/>
          </a:bodyPr>
          <a:lstStyle/>
          <a:p>
            <a:pPr algn="ctr"/>
            <a:r>
              <a:rPr lang="en-US" sz="1600" dirty="0"/>
              <a:t>“​From Appalachia to Art Application: A Poster Presentation</a:t>
            </a:r>
          </a:p>
          <a:p>
            <a:pPr algn="ctr"/>
            <a:r>
              <a:rPr lang="en-US" sz="1600" dirty="0"/>
              <a:t> in Teaching Elementary Students the Connections between European/</a:t>
            </a:r>
          </a:p>
          <a:p>
            <a:pPr algn="ctr"/>
            <a:r>
              <a:rPr lang="en-US" sz="1600" dirty="0"/>
              <a:t>Mediterranean Art and the Appalachian Arts and</a:t>
            </a:r>
          </a:p>
          <a:p>
            <a:pPr algn="ctr"/>
            <a:r>
              <a:rPr lang="en-US" sz="1600" dirty="0"/>
              <a:t> Crafts Tradition” </a:t>
            </a:r>
            <a:endParaRPr lang="en-US" sz="1600" b="1" dirty="0">
              <a:ln w="0"/>
              <a:effectLst>
                <a:outerShdw blurRad="38100" dist="25400" dir="5400000" algn="ctr" rotWithShape="0">
                  <a:srgbClr val="6E747A">
                    <a:alpha val="43000"/>
                  </a:srgbClr>
                </a:outerShdw>
              </a:effectLst>
            </a:endParaRPr>
          </a:p>
        </p:txBody>
      </p:sp>
      <p:pic>
        <p:nvPicPr>
          <p:cNvPr id="4" name="Picture 3" descr="A screenshot of a newspaper&#10;&#10;Description automatically generated">
            <a:extLst>
              <a:ext uri="{FF2B5EF4-FFF2-40B4-BE49-F238E27FC236}">
                <a16:creationId xmlns:a16="http://schemas.microsoft.com/office/drawing/2014/main" id="{0B0C0D1A-C9EB-43A9-A3AB-8AC25F2B1D53}"/>
              </a:ext>
            </a:extLst>
          </p:cNvPr>
          <p:cNvPicPr>
            <a:picLocks noChangeAspect="1"/>
          </p:cNvPicPr>
          <p:nvPr/>
        </p:nvPicPr>
        <p:blipFill>
          <a:blip r:embed="rId2"/>
          <a:stretch>
            <a:fillRect/>
          </a:stretch>
        </p:blipFill>
        <p:spPr>
          <a:xfrm>
            <a:off x="2521965" y="2056790"/>
            <a:ext cx="3180833" cy="318083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5" name="Straight Connector 14">
            <a:extLst>
              <a:ext uri="{FF2B5EF4-FFF2-40B4-BE49-F238E27FC236}">
                <a16:creationId xmlns:a16="http://schemas.microsoft.com/office/drawing/2014/main" id="{7C5F3415-CB9F-41DE-9FD2-F38BDAC6A110}"/>
              </a:ext>
            </a:extLst>
          </p:cNvPr>
          <p:cNvCxnSpPr>
            <a:cxnSpLocks/>
          </p:cNvCxnSpPr>
          <p:nvPr/>
        </p:nvCxnSpPr>
        <p:spPr>
          <a:xfrm>
            <a:off x="515471" y="3149765"/>
            <a:ext cx="1572785" cy="6906"/>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68029CE-2CE2-4049-999F-04083CEA31D5}"/>
              </a:ext>
            </a:extLst>
          </p:cNvPr>
          <p:cNvPicPr>
            <a:picLocks noChangeAspect="1"/>
          </p:cNvPicPr>
          <p:nvPr/>
        </p:nvPicPr>
        <p:blipFill>
          <a:blip r:embed="rId3"/>
          <a:stretch>
            <a:fillRect/>
          </a:stretch>
        </p:blipFill>
        <p:spPr>
          <a:xfrm rot="665125">
            <a:off x="5796082" y="2206767"/>
            <a:ext cx="3790242" cy="231792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Box 17">
            <a:extLst>
              <a:ext uri="{FF2B5EF4-FFF2-40B4-BE49-F238E27FC236}">
                <a16:creationId xmlns:a16="http://schemas.microsoft.com/office/drawing/2014/main" id="{99A6B486-0BD4-4ADD-8240-480EF97EDB31}"/>
              </a:ext>
            </a:extLst>
          </p:cNvPr>
          <p:cNvSpPr txBox="1"/>
          <p:nvPr/>
        </p:nvSpPr>
        <p:spPr>
          <a:xfrm>
            <a:off x="9502268" y="1342282"/>
            <a:ext cx="2730590" cy="1754326"/>
          </a:xfrm>
          <a:prstGeom prst="rect">
            <a:avLst/>
          </a:prstGeom>
          <a:noFill/>
        </p:spPr>
        <p:txBody>
          <a:bodyPr wrap="square" rtlCol="0">
            <a:spAutoFit/>
          </a:bodyPr>
          <a:lstStyle/>
          <a:p>
            <a:pPr algn="ctr"/>
            <a:r>
              <a:rPr lang="en-US" dirty="0"/>
              <a:t>11</a:t>
            </a:r>
            <a:r>
              <a:rPr lang="en-US" baseline="30000" dirty="0"/>
              <a:t>th</a:t>
            </a:r>
            <a:r>
              <a:rPr lang="en-US" dirty="0"/>
              <a:t> Annual Southeastern Association of Vertebrate Paleontology </a:t>
            </a:r>
          </a:p>
          <a:p>
            <a:pPr algn="ctr"/>
            <a:r>
              <a:rPr lang="en-US" dirty="0"/>
              <a:t>May 23-27, 2018 in </a:t>
            </a:r>
          </a:p>
          <a:p>
            <a:pPr algn="ctr"/>
            <a:r>
              <a:rPr lang="en-US" dirty="0"/>
              <a:t>Aurora, N.C.</a:t>
            </a:r>
            <a:endParaRPr lang="en-US" b="1" dirty="0">
              <a:ln w="0"/>
              <a:effectLst>
                <a:outerShdw blurRad="38100" dist="25400" dir="5400000" algn="ctr" rotWithShape="0">
                  <a:srgbClr val="6E747A">
                    <a:alpha val="43000"/>
                  </a:srgbClr>
                </a:outerShdw>
              </a:effectLst>
            </a:endParaRPr>
          </a:p>
        </p:txBody>
      </p:sp>
      <p:sp>
        <p:nvSpPr>
          <p:cNvPr id="19" name="TextBox 18">
            <a:extLst>
              <a:ext uri="{FF2B5EF4-FFF2-40B4-BE49-F238E27FC236}">
                <a16:creationId xmlns:a16="http://schemas.microsoft.com/office/drawing/2014/main" id="{60856089-149E-40C0-94C7-03CDF817E075}"/>
              </a:ext>
            </a:extLst>
          </p:cNvPr>
          <p:cNvSpPr txBox="1"/>
          <p:nvPr/>
        </p:nvSpPr>
        <p:spPr>
          <a:xfrm>
            <a:off x="9679604" y="3166806"/>
            <a:ext cx="2375918" cy="2862322"/>
          </a:xfrm>
          <a:prstGeom prst="rect">
            <a:avLst/>
          </a:prstGeom>
          <a:noFill/>
        </p:spPr>
        <p:txBody>
          <a:bodyPr wrap="square" rtlCol="0">
            <a:spAutoFit/>
          </a:bodyPr>
          <a:lstStyle/>
          <a:p>
            <a:pPr algn="ctr"/>
            <a:r>
              <a:rPr lang="en-US" dirty="0"/>
              <a:t>“Digitizing Discoveries:  Infographics for Paleontology” by using Canva, Piktochart, and Sway to create concise, well-designed and interactive infographics.</a:t>
            </a:r>
            <a:endParaRPr lang="en-US" sz="1600" b="1" dirty="0">
              <a:ln w="0"/>
              <a:effectLst>
                <a:outerShdw blurRad="38100" dist="25400" dir="5400000" algn="ctr" rotWithShape="0">
                  <a:srgbClr val="6E747A">
                    <a:alpha val="43000"/>
                  </a:srgbClr>
                </a:outerShdw>
              </a:effectLst>
            </a:endParaRPr>
          </a:p>
        </p:txBody>
      </p:sp>
      <p:cxnSp>
        <p:nvCxnSpPr>
          <p:cNvPr id="20" name="Straight Connector 19">
            <a:extLst>
              <a:ext uri="{FF2B5EF4-FFF2-40B4-BE49-F238E27FC236}">
                <a16:creationId xmlns:a16="http://schemas.microsoft.com/office/drawing/2014/main" id="{730190A6-4962-4ED6-95D0-094C5B3F446B}"/>
              </a:ext>
            </a:extLst>
          </p:cNvPr>
          <p:cNvCxnSpPr>
            <a:cxnSpLocks/>
          </p:cNvCxnSpPr>
          <p:nvPr/>
        </p:nvCxnSpPr>
        <p:spPr>
          <a:xfrm>
            <a:off x="10081171" y="3142149"/>
            <a:ext cx="1572785" cy="6906"/>
          </a:xfrm>
          <a:prstGeom prst="line">
            <a:avLst/>
          </a:prstGeom>
          <a:ln w="38100">
            <a:solidFill>
              <a:srgbClr val="00B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6A6C47F-4670-4AA3-A593-DFDF85FD2807}"/>
              </a:ext>
            </a:extLst>
          </p:cNvPr>
          <p:cNvSpPr/>
          <p:nvPr/>
        </p:nvSpPr>
        <p:spPr>
          <a:xfrm>
            <a:off x="122694" y="6246017"/>
            <a:ext cx="2358338" cy="523220"/>
          </a:xfrm>
          <a:prstGeom prst="rect">
            <a:avLst/>
          </a:prstGeom>
        </p:spPr>
        <p:txBody>
          <a:bodyPr wrap="none">
            <a:spAutoFit/>
          </a:bodyPr>
          <a:lstStyle/>
          <a:p>
            <a:pPr algn="ctr"/>
            <a:r>
              <a:rPr lang="en-US" sz="1400" b="1" dirty="0"/>
              <a:t>Based upon research from </a:t>
            </a:r>
          </a:p>
          <a:p>
            <a:pPr algn="ctr"/>
            <a:r>
              <a:rPr lang="en-US" sz="1400" b="1" dirty="0"/>
              <a:t>CI 701 &amp; CI 702 </a:t>
            </a:r>
          </a:p>
        </p:txBody>
      </p:sp>
      <p:sp>
        <p:nvSpPr>
          <p:cNvPr id="24" name="Rectangle 23">
            <a:extLst>
              <a:ext uri="{FF2B5EF4-FFF2-40B4-BE49-F238E27FC236}">
                <a16:creationId xmlns:a16="http://schemas.microsoft.com/office/drawing/2014/main" id="{BF08AB0E-624C-4A96-9CA9-A0DE9402F96A}"/>
              </a:ext>
            </a:extLst>
          </p:cNvPr>
          <p:cNvSpPr/>
          <p:nvPr/>
        </p:nvSpPr>
        <p:spPr>
          <a:xfrm>
            <a:off x="9773801" y="6206153"/>
            <a:ext cx="2358338" cy="523220"/>
          </a:xfrm>
          <a:prstGeom prst="rect">
            <a:avLst/>
          </a:prstGeom>
        </p:spPr>
        <p:txBody>
          <a:bodyPr wrap="none">
            <a:spAutoFit/>
          </a:bodyPr>
          <a:lstStyle/>
          <a:p>
            <a:pPr algn="ctr"/>
            <a:r>
              <a:rPr lang="en-US" sz="1400" b="1" dirty="0"/>
              <a:t>Based upon research from </a:t>
            </a:r>
          </a:p>
          <a:p>
            <a:pPr algn="ctr"/>
            <a:r>
              <a:rPr lang="en-US" sz="1400" b="1" dirty="0"/>
              <a:t>CIEC 700</a:t>
            </a:r>
          </a:p>
        </p:txBody>
      </p:sp>
    </p:spTree>
    <p:extLst>
      <p:ext uri="{BB962C8B-B14F-4D97-AF65-F5344CB8AC3E}">
        <p14:creationId xmlns:p14="http://schemas.microsoft.com/office/powerpoint/2010/main" val="1950043433"/>
      </p:ext>
    </p:extLst>
  </p:cSld>
  <p:clrMapOvr>
    <a:masterClrMapping/>
  </p:clrMapOvr>
</p:sld>
</file>

<file path=ppt/theme/theme1.xml><?xml version="1.0" encoding="utf-8"?>
<a:theme xmlns:a="http://schemas.openxmlformats.org/drawingml/2006/main" name="Gallery">
  <a:themeElements>
    <a:clrScheme name="Custom 1">
      <a:dk1>
        <a:sysClr val="windowText" lastClr="000000"/>
      </a:dk1>
      <a:lt1>
        <a:sysClr val="window" lastClr="FFFFFF"/>
      </a:lt1>
      <a:dk2>
        <a:srgbClr val="454545"/>
      </a:dk2>
      <a:lt2>
        <a:srgbClr val="EDEBE7"/>
      </a:lt2>
      <a:accent1>
        <a:srgbClr val="5FA534"/>
      </a:accent1>
      <a:accent2>
        <a:srgbClr val="2F5219"/>
      </a:accent2>
      <a:accent3>
        <a:srgbClr val="008000"/>
      </a:accent3>
      <a:accent4>
        <a:srgbClr val="00B050"/>
      </a:accent4>
      <a:accent5>
        <a:srgbClr val="236797"/>
      </a:accent5>
      <a:accent6>
        <a:srgbClr val="2FB6C6"/>
      </a:accent6>
      <a:hlink>
        <a:srgbClr val="8FC639"/>
      </a:hlink>
      <a:folHlink>
        <a:srgbClr val="0070C0"/>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otalTime>799</TotalTime>
  <Words>1398</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Palatino Linotype</vt:lpstr>
      <vt:lpstr>Gallery</vt:lpstr>
      <vt:lpstr>The Journey to the “I”: An Autoethnographic Reflection of My Path Through the Doctoral Program</vt:lpstr>
      <vt:lpstr>Introduction:  How did I get here?</vt:lpstr>
      <vt:lpstr>Finding My Footing:  Fall Semester 2016</vt:lpstr>
      <vt:lpstr>A Foothold Found:  Spring 2017</vt:lpstr>
      <vt:lpstr>“I” Found My Footing:  Summer 2017</vt:lpstr>
      <vt:lpstr>Two Hits and a Miss:  Fall 2017</vt:lpstr>
      <vt:lpstr>Collaboration:  Fall 2017</vt:lpstr>
      <vt:lpstr>Spring 2018:  Confidence Regained and the Journey to the “I” Continued</vt:lpstr>
      <vt:lpstr>Spring 2018:  Confidence Regained and the Journey to the “I” Continued</vt:lpstr>
      <vt:lpstr>“I” Hit the Ground Running:  Summer 2018</vt:lpstr>
      <vt:lpstr>Fall Semester 2018:  Along Came a Spider and other Collaborations</vt:lpstr>
      <vt:lpstr>Fall Semester 2018:  Collaboration and Publication</vt:lpstr>
      <vt:lpstr>The Journey Continued: Where “I” Will Go from Here…</vt:lpstr>
      <vt:lpstr>Thank you to my committee and Marshall University for supporting my doctoral journey!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 the “I”: An Autoethnographic Reflection of My Path Through the Doctoral Program</dc:title>
  <dc:creator>julie midkiff</dc:creator>
  <cp:lastModifiedBy>julie midkiff</cp:lastModifiedBy>
  <cp:revision>62</cp:revision>
  <dcterms:created xsi:type="dcterms:W3CDTF">2019-01-16T02:33:38Z</dcterms:created>
  <dcterms:modified xsi:type="dcterms:W3CDTF">2019-01-18T04:36:23Z</dcterms:modified>
</cp:coreProperties>
</file>