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6"/>
  </p:normalViewPr>
  <p:slideViewPr>
    <p:cSldViewPr snapToGrid="0" snapToObjects="1">
      <p:cViewPr varScale="1">
        <p:scale>
          <a:sx n="108" d="100"/>
          <a:sy n="108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53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97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9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1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03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685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73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7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2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269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75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2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hbr.org/2014/03/asking-whether-leaders-are-born-or-made-is-the-wrong-question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A9352-AA70-5D40-9C7D-D697E6A5F7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Leg of the Journey: </a:t>
            </a:r>
            <a:r>
              <a:rPr lang="en-US" sz="4000" dirty="0"/>
              <a:t>Reflections of a Perpetual Student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9865E8-FC18-AE47-86D0-5E049D09A6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Liz </a:t>
            </a:r>
            <a:r>
              <a:rPr lang="en-US" dirty="0" err="1"/>
              <a:t>Pardue</a:t>
            </a:r>
            <a:endParaRPr lang="en-US" dirty="0"/>
          </a:p>
          <a:p>
            <a:r>
              <a:rPr lang="en-US" dirty="0"/>
              <a:t>August 2, 2018</a:t>
            </a:r>
          </a:p>
        </p:txBody>
      </p:sp>
    </p:spTree>
    <p:extLst>
      <p:ext uri="{BB962C8B-B14F-4D97-AF65-F5344CB8AC3E}">
        <p14:creationId xmlns:p14="http://schemas.microsoft.com/office/powerpoint/2010/main" val="3396592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F855E-7AE0-214E-8C59-10668E652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2017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B6745-4E22-5C4E-815C-425FE95DC9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Education Ethics (LS707)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510A4-509A-3E42-8A80-0952517584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Ethics vs. morals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Readings of teleology, deontology 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Writing-intensive reflective papers responding to ethical/moral questions (Artifact 4)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2298A7-1F23-9B43-9ED7-22239C5A9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Legal Issues (LS740)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E98D5D-9B4D-2444-907D-4790B03CE07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Reviewed a variety of legal policies and issues that affect educational institutions</a:t>
            </a:r>
          </a:p>
          <a:p>
            <a:r>
              <a:rPr lang="en-US" dirty="0"/>
              <a:t>Experience reading court decisions and writing case briefs</a:t>
            </a:r>
          </a:p>
          <a:p>
            <a:r>
              <a:rPr lang="en-US" dirty="0"/>
              <a:t>Insightful discussion with peers about cases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58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F855E-7AE0-214E-8C59-10668E652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2018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B6745-4E22-5C4E-815C-425FE95DC9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Computer Analysis (EDF776)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510A4-509A-3E42-8A80-0952517584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Refresher course of SPSS</a:t>
            </a:r>
            <a:r>
              <a:rPr lang="en-US" sz="2200" baseline="30000" dirty="0"/>
              <a:t>®</a:t>
            </a:r>
            <a:r>
              <a:rPr lang="en-US" sz="2200" dirty="0"/>
              <a:t> 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Guided worksheets for programmatic functions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Limited individual challenge to use program or interpret output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Time spent in class and student learning outcomes did not balance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2298A7-1F23-9B43-9ED7-22239C5A9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Current Issues (LS756)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E98D5D-9B4D-2444-907D-4790B03CE07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Expected insightful discussion with professor and peers</a:t>
            </a:r>
          </a:p>
          <a:p>
            <a:r>
              <a:rPr lang="en-US" dirty="0"/>
              <a:t>Structure failed to engage students</a:t>
            </a:r>
          </a:p>
          <a:p>
            <a:r>
              <a:rPr lang="en-US" dirty="0"/>
              <a:t>Limited guidance and feedback on assignments led to frustration, minimal growth</a:t>
            </a:r>
          </a:p>
        </p:txBody>
      </p:sp>
    </p:spTree>
    <p:extLst>
      <p:ext uri="{BB962C8B-B14F-4D97-AF65-F5344CB8AC3E}">
        <p14:creationId xmlns:p14="http://schemas.microsoft.com/office/powerpoint/2010/main" val="3708489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F855E-7AE0-214E-8C59-10668E652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2018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B6745-4E22-5C4E-815C-425FE95DC9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 to Qualitative Research (EDF625)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510A4-509A-3E42-8A80-0952517584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More detailed review of qualitative research methods 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Interview and reflection assignments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Approaches to qualitative inquiry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2298A7-1F23-9B43-9ED7-22239C5A9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Dissertation Research (LS797)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E98D5D-9B4D-2444-907D-4790B03CE07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First hour of dissertation research</a:t>
            </a:r>
          </a:p>
          <a:p>
            <a:r>
              <a:rPr lang="en-US" dirty="0"/>
              <a:t>Primarily focused on reflection paper, presentation</a:t>
            </a:r>
          </a:p>
          <a:p>
            <a:r>
              <a:rPr lang="en-US" dirty="0"/>
              <a:t>Preliminary consideration of dissertation topic</a:t>
            </a:r>
          </a:p>
        </p:txBody>
      </p:sp>
    </p:spTree>
    <p:extLst>
      <p:ext uri="{BB962C8B-B14F-4D97-AF65-F5344CB8AC3E}">
        <p14:creationId xmlns:p14="http://schemas.microsoft.com/office/powerpoint/2010/main" val="259892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B7AC1-F3A9-DF46-8D4F-39A80BF0D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113A6-487B-1D48-B1CA-F34CD7B681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Faculty and Peers </a:t>
            </a:r>
          </a:p>
        </p:txBody>
      </p:sp>
    </p:spTree>
    <p:extLst>
      <p:ext uri="{BB962C8B-B14F-4D97-AF65-F5344CB8AC3E}">
        <p14:creationId xmlns:p14="http://schemas.microsoft.com/office/powerpoint/2010/main" val="2771244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3AFC6-508F-FD49-8E36-8EFBCE1AA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with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A3CD6-9158-8146-B32E-AB3BA7614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Diversity and cultural competency with Dr. Nicholson</a:t>
            </a:r>
          </a:p>
          <a:p>
            <a:pPr lvl="1"/>
            <a:r>
              <a:rPr lang="en-US" dirty="0"/>
              <a:t>SRCEA Fall Conference 2016</a:t>
            </a:r>
          </a:p>
          <a:p>
            <a:pPr lvl="1"/>
            <a:r>
              <a:rPr lang="en-US" dirty="0"/>
              <a:t>NSSA Spring Conference 2017</a:t>
            </a:r>
          </a:p>
          <a:p>
            <a:pPr lvl="1"/>
            <a:r>
              <a:rPr lang="en-US" dirty="0"/>
              <a:t>SRCEA Fall Conference 2017</a:t>
            </a:r>
          </a:p>
          <a:p>
            <a:r>
              <a:rPr lang="en-US" dirty="0"/>
              <a:t>Dear colleague letters and #</a:t>
            </a:r>
            <a:r>
              <a:rPr lang="en-US" dirty="0" err="1"/>
              <a:t>MeToo</a:t>
            </a:r>
            <a:r>
              <a:rPr lang="en-US" dirty="0"/>
              <a:t> with Dr. Early and Dr. </a:t>
            </a:r>
            <a:r>
              <a:rPr lang="en-US" dirty="0" err="1"/>
              <a:t>Miyakuni</a:t>
            </a:r>
            <a:endParaRPr lang="en-US" dirty="0"/>
          </a:p>
          <a:p>
            <a:pPr lvl="1"/>
            <a:r>
              <a:rPr lang="en-US" dirty="0"/>
              <a:t>Manuscript submitted to various publishers</a:t>
            </a:r>
          </a:p>
          <a:p>
            <a:pPr lvl="1"/>
            <a:r>
              <a:rPr lang="en-US" dirty="0"/>
              <a:t>Revisions/feedback from editors</a:t>
            </a:r>
          </a:p>
        </p:txBody>
      </p:sp>
    </p:spTree>
    <p:extLst>
      <p:ext uri="{BB962C8B-B14F-4D97-AF65-F5344CB8AC3E}">
        <p14:creationId xmlns:p14="http://schemas.microsoft.com/office/powerpoint/2010/main" val="22707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3AFC6-508F-FD49-8E36-8EFBCE1AA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with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A3CD6-9158-8146-B32E-AB3BA7614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EdD</a:t>
            </a:r>
            <a:r>
              <a:rPr lang="en-US" dirty="0"/>
              <a:t> Program graduation metrics with Dr. Nicholson and Dr. Childress</a:t>
            </a:r>
          </a:p>
          <a:p>
            <a:pPr lvl="1"/>
            <a:r>
              <a:rPr lang="en-US" dirty="0"/>
              <a:t>Database of doctoral student enrollment and graduation data</a:t>
            </a:r>
          </a:p>
          <a:p>
            <a:pPr lvl="1"/>
            <a:r>
              <a:rPr lang="en-US" dirty="0"/>
              <a:t>Estimated graduation rate</a:t>
            </a:r>
          </a:p>
          <a:p>
            <a:pPr lvl="1"/>
            <a:r>
              <a:rPr lang="en-US" dirty="0"/>
              <a:t>Revision of spreadsheet for future analysis</a:t>
            </a:r>
          </a:p>
          <a:p>
            <a:pPr lvl="1"/>
            <a:r>
              <a:rPr lang="en-US" dirty="0"/>
              <a:t>Ongoing project</a:t>
            </a:r>
          </a:p>
          <a:p>
            <a:r>
              <a:rPr lang="en-US" dirty="0"/>
              <a:t>Course redesigns with Dr. Nicholson</a:t>
            </a:r>
          </a:p>
          <a:p>
            <a:pPr lvl="1"/>
            <a:r>
              <a:rPr lang="en-US" dirty="0"/>
              <a:t>For online </a:t>
            </a:r>
            <a:r>
              <a:rPr lang="en-US" dirty="0" err="1"/>
              <a:t>EdD</a:t>
            </a:r>
            <a:r>
              <a:rPr lang="en-US" dirty="0"/>
              <a:t> coursework</a:t>
            </a:r>
          </a:p>
          <a:p>
            <a:pPr lvl="1"/>
            <a:r>
              <a:rPr lang="en-US" dirty="0"/>
              <a:t>Researching available analytical software</a:t>
            </a:r>
          </a:p>
          <a:p>
            <a:pPr lvl="1"/>
            <a:r>
              <a:rPr lang="en-US" dirty="0"/>
              <a:t>Ongoing project</a:t>
            </a:r>
          </a:p>
        </p:txBody>
      </p:sp>
    </p:spTree>
    <p:extLst>
      <p:ext uri="{BB962C8B-B14F-4D97-AF65-F5344CB8AC3E}">
        <p14:creationId xmlns:p14="http://schemas.microsoft.com/office/powerpoint/2010/main" val="335410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3AFC6-508F-FD49-8E36-8EFBCE1AA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with Peers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A3CD6-9158-8146-B32E-AB3BA7614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 of in-person classes</a:t>
            </a:r>
          </a:p>
          <a:p>
            <a:pPr lvl="1"/>
            <a:r>
              <a:rPr lang="en-US" dirty="0"/>
              <a:t>Cohort became close over last two years</a:t>
            </a:r>
          </a:p>
          <a:p>
            <a:pPr lvl="1"/>
            <a:r>
              <a:rPr lang="en-US" dirty="0"/>
              <a:t>Group messages</a:t>
            </a:r>
          </a:p>
          <a:p>
            <a:r>
              <a:rPr lang="en-US" dirty="0"/>
              <a:t>In-class collaboration</a:t>
            </a:r>
          </a:p>
          <a:p>
            <a:pPr lvl="1"/>
            <a:r>
              <a:rPr lang="en-US" dirty="0"/>
              <a:t>Dr. Early’s joint case brief exercise </a:t>
            </a:r>
          </a:p>
          <a:p>
            <a:pPr lvl="1"/>
            <a:r>
              <a:rPr lang="en-US" dirty="0"/>
              <a:t>Dr. Meisel’s group presentation and analysis of research report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DBE05-58DB-314F-957F-9EFC197C0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Scholarship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B1F2F-1D80-874F-8B50-DF6E28BA63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02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E41E1-7A51-D242-AA58-0D867F015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Scholarship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FAD9D-3906-A74F-9D25-86D9B6550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Academic and professional growth in </a:t>
            </a:r>
            <a:r>
              <a:rPr lang="en-US" dirty="0" err="1"/>
              <a:t>EdD</a:t>
            </a:r>
            <a:r>
              <a:rPr lang="en-US" dirty="0"/>
              <a:t> Program</a:t>
            </a:r>
          </a:p>
          <a:p>
            <a:pPr lvl="1"/>
            <a:r>
              <a:rPr lang="en-US" dirty="0"/>
              <a:t>Presentations (formal and informal)</a:t>
            </a:r>
          </a:p>
          <a:p>
            <a:pPr lvl="1"/>
            <a:r>
              <a:rPr lang="en-US" dirty="0"/>
              <a:t>INFJ personality</a:t>
            </a:r>
          </a:p>
          <a:p>
            <a:pPr lvl="1"/>
            <a:r>
              <a:rPr lang="en-US" dirty="0"/>
              <a:t>Written communication skills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Academic manuscript experience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endParaRPr lang="en-US" sz="2200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86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F35F-6BEE-F849-AA01-1763D63AF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 of Understanding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25491-24AC-5E47-8554-DFDAF8C331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1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61B7-3028-334A-ADA3-DEEAD3365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66476-6FDE-384F-AFC7-E43054FBB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Coursework</a:t>
            </a:r>
          </a:p>
          <a:p>
            <a:r>
              <a:rPr lang="en-US" dirty="0"/>
              <a:t>Collaboration</a:t>
            </a:r>
          </a:p>
          <a:p>
            <a:r>
              <a:rPr lang="en-US" dirty="0"/>
              <a:t>Scholarship</a:t>
            </a:r>
          </a:p>
          <a:p>
            <a:r>
              <a:rPr lang="en-US" dirty="0"/>
              <a:t>Depth of Understanding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Reflection</a:t>
            </a:r>
          </a:p>
        </p:txBody>
      </p:sp>
    </p:spTree>
    <p:extLst>
      <p:ext uri="{BB962C8B-B14F-4D97-AF65-F5344CB8AC3E}">
        <p14:creationId xmlns:p14="http://schemas.microsoft.com/office/powerpoint/2010/main" val="178042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7CCA6-4A71-734E-BD65-14B753333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 of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ED90-5D9B-6245-983F-03503EA59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“Leadership is one of the most observed and least understood phenomena on earth” (Burns, 1978, p. 2).</a:t>
            </a:r>
          </a:p>
          <a:p>
            <a:r>
              <a:rPr lang="en-US" dirty="0"/>
              <a:t>Dozens of ways to define leadership</a:t>
            </a:r>
          </a:p>
          <a:p>
            <a:r>
              <a:rPr lang="en-US" dirty="0"/>
              <a:t>Born vs. made debate</a:t>
            </a:r>
          </a:p>
          <a:p>
            <a:r>
              <a:rPr lang="en-US" dirty="0"/>
              <a:t>Born vs. made debate neglects the issue of leadership </a:t>
            </a:r>
            <a:r>
              <a:rPr lang="en-US" i="1" dirty="0"/>
              <a:t>effectiveness </a:t>
            </a:r>
            <a:r>
              <a:rPr lang="en-US" dirty="0"/>
              <a:t>(Locke, 2014)</a:t>
            </a:r>
            <a:endParaRPr lang="en-US" i="1" dirty="0"/>
          </a:p>
          <a:p>
            <a:r>
              <a:rPr lang="en-US" dirty="0"/>
              <a:t>Leadership effectiveness a recent research topic of interest</a:t>
            </a:r>
          </a:p>
          <a:p>
            <a:r>
              <a:rPr lang="en-US" dirty="0"/>
              <a:t>Moral concerns vs. ethical theories</a:t>
            </a:r>
          </a:p>
        </p:txBody>
      </p:sp>
    </p:spTree>
    <p:extLst>
      <p:ext uri="{BB962C8B-B14F-4D97-AF65-F5344CB8AC3E}">
        <p14:creationId xmlns:p14="http://schemas.microsoft.com/office/powerpoint/2010/main" val="1666515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5DEC-E4C7-F94D-BDCE-DB994B2F3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CA71F-F4CD-1A4D-A8BE-52AE4072F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66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19F0E-F04A-4C41-A961-4A5F78B7A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6C368-EF36-B44E-B2D2-7349F3233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and academic background prior to </a:t>
            </a:r>
            <a:r>
              <a:rPr lang="en-US" dirty="0" err="1"/>
              <a:t>EdD</a:t>
            </a:r>
            <a:r>
              <a:rPr lang="en-US" dirty="0"/>
              <a:t> Program:</a:t>
            </a:r>
          </a:p>
          <a:p>
            <a:pPr lvl="1"/>
            <a:r>
              <a:rPr lang="en-US" dirty="0"/>
              <a:t>Writing large papers</a:t>
            </a:r>
          </a:p>
          <a:p>
            <a:pPr lvl="1"/>
            <a:r>
              <a:rPr lang="en-US" dirty="0"/>
              <a:t>Collecting data and conducting analysis</a:t>
            </a:r>
          </a:p>
          <a:p>
            <a:pPr lvl="1"/>
            <a:r>
              <a:rPr lang="en-US" dirty="0"/>
              <a:t>Citing sources (MLA, Chicago)</a:t>
            </a:r>
          </a:p>
          <a:p>
            <a:pPr lvl="1"/>
            <a:r>
              <a:rPr lang="en-US" dirty="0"/>
              <a:t>Objective analysis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Growth in </a:t>
            </a:r>
            <a:r>
              <a:rPr lang="en-US" sz="2200" dirty="0" err="1"/>
              <a:t>EdD</a:t>
            </a:r>
            <a:r>
              <a:rPr lang="en-US" sz="2200" dirty="0"/>
              <a:t> Program:</a:t>
            </a:r>
          </a:p>
          <a:p>
            <a:pPr lvl="1">
              <a:buSzPct val="100000"/>
            </a:pPr>
            <a:r>
              <a:rPr lang="en-US" dirty="0"/>
              <a:t>Honed writing skills</a:t>
            </a:r>
          </a:p>
          <a:p>
            <a:pPr lvl="1">
              <a:buSzPct val="100000"/>
            </a:pPr>
            <a:r>
              <a:rPr lang="en-US" dirty="0"/>
              <a:t>Learned how to take/defend a stance rather than qualifying</a:t>
            </a:r>
          </a:p>
          <a:p>
            <a:pPr lvl="1">
              <a:buSzPct val="10000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3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683B-3BAA-D74E-A237-4037618CB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8EB7C-ADDF-F540-A6AC-8B02D0C7FC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Years Behind, a Lifetime Ahead</a:t>
            </a:r>
          </a:p>
        </p:txBody>
      </p:sp>
    </p:spTree>
    <p:extLst>
      <p:ext uri="{BB962C8B-B14F-4D97-AF65-F5344CB8AC3E}">
        <p14:creationId xmlns:p14="http://schemas.microsoft.com/office/powerpoint/2010/main" val="2448695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2B68D-C9CD-0D4A-9633-A5F0818BD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1A0B5-66CE-7841-A3F0-2200325A3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for </a:t>
            </a:r>
            <a:r>
              <a:rPr lang="en-US" dirty="0" err="1"/>
              <a:t>EdD</a:t>
            </a:r>
            <a:r>
              <a:rPr lang="en-US" dirty="0"/>
              <a:t> Program: redirect career trajectory to a position in higher education</a:t>
            </a:r>
          </a:p>
          <a:p>
            <a:pPr lvl="1"/>
            <a:r>
              <a:rPr lang="en-US" dirty="0"/>
              <a:t>Share love of learning and teaching </a:t>
            </a:r>
          </a:p>
          <a:p>
            <a:r>
              <a:rPr lang="en-US" dirty="0"/>
              <a:t>35 hours of coursework completed</a:t>
            </a:r>
          </a:p>
          <a:p>
            <a:r>
              <a:rPr lang="en-US" dirty="0"/>
              <a:t>Short-term goals</a:t>
            </a:r>
          </a:p>
          <a:p>
            <a:pPr lvl="1"/>
            <a:r>
              <a:rPr lang="en-US" dirty="0"/>
              <a:t>Present and defend portfolio and reflection paper</a:t>
            </a:r>
          </a:p>
          <a:p>
            <a:pPr lvl="1"/>
            <a:r>
              <a:rPr lang="en-US" dirty="0"/>
              <a:t>Be admitted to candidacy</a:t>
            </a:r>
          </a:p>
          <a:p>
            <a:pPr lvl="1"/>
            <a:r>
              <a:rPr lang="en-US" dirty="0"/>
              <a:t>Develop dissertation topic and begin literature review</a:t>
            </a:r>
          </a:p>
          <a:p>
            <a:r>
              <a:rPr lang="en-US" dirty="0"/>
              <a:t>Long-term goals</a:t>
            </a:r>
          </a:p>
          <a:p>
            <a:pPr lvl="1"/>
            <a:r>
              <a:rPr lang="en-US" dirty="0"/>
              <a:t>Transition to academically-focused position</a:t>
            </a:r>
          </a:p>
          <a:p>
            <a:pPr lvl="1"/>
            <a:r>
              <a:rPr lang="en-US" dirty="0"/>
              <a:t>Maintain research component of career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127ED-D800-3A40-BF29-5849B000A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5961A-C245-5040-BDCD-3D413063D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Burns, J. M. (1978). </a:t>
            </a:r>
            <a:r>
              <a:rPr lang="en-US" i="1" dirty="0"/>
              <a:t>Leadership</a:t>
            </a:r>
            <a:r>
              <a:rPr lang="en-US" dirty="0"/>
              <a:t>. New York, NY: Harper &amp; Row Publishers, Inc.</a:t>
            </a:r>
          </a:p>
          <a:p>
            <a:r>
              <a:rPr lang="en-US" dirty="0"/>
              <a:t>Locke, C. C. (2014). Asking whether leaders are born or made is the wrong question. </a:t>
            </a:r>
            <a:r>
              <a:rPr lang="en-US" i="1" dirty="0"/>
              <a:t>Harvard Business Review</a:t>
            </a:r>
            <a:r>
              <a:rPr lang="en-US" dirty="0"/>
              <a:t>. Retrieved from </a:t>
            </a:r>
            <a:r>
              <a:rPr lang="en-US" dirty="0">
                <a:hlinkClick r:id="rId2"/>
              </a:rPr>
              <a:t>https://hbr.org/2014/03/asking-whether-leaders-are-born-or-made-is-the-wrong-question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02202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6759C40-D734-5845-8EAE-FA42611A93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E976BE1-CBAE-604E-86B0-CA72CBC4A0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12461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7733C-892B-BE43-A76E-68EBA581E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23015B-CB76-7249-8AB6-8FEFA4CB48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 I Am and What Led Me to the </a:t>
            </a:r>
            <a:r>
              <a:rPr lang="en-US" dirty="0" err="1"/>
              <a:t>EdD</a:t>
            </a:r>
            <a:r>
              <a:rPr lang="en-US" dirty="0"/>
              <a:t> Program</a:t>
            </a:r>
          </a:p>
        </p:txBody>
      </p:sp>
    </p:spTree>
    <p:extLst>
      <p:ext uri="{BB962C8B-B14F-4D97-AF65-F5344CB8AC3E}">
        <p14:creationId xmlns:p14="http://schemas.microsoft.com/office/powerpoint/2010/main" val="324669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D41C7-CD33-314C-8676-6255BDF64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– My Path to the </a:t>
            </a:r>
            <a:r>
              <a:rPr lang="en-US" dirty="0" err="1"/>
              <a:t>EdD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BD62A1D-E07D-0C46-928D-CC527861E6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Perpetual Student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FC815-179F-1147-8291-804117B640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College credits in high school</a:t>
            </a:r>
          </a:p>
          <a:p>
            <a:r>
              <a:rPr lang="en-US" dirty="0"/>
              <a:t>MBA in one year</a:t>
            </a:r>
          </a:p>
          <a:p>
            <a:r>
              <a:rPr lang="en-US" dirty="0"/>
              <a:t>Certificate program</a:t>
            </a:r>
          </a:p>
          <a:p>
            <a:pPr marL="128016" lvl="1" indent="0">
              <a:buNone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28F3D42-5587-9842-8E08-23775BD70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Work Experience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97728DA-6D98-614E-949C-D59B4EF75BC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Economic analyst at CBER</a:t>
            </a:r>
          </a:p>
          <a:p>
            <a:r>
              <a:rPr lang="en-US" dirty="0"/>
              <a:t>Adjunct professor</a:t>
            </a:r>
          </a:p>
          <a:p>
            <a:r>
              <a:rPr lang="en-US" dirty="0"/>
              <a:t>Tax analyst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55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80AE24-A0A4-B446-B231-75655B1F3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– My Path to the </a:t>
            </a:r>
            <a:r>
              <a:rPr lang="en-US" dirty="0" err="1"/>
              <a:t>EdD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134AF8-9FA7-9E4E-91D6-D0C7AC2D5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Desire for a career change</a:t>
            </a:r>
          </a:p>
          <a:p>
            <a:pPr lvl="1"/>
            <a:r>
              <a:rPr lang="en-US" dirty="0"/>
              <a:t>Always wanted to work in academia</a:t>
            </a:r>
          </a:p>
          <a:p>
            <a:pPr lvl="1"/>
            <a:r>
              <a:rPr lang="en-US" dirty="0"/>
              <a:t>Missed interaction with students</a:t>
            </a:r>
          </a:p>
          <a:p>
            <a:r>
              <a:rPr lang="en-US" dirty="0"/>
              <a:t>Continuing education: doctorate degree</a:t>
            </a:r>
          </a:p>
          <a:p>
            <a:pPr lvl="1"/>
            <a:r>
              <a:rPr lang="en-US" dirty="0"/>
              <a:t>PhD in Economics, Demography</a:t>
            </a:r>
          </a:p>
          <a:p>
            <a:pPr lvl="1"/>
            <a:r>
              <a:rPr lang="en-US" dirty="0" err="1"/>
              <a:t>EdD</a:t>
            </a:r>
            <a:r>
              <a:rPr lang="en-US" dirty="0"/>
              <a:t> in Leadership Studies 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Sought counsel from friends, mentors, administrators </a:t>
            </a:r>
          </a:p>
          <a:p>
            <a:pPr lvl="1">
              <a:buSzPct val="100000"/>
            </a:pPr>
            <a:r>
              <a:rPr lang="en-US" dirty="0"/>
              <a:t>Former </a:t>
            </a:r>
            <a:r>
              <a:rPr lang="en-US" dirty="0" err="1"/>
              <a:t>EdD</a:t>
            </a:r>
            <a:r>
              <a:rPr lang="en-US" dirty="0"/>
              <a:t> students</a:t>
            </a:r>
          </a:p>
          <a:p>
            <a:pPr lvl="1">
              <a:buSzPct val="100000"/>
            </a:pPr>
            <a:r>
              <a:rPr lang="en-US" dirty="0"/>
              <a:t>Meeting with Dr. Nicholson</a:t>
            </a:r>
          </a:p>
        </p:txBody>
      </p:sp>
    </p:spTree>
    <p:extLst>
      <p:ext uri="{BB962C8B-B14F-4D97-AF65-F5344CB8AC3E}">
        <p14:creationId xmlns:p14="http://schemas.microsoft.com/office/powerpoint/2010/main" val="247385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231-0FC1-974E-B9D8-B2D507F4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7D933-0AA5-5646-A992-C5A96DBE2F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F855E-7AE0-214E-8C59-10668E652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2016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868B5-BADA-2646-A377-232962E3D7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Research Design (LS703)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510A4-509A-3E42-8A80-0952517584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Refresher course for quantitative, qualitative, mixed methods research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Research proposal (Artifact 1)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395D82-8DCA-F341-941A-132792060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400" dirty="0"/>
              <a:t>Principles of Leadership (LS710)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84213B-B081-0345-B4CC-1B15C2CA392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Introduction to approaches to leadership 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Self-reflection of personal leadership 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1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F855E-7AE0-214E-8C59-10668E652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2017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B6745-4E22-5C4E-815C-425FE95DC9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Statistical Methods (EDF517)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510A4-509A-3E42-8A80-0952517584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Refresher course of statistical methods 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Group project reading and interpreting an academic journal article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2298A7-1F23-9B43-9ED7-22239C5A9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Administrative Theory (LS705)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E98D5D-9B4D-2444-907D-4790B03CE07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Writing intensive introduction to </a:t>
            </a:r>
            <a:r>
              <a:rPr lang="en-US" dirty="0" err="1"/>
              <a:t>EdD</a:t>
            </a:r>
            <a:endParaRPr lang="en-US" dirty="0"/>
          </a:p>
          <a:p>
            <a:r>
              <a:rPr lang="en-US" dirty="0"/>
              <a:t>Dr. Nicholson’s feedback helped refine my writing and critical thinking skills (Artifact 2)</a:t>
            </a:r>
          </a:p>
          <a:p>
            <a:r>
              <a:rPr lang="en-US" dirty="0"/>
              <a:t>Excellent preparation for ethics course in Fall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6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F855E-7AE0-214E-8C59-10668E652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2017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B6745-4E22-5C4E-815C-425FE95DC9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Survey Research in Education (EDF711)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510A4-509A-3E42-8A80-0952517584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Exercises to review and critique surveys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Experience developing a survey instrument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en-US" sz="2200" dirty="0"/>
              <a:t>PowerPoint presentation to “teach” surveys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2298A7-1F23-9B43-9ED7-22239C5A9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Financial Models (LS720)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E98D5D-9B4D-2444-907D-4790B03CE07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In-depth review of how educational institutions manage finances</a:t>
            </a:r>
          </a:p>
          <a:p>
            <a:r>
              <a:rPr lang="en-US" dirty="0"/>
              <a:t>Exercise to interview an administrator directly involved in institutional finances (Artifact 3) and observe a Board of Education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4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{91D8EE84-C92C-4144-BEDF-475BAB5DB9D3}tf10001061</Template>
  <TotalTime>451</TotalTime>
  <Words>856</Words>
  <Application>Microsoft Macintosh PowerPoint</Application>
  <PresentationFormat>Widescreen</PresentationFormat>
  <Paragraphs>155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Tw Cen MT</vt:lpstr>
      <vt:lpstr>Tw Cen MT Condensed</vt:lpstr>
      <vt:lpstr>Wingdings 3</vt:lpstr>
      <vt:lpstr>Integral</vt:lpstr>
      <vt:lpstr>Next Leg of the Journey: Reflections of a Perpetual Student</vt:lpstr>
      <vt:lpstr>Overview</vt:lpstr>
      <vt:lpstr>Introduction</vt:lpstr>
      <vt:lpstr>Introduction – My Path to the EdD</vt:lpstr>
      <vt:lpstr>Introduction – My Path to the EdD</vt:lpstr>
      <vt:lpstr>Coursework</vt:lpstr>
      <vt:lpstr>Fall 2016</vt:lpstr>
      <vt:lpstr>Spring 2017</vt:lpstr>
      <vt:lpstr>Summer 2017</vt:lpstr>
      <vt:lpstr>Fall 2017</vt:lpstr>
      <vt:lpstr>Spring 2018</vt:lpstr>
      <vt:lpstr>Summer 2018</vt:lpstr>
      <vt:lpstr>Collaboration</vt:lpstr>
      <vt:lpstr>Collaboration with Faculty</vt:lpstr>
      <vt:lpstr>Collaboration with Faculty</vt:lpstr>
      <vt:lpstr>Collaboration with Peers</vt:lpstr>
      <vt:lpstr>Scholarship</vt:lpstr>
      <vt:lpstr>Scholarship</vt:lpstr>
      <vt:lpstr>Depth of Understanding</vt:lpstr>
      <vt:lpstr>Depth of Understanding</vt:lpstr>
      <vt:lpstr>Research</vt:lpstr>
      <vt:lpstr>Research</vt:lpstr>
      <vt:lpstr>Reflection</vt:lpstr>
      <vt:lpstr>Reflection</vt:lpstr>
      <vt:lpstr>References</vt:lpstr>
      <vt:lpstr>Thank you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Leg of the Journey: Reflections of a Perpetual Student</dc:title>
  <dc:creator>Elizabeth Pardue</dc:creator>
  <cp:lastModifiedBy>Elizabeth Pardue</cp:lastModifiedBy>
  <cp:revision>18</cp:revision>
  <dcterms:created xsi:type="dcterms:W3CDTF">2018-08-01T01:49:31Z</dcterms:created>
  <dcterms:modified xsi:type="dcterms:W3CDTF">2018-08-02T03:02:29Z</dcterms:modified>
</cp:coreProperties>
</file>