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8"/>
  </p:notesMasterIdLst>
  <p:sldIdLst>
    <p:sldId id="256" r:id="rId2"/>
    <p:sldId id="258" r:id="rId3"/>
    <p:sldId id="268" r:id="rId4"/>
    <p:sldId id="260" r:id="rId5"/>
    <p:sldId id="271" r:id="rId6"/>
    <p:sldId id="267" r:id="rId7"/>
    <p:sldId id="261" r:id="rId8"/>
    <p:sldId id="266" r:id="rId9"/>
    <p:sldId id="272" r:id="rId10"/>
    <p:sldId id="259" r:id="rId11"/>
    <p:sldId id="270" r:id="rId12"/>
    <p:sldId id="264" r:id="rId13"/>
    <p:sldId id="265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626D3-B12B-4201-AE67-A3B49EE84C0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2ACF53-EFB8-4D3F-A582-12078ED87ADA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400" b="1" dirty="0" smtClean="0">
              <a:solidFill>
                <a:srgbClr val="008000"/>
              </a:solidFill>
            </a:rPr>
            <a:t>Continue to  pursue opportunities </a:t>
          </a:r>
        </a:p>
        <a:p>
          <a:pPr rtl="0"/>
          <a:r>
            <a:rPr lang="en-US" sz="2400" b="1" dirty="0" smtClean="0">
              <a:solidFill>
                <a:srgbClr val="008000"/>
              </a:solidFill>
            </a:rPr>
            <a:t>that I deem meaningful</a:t>
          </a:r>
          <a:endParaRPr lang="en-US" sz="2400" b="1" dirty="0">
            <a:solidFill>
              <a:srgbClr val="008000"/>
            </a:solidFill>
          </a:endParaRPr>
        </a:p>
      </dgm:t>
    </dgm:pt>
    <dgm:pt modelId="{7527A94E-B7AF-4A55-9239-8430D08BB6BF}" type="parTrans" cxnId="{830D3EF8-D27D-441A-9708-11ACA27F02AF}">
      <dgm:prSet/>
      <dgm:spPr/>
      <dgm:t>
        <a:bodyPr/>
        <a:lstStyle/>
        <a:p>
          <a:endParaRPr lang="en-US"/>
        </a:p>
      </dgm:t>
    </dgm:pt>
    <dgm:pt modelId="{6E4D9ACA-8F37-400F-B7B7-53CEFDFD4F9D}" type="sibTrans" cxnId="{830D3EF8-D27D-441A-9708-11ACA27F02AF}">
      <dgm:prSet/>
      <dgm:spPr/>
      <dgm:t>
        <a:bodyPr/>
        <a:lstStyle/>
        <a:p>
          <a:endParaRPr lang="en-US"/>
        </a:p>
      </dgm:t>
    </dgm:pt>
    <dgm:pt modelId="{82DD2519-1940-4792-886A-1728D1563434}" type="pres">
      <dgm:prSet presAssocID="{9B5626D3-B12B-4201-AE67-A3B49EE84C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61EA03-9BF5-4034-A8FE-3EB6484DB6D2}" type="pres">
      <dgm:prSet presAssocID="{222ACF53-EFB8-4D3F-A582-12078ED87ADA}" presName="centerShape" presStyleLbl="node0" presStyleIdx="0" presStyleCnt="1" custScaleX="320306" custScaleY="180068" custLinFactNeighborX="-2961" custLinFactNeighborY="-4333"/>
      <dgm:spPr/>
      <dgm:t>
        <a:bodyPr/>
        <a:lstStyle/>
        <a:p>
          <a:endParaRPr lang="en-US"/>
        </a:p>
      </dgm:t>
    </dgm:pt>
  </dgm:ptLst>
  <dgm:cxnLst>
    <dgm:cxn modelId="{846C42A5-3E08-47C7-946C-8D7939B56A76}" type="presOf" srcId="{222ACF53-EFB8-4D3F-A582-12078ED87ADA}" destId="{5F61EA03-9BF5-4034-A8FE-3EB6484DB6D2}" srcOrd="0" destOrd="0" presId="urn:microsoft.com/office/officeart/2005/8/layout/radial6"/>
    <dgm:cxn modelId="{97FAD0D4-CC47-4C97-BD70-6EDE08FEBCF5}" type="presOf" srcId="{9B5626D3-B12B-4201-AE67-A3B49EE84C0B}" destId="{82DD2519-1940-4792-886A-1728D1563434}" srcOrd="0" destOrd="0" presId="urn:microsoft.com/office/officeart/2005/8/layout/radial6"/>
    <dgm:cxn modelId="{830D3EF8-D27D-441A-9708-11ACA27F02AF}" srcId="{9B5626D3-B12B-4201-AE67-A3B49EE84C0B}" destId="{222ACF53-EFB8-4D3F-A582-12078ED87ADA}" srcOrd="0" destOrd="0" parTransId="{7527A94E-B7AF-4A55-9239-8430D08BB6BF}" sibTransId="{6E4D9ACA-8F37-400F-B7B7-53CEFDFD4F9D}"/>
    <dgm:cxn modelId="{53BE8586-FDB9-42BD-8664-8E940FED2F88}" type="presParOf" srcId="{82DD2519-1940-4792-886A-1728D1563434}" destId="{5F61EA03-9BF5-4034-A8FE-3EB6484DB6D2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F2E9-492B-4CCC-8A15-ECF4DAC8D855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4851F-D6AC-40C5-97E3-AEFAB7C6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0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4851F-D6AC-40C5-97E3-AEFAB7C653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9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02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83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732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7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7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2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7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6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9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6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0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1643-AA1D-4ED8-AE69-857900DF75E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416BBE-26EF-4692-A3D9-0301A3C49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51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U%20SRCEA%20CONFERANCE%20Why%20K-12%20Educational%20Outcomes%20and%20Culture.pptx" TargetMode="External"/><Relationship Id="rId2" Type="http://schemas.openxmlformats.org/officeDocument/2006/relationships/hyperlink" Target="SRCEA%202016%20Proposals%20Hildebrand-Damron%20Portfolio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LS%20707%20PROJECT%20CLASS%20PRESENTATION.docx" TargetMode="External"/><Relationship Id="rId2" Type="http://schemas.openxmlformats.org/officeDocument/2006/relationships/hyperlink" Target="LS%20710%20Assignment%205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EDF%20517%20ASSIGNMENT%207%20Part%20B%20Food%20Study.xlsx" TargetMode="External"/><Relationship Id="rId2" Type="http://schemas.openxmlformats.org/officeDocument/2006/relationships/hyperlink" Target="LS%20703%20Research%20Proposal%20(Lisa%20Jeanette%20Hildebrand)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LS%20745%20Case%20Brief%206.doc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LS%20780%208-2-16%20Class%20Agenda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Rocky, Resilience, and Me: Reflections of a Doctoral Student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77334" y="3837904"/>
            <a:ext cx="4184035" cy="2203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		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endParaRPr lang="en-US" sz="2000" dirty="0"/>
          </a:p>
          <a:p>
            <a:endParaRPr lang="en-US" sz="2000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Lisa Hildebrand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2000" dirty="0" smtClean="0"/>
              <a:t>Committee Members: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Chair, Dr. Tom </a:t>
            </a:r>
            <a:r>
              <a:rPr lang="en-US" sz="2000" dirty="0" err="1" smtClean="0"/>
              <a:t>Hisiro</a:t>
            </a:r>
            <a:r>
              <a:rPr lang="en-US" sz="2000" dirty="0" smtClean="0"/>
              <a:t>, </a:t>
            </a:r>
            <a:r>
              <a:rPr lang="en-US" sz="2000" dirty="0" err="1" smtClean="0"/>
              <a:t>Ed.D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Dr. Eugenia </a:t>
            </a:r>
            <a:r>
              <a:rPr lang="en-US" sz="2000" dirty="0" err="1" smtClean="0"/>
              <a:t>Damron</a:t>
            </a:r>
            <a:r>
              <a:rPr lang="en-US" sz="2000" dirty="0" smtClean="0"/>
              <a:t>, </a:t>
            </a:r>
            <a:r>
              <a:rPr lang="en-US" sz="2000" dirty="0" err="1" smtClean="0"/>
              <a:t>Ed.D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Dr. Charles Bethel, </a:t>
            </a:r>
            <a:r>
              <a:rPr lang="en-US" sz="2000" dirty="0" err="1" smtClean="0"/>
              <a:t>Ed.D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Dr. Edna </a:t>
            </a:r>
            <a:r>
              <a:rPr lang="en-US" sz="2000" dirty="0" err="1" smtClean="0"/>
              <a:t>Meisel</a:t>
            </a:r>
            <a:r>
              <a:rPr lang="en-US" sz="2000" dirty="0" smtClean="0"/>
              <a:t>, </a:t>
            </a:r>
            <a:r>
              <a:rPr lang="en-US" sz="2000" dirty="0" err="1" smtClean="0"/>
              <a:t>Ed.D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Qualifying Assessment</a:t>
            </a:r>
          </a:p>
          <a:p>
            <a:pPr marL="0" indent="0">
              <a:buNone/>
            </a:pPr>
            <a:r>
              <a:rPr lang="en-US" sz="2000" dirty="0" smtClean="0"/>
              <a:t>	December  7,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29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Additional Scholarship </a:t>
            </a:r>
            <a:r>
              <a:rPr lang="en-US" sz="3100" b="1" dirty="0" smtClean="0"/>
              <a:t>Activities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2229"/>
            <a:ext cx="8596668" cy="45391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0" dirty="0" smtClean="0"/>
          </a:p>
          <a:p>
            <a:pPr marL="395288" indent="0">
              <a:buNone/>
              <a:tabLst>
                <a:tab pos="284163" algn="l"/>
                <a:tab pos="346075" algn="l"/>
              </a:tabLst>
            </a:pPr>
            <a:r>
              <a:rPr lang="en-US" sz="9600" b="1" dirty="0" smtClean="0">
                <a:solidFill>
                  <a:srgbClr val="92D050"/>
                </a:solidFill>
              </a:rPr>
              <a:t>SRCEA Conference, Charleston, WV (2016) </a:t>
            </a:r>
            <a:endParaRPr lang="en-US" sz="8000" b="1" i="1" dirty="0" smtClean="0"/>
          </a:p>
          <a:p>
            <a:pPr indent="0">
              <a:buNone/>
            </a:pPr>
            <a:r>
              <a:rPr lang="en-US" sz="8000" b="1" i="1" dirty="0" smtClean="0"/>
              <a:t> Why </a:t>
            </a:r>
            <a:r>
              <a:rPr lang="en-US" sz="8000" b="1" i="1" dirty="0"/>
              <a:t>Don’t Parents Participate? </a:t>
            </a:r>
            <a:r>
              <a:rPr lang="en-US" sz="8000" b="1" i="1" dirty="0" smtClean="0"/>
              <a:t>Educator  Perspectives				co-presented with Dr. </a:t>
            </a:r>
            <a:r>
              <a:rPr lang="en-US" sz="8000" b="1" i="1" dirty="0" err="1" smtClean="0"/>
              <a:t>Damron</a:t>
            </a:r>
            <a:endParaRPr lang="en-US" sz="8000" b="1" i="1" dirty="0" smtClean="0"/>
          </a:p>
          <a:p>
            <a:pPr marL="0" indent="0">
              <a:buNone/>
            </a:pPr>
            <a:r>
              <a:rPr lang="en-US" sz="8000" b="1" i="1" dirty="0"/>
              <a:t> </a:t>
            </a:r>
            <a:r>
              <a:rPr lang="en-US" sz="8000" b="1" i="1" dirty="0" smtClean="0"/>
              <a:t>    </a:t>
            </a:r>
            <a:r>
              <a:rPr lang="en-US" sz="8000" b="1" i="1" dirty="0" smtClean="0">
                <a:hlinkClick r:id="rId2" action="ppaction://hlinkfile"/>
              </a:rPr>
              <a:t>SRCEA 2016 Proposals Hildebrand-</a:t>
            </a:r>
            <a:r>
              <a:rPr lang="en-US" sz="8000" b="1" i="1" dirty="0" err="1" smtClean="0">
                <a:hlinkClick r:id="rId2" action="ppaction://hlinkfile"/>
              </a:rPr>
              <a:t>Damron</a:t>
            </a:r>
            <a:r>
              <a:rPr lang="en-US" sz="8000" b="1" i="1" dirty="0" smtClean="0">
                <a:hlinkClick r:id="rId2" action="ppaction://hlinkfile"/>
              </a:rPr>
              <a:t> Portfolio.docx</a:t>
            </a:r>
            <a:endParaRPr lang="en-US" sz="8000" b="1" i="1" dirty="0" smtClean="0"/>
          </a:p>
          <a:p>
            <a:pPr marL="0" indent="0">
              <a:buNone/>
            </a:pPr>
            <a:endParaRPr lang="en-US" sz="8000" i="1" dirty="0" smtClean="0"/>
          </a:p>
          <a:p>
            <a:pPr indent="0">
              <a:buNone/>
            </a:pPr>
            <a:r>
              <a:rPr lang="en-US" sz="8000" i="1" dirty="0" smtClean="0"/>
              <a:t>  Why </a:t>
            </a:r>
            <a:r>
              <a:rPr lang="en-US" sz="8000" i="1" dirty="0"/>
              <a:t>K-12 Educational Outcomes and Education Matter in Rural </a:t>
            </a:r>
            <a:r>
              <a:rPr lang="en-US" sz="8000" i="1" dirty="0" smtClean="0"/>
              <a:t>   	  	 States</a:t>
            </a:r>
          </a:p>
          <a:p>
            <a:pPr marL="0" indent="0">
              <a:buNone/>
            </a:pPr>
            <a:r>
              <a:rPr lang="en-US" sz="8000" i="1" dirty="0"/>
              <a:t> </a:t>
            </a:r>
            <a:r>
              <a:rPr lang="en-US" sz="8000" i="1" dirty="0" smtClean="0"/>
              <a:t>      co-presented with Dr. Bethel</a:t>
            </a:r>
          </a:p>
          <a:p>
            <a:pPr marL="0" indent="0">
              <a:buNone/>
            </a:pPr>
            <a:r>
              <a:rPr lang="en-US" sz="8000" i="1" dirty="0" smtClean="0">
                <a:hlinkClick r:id="rId3" action="ppaction://hlinkpres?slideindex=1&amp;slidetitle="/>
              </a:rPr>
              <a:t>MU SRCEA CONFERANCE Why K-12 Educational Outcomes and Culture.pptx</a:t>
            </a:r>
            <a:endParaRPr lang="en-US" sz="8000" i="1" dirty="0" smtClean="0"/>
          </a:p>
          <a:p>
            <a:pPr marL="0" indent="0">
              <a:buNone/>
            </a:pPr>
            <a:endParaRPr lang="en-US" sz="8000" i="1" dirty="0" smtClean="0"/>
          </a:p>
          <a:p>
            <a:pPr marL="0" indent="0">
              <a:buNone/>
            </a:pPr>
            <a:r>
              <a:rPr lang="en-US" sz="9600" b="1" dirty="0" smtClean="0">
                <a:solidFill>
                  <a:srgbClr val="92D050"/>
                </a:solidFill>
                <a:hlinkClick r:id="rId4" action="ppaction://hlinksldjump"/>
              </a:rPr>
              <a:t>SRCEA Conference, New Orleans, LA (2017)</a:t>
            </a:r>
            <a:endParaRPr lang="en-US" sz="96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8000" i="1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69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Depth of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9771"/>
            <a:ext cx="8596668" cy="424159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Public School Administration</a:t>
            </a:r>
          </a:p>
          <a:p>
            <a:pPr marL="0" indent="0">
              <a:buNone/>
            </a:pPr>
            <a:r>
              <a:rPr lang="en-US" sz="2000" dirty="0" smtClean="0"/>
              <a:t>    Increased knowledge and theoretical alignment to educational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administration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Research and Supporting Classes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IRB process      </a:t>
            </a:r>
          </a:p>
          <a:p>
            <a:pPr marL="0" indent="0">
              <a:buNone/>
            </a:pPr>
            <a:r>
              <a:rPr lang="en-US" sz="2000" dirty="0" smtClean="0"/>
              <a:t>     SPSS</a:t>
            </a:r>
          </a:p>
          <a:p>
            <a:pPr marL="0" indent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Doctoral Seminars</a:t>
            </a:r>
            <a:endParaRPr lang="en-US" sz="2000" dirty="0"/>
          </a:p>
          <a:p>
            <a:pPr marL="0" lvl="0" indent="0">
              <a:buNone/>
            </a:pPr>
            <a:r>
              <a:rPr lang="en-US" sz="2000" dirty="0" smtClean="0"/>
              <a:t>     Deepened understanding of the doctoral process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95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97" y="1092243"/>
            <a:ext cx="6760297" cy="576575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58" y="609600"/>
            <a:ext cx="8578543" cy="7689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Moving Forward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16411691"/>
              </p:ext>
            </p:extLst>
          </p:nvPr>
        </p:nvGraphicFramePr>
        <p:xfrm>
          <a:off x="3666917" y="2165919"/>
          <a:ext cx="3181082" cy="211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5458" y="4580700"/>
            <a:ext cx="2630229" cy="14282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8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Scholarship</a:t>
            </a:r>
          </a:p>
          <a:p>
            <a:pPr algn="ctr"/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682" y="1451812"/>
            <a:ext cx="2630229" cy="14282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8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Collaboration</a:t>
            </a:r>
          </a:p>
          <a:p>
            <a:pPr algn="ctr"/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8947" y="1451812"/>
            <a:ext cx="2668138" cy="14282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8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Research</a:t>
            </a:r>
          </a:p>
          <a:p>
            <a:pPr algn="ctr"/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7174" y="4147908"/>
            <a:ext cx="3125339" cy="186100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8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Depth of Knowledge</a:t>
            </a:r>
          </a:p>
          <a:p>
            <a:pPr algn="ctr"/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My Committee Members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- Committee Chair, Tom </a:t>
            </a:r>
            <a:r>
              <a:rPr lang="en-US" sz="2400" dirty="0" err="1" smtClean="0"/>
              <a:t>Hisiro</a:t>
            </a:r>
            <a:r>
              <a:rPr lang="en-US" sz="2400" dirty="0" smtClean="0"/>
              <a:t>, </a:t>
            </a:r>
            <a:r>
              <a:rPr lang="en-US" sz="2400" dirty="0" err="1" smtClean="0"/>
              <a:t>EdD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      - Charles Bethel, </a:t>
            </a:r>
            <a:r>
              <a:rPr lang="en-US" sz="2400" dirty="0" err="1" smtClean="0"/>
              <a:t>EdD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      - Eugenia </a:t>
            </a:r>
            <a:r>
              <a:rPr lang="en-US" sz="2400" dirty="0" err="1" smtClean="0"/>
              <a:t>Damron</a:t>
            </a:r>
            <a:r>
              <a:rPr lang="en-US" sz="2400" dirty="0" smtClean="0"/>
              <a:t>, </a:t>
            </a:r>
            <a:r>
              <a:rPr lang="en-US" sz="2400" dirty="0" err="1" smtClean="0"/>
              <a:t>EdD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      - Edna </a:t>
            </a:r>
            <a:r>
              <a:rPr lang="en-US" sz="2400" dirty="0" err="1" smtClean="0"/>
              <a:t>Meisel</a:t>
            </a:r>
            <a:r>
              <a:rPr lang="en-US" sz="2400" dirty="0" smtClean="0"/>
              <a:t>, </a:t>
            </a:r>
            <a:r>
              <a:rPr lang="en-US" sz="2400" dirty="0" err="1" smtClean="0"/>
              <a:t>EdD</a:t>
            </a:r>
            <a:r>
              <a:rPr lang="en-US" sz="24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Faculty and Doctoral </a:t>
            </a:r>
            <a:r>
              <a:rPr lang="en-US" sz="2400" dirty="0"/>
              <a:t>C</a:t>
            </a:r>
            <a:r>
              <a:rPr lang="en-US" sz="2400" dirty="0" smtClean="0"/>
              <a:t>ohort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My Family and Sherman High Faculty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13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9394"/>
            <a:ext cx="5741894" cy="6698606"/>
          </a:xfrm>
        </p:spPr>
      </p:pic>
      <p:sp>
        <p:nvSpPr>
          <p:cNvPr id="5" name="TextBox 4"/>
          <p:cNvSpPr txBox="1"/>
          <p:nvPr/>
        </p:nvSpPr>
        <p:spPr>
          <a:xfrm>
            <a:off x="812800" y="1190171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hlinkClick r:id="rId3" action="ppaction://hlinksldjump"/>
              </a:rPr>
              <a:t>Continue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19" y="336230"/>
            <a:ext cx="7414054" cy="5705796"/>
          </a:xfrm>
        </p:spPr>
      </p:pic>
      <p:sp>
        <p:nvSpPr>
          <p:cNvPr id="6" name="TextBox 5"/>
          <p:cNvSpPr txBox="1"/>
          <p:nvPr/>
        </p:nvSpPr>
        <p:spPr>
          <a:xfrm>
            <a:off x="395416" y="716692"/>
            <a:ext cx="150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79" y="444843"/>
            <a:ext cx="3949875" cy="5288263"/>
          </a:xfrm>
        </p:spPr>
      </p:pic>
      <p:sp>
        <p:nvSpPr>
          <p:cNvPr id="5" name="TextBox 4"/>
          <p:cNvSpPr txBox="1"/>
          <p:nvPr/>
        </p:nvSpPr>
        <p:spPr>
          <a:xfrm>
            <a:off x="593124" y="889686"/>
            <a:ext cx="189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hlinkClick r:id="rId3" action="ppaction://hlinksldjump"/>
              </a:rPr>
              <a:t>Continue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6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29" y="1074057"/>
            <a:ext cx="8025774" cy="52541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48229" y="1074056"/>
            <a:ext cx="8025774" cy="1796279"/>
          </a:xfrm>
        </p:spPr>
        <p:txBody>
          <a:bodyPr/>
          <a:lstStyle/>
          <a:p>
            <a:pPr algn="ctr"/>
            <a:r>
              <a:rPr lang="en-US" sz="3200" b="1" dirty="0"/>
              <a:t>Life's not about how hard of a hit you can give, it's about how many you can take, and still keep moving forward</a:t>
            </a:r>
            <a:r>
              <a:rPr lang="en-US" sz="2400" b="1" dirty="0"/>
              <a:t>.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48229" y="5231330"/>
            <a:ext cx="8025774" cy="109689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sz="3600" dirty="0"/>
              <a:t>Rocky Balboa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94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5314"/>
            <a:ext cx="8596668" cy="4706049"/>
          </a:xfrm>
        </p:spPr>
        <p:txBody>
          <a:bodyPr>
            <a:noAutofit/>
          </a:bodyPr>
          <a:lstStyle/>
          <a:p>
            <a:r>
              <a:rPr lang="en-US" sz="2000" dirty="0" smtClean="0"/>
              <a:t>Doctoral student in Educational Leadership</a:t>
            </a:r>
          </a:p>
          <a:p>
            <a:pPr marL="806450" indent="0">
              <a:buNone/>
            </a:pPr>
            <a:r>
              <a:rPr lang="en-US" sz="2000" dirty="0" smtClean="0"/>
              <a:t>  Public K – 12 Education</a:t>
            </a:r>
          </a:p>
          <a:p>
            <a:pPr marL="806450" indent="0">
              <a:buNone/>
            </a:pPr>
            <a:endParaRPr lang="en-US" sz="2000" dirty="0" smtClean="0"/>
          </a:p>
          <a:p>
            <a:r>
              <a:rPr lang="en-US" sz="2000" dirty="0" smtClean="0"/>
              <a:t>Certified to teach Social Studies grades 5 – Adult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Certified to teach Special Education (</a:t>
            </a:r>
            <a:r>
              <a:rPr lang="en-US" sz="2000" dirty="0" err="1" smtClean="0"/>
              <a:t>multicategorical</a:t>
            </a:r>
            <a:r>
              <a:rPr lang="en-US" sz="2000" dirty="0" smtClean="0"/>
              <a:t>)  Pre - K - Adult</a:t>
            </a:r>
          </a:p>
          <a:p>
            <a:pPr marL="914400" lvl="2" indent="0">
              <a:buNone/>
            </a:pPr>
            <a:r>
              <a:rPr lang="en-US" sz="2000" dirty="0" smtClean="0"/>
              <a:t>  Autism Certification</a:t>
            </a:r>
          </a:p>
          <a:p>
            <a:pPr marL="914400" lvl="2" indent="0">
              <a:buNone/>
            </a:pPr>
            <a:endParaRPr lang="en-US" sz="2000" dirty="0"/>
          </a:p>
          <a:p>
            <a:pPr marL="349250" lvl="1" indent="-342900"/>
            <a:r>
              <a:rPr lang="en-US" sz="2000" dirty="0" smtClean="0"/>
              <a:t>Interested in researching the motivational and attrition factors for teachers in rural Appalachia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47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Becoming a Doctoral Student and </a:t>
            </a:r>
            <a:r>
              <a:rPr lang="en-US" b="1" dirty="0" smtClean="0"/>
              <a:t>Surviving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01" y="1827327"/>
            <a:ext cx="8225933" cy="457632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 rot="176428">
            <a:off x="2971726" y="2802555"/>
            <a:ext cx="102677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Family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960932">
            <a:off x="5354363" y="4368292"/>
            <a:ext cx="116462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Work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027313" y="2881868"/>
            <a:ext cx="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95470" y="4797482"/>
            <a:ext cx="113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92D050"/>
                  </a:solidFill>
                </a:ln>
                <a:solidFill>
                  <a:schemeClr val="bg2"/>
                </a:solidFill>
              </a:rPr>
              <a:t>LS 705!</a:t>
            </a:r>
            <a:endParaRPr lang="en-US" dirty="0">
              <a:ln>
                <a:solidFill>
                  <a:srgbClr val="92D050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7884" y="3156887"/>
            <a:ext cx="97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Writing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Cohort Experience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Supportive intimate community enhanced academic learning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Numerous opportunities to collaborate with peers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Provided a curriculum of real-world experiences comprised of diverse backgrounds in leadership roles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72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304800">
              <a:tabLst>
                <a:tab pos="174625" algn="l"/>
                <a:tab pos="798513" algn="l"/>
                <a:tab pos="1654175" algn="l"/>
                <a:tab pos="2060575" algn="l"/>
                <a:tab pos="2336800" algn="l"/>
              </a:tabLst>
            </a:pPr>
            <a:r>
              <a:rPr lang="en-US" dirty="0" smtClean="0"/>
              <a:t>                     </a:t>
            </a:r>
            <a:r>
              <a:rPr lang="en-US" b="1" dirty="0" smtClean="0"/>
              <a:t>Selected Coursework</a:t>
            </a:r>
            <a:br>
              <a:rPr lang="en-US" b="1" dirty="0" smtClean="0"/>
            </a:br>
            <a:r>
              <a:rPr lang="en-US" b="1" dirty="0" smtClean="0"/>
              <a:t>                             Leadership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5946" y="1979157"/>
            <a:ext cx="801125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LS 710 </a:t>
            </a:r>
            <a:r>
              <a:rPr lang="en-US" dirty="0"/>
              <a:t>– </a:t>
            </a:r>
            <a:r>
              <a:rPr lang="en-US" sz="2000" dirty="0"/>
              <a:t>Principals of Leadership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Identified the features of the major theories and models of leadership</a:t>
            </a:r>
            <a:br>
              <a:rPr lang="en-US" sz="2000" dirty="0"/>
            </a:br>
            <a:r>
              <a:rPr lang="en-US" sz="2000" dirty="0"/>
              <a:t>Discovered and developed my leadership style-which is servant and transformational leadership </a:t>
            </a:r>
            <a:endParaRPr lang="en-US" sz="2000" dirty="0" smtClean="0"/>
          </a:p>
          <a:p>
            <a:r>
              <a:rPr lang="en-US" b="1" dirty="0" smtClean="0">
                <a:hlinkClick r:id="rId2" action="ppaction://hlinkfile"/>
              </a:rPr>
              <a:t>LS 710 Assignment 5.docx</a:t>
            </a:r>
            <a:r>
              <a:rPr lang="en-US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1" dirty="0"/>
              <a:t>LS 705 </a:t>
            </a:r>
            <a:r>
              <a:rPr lang="en-US" dirty="0"/>
              <a:t>– </a:t>
            </a:r>
            <a:r>
              <a:rPr lang="en-US" sz="2000" dirty="0"/>
              <a:t>Administrative Theory and  LS 707 - Ethical Theories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</a:t>
            </a:r>
            <a:br>
              <a:rPr lang="en-US" dirty="0"/>
            </a:br>
            <a:r>
              <a:rPr lang="en-US" sz="2000" dirty="0"/>
              <a:t>Gained deeper understanding of the application of ethical and administrative theories pertaining to schools and </a:t>
            </a:r>
            <a:r>
              <a:rPr lang="en-US" sz="2000" dirty="0" smtClean="0"/>
              <a:t>industry</a:t>
            </a:r>
          </a:p>
          <a:p>
            <a:r>
              <a:rPr lang="en-US" b="1" dirty="0" smtClean="0">
                <a:hlinkClick r:id="rId3" action="ppaction://hlinkfile"/>
              </a:rPr>
              <a:t>LS 707 PROJECT CLASS PRESENTATION.docx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02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Selected Coursework</a:t>
            </a:r>
            <a:br>
              <a:rPr lang="en-US" b="1" dirty="0" smtClean="0"/>
            </a:br>
            <a:r>
              <a:rPr lang="en-US" b="1" dirty="0" smtClean="0"/>
              <a:t>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57294"/>
            <a:ext cx="8596668" cy="4850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LS 703 </a:t>
            </a:r>
            <a:r>
              <a:rPr lang="en-US" sz="2000" dirty="0" smtClean="0"/>
              <a:t>– Research Design  &amp; EDF 711 - Survey Research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          Gained understanding of critical thinking and how to develop a   		 survey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hlinkClick r:id="rId2" action="ppaction://hlinkfile"/>
              </a:rPr>
              <a:t>LS 703 Research </a:t>
            </a:r>
            <a:r>
              <a:rPr lang="en-US" b="1" dirty="0" smtClean="0">
                <a:hlinkClick r:id="rId2" action="ppaction://hlinkfile"/>
              </a:rPr>
              <a:t>Proposal (Lisa Jeanette Hildebrand).docx</a:t>
            </a:r>
            <a:endParaRPr lang="en-US" b="1" dirty="0" smtClean="0"/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EDF 517 </a:t>
            </a:r>
            <a:r>
              <a:rPr lang="en-US" sz="2000" dirty="0" smtClean="0"/>
              <a:t>– Statistical Methods and LS 776- Computer Analysis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             Vastly increased my confidence and competency in math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in statistical concepts</a:t>
            </a:r>
          </a:p>
          <a:p>
            <a:pPr marL="0" indent="0">
              <a:buNone/>
            </a:pPr>
            <a:r>
              <a:rPr lang="en-US" sz="2000" dirty="0" smtClean="0">
                <a:hlinkClick r:id="rId3" action="ppaction://hlinkfile"/>
              </a:rPr>
              <a:t>EDF 517 ASSIGNMENT 7 Part B Food Study.xlsx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LS 745 – Higher Education Law</a:t>
            </a:r>
          </a:p>
          <a:p>
            <a:pPr marL="0" indent="0">
              <a:buNone/>
            </a:pPr>
            <a:r>
              <a:rPr lang="en-US" sz="2000" dirty="0" smtClean="0">
                <a:hlinkClick r:id="rId4" action="ppaction://hlinkfile"/>
              </a:rPr>
              <a:t>LS 745 Case Brief 6.docx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89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051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Other Professional/Academic Pursuits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3314"/>
            <a:ext cx="8596668" cy="4426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Course Development </a:t>
            </a:r>
          </a:p>
          <a:p>
            <a:pPr marL="0" indent="0">
              <a:buNone/>
            </a:pPr>
            <a:r>
              <a:rPr lang="en-US" sz="2000" dirty="0" smtClean="0"/>
              <a:t>    LS </a:t>
            </a:r>
            <a:r>
              <a:rPr lang="en-US" sz="2000" dirty="0"/>
              <a:t>780: Leadership of Special Populations </a:t>
            </a:r>
          </a:p>
          <a:p>
            <a:pPr marL="0" indent="0">
              <a:buNone/>
            </a:pPr>
            <a:r>
              <a:rPr lang="en-US" sz="2000" dirty="0" smtClean="0"/>
              <a:t>    Collaborated </a:t>
            </a:r>
            <a:r>
              <a:rPr lang="en-US" sz="2000" dirty="0"/>
              <a:t>with Dr. </a:t>
            </a:r>
            <a:r>
              <a:rPr lang="en-US" sz="2000" dirty="0" err="1"/>
              <a:t>Damron</a:t>
            </a:r>
            <a:r>
              <a:rPr lang="en-US" sz="2000" dirty="0"/>
              <a:t> to create and develop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course </a:t>
            </a:r>
            <a:r>
              <a:rPr lang="en-US" sz="2000" dirty="0"/>
              <a:t>for principals encompassing special education </a:t>
            </a:r>
            <a:r>
              <a:rPr lang="en-US" sz="2000" dirty="0" smtClean="0"/>
              <a:t>law</a:t>
            </a:r>
          </a:p>
          <a:p>
            <a:pPr marL="0" indent="0">
              <a:buNone/>
            </a:pPr>
            <a:r>
              <a:rPr lang="en-US" b="1" dirty="0" smtClean="0">
                <a:hlinkClick r:id="rId2" action="ppaction://hlinkfile"/>
              </a:rPr>
              <a:t>LS 780 8-2-16 Class Agenda.docx</a:t>
            </a:r>
            <a:endParaRPr lang="en-US" b="1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Co-Teaching</a:t>
            </a:r>
          </a:p>
          <a:p>
            <a:pPr marL="0" indent="0">
              <a:buNone/>
            </a:pPr>
            <a:r>
              <a:rPr lang="en-US" sz="2000" dirty="0" smtClean="0"/>
              <a:t>    LS </a:t>
            </a:r>
            <a:r>
              <a:rPr lang="en-US" sz="2000" dirty="0"/>
              <a:t>610: School Improvement  </a:t>
            </a:r>
          </a:p>
          <a:p>
            <a:pPr marL="0" indent="0">
              <a:buNone/>
            </a:pPr>
            <a:r>
              <a:rPr lang="en-US" sz="2000" dirty="0" smtClean="0"/>
              <a:t>    Assisted Dr. </a:t>
            </a:r>
            <a:r>
              <a:rPr lang="en-US" sz="2000" dirty="0" err="1" smtClean="0"/>
              <a:t>Damron</a:t>
            </a:r>
            <a:r>
              <a:rPr lang="en-US" sz="2000" dirty="0" smtClean="0"/>
              <a:t> in teaching principal preparation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course and learned Blackboard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358" y="47513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Scholarship Activities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290512" indent="0">
              <a:buNone/>
              <a:tabLst>
                <a:tab pos="231775" algn="l"/>
              </a:tabLst>
            </a:pPr>
            <a:r>
              <a:rPr lang="en-US" sz="2000" b="1" dirty="0" err="1" smtClean="0">
                <a:solidFill>
                  <a:schemeClr val="accent2"/>
                </a:solidFill>
                <a:hlinkClick r:id="rId2" action="ppaction://hlinksldjump"/>
              </a:rPr>
              <a:t>Qualtrics</a:t>
            </a:r>
            <a:r>
              <a:rPr lang="en-US" sz="2000" b="1" dirty="0" smtClean="0">
                <a:solidFill>
                  <a:schemeClr val="accent2"/>
                </a:solidFill>
              </a:rPr>
              <a:t>  </a:t>
            </a:r>
            <a:r>
              <a:rPr lang="en-US" sz="2000" b="1" dirty="0" smtClean="0">
                <a:solidFill>
                  <a:schemeClr val="accent1"/>
                </a:solidFill>
              </a:rPr>
              <a:t>Surveys (Summer 2016) </a:t>
            </a:r>
          </a:p>
          <a:p>
            <a:pPr marL="290512" indent="0">
              <a:buNone/>
              <a:tabLst>
                <a:tab pos="231775" algn="l"/>
              </a:tabLst>
            </a:pPr>
            <a:r>
              <a:rPr lang="en-US" sz="2000" b="1" dirty="0" smtClean="0">
                <a:solidFill>
                  <a:schemeClr val="tx1"/>
                </a:solidFill>
              </a:rPr>
              <a:t>Collaborated with Drs. Bethel, </a:t>
            </a:r>
            <a:r>
              <a:rPr lang="en-US" sz="2000" b="1" dirty="0" err="1" smtClean="0">
                <a:solidFill>
                  <a:schemeClr val="tx1"/>
                </a:solidFill>
              </a:rPr>
              <a:t>Stroebel</a:t>
            </a:r>
            <a:r>
              <a:rPr lang="en-US" sz="2000" b="1" dirty="0" smtClean="0">
                <a:solidFill>
                  <a:schemeClr val="tx1"/>
                </a:solidFill>
              </a:rPr>
              <a:t>, Campbell, and Ms. Gregg McAllister</a:t>
            </a:r>
          </a:p>
          <a:p>
            <a:pPr marL="0" indent="0">
              <a:buNone/>
            </a:pPr>
            <a:r>
              <a:rPr lang="en-US" sz="2000" b="1" i="1" dirty="0" smtClean="0"/>
              <a:t>      </a:t>
            </a:r>
          </a:p>
          <a:p>
            <a:pPr marL="0" indent="0">
              <a:buNone/>
            </a:pPr>
            <a:r>
              <a:rPr lang="en-US" i="1" dirty="0" smtClean="0"/>
              <a:t>   </a:t>
            </a:r>
            <a:r>
              <a:rPr lang="en-US" sz="2000" b="1" i="1" dirty="0" smtClean="0">
                <a:solidFill>
                  <a:schemeClr val="accent1"/>
                </a:solidFill>
                <a:hlinkClick r:id="rId3" action="ppaction://hlinksldjump"/>
              </a:rPr>
              <a:t>Annual Doctoral Seminar (2017)</a:t>
            </a:r>
            <a:endParaRPr lang="en-US" sz="2000" i="1" dirty="0" smtClean="0"/>
          </a:p>
          <a:p>
            <a:pPr indent="0">
              <a:buNone/>
            </a:pPr>
            <a:r>
              <a:rPr lang="en-US" sz="2000" i="1" dirty="0" smtClean="0"/>
              <a:t>Served </a:t>
            </a:r>
            <a:r>
              <a:rPr lang="en-US" sz="2000" i="1" dirty="0"/>
              <a:t>on the doctoral </a:t>
            </a:r>
            <a:r>
              <a:rPr lang="en-US" sz="2000" i="1" dirty="0" smtClean="0"/>
              <a:t>committee co-facilitator with Dr. </a:t>
            </a:r>
            <a:r>
              <a:rPr lang="en-US" sz="2000" i="1" dirty="0" err="1" smtClean="0"/>
              <a:t>Meisel</a:t>
            </a:r>
            <a:r>
              <a:rPr lang="en-US" sz="2000" i="1" dirty="0" smtClean="0"/>
              <a:t> “Meet the Faculty” session</a:t>
            </a:r>
            <a:endParaRPr lang="en-US" sz="2000" i="1" dirty="0"/>
          </a:p>
          <a:p>
            <a:pPr>
              <a:buFont typeface="Wingdings" panose="05000000000000000000" pitchFamily="2" charset="2"/>
              <a:buChar char="Ø"/>
            </a:pPr>
            <a:endParaRPr lang="en-US" sz="2000" i="1" dirty="0" smtClean="0"/>
          </a:p>
          <a:p>
            <a:endParaRPr lang="en-US" sz="2000" i="1" dirty="0"/>
          </a:p>
          <a:p>
            <a:endParaRPr lang="en-US" sz="20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22525</TotalTime>
  <Words>424</Words>
  <Application>Microsoft Office PowerPoint</Application>
  <PresentationFormat>Widescreen</PresentationFormat>
  <Paragraphs>128</Paragraphs>
  <Slides>16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</vt:lpstr>
      <vt:lpstr>Rocky, Resilience, and Me: Reflections of a Doctoral Student</vt:lpstr>
      <vt:lpstr>Life's not about how hard of a hit you can give, it's about how many you can take, and still keep moving forward. </vt:lpstr>
      <vt:lpstr>Introduction </vt:lpstr>
      <vt:lpstr>Becoming a Doctoral Student and Surviving </vt:lpstr>
      <vt:lpstr>Cohort Experience</vt:lpstr>
      <vt:lpstr>                     Selected Coursework                              Leadership     </vt:lpstr>
      <vt:lpstr>Selected Coursework Research</vt:lpstr>
      <vt:lpstr>Other Professional/Academic Pursuits</vt:lpstr>
      <vt:lpstr> Scholarship Activities  </vt:lpstr>
      <vt:lpstr>Additional Scholarship Activities   </vt:lpstr>
      <vt:lpstr>Depth of Understanding</vt:lpstr>
      <vt:lpstr>Moving Forward  </vt:lpstr>
      <vt:lpstr> Thank You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Rocky, Resilience, and Me: Reflections of a Doctoral Student</dc:title>
  <dc:creator>Lisa Hildebrand</dc:creator>
  <cp:lastModifiedBy>Shoemaker, Marc</cp:lastModifiedBy>
  <cp:revision>294</cp:revision>
  <dcterms:created xsi:type="dcterms:W3CDTF">2017-11-09T03:50:01Z</dcterms:created>
  <dcterms:modified xsi:type="dcterms:W3CDTF">2017-12-12T17:28:03Z</dcterms:modified>
</cp:coreProperties>
</file>