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7" r:id="rId2"/>
    <p:sldId id="258" r:id="rId3"/>
    <p:sldId id="259" r:id="rId4"/>
    <p:sldId id="263" r:id="rId5"/>
    <p:sldId id="267" r:id="rId6"/>
    <p:sldId id="271" r:id="rId7"/>
    <p:sldId id="270" r:id="rId8"/>
    <p:sldId id="274" r:id="rId9"/>
    <p:sldId id="276" r:id="rId10"/>
    <p:sldId id="277" r:id="rId11"/>
    <p:sldId id="260" r:id="rId12"/>
    <p:sldId id="26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629" autoAdjust="0"/>
    <p:restoredTop sz="94660" autoAdjust="0"/>
  </p:normalViewPr>
  <p:slideViewPr>
    <p:cSldViewPr snapToGrid="0">
      <p:cViewPr varScale="1">
        <p:scale>
          <a:sx n="60" d="100"/>
          <a:sy n="60" d="100"/>
        </p:scale>
        <p:origin x="96" y="6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5" d="100"/>
          <a:sy n="65" d="100"/>
        </p:scale>
        <p:origin x="1626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8DD2C8-8A8A-4F10-9D0C-53528304E1ED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DC912A-2336-486C-98AC-18DE1EE665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5160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DBD08F-323A-4037-9545-12C19A96BAE4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F335CC-6740-4CD1-A7C7-00AB2BA253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872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F335CC-6740-4CD1-A7C7-00AB2BA2537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281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 userDrawn="1"/>
        </p:nvSpPr>
        <p:spPr bwMode="auto">
          <a:xfrm>
            <a:off x="0" y="6553200"/>
            <a:ext cx="12192000" cy="304800"/>
          </a:xfrm>
          <a:prstGeom prst="rect">
            <a:avLst/>
          </a:prstGeom>
          <a:solidFill>
            <a:srgbClr val="215B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ChangeArrowheads="1"/>
          </p:cNvSpPr>
          <p:nvPr userDrawn="1"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rgbClr val="215B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ChangeArrowheads="1"/>
          </p:cNvSpPr>
          <p:nvPr userDrawn="1"/>
        </p:nvSpPr>
        <p:spPr bwMode="auto">
          <a:xfrm>
            <a:off x="0" y="6372226"/>
            <a:ext cx="12192000" cy="182563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0" y="300039"/>
            <a:ext cx="12192000" cy="153987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>
              <a:solidFill>
                <a:srgbClr val="000000"/>
              </a:solidFill>
            </a:endParaRPr>
          </a:p>
        </p:txBody>
      </p:sp>
      <p:pic>
        <p:nvPicPr>
          <p:cNvPr id="8" name="Picture 8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0401" y="5646739"/>
            <a:ext cx="11811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3967" y="2293939"/>
            <a:ext cx="103632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55133" y="4021138"/>
            <a:ext cx="85344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034926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31669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68834" y="457201"/>
            <a:ext cx="2713567" cy="56689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8134" y="457201"/>
            <a:ext cx="7937500" cy="56689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56690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57197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17888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7184" y="1600201"/>
            <a:ext cx="531494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5333" y="1600201"/>
            <a:ext cx="531706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21359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39751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10506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53518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70173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46971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28133" y="457200"/>
            <a:ext cx="10854267" cy="96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7184" y="1600201"/>
            <a:ext cx="10835216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7"/>
          <p:cNvSpPr>
            <a:spLocks noChangeArrowheads="1"/>
          </p:cNvSpPr>
          <p:nvPr userDrawn="1"/>
        </p:nvSpPr>
        <p:spPr bwMode="auto">
          <a:xfrm>
            <a:off x="0" y="6553200"/>
            <a:ext cx="12192000" cy="304800"/>
          </a:xfrm>
          <a:prstGeom prst="rect">
            <a:avLst/>
          </a:prstGeom>
          <a:solidFill>
            <a:srgbClr val="215B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1029" name="Rectangle 8"/>
          <p:cNvSpPr>
            <a:spLocks noChangeArrowheads="1"/>
          </p:cNvSpPr>
          <p:nvPr userDrawn="1"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rgbClr val="215B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1030" name="Rectangle 10"/>
          <p:cNvSpPr>
            <a:spLocks noChangeArrowheads="1"/>
          </p:cNvSpPr>
          <p:nvPr userDrawn="1"/>
        </p:nvSpPr>
        <p:spPr bwMode="auto">
          <a:xfrm>
            <a:off x="0" y="6372226"/>
            <a:ext cx="12192000" cy="182563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1031" name="Rectangle 14"/>
          <p:cNvSpPr>
            <a:spLocks noChangeArrowheads="1"/>
          </p:cNvSpPr>
          <p:nvPr userDrawn="1"/>
        </p:nvSpPr>
        <p:spPr bwMode="auto">
          <a:xfrm>
            <a:off x="0" y="300039"/>
            <a:ext cx="12192000" cy="153987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>
              <a:solidFill>
                <a:srgbClr val="000000"/>
              </a:solidFill>
            </a:endParaRPr>
          </a:p>
        </p:txBody>
      </p:sp>
      <p:pic>
        <p:nvPicPr>
          <p:cNvPr id="1032" name="Picture 16" descr="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0401" y="5646739"/>
            <a:ext cx="11811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4693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215B33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215B3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215B3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215B3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215B3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rgbClr val="215B3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rgbClr val="215B3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rgbClr val="215B3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rgbClr val="215B3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ssa.us/seminars.htm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3"/>
          <p:cNvSpPr>
            <a:spLocks noGrp="1"/>
          </p:cNvSpPr>
          <p:nvPr>
            <p:ph type="title"/>
          </p:nvPr>
        </p:nvSpPr>
        <p:spPr>
          <a:xfrm>
            <a:off x="1993900" y="812800"/>
            <a:ext cx="8172450" cy="1347788"/>
          </a:xfrm>
        </p:spPr>
        <p:txBody>
          <a:bodyPr/>
          <a:lstStyle/>
          <a:p>
            <a:pPr algn="ctr"/>
            <a:r>
              <a:rPr lang="en-US" altLang="en-US" dirty="0" smtClean="0">
                <a:effectLst/>
              </a:rPr>
              <a:t> 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idx="1"/>
          </p:nvPr>
        </p:nvSpPr>
        <p:spPr>
          <a:xfrm>
            <a:off x="747184" y="1606165"/>
            <a:ext cx="10835216" cy="452596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1800" dirty="0" smtClean="0">
                <a:effectLst/>
              </a:rPr>
              <a:t> </a:t>
            </a:r>
            <a:endParaRPr lang="en-US" altLang="en-US" sz="1800" dirty="0">
              <a:effectLst/>
            </a:endParaRPr>
          </a:p>
          <a:p>
            <a:pPr algn="ctr" eaLnBrk="1" hangingPunct="1">
              <a:buFontTx/>
              <a:buNone/>
            </a:pPr>
            <a:endParaRPr lang="en-US" altLang="en-US" sz="1800" dirty="0">
              <a:effectLst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19504" y="434935"/>
            <a:ext cx="9658787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4000" b="1" dirty="0" smtClean="0">
                <a:latin typeface="Times New Roman" panose="02020603050405020304" pitchFamily="18" charset="0"/>
              </a:rPr>
              <a:t>Discovery: A Movement Toward Understanding</a:t>
            </a:r>
          </a:p>
          <a:p>
            <a:pPr algn="ctr">
              <a:spcAft>
                <a:spcPts val="0"/>
              </a:spcAft>
            </a:pPr>
            <a:r>
              <a:rPr lang="en-US" b="1" dirty="0" smtClean="0">
                <a:latin typeface="Times New Roman" panose="02020603050405020304" pitchFamily="18" charset="0"/>
              </a:rPr>
              <a:t>by</a:t>
            </a:r>
            <a:endParaRPr lang="en-US" b="1" dirty="0">
              <a:latin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sz="4000" b="1" dirty="0" smtClean="0">
                <a:latin typeface="Times New Roman" panose="02020603050405020304" pitchFamily="18" charset="0"/>
              </a:rPr>
              <a:t>Marc Shoemaker</a:t>
            </a:r>
            <a:endParaRPr lang="en-US" sz="4000" b="1" dirty="0" smtClean="0"/>
          </a:p>
          <a:p>
            <a:pPr algn="ctr">
              <a:spcAft>
                <a:spcPts val="0"/>
              </a:spcAft>
            </a:pPr>
            <a:r>
              <a:rPr lang="en-US" sz="4000" b="1" dirty="0" smtClean="0">
                <a:latin typeface="Times New Roman" panose="02020603050405020304" pitchFamily="18" charset="0"/>
              </a:rPr>
              <a:t> </a:t>
            </a:r>
            <a:endParaRPr lang="en-US" sz="1400" b="1" dirty="0" smtClean="0"/>
          </a:p>
          <a:p>
            <a:pPr algn="ctr">
              <a:spcAft>
                <a:spcPts val="0"/>
              </a:spcAft>
            </a:pPr>
            <a:r>
              <a:rPr lang="en-US" b="1" dirty="0" smtClean="0">
                <a:latin typeface="Times New Roman" panose="02020603050405020304" pitchFamily="18" charset="0"/>
              </a:rPr>
              <a:t>Portfolio presentation for </a:t>
            </a:r>
          </a:p>
          <a:p>
            <a:pPr algn="ctr">
              <a:spcAft>
                <a:spcPts val="0"/>
              </a:spcAft>
            </a:pPr>
            <a:r>
              <a:rPr lang="en-US" b="1" dirty="0" smtClean="0">
                <a:latin typeface="Times New Roman" panose="02020603050405020304" pitchFamily="18" charset="0"/>
              </a:rPr>
              <a:t>Doctor of Education</a:t>
            </a:r>
            <a:endParaRPr lang="en-US" b="1" dirty="0" smtClean="0"/>
          </a:p>
          <a:p>
            <a:pPr algn="ctr">
              <a:spcAft>
                <a:spcPts val="0"/>
              </a:spcAft>
            </a:pPr>
            <a:r>
              <a:rPr lang="en-US" b="1" dirty="0" smtClean="0">
                <a:latin typeface="Times New Roman" panose="02020603050405020304" pitchFamily="18" charset="0"/>
              </a:rPr>
              <a:t>in</a:t>
            </a:r>
            <a:endParaRPr lang="en-US" b="1" dirty="0" smtClean="0"/>
          </a:p>
          <a:p>
            <a:pPr algn="ctr">
              <a:spcAft>
                <a:spcPts val="0"/>
              </a:spcAft>
            </a:pPr>
            <a:r>
              <a:rPr lang="en-US" b="1" dirty="0" smtClean="0">
                <a:latin typeface="Times New Roman" panose="02020603050405020304" pitchFamily="18" charset="0"/>
              </a:rPr>
              <a:t>Curriculum and Instruction</a:t>
            </a:r>
          </a:p>
          <a:p>
            <a:pPr algn="ctr">
              <a:spcAft>
                <a:spcPts val="0"/>
              </a:spcAft>
            </a:pPr>
            <a:r>
              <a:rPr lang="en-US" b="1" dirty="0" smtClean="0">
                <a:latin typeface="Times New Roman" panose="02020603050405020304" pitchFamily="18" charset="0"/>
              </a:rPr>
              <a:t>September 30, 2017</a:t>
            </a:r>
            <a:endParaRPr lang="en-US" b="1" dirty="0" smtClean="0"/>
          </a:p>
          <a:p>
            <a:pPr algn="ctr">
              <a:spcAft>
                <a:spcPts val="0"/>
              </a:spcAft>
            </a:pPr>
            <a:r>
              <a:rPr lang="en-US" b="1" dirty="0" smtClean="0">
                <a:latin typeface="Times New Roman" panose="02020603050405020304" pitchFamily="18" charset="0"/>
              </a:rPr>
              <a:t> </a:t>
            </a:r>
            <a:endParaRPr lang="en-US" b="1" dirty="0" smtClean="0"/>
          </a:p>
          <a:p>
            <a:pPr algn="ctr">
              <a:spcAft>
                <a:spcPts val="0"/>
              </a:spcAft>
            </a:pPr>
            <a:r>
              <a:rPr lang="en-US" b="1" dirty="0" smtClean="0">
                <a:latin typeface="Times New Roman" panose="02020603050405020304" pitchFamily="18" charset="0"/>
              </a:rPr>
              <a:t> Committee Members: </a:t>
            </a:r>
            <a:endParaRPr lang="en-US" b="1" dirty="0" smtClean="0"/>
          </a:p>
          <a:p>
            <a:pPr algn="ctr">
              <a:spcAft>
                <a:spcPts val="0"/>
              </a:spcAft>
            </a:pPr>
            <a:r>
              <a:rPr lang="en-US" b="1" dirty="0" smtClean="0">
                <a:latin typeface="Times New Roman" panose="02020603050405020304" pitchFamily="18" charset="0"/>
              </a:rPr>
              <a:t>  </a:t>
            </a:r>
            <a:endParaRPr lang="en-US" b="1" dirty="0" smtClean="0"/>
          </a:p>
          <a:p>
            <a:pPr algn="ctr">
              <a:spcAft>
                <a:spcPts val="0"/>
              </a:spcAft>
            </a:pPr>
            <a:r>
              <a:rPr lang="en-US" b="1" dirty="0" smtClean="0">
                <a:latin typeface="Times New Roman" panose="02020603050405020304" pitchFamily="18" charset="0"/>
              </a:rPr>
              <a:t>Dr. Elizabeth Campbell</a:t>
            </a:r>
            <a:endParaRPr lang="en-US" b="1" dirty="0" smtClean="0"/>
          </a:p>
          <a:p>
            <a:pPr algn="ctr">
              <a:spcAft>
                <a:spcPts val="0"/>
              </a:spcAft>
            </a:pPr>
            <a:r>
              <a:rPr lang="en-US" b="1" dirty="0" smtClean="0">
                <a:latin typeface="Times New Roman" panose="02020603050405020304" pitchFamily="18" charset="0"/>
              </a:rPr>
              <a:t>Dr. Kim McFall</a:t>
            </a:r>
            <a:endParaRPr lang="en-US" b="1" dirty="0" smtClean="0"/>
          </a:p>
          <a:p>
            <a:pPr algn="ctr">
              <a:spcAft>
                <a:spcPts val="0"/>
              </a:spcAft>
            </a:pPr>
            <a:r>
              <a:rPr lang="en-US" b="1" dirty="0" smtClean="0">
                <a:latin typeface="Times New Roman" panose="02020603050405020304" pitchFamily="18" charset="0"/>
              </a:rPr>
              <a:t>Dr. Sherry Early</a:t>
            </a:r>
            <a:endParaRPr lang="en-US" b="1" dirty="0"/>
          </a:p>
        </p:txBody>
      </p:sp>
      <p:sp>
        <p:nvSpPr>
          <p:cNvPr id="7" name="Rectangle 6"/>
          <p:cNvSpPr/>
          <p:nvPr/>
        </p:nvSpPr>
        <p:spPr bwMode="auto">
          <a:xfrm>
            <a:off x="15765" y="434935"/>
            <a:ext cx="12160469" cy="6018770"/>
          </a:xfrm>
          <a:prstGeom prst="rect">
            <a:avLst/>
          </a:prstGeom>
          <a:blipFill dpi="0" rotWithShape="1">
            <a:blip r:embed="rId3">
              <a:alphaModFix amt="40000"/>
            </a:blip>
            <a:srcRect/>
            <a:stretch>
              <a:fillRect/>
            </a:stretch>
          </a:blipFill>
          <a:ln w="76200" cap="flat" cmpd="sng" algn="ctr">
            <a:solidFill>
              <a:srgbClr val="215B33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44516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3"/>
          <p:cNvSpPr>
            <a:spLocks noGrp="1"/>
          </p:cNvSpPr>
          <p:nvPr>
            <p:ph type="title"/>
          </p:nvPr>
        </p:nvSpPr>
        <p:spPr>
          <a:xfrm>
            <a:off x="1993900" y="812800"/>
            <a:ext cx="8172450" cy="1347788"/>
          </a:xfrm>
        </p:spPr>
        <p:txBody>
          <a:bodyPr/>
          <a:lstStyle/>
          <a:p>
            <a:pPr algn="ctr"/>
            <a:r>
              <a:rPr lang="en-US" altLang="en-US" dirty="0" smtClean="0">
                <a:effectLst/>
              </a:rPr>
              <a:t> 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1800" dirty="0" smtClean="0">
                <a:effectLst/>
              </a:rPr>
              <a:t> </a:t>
            </a:r>
            <a:endParaRPr lang="en-US" altLang="en-US" sz="1800" dirty="0">
              <a:effectLst/>
            </a:endParaRPr>
          </a:p>
          <a:p>
            <a:pPr algn="ctr" eaLnBrk="1" hangingPunct="1">
              <a:buFontTx/>
              <a:buNone/>
            </a:pPr>
            <a:endParaRPr lang="en-US" altLang="en-US" sz="1800" dirty="0">
              <a:effectLst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812800"/>
            <a:ext cx="121920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Moving Forward</a:t>
            </a:r>
          </a:p>
          <a:p>
            <a:pPr algn="ctr"/>
            <a:endParaRPr lang="en-US" sz="2000" b="1" dirty="0" smtClean="0">
              <a:latin typeface="Calibri" panose="020F0502020204030204" pitchFamily="34" charset="0"/>
            </a:endParaRPr>
          </a:p>
          <a:p>
            <a:pPr marL="457200" indent="-457200" 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R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esearch involving when and why students begin to lose interest in reading</a:t>
            </a:r>
          </a:p>
          <a:p>
            <a:pPr marL="457200" indent="-457200" 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Looking at teachers who have addressed the issue</a:t>
            </a:r>
          </a:p>
          <a:p>
            <a:pPr marL="457200" indent="-457200" 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Formulating further questions</a:t>
            </a:r>
          </a:p>
          <a:p>
            <a:pPr marL="457200" indent="-457200" 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engaging middle school students</a:t>
            </a:r>
          </a:p>
          <a:p>
            <a:pPr marL="457200" indent="-457200" 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Interviews and focus groups</a:t>
            </a:r>
          </a:p>
          <a:p>
            <a:pPr marL="457200" indent="-457200" 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Analyzing information, searching for themes and insights</a:t>
            </a:r>
          </a:p>
        </p:txBody>
      </p:sp>
    </p:spTree>
    <p:extLst>
      <p:ext uri="{BB962C8B-B14F-4D97-AF65-F5344CB8AC3E}">
        <p14:creationId xmlns:p14="http://schemas.microsoft.com/office/powerpoint/2010/main" val="25111538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3"/>
          <p:cNvSpPr>
            <a:spLocks noGrp="1"/>
          </p:cNvSpPr>
          <p:nvPr>
            <p:ph type="title"/>
          </p:nvPr>
        </p:nvSpPr>
        <p:spPr>
          <a:xfrm>
            <a:off x="1993900" y="812800"/>
            <a:ext cx="8172450" cy="1347788"/>
          </a:xfrm>
        </p:spPr>
        <p:txBody>
          <a:bodyPr/>
          <a:lstStyle/>
          <a:p>
            <a:pPr algn="ctr"/>
            <a:r>
              <a:rPr lang="en-US" altLang="en-US" dirty="0" smtClean="0">
                <a:effectLst/>
              </a:rPr>
              <a:t> 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1800" dirty="0" smtClean="0">
                <a:effectLst/>
              </a:rPr>
              <a:t> </a:t>
            </a:r>
            <a:endParaRPr lang="en-US" altLang="en-US" sz="1800" dirty="0">
              <a:effectLst/>
            </a:endParaRPr>
          </a:p>
          <a:p>
            <a:pPr algn="ctr" eaLnBrk="1" hangingPunct="1">
              <a:buFontTx/>
              <a:buNone/>
            </a:pPr>
            <a:endParaRPr lang="en-US" altLang="en-US" sz="1800" dirty="0">
              <a:effectLst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727434" y="812800"/>
            <a:ext cx="7438916" cy="4975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indent="-457200" algn="ctr">
              <a:lnSpc>
                <a:spcPct val="20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References</a:t>
            </a:r>
            <a:endParaRPr lang="en-US" sz="1200" u="sng" dirty="0" smtClean="0">
              <a:solidFill>
                <a:srgbClr val="0563C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indent="-457200">
              <a:lnSpc>
                <a:spcPct val="20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Creswell, J. W. (2014). Research design: Qualitative, quantitative, and mixed methods approaches. Los Angeles: Sage.</a:t>
            </a:r>
          </a:p>
          <a:p>
            <a:pPr marL="457200" marR="0" indent="-457200">
              <a:lnSpc>
                <a:spcPct val="20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Culham</a:t>
            </a:r>
            <a:r>
              <a:rPr lang="en-US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Ruth (2014). The Writing Thief: Using Mentor Texts to Teach the Craft of Writing. International Reading Association. Kindle Edition.</a:t>
            </a:r>
          </a:p>
          <a:p>
            <a:pPr marL="457200" marR="0" indent="-457200">
              <a:lnSpc>
                <a:spcPct val="20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Flinders, D. J., &amp; Thornton, S. J. (2012). The curriculum Studies Reader (4th ed.). New York: Routledge.</a:t>
            </a:r>
          </a:p>
          <a:p>
            <a:pPr marL="457200" marR="0" indent="-457200">
              <a:lnSpc>
                <a:spcPct val="20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National </a:t>
            </a:r>
            <a:r>
              <a:rPr lang="en-US" sz="1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Techonology</a:t>
            </a:r>
            <a:r>
              <a:rPr lang="en-US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Conference [Digital image]. (2016). Retrieved August 30, 2017, from </a:t>
            </a:r>
            <a:r>
              <a:rPr lang="en-US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http://www.nssa.us/seminars.htm</a:t>
            </a:r>
            <a:endParaRPr lang="en-US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200000"/>
              </a:lnSpc>
              <a:spcAft>
                <a:spcPts val="800"/>
              </a:spcAft>
            </a:pP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Poems of our Hearts. (2016). WV: Barboursville School.</a:t>
            </a:r>
          </a:p>
          <a:p>
            <a:pPr marL="457200" lvl="0" indent="-457200">
              <a:lnSpc>
                <a:spcPct val="200000"/>
              </a:lnSpc>
              <a:spcAft>
                <a:spcPts val="800"/>
              </a:spcAft>
            </a:pP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SRCEA [Digital image]. (2016). Retrieved August 30, 2017, from wordpress.com/2017/05/srcea-program.pdf</a:t>
            </a:r>
          </a:p>
          <a:p>
            <a:pPr marL="457200" lvl="0" indent="-457200">
              <a:lnSpc>
                <a:spcPct val="200000"/>
              </a:lnSpc>
              <a:spcAft>
                <a:spcPts val="800"/>
              </a:spcAft>
            </a:pP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Voki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Create. (2017). Retrieved August 30, 2017, from http://www.voki.com/site/create</a:t>
            </a:r>
          </a:p>
          <a:p>
            <a:pPr marL="457200" marR="0" indent="-457200">
              <a:lnSpc>
                <a:spcPct val="200000"/>
              </a:lnSpc>
              <a:spcBef>
                <a:spcPts val="0"/>
              </a:spcBef>
              <a:spcAft>
                <a:spcPts val="800"/>
              </a:spcAft>
            </a:pPr>
            <a:endParaRPr lang="en-US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88180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3"/>
          <p:cNvSpPr>
            <a:spLocks noGrp="1"/>
          </p:cNvSpPr>
          <p:nvPr>
            <p:ph type="title"/>
          </p:nvPr>
        </p:nvSpPr>
        <p:spPr>
          <a:xfrm>
            <a:off x="1993900" y="812800"/>
            <a:ext cx="8172450" cy="1347788"/>
          </a:xfrm>
        </p:spPr>
        <p:txBody>
          <a:bodyPr/>
          <a:lstStyle/>
          <a:p>
            <a:pPr algn="ctr"/>
            <a:r>
              <a:rPr lang="en-US" altLang="en-US" dirty="0" smtClean="0">
                <a:effectLst/>
              </a:rPr>
              <a:t> 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1800" dirty="0" smtClean="0">
                <a:effectLst/>
              </a:rPr>
              <a:t> </a:t>
            </a:r>
            <a:endParaRPr lang="en-US" altLang="en-US" sz="1800" dirty="0">
              <a:effectLst/>
            </a:endParaRPr>
          </a:p>
          <a:p>
            <a:pPr algn="ctr" eaLnBrk="1" hangingPunct="1">
              <a:buFontTx/>
              <a:buNone/>
            </a:pPr>
            <a:endParaRPr lang="en-US" altLang="en-US" sz="1800" dirty="0">
              <a:effectLst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815552" y="648523"/>
            <a:ext cx="9033641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Special Thank you</a:t>
            </a:r>
          </a:p>
          <a:p>
            <a:pPr algn="ctr"/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my committee members,</a:t>
            </a:r>
          </a:p>
          <a:p>
            <a:pPr algn="ctr"/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Dr. Elizabeth Campbell</a:t>
            </a:r>
            <a:endParaRPr lang="en-US" sz="2800" b="1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Dr. Kim McFall</a:t>
            </a:r>
            <a:endParaRPr lang="en-US" sz="2800" b="1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Dr. Sherry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Early</a:t>
            </a:r>
          </a:p>
          <a:p>
            <a:pPr algn="ctr"/>
            <a:endParaRPr lang="en-US" sz="2800" b="1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and to Dr. Lisa Heaton, who is sitting in for Dr. McFall today,</a:t>
            </a:r>
          </a:p>
          <a:p>
            <a:pPr algn="ctr"/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well as to the other professors who have helped me along the way,</a:t>
            </a:r>
          </a:p>
          <a:p>
            <a:pPr algn="ctr"/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particularly Dr. Ron Childress and Dr. Barbara O’Byrne.</a:t>
            </a:r>
          </a:p>
        </p:txBody>
      </p:sp>
    </p:spTree>
    <p:extLst>
      <p:ext uri="{BB962C8B-B14F-4D97-AF65-F5344CB8AC3E}">
        <p14:creationId xmlns:p14="http://schemas.microsoft.com/office/powerpoint/2010/main" val="29818760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3"/>
          <p:cNvSpPr>
            <a:spLocks noGrp="1"/>
          </p:cNvSpPr>
          <p:nvPr>
            <p:ph type="title"/>
          </p:nvPr>
        </p:nvSpPr>
        <p:spPr>
          <a:xfrm>
            <a:off x="1993900" y="812800"/>
            <a:ext cx="8172450" cy="1347788"/>
          </a:xfrm>
        </p:spPr>
        <p:txBody>
          <a:bodyPr/>
          <a:lstStyle/>
          <a:p>
            <a:pPr algn="ctr"/>
            <a:r>
              <a:rPr lang="en-US" altLang="en-US" dirty="0" smtClean="0">
                <a:effectLst/>
              </a:rPr>
              <a:t> 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1800" dirty="0" smtClean="0">
                <a:effectLst/>
              </a:rPr>
              <a:t> </a:t>
            </a:r>
            <a:endParaRPr lang="en-US" altLang="en-US" sz="1800" dirty="0">
              <a:effectLst/>
            </a:endParaRPr>
          </a:p>
          <a:p>
            <a:pPr algn="ctr" eaLnBrk="1" hangingPunct="1">
              <a:buFontTx/>
              <a:buNone/>
            </a:pPr>
            <a:endParaRPr lang="en-US" altLang="en-US" sz="1800" dirty="0">
              <a:effectLst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812800"/>
            <a:ext cx="121920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  <a:p>
            <a:pPr algn="ctr"/>
            <a:endPara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Doctoral student in Curriculum &amp; Instruction</a:t>
            </a:r>
          </a:p>
          <a:p>
            <a:pPr marL="457200" indent="-457200" 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Literacy Specialization</a:t>
            </a:r>
          </a:p>
          <a:p>
            <a:pPr marL="457200" indent="-457200" 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Certified to teach Language Arts and Social Studies, grades 5-Adult</a:t>
            </a:r>
          </a:p>
          <a:p>
            <a:pPr marL="457200" indent="-457200" 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Certified to teach as an adult</a:t>
            </a:r>
          </a:p>
          <a:p>
            <a:pPr marL="457200" indent="-457200" 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Interested in researching the reasons that student interest in reading decreases with age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67211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3"/>
          <p:cNvSpPr>
            <a:spLocks noGrp="1"/>
          </p:cNvSpPr>
          <p:nvPr>
            <p:ph type="title"/>
          </p:nvPr>
        </p:nvSpPr>
        <p:spPr>
          <a:xfrm>
            <a:off x="538436" y="683512"/>
            <a:ext cx="10854267" cy="960438"/>
          </a:xfrm>
        </p:spPr>
        <p:txBody>
          <a:bodyPr/>
          <a:lstStyle/>
          <a:p>
            <a:pPr algn="ctr"/>
            <a:r>
              <a:rPr lang="en-US" altLang="en-US" dirty="0" smtClean="0">
                <a:effectLst/>
              </a:rPr>
              <a:t> 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idx="1"/>
          </p:nvPr>
        </p:nvSpPr>
        <p:spPr>
          <a:xfrm>
            <a:off x="216666" y="1435680"/>
            <a:ext cx="10835216" cy="452596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1800" dirty="0" smtClean="0">
                <a:effectLst/>
              </a:rPr>
              <a:t> </a:t>
            </a:r>
            <a:endParaRPr lang="en-US" altLang="en-US" sz="1800" dirty="0">
              <a:effectLst/>
            </a:endParaRPr>
          </a:p>
          <a:p>
            <a:pPr algn="ctr" eaLnBrk="1" hangingPunct="1">
              <a:buFontTx/>
              <a:buNone/>
            </a:pPr>
            <a:endParaRPr lang="en-US" altLang="en-US" sz="1800" dirty="0">
              <a:effectLst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1515" y="571174"/>
            <a:ext cx="10645519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4000" b="1" kern="0" dirty="0" smtClean="0">
                <a:effectLst/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SELECTED COURSEWORK</a:t>
            </a:r>
          </a:p>
          <a:p>
            <a:pPr algn="ctr">
              <a:spcBef>
                <a:spcPts val="1200"/>
              </a:spcBef>
            </a:pPr>
            <a:endParaRPr lang="en-US" sz="2800" b="1" i="1" kern="0" dirty="0" smtClean="0">
              <a:solidFill>
                <a:srgbClr val="000000"/>
              </a:solidFill>
              <a:latin typeface="Times New Roman" panose="02020603050405020304" pitchFamily="18" charset="0"/>
              <a:ea typeface="MS Gothic" panose="020B0609070205080204" pitchFamily="49" charset="-128"/>
              <a:cs typeface="Times New Roman" panose="02020603050405020304" pitchFamily="18" charset="0"/>
            </a:endParaRPr>
          </a:p>
          <a:p>
            <a:pPr algn="ctr">
              <a:spcBef>
                <a:spcPts val="1200"/>
              </a:spcBef>
            </a:pPr>
            <a:endParaRPr lang="en-US" sz="2800" b="1" i="1" kern="0" dirty="0">
              <a:solidFill>
                <a:srgbClr val="000000"/>
              </a:solidFill>
              <a:latin typeface="Times New Roman" panose="02020603050405020304" pitchFamily="18" charset="0"/>
              <a:ea typeface="MS Gothic" panose="020B0609070205080204" pitchFamily="49" charset="-128"/>
              <a:cs typeface="Times New Roman" panose="02020603050405020304" pitchFamily="18" charset="0"/>
            </a:endParaRPr>
          </a:p>
          <a:p>
            <a:pPr marL="457200" indent="-457200" algn="ctr">
              <a:lnSpc>
                <a:spcPct val="15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US" sz="2800" b="1" i="1" kern="0" dirty="0" smtClean="0">
              <a:solidFill>
                <a:srgbClr val="000000"/>
              </a:solidFill>
              <a:latin typeface="Times New Roman" panose="02020603050405020304" pitchFamily="18" charset="0"/>
              <a:ea typeface="MS Gothic" panose="020B0609070205080204" pitchFamily="49" charset="-128"/>
              <a:cs typeface="Times New Roman" panose="02020603050405020304" pitchFamily="18" charset="0"/>
            </a:endParaRPr>
          </a:p>
          <a:p>
            <a:pPr marL="457200" indent="-457200" algn="ctr">
              <a:lnSpc>
                <a:spcPct val="15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US" sz="2800" b="1" i="1" kern="0" dirty="0">
              <a:solidFill>
                <a:srgbClr val="000000"/>
              </a:solidFill>
              <a:latin typeface="Times New Roman" panose="02020603050405020304" pitchFamily="18" charset="0"/>
              <a:ea typeface="MS Gothic" panose="020B0609070205080204" pitchFamily="49" charset="-128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9325" y="727261"/>
            <a:ext cx="1742675" cy="2486216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1386684"/>
            <a:ext cx="11713779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150000"/>
              </a:lnSpc>
              <a:spcBef>
                <a:spcPts val="1200"/>
              </a:spcBef>
            </a:pPr>
            <a:r>
              <a:rPr lang="en-US" sz="3600" b="1" i="1" kern="0" dirty="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Research</a:t>
            </a:r>
          </a:p>
          <a:p>
            <a:pPr marL="457200" lvl="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8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CI 703 Research Design &amp; EDF 711 Survey </a:t>
            </a:r>
            <a:r>
              <a:rPr lang="en-US" sz="28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Research </a:t>
            </a:r>
          </a:p>
          <a:p>
            <a:pPr lvl="0"/>
            <a:r>
              <a:rPr lang="en-US" sz="2800" i="1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     </a:t>
            </a:r>
            <a:r>
              <a:rPr lang="en-US" sz="2600" i="1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How critical thinking </a:t>
            </a:r>
            <a:r>
              <a:rPr lang="en-US" sz="26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and </a:t>
            </a:r>
            <a:r>
              <a:rPr lang="en-US" sz="2600" i="1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specificity </a:t>
            </a:r>
            <a:r>
              <a:rPr lang="en-US" sz="26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help find </a:t>
            </a:r>
            <a:r>
              <a:rPr lang="en-US" sz="2600" i="1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meaning</a:t>
            </a:r>
          </a:p>
          <a:p>
            <a:pPr lvl="0"/>
            <a:endParaRPr lang="en-US" sz="1600" i="1" kern="0" dirty="0" smtClean="0">
              <a:solidFill>
                <a:srgbClr val="000000"/>
              </a:solidFill>
              <a:latin typeface="Times New Roman" panose="02020603050405020304" pitchFamily="18" charset="0"/>
              <a:ea typeface="MS Gothic" panose="020B0609070205080204" pitchFamily="49" charset="-128"/>
              <a:cs typeface="Times New Roman" panose="02020603050405020304" pitchFamily="18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8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EDF </a:t>
            </a:r>
            <a:r>
              <a:rPr lang="en-US" sz="28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625 Qualitative Research in Education &amp; EDF 626 Advanced Qualitative </a:t>
            </a:r>
            <a:r>
              <a:rPr lang="en-US" sz="28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Research</a:t>
            </a:r>
          </a:p>
          <a:p>
            <a:pPr lvl="0"/>
            <a:r>
              <a:rPr lang="en-US" sz="2800" i="1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     </a:t>
            </a:r>
            <a:r>
              <a:rPr lang="en-US" sz="2600" i="1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Became </a:t>
            </a:r>
            <a:r>
              <a:rPr lang="en-US" sz="26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open to the idea of doing solely qualitative research</a:t>
            </a:r>
          </a:p>
        </p:txBody>
      </p:sp>
    </p:spTree>
    <p:extLst>
      <p:ext uri="{BB962C8B-B14F-4D97-AF65-F5344CB8AC3E}">
        <p14:creationId xmlns:p14="http://schemas.microsoft.com/office/powerpoint/2010/main" val="22341088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3"/>
          <p:cNvSpPr>
            <a:spLocks noGrp="1"/>
          </p:cNvSpPr>
          <p:nvPr>
            <p:ph type="title"/>
          </p:nvPr>
        </p:nvSpPr>
        <p:spPr>
          <a:xfrm>
            <a:off x="1993900" y="812800"/>
            <a:ext cx="8172450" cy="1347788"/>
          </a:xfrm>
        </p:spPr>
        <p:txBody>
          <a:bodyPr/>
          <a:lstStyle/>
          <a:p>
            <a:pPr algn="ctr"/>
            <a:r>
              <a:rPr lang="en-US" altLang="en-US" dirty="0" smtClean="0">
                <a:effectLst/>
              </a:rPr>
              <a:t> 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idx="1"/>
          </p:nvPr>
        </p:nvSpPr>
        <p:spPr>
          <a:xfrm>
            <a:off x="226772" y="939002"/>
            <a:ext cx="10835216" cy="5477699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1800" dirty="0" smtClean="0">
                <a:effectLst/>
              </a:rPr>
              <a:t> </a:t>
            </a:r>
            <a:endParaRPr lang="en-US" altLang="en-US" sz="1800" dirty="0">
              <a:effectLst/>
            </a:endParaRPr>
          </a:p>
          <a:p>
            <a:pPr marL="0" lvl="0" indent="0" algn="ctr" eaLnBrk="1" fontAlgn="auto" hangingPunct="1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36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Curriculum</a:t>
            </a:r>
          </a:p>
          <a:p>
            <a:pPr eaLnBrk="1" fontAlgn="auto" hangingPunct="1">
              <a:spcBef>
                <a:spcPts val="1200"/>
              </a:spcBef>
              <a:spcAft>
                <a:spcPts val="0"/>
              </a:spcAft>
            </a:pPr>
            <a:r>
              <a:rPr lang="en-US" sz="28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CI 701 Curriculum Development &amp; </a:t>
            </a:r>
            <a:r>
              <a:rPr lang="en-US" sz="2800" b="1" kern="1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CI </a:t>
            </a:r>
            <a:r>
              <a:rPr lang="en-US" sz="28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702 Curriculum Theories</a:t>
            </a:r>
            <a:endParaRPr lang="en-US" sz="28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S Gothic" panose="020B0609070205080204" pitchFamily="49" charset="-128"/>
              <a:cs typeface="Times New Roman" panose="02020603050405020304" pitchFamily="18" charset="0"/>
            </a:endParaRPr>
          </a:p>
          <a:p>
            <a:pPr lvl="0"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CIEC 700 Technology and Curriculum</a:t>
            </a:r>
          </a:p>
          <a:p>
            <a:pPr lvl="0"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CIRG 622 Literacy </a:t>
            </a:r>
            <a:r>
              <a:rPr lang="en-US" sz="2800" b="1" kern="1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Technology </a:t>
            </a:r>
            <a:endParaRPr lang="en-US" sz="2800" b="1" kern="120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CIRG 615 Writing in </a:t>
            </a:r>
            <a:r>
              <a:rPr lang="en-US" sz="2800" b="1" kern="1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Literacy </a:t>
            </a:r>
            <a:r>
              <a:rPr lang="en-US" sz="28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Curriculum, &amp; 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CIRG 610 Multimodal Literacy</a:t>
            </a:r>
          </a:p>
          <a:p>
            <a:pPr algn="ctr" eaLnBrk="1" hangingPunct="1">
              <a:buFontTx/>
              <a:buNone/>
            </a:pPr>
            <a:endParaRPr lang="en-US" altLang="en-US" sz="1800" dirty="0">
              <a:effectLst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8152" y="569309"/>
            <a:ext cx="10572457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4000" b="1" kern="0" dirty="0" smtClean="0">
                <a:effectLst/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SELECTED COURSEWORK</a:t>
            </a:r>
          </a:p>
          <a:p>
            <a:pPr marL="457200" indent="-457200" algn="ctr">
              <a:lnSpc>
                <a:spcPct val="15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US" sz="2800" b="1" i="1" kern="0" dirty="0" smtClean="0">
              <a:latin typeface="Times New Roman" panose="02020603050405020304" pitchFamily="18" charset="0"/>
              <a:ea typeface="MS Gothic" panose="020B0609070205080204" pitchFamily="49" charset="-128"/>
              <a:cs typeface="Times New Roman" panose="02020603050405020304" pitchFamily="18" charset="0"/>
            </a:endParaRPr>
          </a:p>
          <a:p>
            <a:pPr marL="457200" indent="-457200" algn="ctr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v"/>
            </a:pPr>
            <a:endParaRPr lang="en-US" sz="2800" i="1" kern="0" dirty="0" smtClean="0">
              <a:latin typeface="Times New Roman" panose="02020603050405020304" pitchFamily="18" charset="0"/>
              <a:ea typeface="MS Gothic" panose="020B0609070205080204" pitchFamily="49" charset="-128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Bef>
                <a:spcPts val="1200"/>
              </a:spcBef>
            </a:pPr>
            <a:endParaRPr lang="en-US" sz="2800" b="1" i="1" kern="0" dirty="0" smtClean="0">
              <a:effectLst/>
              <a:latin typeface="Times New Roman" panose="02020603050405020304" pitchFamily="18" charset="0"/>
              <a:ea typeface="MS Gothic" panose="020B0609070205080204" pitchFamily="49" charset="-128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0487" y="465958"/>
            <a:ext cx="2049762" cy="272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80455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3"/>
          <p:cNvSpPr>
            <a:spLocks noGrp="1"/>
          </p:cNvSpPr>
          <p:nvPr>
            <p:ph type="title"/>
          </p:nvPr>
        </p:nvSpPr>
        <p:spPr>
          <a:xfrm>
            <a:off x="1993900" y="812800"/>
            <a:ext cx="8172450" cy="1347788"/>
          </a:xfrm>
        </p:spPr>
        <p:txBody>
          <a:bodyPr/>
          <a:lstStyle/>
          <a:p>
            <a:pPr algn="ctr"/>
            <a:r>
              <a:rPr lang="en-US" altLang="en-US" dirty="0" smtClean="0">
                <a:effectLst/>
              </a:rPr>
              <a:t> 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1800" dirty="0" smtClean="0">
                <a:effectLst/>
              </a:rPr>
              <a:t> </a:t>
            </a:r>
            <a:endParaRPr lang="en-US" altLang="en-US" sz="1800" dirty="0">
              <a:effectLst/>
            </a:endParaRPr>
          </a:p>
          <a:p>
            <a:pPr algn="ctr" eaLnBrk="1" hangingPunct="1">
              <a:buFontTx/>
              <a:buNone/>
            </a:pPr>
            <a:endParaRPr lang="en-US" altLang="en-US" sz="1800" dirty="0">
              <a:effectLst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15875" y="1093193"/>
            <a:ext cx="12191999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3600" b="1" kern="0" dirty="0" smtClean="0">
                <a:effectLst/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Scholarship</a:t>
            </a:r>
          </a:p>
          <a:p>
            <a:pPr algn="ctr">
              <a:lnSpc>
                <a:spcPct val="150000"/>
              </a:lnSpc>
              <a:spcBef>
                <a:spcPts val="1200"/>
              </a:spcBef>
            </a:pPr>
            <a:r>
              <a:rPr lang="en-US" sz="2800" b="1" i="1" kern="0" dirty="0" smtClean="0">
                <a:effectLst/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Conferences and Workshops</a:t>
            </a:r>
            <a:endParaRPr lang="en-US" sz="2800" b="1" i="1" kern="0" dirty="0">
              <a:solidFill>
                <a:srgbClr val="000000"/>
              </a:solidFill>
              <a:latin typeface="Times New Roman" panose="02020603050405020304" pitchFamily="18" charset="0"/>
              <a:ea typeface="MS Gothic" panose="020B0609070205080204" pitchFamily="49" charset="-128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800" i="1" kern="0" dirty="0" smtClean="0"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 </a:t>
            </a:r>
            <a:r>
              <a:rPr lang="en-US" sz="2000" i="1" dirty="0" smtClean="0"/>
              <a:t>“</a:t>
            </a:r>
            <a:r>
              <a:rPr lang="en-US" sz="2000" i="1" dirty="0"/>
              <a:t>Comparing Student Reading Choice and Preference with Adult Reading Practices” </a:t>
            </a:r>
            <a:r>
              <a:rPr lang="en-US" sz="2000" i="1" dirty="0" smtClean="0"/>
              <a:t>co-presented with </a:t>
            </a:r>
            <a:r>
              <a:rPr lang="en-US" sz="2000" i="1" dirty="0"/>
              <a:t>Dr. Ron Childress at </a:t>
            </a:r>
            <a:r>
              <a:rPr lang="en-US" sz="2000" b="1" i="1" dirty="0"/>
              <a:t>The National Social Science </a:t>
            </a:r>
            <a:r>
              <a:rPr lang="en-US" sz="2000" b="1" i="1" dirty="0" smtClean="0"/>
              <a:t>Association Las </a:t>
            </a:r>
            <a:r>
              <a:rPr lang="en-US" sz="2000" b="1" i="1" dirty="0"/>
              <a:t>Vegas National Technology &amp; Social Science </a:t>
            </a:r>
            <a:r>
              <a:rPr lang="en-US" sz="2000" b="1" i="1" dirty="0" smtClean="0"/>
              <a:t>Conference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i="1" dirty="0" smtClean="0"/>
              <a:t>“</a:t>
            </a:r>
            <a:r>
              <a:rPr lang="en-US" sz="2000" i="1" dirty="0"/>
              <a:t>Does Current Research Support Employing Retention and Promotion</a:t>
            </a:r>
            <a:br>
              <a:rPr lang="en-US" sz="2000" i="1" dirty="0"/>
            </a:br>
            <a:r>
              <a:rPr lang="en-US" sz="2000" i="1" dirty="0"/>
              <a:t>Activity in the School System?” </a:t>
            </a:r>
            <a:r>
              <a:rPr lang="en-US" sz="2000" i="1" dirty="0" smtClean="0"/>
              <a:t>co-presented with </a:t>
            </a:r>
            <a:r>
              <a:rPr lang="en-US" sz="2000" i="1" dirty="0"/>
              <a:t>Lee Ann </a:t>
            </a:r>
            <a:r>
              <a:rPr lang="en-US" sz="2000" i="1" dirty="0" err="1"/>
              <a:t>Vecillio</a:t>
            </a:r>
            <a:r>
              <a:rPr lang="en-US" sz="2000" i="1" dirty="0"/>
              <a:t> at the </a:t>
            </a:r>
            <a:r>
              <a:rPr lang="en-US" sz="2000" b="1" i="1" dirty="0"/>
              <a:t>Southern Regional Council on Educational Administration Annual Conference</a:t>
            </a:r>
            <a:r>
              <a:rPr lang="en-US" sz="2000" i="1" dirty="0"/>
              <a:t> in Charleston, </a:t>
            </a:r>
            <a:r>
              <a:rPr lang="en-US" sz="2000" i="1" dirty="0" smtClean="0"/>
              <a:t>WV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“</a:t>
            </a:r>
            <a:r>
              <a:rPr lang="en-US" sz="2000" i="1" dirty="0">
                <a:solidFill>
                  <a:srgbClr val="000000"/>
                </a:solidFill>
              </a:rPr>
              <a:t>Multi-Modal Literacy” </a:t>
            </a:r>
            <a:r>
              <a:rPr lang="en-US" sz="2000" dirty="0">
                <a:solidFill>
                  <a:srgbClr val="000000"/>
                </a:solidFill>
              </a:rPr>
              <a:t>with Jennifer Jackson and Sarah K. Redd at the</a:t>
            </a:r>
            <a:r>
              <a:rPr lang="en-US" sz="2000" b="1" dirty="0">
                <a:solidFill>
                  <a:srgbClr val="000000"/>
                </a:solidFill>
              </a:rPr>
              <a:t> Central West Virginia Writing Project Workshop</a:t>
            </a:r>
            <a:r>
              <a:rPr lang="en-US" sz="2000" dirty="0">
                <a:solidFill>
                  <a:srgbClr val="000000"/>
                </a:solidFill>
              </a:rPr>
              <a:t> on April 1, 2017</a:t>
            </a:r>
            <a:endParaRPr lang="en-US" sz="2000" i="1" dirty="0" smtClean="0"/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US" sz="2400" i="1" dirty="0"/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US" sz="2400" b="1" i="1" kern="0" dirty="0">
              <a:effectLst/>
              <a:latin typeface="Times New Roman" panose="02020603050405020304" pitchFamily="18" charset="0"/>
              <a:ea typeface="MS Gothic" panose="020B0609070205080204" pitchFamily="49" charset="-128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5068" y="651062"/>
            <a:ext cx="2765182" cy="167126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95688" y="377988"/>
            <a:ext cx="109382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ts val="1200"/>
              </a:spcBef>
            </a:pPr>
            <a:r>
              <a:rPr lang="en-US" sz="40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PORTFOLIO SPECIFICS</a:t>
            </a:r>
          </a:p>
        </p:txBody>
      </p:sp>
    </p:spTree>
    <p:extLst>
      <p:ext uri="{BB962C8B-B14F-4D97-AF65-F5344CB8AC3E}">
        <p14:creationId xmlns:p14="http://schemas.microsoft.com/office/powerpoint/2010/main" val="28016775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3"/>
          <p:cNvSpPr>
            <a:spLocks noGrp="1"/>
          </p:cNvSpPr>
          <p:nvPr>
            <p:ph type="title"/>
          </p:nvPr>
        </p:nvSpPr>
        <p:spPr>
          <a:xfrm>
            <a:off x="1993900" y="812800"/>
            <a:ext cx="8172450" cy="1347788"/>
          </a:xfrm>
        </p:spPr>
        <p:txBody>
          <a:bodyPr/>
          <a:lstStyle/>
          <a:p>
            <a:pPr algn="ctr"/>
            <a:r>
              <a:rPr lang="en-US" altLang="en-US" dirty="0" smtClean="0">
                <a:effectLst/>
              </a:rPr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0358" y="671410"/>
            <a:ext cx="11477297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4000" b="1" kern="0" dirty="0" smtClean="0">
                <a:effectLst/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 </a:t>
            </a:r>
            <a:r>
              <a:rPr lang="en-US" sz="3600" b="1" kern="0" dirty="0" smtClean="0">
                <a:effectLst/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150000"/>
              </a:lnSpc>
              <a:spcBef>
                <a:spcPts val="1200"/>
              </a:spcBef>
            </a:pPr>
            <a:r>
              <a:rPr lang="en-US" sz="3600" b="1" i="1" kern="0" dirty="0" smtClean="0">
                <a:effectLst/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Publication</a:t>
            </a:r>
          </a:p>
          <a:p>
            <a:pPr algn="ctr">
              <a:spcBef>
                <a:spcPts val="1200"/>
              </a:spcBef>
            </a:pPr>
            <a:endParaRPr lang="en-US" sz="1600" b="1" i="1" kern="0" dirty="0" smtClean="0">
              <a:effectLst/>
              <a:latin typeface="Times New Roman" panose="02020603050405020304" pitchFamily="18" charset="0"/>
              <a:ea typeface="MS Gothic" panose="020B0609070205080204" pitchFamily="49" charset="-128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i="1" kern="0" dirty="0" smtClean="0">
                <a:effectLst/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“Comparing Student Reading Choice and Preference With Adult Reading Practices” with Dr. Ron Childress to be published </a:t>
            </a:r>
            <a:r>
              <a:rPr lang="en-US" sz="2400" i="1" kern="0" dirty="0" smtClean="0"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in </a:t>
            </a:r>
            <a:r>
              <a:rPr lang="en-US" sz="2400" b="1" i="1" kern="0" dirty="0" smtClean="0"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the</a:t>
            </a:r>
            <a:r>
              <a:rPr lang="en-US" sz="2400" b="1" i="1" kern="0" dirty="0" smtClean="0">
                <a:effectLst/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 Las Vegas National Technology &amp; Social Science Conference 2017 proceedings publication.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i="1" kern="0" dirty="0" smtClean="0"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“</a:t>
            </a:r>
            <a:r>
              <a:rPr lang="en-US" sz="2400" i="1" dirty="0">
                <a:latin typeface="Times New Roman" panose="02020603050405020304" pitchFamily="18" charset="0"/>
                <a:ea typeface="Calibri" panose="020F0502020204030204" pitchFamily="34" charset="0"/>
              </a:rPr>
              <a:t>A Year Long Journey in Writing: Literacy Experiences in WV’s Alternative School </a:t>
            </a:r>
            <a:r>
              <a:rPr lang="en-US" sz="2400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System”</a:t>
            </a:r>
            <a:r>
              <a:rPr lang="en-US" sz="2400" i="1" kern="0" dirty="0" smtClean="0"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  in </a:t>
            </a:r>
            <a:r>
              <a:rPr lang="en-US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The </a:t>
            </a:r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Central West Virginia Writing Project Spring 2017 </a:t>
            </a:r>
            <a:r>
              <a:rPr lang="en-US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Newsletter</a:t>
            </a:r>
            <a:r>
              <a:rPr lang="en-US" sz="2400" b="1" i="1" kern="0" dirty="0" smtClean="0"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.</a:t>
            </a:r>
            <a:endParaRPr lang="en-US" sz="2400" b="1" i="1" kern="0" dirty="0">
              <a:latin typeface="Times New Roman" panose="02020603050405020304" pitchFamily="18" charset="0"/>
              <a:ea typeface="MS Gothic" panose="020B0609070205080204" pitchFamily="49" charset="-128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Bef>
                <a:spcPts val="1200"/>
              </a:spcBef>
            </a:pPr>
            <a:endParaRPr lang="en-US" sz="2400" i="1" kern="0" dirty="0" smtClean="0">
              <a:effectLst/>
              <a:latin typeface="Times New Roman" panose="02020603050405020304" pitchFamily="18" charset="0"/>
              <a:ea typeface="MS Gothic" panose="020B0609070205080204" pitchFamily="49" charset="-128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Bef>
                <a:spcPts val="1200"/>
              </a:spcBef>
            </a:pPr>
            <a:endParaRPr lang="en-US" sz="2800" i="1" kern="0" dirty="0" smtClean="0">
              <a:effectLst/>
              <a:latin typeface="Times New Roman" panose="02020603050405020304" pitchFamily="18" charset="0"/>
              <a:ea typeface="MS Gothic" panose="020B0609070205080204" pitchFamily="49" charset="-128"/>
              <a:cs typeface="Times New Roman" panose="02020603050405020304" pitchFamily="18" charset="0"/>
            </a:endParaRPr>
          </a:p>
          <a:p>
            <a:pPr marL="457200" indent="-457200" algn="ctr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v"/>
            </a:pPr>
            <a:endParaRPr lang="en-US" sz="2800" i="1" kern="0" dirty="0" smtClean="0">
              <a:effectLst/>
              <a:latin typeface="Times New Roman" panose="02020603050405020304" pitchFamily="18" charset="0"/>
              <a:ea typeface="MS Gothic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19807" y="572969"/>
            <a:ext cx="10058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ts val="1200"/>
              </a:spcBef>
            </a:pPr>
            <a:r>
              <a:rPr lang="en-US" sz="4000" b="1" kern="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PORTFOLIO SPECIFICS</a:t>
            </a:r>
            <a:endParaRPr lang="en-US" sz="4000" b="1" kern="0" dirty="0">
              <a:solidFill>
                <a:srgbClr val="000000"/>
              </a:solidFill>
              <a:latin typeface="Times New Roman" panose="02020603050405020304" pitchFamily="18" charset="0"/>
              <a:ea typeface="MS Gothic" panose="020B06090702050802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5159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 smtClean="0">
                <a:effectLst/>
              </a:rPr>
              <a:t> 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1800" dirty="0" smtClean="0">
                <a:effectLst/>
              </a:rPr>
              <a:t> </a:t>
            </a:r>
            <a:endParaRPr lang="en-US" altLang="en-US" sz="1800" dirty="0">
              <a:effectLst/>
            </a:endParaRP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EDF 610, Trends and Issues in Education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Co-taught with Dr. </a:t>
            </a:r>
            <a:r>
              <a:rPr lang="en-US" sz="20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Malaphone</a:t>
            </a:r>
            <a:r>
              <a:rPr lang="en-US" sz="20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Phommasa</a:t>
            </a:r>
            <a:r>
              <a:rPr lang="en-US" sz="20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Leann Price, Spring 2016</a:t>
            </a:r>
            <a:br>
              <a:rPr lang="en-US" sz="20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 helped develop this course, writing several lessons and assignments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EDF 616, Advanced Studies in Human Development</a:t>
            </a:r>
            <a:r>
              <a:rPr lang="en-US" sz="20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Instructor of Record, Fall 2016. Used course and assignments as written</a:t>
            </a:r>
            <a:endParaRPr lang="en-US" sz="2000" i="1" dirty="0">
              <a:solidFill>
                <a:srgbClr val="000000"/>
              </a:solidFill>
              <a:latin typeface="Times New Roman" panose="02020603050405020304" pitchFamily="18" charset="0"/>
              <a:ea typeface="MS Gothic" panose="020B0609070205080204" pitchFamily="49" charset="-128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EDF 502, Psychology of the Middle Childhood Student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Instructor of Record, Fall 2016, Spring 2017. Added new assignments</a:t>
            </a:r>
            <a:endParaRPr lang="en-US" sz="2000" i="1" dirty="0">
              <a:solidFill>
                <a:srgbClr val="000000"/>
              </a:solidFill>
              <a:latin typeface="Times New Roman" panose="02020603050405020304" pitchFamily="18" charset="0"/>
              <a:ea typeface="MS Gothic" panose="020B0609070205080204" pitchFamily="49" charset="-128"/>
              <a:cs typeface="Times New Roman" panose="02020603050405020304" pitchFamily="18" charset="0"/>
            </a:endParaRPr>
          </a:p>
          <a:p>
            <a:pPr algn="ctr" eaLnBrk="1" hangingPunct="1">
              <a:buFontTx/>
              <a:buNone/>
            </a:pPr>
            <a:endParaRPr lang="en-US" altLang="en-US" sz="1800" dirty="0">
              <a:effectLst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7654" y="394848"/>
            <a:ext cx="12034345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3600" b="1" kern="0" dirty="0" smtClean="0">
                <a:effectLst/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OTHER PROFESSIONAL AND ACADEMIC PURSUITS</a:t>
            </a:r>
          </a:p>
          <a:p>
            <a:pPr algn="ctr">
              <a:spcBef>
                <a:spcPts val="1200"/>
              </a:spcBef>
            </a:pPr>
            <a:r>
              <a:rPr lang="en-US" sz="3600" b="1" i="1" kern="0" dirty="0" smtClean="0">
                <a:effectLst/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Teaching </a:t>
            </a:r>
            <a:endParaRPr lang="en-US" sz="2400" b="1" i="1" kern="0" dirty="0" smtClean="0">
              <a:effectLst/>
              <a:latin typeface="Times New Roman" panose="02020603050405020304" pitchFamily="18" charset="0"/>
              <a:ea typeface="MS Gothic" panose="020B06090702050802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38200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3"/>
          <p:cNvSpPr>
            <a:spLocks noGrp="1"/>
          </p:cNvSpPr>
          <p:nvPr>
            <p:ph type="title"/>
          </p:nvPr>
        </p:nvSpPr>
        <p:spPr>
          <a:xfrm>
            <a:off x="1993900" y="812800"/>
            <a:ext cx="8172450" cy="1347788"/>
          </a:xfrm>
        </p:spPr>
        <p:txBody>
          <a:bodyPr/>
          <a:lstStyle/>
          <a:p>
            <a:pPr algn="ctr"/>
            <a:r>
              <a:rPr lang="en-US" altLang="en-US" dirty="0" smtClean="0">
                <a:effectLst/>
              </a:rPr>
              <a:t> 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idx="1"/>
          </p:nvPr>
        </p:nvSpPr>
        <p:spPr>
          <a:xfrm>
            <a:off x="0" y="2160588"/>
            <a:ext cx="9727324" cy="452596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1800" dirty="0" smtClean="0">
                <a:effectLst/>
              </a:rPr>
              <a:t> </a:t>
            </a:r>
            <a:endParaRPr lang="en-US" altLang="en-US" sz="1800" dirty="0">
              <a:effectLst/>
            </a:endParaRPr>
          </a:p>
          <a:p>
            <a:pPr marL="571500" lvl="0" indent="-5715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P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oetry 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and 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writing workshops at 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the Barboursville School in Barboursville, WV, 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and 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the James H. “Tiger” Morton 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Juvenile 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Facility in 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Dunbar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, WV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, with 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Dr. Barbara 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O’Byrne.  </a:t>
            </a:r>
            <a:r>
              <a:rPr lang="en-US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E</a:t>
            </a:r>
            <a:r>
              <a:rPr lang="en-US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xplored 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methods of teaching </a:t>
            </a:r>
            <a:r>
              <a:rPr lang="en-US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writing 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(poetry and fiction) to students in residential schools</a:t>
            </a:r>
          </a:p>
          <a:p>
            <a:pPr algn="ctr" eaLnBrk="1" hangingPunct="1">
              <a:buFontTx/>
              <a:buNone/>
            </a:pPr>
            <a:endParaRPr lang="en-US" altLang="en-US" sz="1800" dirty="0">
              <a:effectLst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513254"/>
            <a:ext cx="12044854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4000" b="1" kern="0" dirty="0" smtClean="0">
                <a:effectLst/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 </a:t>
            </a:r>
            <a:r>
              <a:rPr lang="en-US" sz="3600" b="1" kern="0" dirty="0" smtClean="0">
                <a:effectLst/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OTHER PROFESSIONAL AND ACADEMIC PURSUITS</a:t>
            </a:r>
          </a:p>
          <a:p>
            <a:pPr algn="ctr">
              <a:spcBef>
                <a:spcPts val="1200"/>
              </a:spcBef>
            </a:pPr>
            <a:r>
              <a:rPr lang="en-US" sz="3600" b="1" i="1" kern="0" dirty="0" smtClean="0">
                <a:effectLst/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Collaboration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4979" y="1486694"/>
            <a:ext cx="2159875" cy="3164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39833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3"/>
          <p:cNvSpPr>
            <a:spLocks noGrp="1"/>
          </p:cNvSpPr>
          <p:nvPr>
            <p:ph type="title"/>
          </p:nvPr>
        </p:nvSpPr>
        <p:spPr>
          <a:xfrm>
            <a:off x="1993900" y="812800"/>
            <a:ext cx="8172450" cy="1347788"/>
          </a:xfrm>
        </p:spPr>
        <p:txBody>
          <a:bodyPr/>
          <a:lstStyle/>
          <a:p>
            <a:pPr algn="ctr"/>
            <a:r>
              <a:rPr lang="en-US" altLang="en-US" dirty="0" smtClean="0">
                <a:effectLst/>
              </a:rPr>
              <a:t> 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1800" dirty="0" smtClean="0">
                <a:effectLst/>
              </a:rPr>
              <a:t> </a:t>
            </a:r>
            <a:endParaRPr lang="en-US" altLang="en-US" sz="1800" dirty="0">
              <a:effectLst/>
            </a:endParaRPr>
          </a:p>
          <a:p>
            <a:pPr algn="ctr" eaLnBrk="1" hangingPunct="1">
              <a:buFontTx/>
              <a:buNone/>
            </a:pPr>
            <a:endParaRPr lang="en-US" altLang="en-US" sz="1800" dirty="0">
              <a:effectLst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812800"/>
            <a:ext cx="121920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SUMMARY</a:t>
            </a:r>
          </a:p>
          <a:p>
            <a:pPr algn="ctr"/>
            <a:endParaRPr lang="en-US" sz="2000" b="1" dirty="0" smtClean="0">
              <a:latin typeface="Calibri" panose="020F0502020204030204" pitchFamily="34" charset="0"/>
            </a:endParaRPr>
          </a:p>
          <a:p>
            <a:pPr marL="457200" indent="-457200" 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Unified view of the program</a:t>
            </a:r>
          </a:p>
          <a:p>
            <a:pPr marL="457200" indent="-457200" 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Moved me forward, deepening my understanding</a:t>
            </a:r>
          </a:p>
          <a:p>
            <a:pPr marL="457200" indent="-457200" 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Philosophy of teaching</a:t>
            </a:r>
          </a:p>
          <a:p>
            <a:pPr marL="457200" indent="-457200" 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Awareness of new ideas</a:t>
            </a:r>
          </a:p>
          <a:p>
            <a:pPr marL="457200" indent="-457200" 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Experiences prepared me for further work</a:t>
            </a:r>
          </a:p>
          <a:p>
            <a:pPr marL="457200" indent="-457200" 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Hope for the educational system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46297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76200" cap="flat" cmpd="sng" algn="ctr">
          <a:solidFill>
            <a:srgbClr val="215B33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76200" cap="flat" cmpd="sng" algn="ctr">
          <a:solidFill>
            <a:srgbClr val="215B33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3695</TotalTime>
  <Words>596</Words>
  <Application>Microsoft Office PowerPoint</Application>
  <PresentationFormat>Widescreen</PresentationFormat>
  <Paragraphs>118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MS Gothic</vt:lpstr>
      <vt:lpstr>Arial</vt:lpstr>
      <vt:lpstr>Calibri</vt:lpstr>
      <vt:lpstr>Times New Roman</vt:lpstr>
      <vt:lpstr>Wingdings</vt:lpstr>
      <vt:lpstr>Default Design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Shoemaker, Marc</dc:creator>
  <cp:lastModifiedBy>Shoemaker, Marc</cp:lastModifiedBy>
  <cp:revision>143</cp:revision>
  <dcterms:created xsi:type="dcterms:W3CDTF">2017-08-28T15:15:40Z</dcterms:created>
  <dcterms:modified xsi:type="dcterms:W3CDTF">2017-12-05T21:30:50Z</dcterms:modified>
</cp:coreProperties>
</file>