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8" r:id="rId5"/>
  </p:sldMasterIdLst>
  <p:sldIdLst>
    <p:sldId id="256" r:id="rId6"/>
    <p:sldId id="257" r:id="rId7"/>
    <p:sldId id="258" r:id="rId8"/>
    <p:sldId id="272" r:id="rId9"/>
    <p:sldId id="308" r:id="rId10"/>
    <p:sldId id="312" r:id="rId11"/>
    <p:sldId id="306" r:id="rId12"/>
    <p:sldId id="275" r:id="rId13"/>
    <p:sldId id="276" r:id="rId14"/>
    <p:sldId id="277" r:id="rId15"/>
    <p:sldId id="279" r:id="rId16"/>
    <p:sldId id="278" r:id="rId17"/>
    <p:sldId id="283" r:id="rId18"/>
    <p:sldId id="284" r:id="rId19"/>
    <p:sldId id="282" r:id="rId20"/>
    <p:sldId id="293" r:id="rId21"/>
    <p:sldId id="292" r:id="rId22"/>
    <p:sldId id="291" r:id="rId23"/>
    <p:sldId id="314" r:id="rId24"/>
    <p:sldId id="280" r:id="rId25"/>
    <p:sldId id="321" r:id="rId26"/>
    <p:sldId id="319" r:id="rId27"/>
    <p:sldId id="311" r:id="rId28"/>
    <p:sldId id="318" r:id="rId29"/>
    <p:sldId id="281" r:id="rId30"/>
    <p:sldId id="307" r:id="rId3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0"/>
  </p:normalViewPr>
  <p:slideViewPr>
    <p:cSldViewPr>
      <p:cViewPr varScale="1">
        <p:scale>
          <a:sx n="82" d="100"/>
          <a:sy n="82" d="100"/>
        </p:scale>
        <p:origin x="14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57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7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933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17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3008313" cy="776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19100"/>
            <a:ext cx="5111750" cy="4686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6755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9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10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7056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669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59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95300"/>
            <a:ext cx="4038600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95300"/>
            <a:ext cx="4038600" cy="375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78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099"/>
            <a:ext cx="8229600" cy="762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62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19099"/>
            <a:ext cx="3008313" cy="7768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19100"/>
            <a:ext cx="5111750" cy="4686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31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78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69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23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8300"/>
            <a:ext cx="8229600" cy="293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6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"/>
            <a:ext cx="9144000" cy="57147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9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6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2794246"/>
            <a:ext cx="6400800" cy="14605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Jared Bradley</a:t>
            </a:r>
          </a:p>
          <a:p>
            <a:r>
              <a:rPr lang="en-US" dirty="0">
                <a:solidFill>
                  <a:schemeClr val="tx1"/>
                </a:solidFill>
              </a:rPr>
              <a:t>Heather </a:t>
            </a:r>
            <a:r>
              <a:rPr lang="en-US" dirty="0" err="1">
                <a:solidFill>
                  <a:schemeClr val="tx1"/>
                </a:solidFill>
              </a:rPr>
              <a:t>Tolnay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bottle, sitting, food, people&#10;&#10;Description automatically generated">
            <a:extLst>
              <a:ext uri="{FF2B5EF4-FFF2-40B4-BE49-F238E27FC236}">
                <a16:creationId xmlns:a16="http://schemas.microsoft.com/office/drawing/2014/main" id="{37583EFA-C499-474E-83F0-3BAD09EAB4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42900"/>
            <a:ext cx="3581400" cy="24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0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Methods​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/>
            <a:r>
              <a:rPr lang="en-US" dirty="0"/>
              <a:t>Survey wheel​</a:t>
            </a:r>
          </a:p>
          <a:p>
            <a:pPr marL="285750" indent="-285750" fontAlgn="base"/>
            <a:r>
              <a:rPr lang="en-US" dirty="0"/>
              <a:t>Mean participants steps​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86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/>
            <a:r>
              <a:rPr lang="en-US" dirty="0"/>
              <a:t>Marshall University Exercise Science​</a:t>
            </a:r>
          </a:p>
          <a:p>
            <a:pPr marL="285750" indent="-285750" fontAlgn="base"/>
            <a:r>
              <a:rPr lang="en-US" dirty="0"/>
              <a:t>Marshall University Students​</a:t>
            </a:r>
          </a:p>
          <a:p>
            <a:pPr marL="285750" indent="-285750" fontAlgn="base"/>
            <a:r>
              <a:rPr lang="en-US" dirty="0"/>
              <a:t>Marshall University Staff​</a:t>
            </a:r>
          </a:p>
          <a:p>
            <a:pPr marL="285750" indent="-285750" fontAlgn="base"/>
            <a:r>
              <a:rPr lang="en-US" dirty="0"/>
              <a:t>Community Engagement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0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3429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1414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0.27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650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2563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0.49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1095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6826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1.29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2923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1880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0.36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777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B5DFB7C9-7870-413A-85F4-367E36E3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342900"/>
            <a:ext cx="5867400" cy="4114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5715000" y="31623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15000" y="3009900"/>
            <a:ext cx="68580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00800" y="24765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95800" y="1714500"/>
            <a:ext cx="0" cy="2514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1714500"/>
            <a:ext cx="0" cy="25146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4229100"/>
            <a:ext cx="2286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781800" y="1714500"/>
            <a:ext cx="0" cy="25146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72000" y="1714500"/>
            <a:ext cx="22098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38800" y="2019300"/>
            <a:ext cx="0" cy="198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11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B5DFB7C9-7870-413A-85F4-367E36E3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342900"/>
            <a:ext cx="58674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300"/>
            <a:ext cx="8229600" cy="3429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778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0.15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392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734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0.14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378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1043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0.20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527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1215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0.23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549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029200" y="2628900"/>
            <a:ext cx="152400" cy="685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029200" y="3314700"/>
            <a:ext cx="12954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476500"/>
            <a:ext cx="0" cy="53340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246574" y="2476500"/>
            <a:ext cx="325426" cy="859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486400" y="2095500"/>
            <a:ext cx="1524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3009900"/>
            <a:ext cx="10668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638800" y="1943100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495800" y="19431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495800" y="1790700"/>
            <a:ext cx="0" cy="152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77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B5DFB7C9-7870-413A-85F4-367E36E3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342900"/>
            <a:ext cx="58674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1677 Feet 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0.32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611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1775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0.34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692</a:t>
            </a:r>
          </a:p>
          <a:p>
            <a:pPr>
              <a:spcBef>
                <a:spcPts val="0"/>
              </a:spcBef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Distance: 1465 Feet</a:t>
            </a:r>
          </a:p>
          <a:p>
            <a:pPr lvl="1">
              <a:spcBef>
                <a:spcPts val="0"/>
              </a:spcBef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Miles: 0.28</a:t>
            </a:r>
          </a:p>
          <a:p>
            <a:pPr lvl="1">
              <a:spcBef>
                <a:spcPts val="0"/>
              </a:spcBef>
              <a:buFont typeface="System Font Regular"/>
              <a:buChar char="-"/>
            </a:pPr>
            <a:r>
              <a:rPr lang="en-US" sz="17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Steps: 606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15000" y="1781247"/>
            <a:ext cx="0" cy="21619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95800" y="3333617"/>
            <a:ext cx="1524000" cy="57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38800" y="17145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486400" y="2324099"/>
            <a:ext cx="152400" cy="76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95800" y="1705047"/>
            <a:ext cx="1143000" cy="94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495800" y="17145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95800" y="2324098"/>
            <a:ext cx="0" cy="10189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95800" y="2324099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2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Walk at Work​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Gullickson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Hall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Floor Hallway (Horseshoe)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Distance: 423 Feet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Miles: 0.08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Steps: 211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28E1FE3-76FF-47F6-AC25-70C0B0C2117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20579" t="43129" r="60425" b="44483"/>
          <a:stretch/>
        </p:blipFill>
        <p:spPr>
          <a:xfrm>
            <a:off x="4419600" y="405160"/>
            <a:ext cx="4648200" cy="397578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E3BA7C-047E-42AD-B387-81AD7A608BA5}"/>
              </a:ext>
            </a:extLst>
          </p:cNvPr>
          <p:cNvCxnSpPr/>
          <p:nvPr/>
        </p:nvCxnSpPr>
        <p:spPr>
          <a:xfrm>
            <a:off x="5486400" y="4076700"/>
            <a:ext cx="30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4BF0F3-AF22-4BD6-AA1B-EED4751EF98B}"/>
              </a:ext>
            </a:extLst>
          </p:cNvPr>
          <p:cNvCxnSpPr>
            <a:cxnSpLocks/>
          </p:cNvCxnSpPr>
          <p:nvPr/>
        </p:nvCxnSpPr>
        <p:spPr>
          <a:xfrm flipV="1">
            <a:off x="8534400" y="31623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1C148C-A993-4C04-B76C-212289C593A2}"/>
              </a:ext>
            </a:extLst>
          </p:cNvPr>
          <p:cNvCxnSpPr/>
          <p:nvPr/>
        </p:nvCxnSpPr>
        <p:spPr>
          <a:xfrm flipH="1">
            <a:off x="5410200" y="3162300"/>
            <a:ext cx="3124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6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Walk at Work​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Science Building Hallway (Loop)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Distance: 535 Feet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Miles: 0.10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Steps: 265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4BC17BD-446D-4743-8848-7BE2F0BE3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57" t="64913" r="69413" b="26755"/>
          <a:stretch/>
        </p:blipFill>
        <p:spPr>
          <a:xfrm>
            <a:off x="4343400" y="876300"/>
            <a:ext cx="4800600" cy="32927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8DC45F-50D8-4D12-87F9-552EEC4BDFDC}"/>
              </a:ext>
            </a:extLst>
          </p:cNvPr>
          <p:cNvCxnSpPr/>
          <p:nvPr/>
        </p:nvCxnSpPr>
        <p:spPr>
          <a:xfrm>
            <a:off x="5410200" y="3619500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2978AF-E366-40B2-9CB5-240386894205}"/>
              </a:ext>
            </a:extLst>
          </p:cNvPr>
          <p:cNvCxnSpPr/>
          <p:nvPr/>
        </p:nvCxnSpPr>
        <p:spPr>
          <a:xfrm flipV="1">
            <a:off x="8153400" y="1409700"/>
            <a:ext cx="0" cy="2209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936C27F-561E-4AD3-BFF7-92AA2CA11752}"/>
              </a:ext>
            </a:extLst>
          </p:cNvPr>
          <p:cNvCxnSpPr/>
          <p:nvPr/>
        </p:nvCxnSpPr>
        <p:spPr>
          <a:xfrm flipH="1">
            <a:off x="5410200" y="1409700"/>
            <a:ext cx="2743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17D854-D1A0-44AD-BAB2-9648A12B8343}"/>
              </a:ext>
            </a:extLst>
          </p:cNvPr>
          <p:cNvCxnSpPr>
            <a:cxnSpLocks/>
          </p:cNvCxnSpPr>
          <p:nvPr/>
        </p:nvCxnSpPr>
        <p:spPr>
          <a:xfrm>
            <a:off x="5410200" y="1409700"/>
            <a:ext cx="0" cy="22097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35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Walk at Work​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Old Main Hallway 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Distance: 383 Feet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Miles: 0.07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Steps:192</a:t>
            </a:r>
          </a:p>
          <a:p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C1C17B03-5C44-4FAF-9217-8242186B5EF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30332" t="79661" r="60562" b="8100"/>
          <a:stretch/>
        </p:blipFill>
        <p:spPr>
          <a:xfrm>
            <a:off x="5105400" y="342900"/>
            <a:ext cx="2743200" cy="397537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8073D0-5C65-450E-9EB0-8710AD6980D0}"/>
              </a:ext>
            </a:extLst>
          </p:cNvPr>
          <p:cNvCxnSpPr/>
          <p:nvPr/>
        </p:nvCxnSpPr>
        <p:spPr>
          <a:xfrm>
            <a:off x="5638800" y="952500"/>
            <a:ext cx="990600" cy="2590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881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Walk at Work​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Henderson Center 1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Floor Hallway (L-shaped)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Distance: 571 Feet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Miles: 0.11</a:t>
            </a:r>
          </a:p>
          <a:p>
            <a:pPr lvl="1">
              <a:buFont typeface="System Font Regular"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Steps: 271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4" y="1714500"/>
            <a:ext cx="4041775" cy="32927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2A62E55-EE98-4CC6-AA70-98E70FF8B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06" t="44445" r="61039" b="48148"/>
          <a:stretch/>
        </p:blipFill>
        <p:spPr>
          <a:xfrm>
            <a:off x="4497387" y="1104900"/>
            <a:ext cx="4646613" cy="2362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5F3C53-C6E8-4597-AAD7-A0D22162155D}"/>
              </a:ext>
            </a:extLst>
          </p:cNvPr>
          <p:cNvCxnSpPr/>
          <p:nvPr/>
        </p:nvCxnSpPr>
        <p:spPr>
          <a:xfrm>
            <a:off x="5181600" y="1562100"/>
            <a:ext cx="3352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722DF1-6655-4FA7-9B56-38670B72124C}"/>
              </a:ext>
            </a:extLst>
          </p:cNvPr>
          <p:cNvCxnSpPr/>
          <p:nvPr/>
        </p:nvCxnSpPr>
        <p:spPr>
          <a:xfrm>
            <a:off x="8534400" y="1562100"/>
            <a:ext cx="0" cy="1524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05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CEE6997-5252-4855-B77C-7ECBD733C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3" b="26563"/>
          <a:stretch>
            <a:fillRect/>
          </a:stretch>
        </p:blipFill>
        <p:spPr>
          <a:xfrm>
            <a:off x="3124200" y="342900"/>
            <a:ext cx="3124200" cy="1952625"/>
          </a:xfrm>
          <a:prstGeom prst="rect">
            <a:avLst/>
          </a:prstGeom>
        </p:spPr>
      </p:pic>
      <p:pic>
        <p:nvPicPr>
          <p:cNvPr id="7" name="Picture Placeholder 4" descr="Two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91282AF-6515-4772-9409-E670250E1A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r="7317" b="8329"/>
          <a:stretch/>
        </p:blipFill>
        <p:spPr>
          <a:xfrm>
            <a:off x="6248400" y="342900"/>
            <a:ext cx="2895600" cy="1952625"/>
          </a:xfrm>
          <a:prstGeom prst="rect">
            <a:avLst/>
          </a:prstGeom>
        </p:spPr>
      </p:pic>
      <p:pic>
        <p:nvPicPr>
          <p:cNvPr id="8" name="Picture Placeholder 4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CB337A4B-42A9-4CDC-A699-FD3328FD49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r="7317" b="8329"/>
          <a:stretch/>
        </p:blipFill>
        <p:spPr>
          <a:xfrm>
            <a:off x="6248400" y="2295524"/>
            <a:ext cx="2895600" cy="1952625"/>
          </a:xfrm>
          <a:prstGeom prst="rect">
            <a:avLst/>
          </a:prstGeom>
        </p:spPr>
      </p:pic>
      <p:pic>
        <p:nvPicPr>
          <p:cNvPr id="9" name="Picture Placeholder 4" descr="A group of people standing in front of a brick building&#10;&#10;Description automatically generated">
            <a:extLst>
              <a:ext uri="{FF2B5EF4-FFF2-40B4-BE49-F238E27FC236}">
                <a16:creationId xmlns:a16="http://schemas.microsoft.com/office/drawing/2014/main" id="{09414ABD-0018-4385-87F9-ABB985B5B9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b="8329"/>
          <a:stretch>
            <a:fillRect/>
          </a:stretch>
        </p:blipFill>
        <p:spPr>
          <a:xfrm>
            <a:off x="3124200" y="2295525"/>
            <a:ext cx="3124200" cy="1952625"/>
          </a:xfrm>
          <a:prstGeom prst="rect">
            <a:avLst/>
          </a:prstGeom>
        </p:spPr>
      </p:pic>
      <p:pic>
        <p:nvPicPr>
          <p:cNvPr id="10" name="Picture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5B5803C-071B-4070-AA2F-7ADC21503B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b="8329"/>
          <a:stretch>
            <a:fillRect/>
          </a:stretch>
        </p:blipFill>
        <p:spPr>
          <a:xfrm>
            <a:off x="7434" y="2300171"/>
            <a:ext cx="3116766" cy="1947979"/>
          </a:xfrm>
          <a:prstGeom prst="rect">
            <a:avLst/>
          </a:prstGeom>
        </p:spPr>
      </p:pic>
      <p:pic>
        <p:nvPicPr>
          <p:cNvPr id="13" name="Picture Placeholder 4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F2114336-3763-44D7-8927-2581A715F9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b="8329"/>
          <a:stretch>
            <a:fillRect/>
          </a:stretch>
        </p:blipFill>
        <p:spPr>
          <a:xfrm>
            <a:off x="0" y="342900"/>
            <a:ext cx="312420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1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EIM® 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/>
            <a:r>
              <a:rPr lang="en-US" sz="2700" dirty="0"/>
              <a:t>Was cosponsored by the American Medical Association(AMA) and American College of Sports Medicine(ACSM) in 2007​</a:t>
            </a:r>
          </a:p>
          <a:p>
            <a:pPr marL="457200" indent="-457200" fontAlgn="base"/>
            <a:r>
              <a:rPr lang="en-US" sz="2700" dirty="0"/>
              <a:t>Has spread to over 40 countries​</a:t>
            </a:r>
          </a:p>
          <a:p>
            <a:pPr marL="457200" indent="-457200" fontAlgn="base"/>
            <a:r>
              <a:rPr lang="en-US" sz="2700" dirty="0"/>
              <a:t>Has the vision of spreading research and clinical based evidence resources to everyone. </a:t>
            </a: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011661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markers </a:t>
            </a:r>
          </a:p>
          <a:p>
            <a:r>
              <a:rPr lang="en-US" dirty="0"/>
              <a:t>Building plans including distances</a:t>
            </a:r>
          </a:p>
          <a:p>
            <a:r>
              <a:rPr lang="en-US" dirty="0"/>
              <a:t>Walk at work events</a:t>
            </a:r>
          </a:p>
          <a:p>
            <a:r>
              <a:rPr lang="en-US" dirty="0"/>
              <a:t>Student involvement to increase physical activity levels</a:t>
            </a:r>
          </a:p>
        </p:txBody>
      </p:sp>
    </p:spTree>
    <p:extLst>
      <p:ext uri="{BB962C8B-B14F-4D97-AF65-F5344CB8AC3E}">
        <p14:creationId xmlns:p14="http://schemas.microsoft.com/office/powerpoint/2010/main" val="3276432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EEC4CC7B-E300-4475-9B3C-915824E32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68016"/>
            <a:ext cx="4038600" cy="3028950"/>
          </a:xfr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C9435D9-222D-45FC-B984-86EF87D2D2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2603422" cy="411480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9C95A9-014B-4C12-9827-C43096E993A0}"/>
              </a:ext>
            </a:extLst>
          </p:cNvPr>
          <p:cNvSpPr txBox="1"/>
          <p:nvPr/>
        </p:nvSpPr>
        <p:spPr>
          <a:xfrm>
            <a:off x="609600" y="3429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Other Projects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925A1-D8DE-4C4B-A10C-0582BD739309}"/>
              </a:ext>
            </a:extLst>
          </p:cNvPr>
          <p:cNvSpPr txBox="1"/>
          <p:nvPr/>
        </p:nvSpPr>
        <p:spPr>
          <a:xfrm>
            <a:off x="2562174" y="1112340"/>
            <a:ext cx="22384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Winning Step Count:</a:t>
            </a:r>
          </a:p>
          <a:p>
            <a:endParaRPr lang="en-US" sz="2400" dirty="0"/>
          </a:p>
          <a:p>
            <a:r>
              <a:rPr lang="en-US" sz="2400" dirty="0"/>
              <a:t>31,198 Steps!</a:t>
            </a:r>
          </a:p>
          <a:p>
            <a:endParaRPr lang="en-US" sz="2400" dirty="0"/>
          </a:p>
          <a:p>
            <a:r>
              <a:rPr lang="en-US" sz="2400" dirty="0"/>
              <a:t>That is nearly 15 Miles!</a:t>
            </a:r>
          </a:p>
        </p:txBody>
      </p:sp>
    </p:spTree>
    <p:extLst>
      <p:ext uri="{BB962C8B-B14F-4D97-AF65-F5344CB8AC3E}">
        <p14:creationId xmlns:p14="http://schemas.microsoft.com/office/powerpoint/2010/main" val="379070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desk with a computer in an office&#10;&#10;Description automatically generated">
            <a:extLst>
              <a:ext uri="{FF2B5EF4-FFF2-40B4-BE49-F238E27FC236}">
                <a16:creationId xmlns:a16="http://schemas.microsoft.com/office/drawing/2014/main" id="{FEE7C5E3-8035-4532-99D7-63397CF10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3" y="1103296"/>
            <a:ext cx="2761319" cy="3354404"/>
          </a:xfrm>
        </p:spPr>
      </p:pic>
      <p:pic>
        <p:nvPicPr>
          <p:cNvPr id="15" name="Picture 14" descr="A desk with a computer in a room&#10;&#10;Description automatically generated">
            <a:extLst>
              <a:ext uri="{FF2B5EF4-FFF2-40B4-BE49-F238E27FC236}">
                <a16:creationId xmlns:a16="http://schemas.microsoft.com/office/drawing/2014/main" id="{36415D21-294A-41A0-963F-1BACB2B0C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082" y="1103295"/>
            <a:ext cx="2761319" cy="3354405"/>
          </a:xfrm>
          <a:prstGeom prst="rect">
            <a:avLst/>
          </a:prstGeom>
        </p:spPr>
      </p:pic>
      <p:pic>
        <p:nvPicPr>
          <p:cNvPr id="17" name="Picture 16" descr="A picture containing indoor, table, desk, sitting&#10;&#10;Description automatically generated">
            <a:extLst>
              <a:ext uri="{FF2B5EF4-FFF2-40B4-BE49-F238E27FC236}">
                <a16:creationId xmlns:a16="http://schemas.microsoft.com/office/drawing/2014/main" id="{22F466E3-FF86-4486-B8E0-20B510D1D2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22" y="1103296"/>
            <a:ext cx="2761320" cy="33544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49E3047-EA56-4906-A493-E9B2128D0101}"/>
              </a:ext>
            </a:extLst>
          </p:cNvPr>
          <p:cNvSpPr/>
          <p:nvPr/>
        </p:nvSpPr>
        <p:spPr>
          <a:xfrm>
            <a:off x="438033" y="430708"/>
            <a:ext cx="8260497" cy="6609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FAE43F-570A-4013-858D-900BFCFDDB03}"/>
              </a:ext>
            </a:extLst>
          </p:cNvPr>
          <p:cNvSpPr txBox="1"/>
          <p:nvPr/>
        </p:nvSpPr>
        <p:spPr>
          <a:xfrm>
            <a:off x="426303" y="468809"/>
            <a:ext cx="8031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Marshall University </a:t>
            </a:r>
            <a:r>
              <a:rPr lang="en-US" sz="3200" b="1" dirty="0">
                <a:solidFill>
                  <a:srgbClr val="00B050"/>
                </a:solidFill>
              </a:rPr>
              <a:t>Exercise</a:t>
            </a:r>
            <a:r>
              <a:rPr lang="en-US" sz="3200" b="1" dirty="0">
                <a:solidFill>
                  <a:schemeClr val="bg1"/>
                </a:solidFill>
              </a:rPr>
              <a:t> Physiology Lab</a:t>
            </a:r>
          </a:p>
        </p:txBody>
      </p:sp>
    </p:spTree>
    <p:extLst>
      <p:ext uri="{BB962C8B-B14F-4D97-AF65-F5344CB8AC3E}">
        <p14:creationId xmlns:p14="http://schemas.microsoft.com/office/powerpoint/2010/main" val="3727908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EDC5B25-D7A1-C542-B2BB-011375BFEC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374" y="2306065"/>
            <a:ext cx="7218543" cy="1994389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1A39DA-908E-4546-BFB8-59C4201EC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"/>
          <a:stretch/>
        </p:blipFill>
        <p:spPr>
          <a:xfrm>
            <a:off x="862374" y="453556"/>
            <a:ext cx="7214826" cy="1852510"/>
          </a:xfrm>
        </p:spPr>
      </p:pic>
    </p:spTree>
    <p:extLst>
      <p:ext uri="{BB962C8B-B14F-4D97-AF65-F5344CB8AC3E}">
        <p14:creationId xmlns:p14="http://schemas.microsoft.com/office/powerpoint/2010/main" val="302893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C9C1-63A1-4B7B-8F54-956AFAE7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3ED87-A246-4528-9CE1-8DA91BAC7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 campus walking measurements</a:t>
            </a:r>
          </a:p>
          <a:p>
            <a:r>
              <a:rPr lang="en-US" dirty="0"/>
              <a:t>Health Apps</a:t>
            </a:r>
          </a:p>
          <a:p>
            <a:r>
              <a:rPr lang="en-US" dirty="0"/>
              <a:t>Step Counts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78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References​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De Cocker, et. All. (2010). Associations between sitting time and weight in young adult Australian women. </a:t>
            </a:r>
            <a:r>
              <a:rPr lang="en-US" i="1" dirty="0"/>
              <a:t>Preventive Medicine, 51</a:t>
            </a:r>
            <a:r>
              <a:rPr lang="en-US" dirty="0"/>
              <a:t>(5), 361-367.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Ojo</a:t>
            </a:r>
            <a:r>
              <a:rPr lang="en-US" dirty="0"/>
              <a:t>, S. O., et. All. (2019). Breaking barriers: using the behavior change wheel to develop a tailored intervention to overcome workplace inhibitors to breaking up sitting time. </a:t>
            </a:r>
            <a:r>
              <a:rPr lang="en-US" i="1" dirty="0"/>
              <a:t>BMC public health, 19</a:t>
            </a:r>
            <a:r>
              <a:rPr lang="pt-BR" dirty="0"/>
              <a:t>(1), 1126-1126.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Dunstan, et. All. (2012). Breaking up prolonged sitting reduces postprandial glucose and insulin responses. </a:t>
            </a:r>
            <a:r>
              <a:rPr lang="en-US" i="1" dirty="0"/>
              <a:t>Diabetes Care, 35</a:t>
            </a:r>
            <a:r>
              <a:rPr lang="pt-BR" dirty="0"/>
              <a:t>(5), 976-983.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Healy, et. All. (2008). Breaks in sedentary time: beneficial associations with metabolic risk. </a:t>
            </a:r>
            <a:r>
              <a:rPr lang="en-US" i="1" dirty="0"/>
              <a:t>Diabetes Care, 31</a:t>
            </a:r>
            <a:r>
              <a:rPr lang="pt-BR" dirty="0"/>
              <a:t>(4), 661-666.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Altenburg, et. All. (2013). The effect of interrupting prolonged sitting time with short, hourly, moderate-intensity cycling bouts on cardiometabolic risk factors in healthy, young adults. </a:t>
            </a:r>
            <a:r>
              <a:rPr lang="en-US" i="1" dirty="0"/>
              <a:t>Journal of Applied Physiology, 115</a:t>
            </a:r>
            <a:r>
              <a:rPr lang="fr-FR" dirty="0"/>
              <a:t>(12), 1751-1756.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dirty="0"/>
              <a:t>Exerciseismedicine.org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Lee, et. All. Physical Activity Series Working, G. (2012). Effect of physical inactivity on major non-communicable diseases worldwide: an analysis of burden of disease and life expectancy. </a:t>
            </a:r>
            <a:r>
              <a:rPr lang="en-US" i="1" dirty="0"/>
              <a:t>Lancet, The, 380</a:t>
            </a:r>
            <a:r>
              <a:rPr lang="pt-BR" dirty="0"/>
              <a:t>(9838), 219-229. </a:t>
            </a:r>
            <a:r>
              <a:rPr lang="en-US" dirty="0" err="1"/>
              <a:t>Benatti</a:t>
            </a:r>
            <a:r>
              <a:rPr lang="en-US" dirty="0"/>
              <a:t>, et. All. (2015). The Effects of Breaking up Prolonged Sitting Time: A Review of Experimental Studies. </a:t>
            </a:r>
            <a:r>
              <a:rPr lang="en-US" i="1" dirty="0"/>
              <a:t>Medicine &amp; Science in Sports &amp; Exercise, 47</a:t>
            </a:r>
            <a:r>
              <a:rPr lang="en-US" dirty="0"/>
              <a:t>(10), 2053-2061.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Ozemek</a:t>
            </a:r>
            <a:r>
              <a:rPr lang="en-US" dirty="0"/>
              <a:t>, et. All. (2019). Global physical activity levels - Need for intervention. </a:t>
            </a:r>
            <a:r>
              <a:rPr lang="en-US" i="1" dirty="0"/>
              <a:t>Progress in Cardiovascular Diseases, 62</a:t>
            </a:r>
            <a:r>
              <a:rPr lang="pt-BR" dirty="0"/>
              <a:t>(2), 102-107. </a:t>
            </a:r>
            <a:r>
              <a:rPr lang="en-US" dirty="0"/>
              <a:t>Healy, et. All. (2013). Reducing sitting time in office workers: Short-term efficacy of a multicomponent intervention. </a:t>
            </a:r>
            <a:r>
              <a:rPr lang="en-US" i="1" dirty="0"/>
              <a:t>Preventive Medicine, 57</a:t>
            </a:r>
            <a:r>
              <a:rPr lang="en-US" dirty="0"/>
              <a:t>(1), 43-48.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Smith, et. All. (2015). Weekday and weekend patterns of objectively measured sitting, standing, and stepping in a sample of office-based workers: the active buildings study. </a:t>
            </a:r>
            <a:r>
              <a:rPr lang="en-US" i="1" dirty="0"/>
              <a:t>BMC public health, 15</a:t>
            </a:r>
            <a:r>
              <a:rPr lang="pt-BR" dirty="0"/>
              <a:t>(1), 9-9. </a:t>
            </a:r>
          </a:p>
        </p:txBody>
      </p:sp>
    </p:spTree>
    <p:extLst>
      <p:ext uri="{BB962C8B-B14F-4D97-AF65-F5344CB8AC3E}">
        <p14:creationId xmlns:p14="http://schemas.microsoft.com/office/powerpoint/2010/main" val="3157166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Acknowledgements​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We would like to thank the University, the faculty of the Exercise Science Department and all of our students that helped make these projects possible.</a:t>
            </a:r>
          </a:p>
          <a:p>
            <a:endParaRPr lang="pt-BR" dirty="0"/>
          </a:p>
          <a:p>
            <a:r>
              <a:rPr lang="pt-BR" dirty="0"/>
              <a:t>We would also like to thank the REC Center, Student Health Services, and the other collaborative entities that made the EIM</a:t>
            </a:r>
            <a:r>
              <a:rPr lang="en-US" dirty="0"/>
              <a:t>® on campus Gold Status possible.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449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Longterm</a:t>
            </a:r>
            <a:r>
              <a:rPr lang="en-US" dirty="0"/>
              <a:t> Vision of EIM® 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05" y="1257300"/>
            <a:ext cx="8229600" cy="2933436"/>
          </a:xfrm>
        </p:spPr>
        <p:txBody>
          <a:bodyPr>
            <a:noAutofit/>
          </a:bodyPr>
          <a:lstStyle/>
          <a:p>
            <a:pPr marL="285750" indent="-285750" fontAlgn="base"/>
            <a:r>
              <a:rPr lang="en-US" sz="2700" dirty="0"/>
              <a:t>Have health care providers assess patient's level of PA</a:t>
            </a:r>
          </a:p>
          <a:p>
            <a:pPr marL="285750" indent="-285750" fontAlgn="base"/>
            <a:r>
              <a:rPr lang="en-US" sz="2700" dirty="0"/>
              <a:t>Determine if the patient is meeting the Physical Activity Guidelines for Americans​</a:t>
            </a:r>
          </a:p>
          <a:p>
            <a:pPr marL="285750" indent="-285750" fontAlgn="base"/>
            <a:r>
              <a:rPr lang="en-US" sz="2700" dirty="0"/>
              <a:t>Provide patients with counseling to reach the guidelines</a:t>
            </a:r>
          </a:p>
          <a:p>
            <a:pPr marL="285750" indent="-285750" fontAlgn="base"/>
            <a:r>
              <a:rPr lang="en-US" sz="2700" dirty="0"/>
              <a:t>Refer the patient to either health care or community-based resources for further guidance</a:t>
            </a:r>
          </a:p>
        </p:txBody>
      </p:sp>
    </p:spTree>
    <p:extLst>
      <p:ext uri="{BB962C8B-B14F-4D97-AF65-F5344CB8AC3E}">
        <p14:creationId xmlns:p14="http://schemas.microsoft.com/office/powerpoint/2010/main" val="310586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Current Goals of EIM® 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Embed the physical activity vital sign (PAVS) into electronic medical records (EMRs)​</a:t>
            </a:r>
          </a:p>
          <a:p>
            <a:pPr fontAlgn="base"/>
            <a:r>
              <a:rPr lang="en-US" dirty="0"/>
              <a:t>Develop a national network of evidence-based PA programs and resources​</a:t>
            </a:r>
          </a:p>
          <a:p>
            <a:pPr fontAlgn="base"/>
            <a:r>
              <a:rPr lang="en-US" dirty="0"/>
              <a:t>Provide a clinical decision support system linking clinical and community, so that HCPs can offer behavioral PA counseling and refer patients to fulfill their PA “prescription” in the community</a:t>
            </a:r>
          </a:p>
        </p:txBody>
      </p:sp>
    </p:spTree>
    <p:extLst>
      <p:ext uri="{BB962C8B-B14F-4D97-AF65-F5344CB8AC3E}">
        <p14:creationId xmlns:p14="http://schemas.microsoft.com/office/powerpoint/2010/main" val="252509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diagram, text&#10;&#10;Description automatically generated">
            <a:extLst>
              <a:ext uri="{FF2B5EF4-FFF2-40B4-BE49-F238E27FC236}">
                <a16:creationId xmlns:a16="http://schemas.microsoft.com/office/drawing/2014/main" id="{F501E8A3-E876-40BB-855A-116437FF6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4" y="0"/>
            <a:ext cx="7543511" cy="5715000"/>
          </a:xfrm>
        </p:spPr>
      </p:pic>
    </p:spTree>
    <p:extLst>
      <p:ext uri="{BB962C8B-B14F-4D97-AF65-F5344CB8AC3E}">
        <p14:creationId xmlns:p14="http://schemas.microsoft.com/office/powerpoint/2010/main" val="97886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EIM® On Campus​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fontAlgn="base">
              <a:spcBef>
                <a:spcPts val="0"/>
              </a:spcBef>
            </a:pPr>
            <a:r>
              <a:rPr lang="en-US" sz="2700" dirty="0"/>
              <a:t>Making movement a part of the daily campus culture​</a:t>
            </a:r>
          </a:p>
          <a:p>
            <a:pPr marL="285750" indent="-285750" fontAlgn="base">
              <a:spcBef>
                <a:spcPts val="0"/>
              </a:spcBef>
            </a:pPr>
            <a:r>
              <a:rPr lang="en-US" sz="2700" dirty="0"/>
              <a:t>Assessing physical activity at every student health visit​</a:t>
            </a:r>
          </a:p>
          <a:p>
            <a:pPr marL="285750" indent="-285750" fontAlgn="base">
              <a:spcBef>
                <a:spcPts val="0"/>
              </a:spcBef>
            </a:pPr>
            <a:r>
              <a:rPr lang="en-US" sz="2700" dirty="0"/>
              <a:t>Providing students with the tools necessary to strengthen healthy PA habits that can last a lifetime​</a:t>
            </a:r>
          </a:p>
          <a:p>
            <a:pPr marL="285750" indent="-285750" fontAlgn="base">
              <a:spcBef>
                <a:spcPts val="0"/>
              </a:spcBef>
            </a:pPr>
            <a:r>
              <a:rPr lang="en-US" sz="2700" dirty="0"/>
              <a:t>Connecting university health care providers and fitness specialists to provide a referral system.</a:t>
            </a:r>
          </a:p>
        </p:txBody>
      </p:sp>
    </p:spTree>
    <p:extLst>
      <p:ext uri="{BB962C8B-B14F-4D97-AF65-F5344CB8AC3E}">
        <p14:creationId xmlns:p14="http://schemas.microsoft.com/office/powerpoint/2010/main" val="115094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690E-E654-4367-BD40-518F97FC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56A35-E9E4-4129-9D1C-83B22506F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current literature</a:t>
            </a:r>
          </a:p>
          <a:p>
            <a:pPr lvl="1"/>
            <a:r>
              <a:rPr lang="en-US" sz="3200" dirty="0"/>
              <a:t>Declining Physical Activity Levels</a:t>
            </a:r>
          </a:p>
          <a:p>
            <a:pPr lvl="1"/>
            <a:r>
              <a:rPr lang="en-US" sz="3200" dirty="0"/>
              <a:t>More Sedentary Behaviors</a:t>
            </a:r>
          </a:p>
          <a:p>
            <a:pPr lvl="1"/>
            <a:r>
              <a:rPr lang="en-US" sz="3200" dirty="0"/>
              <a:t>Prevalence of Metabolic Conditions</a:t>
            </a:r>
          </a:p>
        </p:txBody>
      </p:sp>
    </p:spTree>
    <p:extLst>
      <p:ext uri="{BB962C8B-B14F-4D97-AF65-F5344CB8AC3E}">
        <p14:creationId xmlns:p14="http://schemas.microsoft.com/office/powerpoint/2010/main" val="43664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EIM® at Marshall Fall 2019​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fontAlgn="base"/>
            <a:r>
              <a:rPr lang="en-US" dirty="0"/>
              <a:t>Campus wide walking measurements</a:t>
            </a:r>
          </a:p>
          <a:p>
            <a:pPr marL="457200" indent="-457200" fontAlgn="base"/>
            <a:r>
              <a:rPr lang="en-US" dirty="0"/>
              <a:t>Distance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3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of On Campus Walking Measurements</a:t>
            </a:r>
            <a:r>
              <a:rPr lang="en-US" sz="4800" dirty="0"/>
              <a:t>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/>
            <a:r>
              <a:rPr lang="en-US" dirty="0"/>
              <a:t>Increase awareness of PA​</a:t>
            </a:r>
          </a:p>
          <a:p>
            <a:pPr marL="285750" indent="-285750" fontAlgn="base"/>
            <a:r>
              <a:rPr lang="en-US" dirty="0"/>
              <a:t>Increase levels of PA​</a:t>
            </a:r>
          </a:p>
          <a:p>
            <a:pPr marL="285750" indent="-285750" fontAlgn="base"/>
            <a:r>
              <a:rPr lang="en-US" dirty="0"/>
              <a:t>Provide distances to track PA​</a:t>
            </a:r>
          </a:p>
          <a:p>
            <a:pPr marL="285750" indent="-285750" fontAlgn="base"/>
            <a:r>
              <a:rPr lang="en-US" dirty="0"/>
              <a:t>Increase the accessibility of campus for PA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0313"/>
      </p:ext>
    </p:extLst>
  </p:cSld>
  <p:clrMapOvr>
    <a:masterClrMapping/>
  </p:clrMapOvr>
</p:sld>
</file>

<file path=ppt/theme/theme1.xml><?xml version="1.0" encoding="utf-8"?>
<a:theme xmlns:a="http://schemas.openxmlformats.org/drawingml/2006/main" name="MU1610ThemeSG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6E9686BED0D4283295851F60C1CE5" ma:contentTypeVersion="6" ma:contentTypeDescription="Create a new document." ma:contentTypeScope="" ma:versionID="1550b751587d268413e698fd21fdfaca">
  <xsd:schema xmlns:xsd="http://www.w3.org/2001/XMLSchema" xmlns:xs="http://www.w3.org/2001/XMLSchema" xmlns:p="http://schemas.microsoft.com/office/2006/metadata/properties" xmlns:ns2="70068918-69ff-4034-9ed9-02c1e75b50d7" targetNamespace="http://schemas.microsoft.com/office/2006/metadata/properties" ma:root="true" ma:fieldsID="16c6b609ab7fd3aee3c1b2f53cb211bd" ns2:_="">
    <xsd:import namespace="70068918-69ff-4034-9ed9-02c1e75b50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68918-69ff-4034-9ed9-02c1e75b50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6A95EE-8E18-4A31-B499-D633F4CFB4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D70AAE-32DD-4576-AF42-F92043AF30D4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sharepoint/v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EF2F08-6EFB-4C3A-9897-FEB29BD38EDA}"/>
</file>

<file path=docProps/app.xml><?xml version="1.0" encoding="utf-8"?>
<Properties xmlns="http://schemas.openxmlformats.org/officeDocument/2006/extended-properties" xmlns:vt="http://schemas.openxmlformats.org/officeDocument/2006/docPropsVTypes">
  <Template>MU1610ThemeSG10</Template>
  <TotalTime>2156</TotalTime>
  <Words>971</Words>
  <Application>Microsoft Office PowerPoint</Application>
  <PresentationFormat>On-screen Show (16:10)</PresentationFormat>
  <Paragraphs>128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System Font Regular</vt:lpstr>
      <vt:lpstr>MU1610ThemeSG10</vt:lpstr>
      <vt:lpstr>Custom Design</vt:lpstr>
      <vt:lpstr> </vt:lpstr>
      <vt:lpstr>What is EIM® ​</vt:lpstr>
      <vt:lpstr>The Longterm Vision of EIM® ​</vt:lpstr>
      <vt:lpstr>The Current Goals of EIM® ​</vt:lpstr>
      <vt:lpstr>PowerPoint Presentation</vt:lpstr>
      <vt:lpstr>EIM® On Campus​</vt:lpstr>
      <vt:lpstr>Importance</vt:lpstr>
      <vt:lpstr>EIM® at Marshall Fall 2019​</vt:lpstr>
      <vt:lpstr>Goals of On Campus Walking Measurements​</vt:lpstr>
      <vt:lpstr>Methods​</vt:lpstr>
      <vt:lpstr>Participants​</vt:lpstr>
      <vt:lpstr>Results</vt:lpstr>
      <vt:lpstr>Results</vt:lpstr>
      <vt:lpstr>Results</vt:lpstr>
      <vt:lpstr>Walk at Work​</vt:lpstr>
      <vt:lpstr>Walk at Work​</vt:lpstr>
      <vt:lpstr>Walk at Work​</vt:lpstr>
      <vt:lpstr>Walk at Work​</vt:lpstr>
      <vt:lpstr>PowerPoint Presentation</vt:lpstr>
      <vt:lpstr>Future Implications</vt:lpstr>
      <vt:lpstr>PowerPoint Presentation</vt:lpstr>
      <vt:lpstr>PowerPoint Presentation</vt:lpstr>
      <vt:lpstr>PowerPoint Presentation</vt:lpstr>
      <vt:lpstr>Future Projects</vt:lpstr>
      <vt:lpstr>References​</vt:lpstr>
      <vt:lpstr>Acknowledgements​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is Medicine: Walk on Campus / Walk at Work Progress Report</dc:title>
  <dc:creator>Kimberly Bopha Di</dc:creator>
  <cp:lastModifiedBy>Tolnay, Heather Victoria</cp:lastModifiedBy>
  <cp:revision>37</cp:revision>
  <dcterms:created xsi:type="dcterms:W3CDTF">2019-12-19T15:17:09Z</dcterms:created>
  <dcterms:modified xsi:type="dcterms:W3CDTF">2020-11-04T20:24:57Z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0x010100D746E9686BED0D4283295851F60C1CE5</vt:lpwstr>
  </property>
</Properties>
</file>