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7548800" cy="39319200"/>
  <p:notesSz cx="32918400" cy="51206400"/>
  <p:custDataLst>
    <p:tags r:id="rId4"/>
  </p:custDataLst>
  <p:defaultTextStyle>
    <a:defPPr>
      <a:defRPr lang="en-US"/>
    </a:defPPr>
    <a:lvl1pPr algn="l" rtl="0" fontAlgn="base">
      <a:spcBef>
        <a:spcPct val="0"/>
      </a:spcBef>
      <a:spcAft>
        <a:spcPct val="0"/>
      </a:spcAft>
      <a:defRPr sz="3200" kern="1200">
        <a:solidFill>
          <a:schemeClr val="tx1"/>
        </a:solidFill>
        <a:latin typeface="Helvetica" charset="0"/>
        <a:ea typeface="ＭＳ Ｐゴシック" charset="-128"/>
        <a:cs typeface="+mn-cs"/>
      </a:defRPr>
    </a:lvl1pPr>
    <a:lvl2pPr marL="457200" algn="l" rtl="0" fontAlgn="base">
      <a:spcBef>
        <a:spcPct val="0"/>
      </a:spcBef>
      <a:spcAft>
        <a:spcPct val="0"/>
      </a:spcAft>
      <a:defRPr sz="3200" kern="1200">
        <a:solidFill>
          <a:schemeClr val="tx1"/>
        </a:solidFill>
        <a:latin typeface="Helvetica" charset="0"/>
        <a:ea typeface="ＭＳ Ｐゴシック" charset="-128"/>
        <a:cs typeface="+mn-cs"/>
      </a:defRPr>
    </a:lvl2pPr>
    <a:lvl3pPr marL="914400" algn="l" rtl="0" fontAlgn="base">
      <a:spcBef>
        <a:spcPct val="0"/>
      </a:spcBef>
      <a:spcAft>
        <a:spcPct val="0"/>
      </a:spcAft>
      <a:defRPr sz="3200" kern="1200">
        <a:solidFill>
          <a:schemeClr val="tx1"/>
        </a:solidFill>
        <a:latin typeface="Helvetica" charset="0"/>
        <a:ea typeface="ＭＳ Ｐゴシック" charset="-128"/>
        <a:cs typeface="+mn-cs"/>
      </a:defRPr>
    </a:lvl3pPr>
    <a:lvl4pPr marL="1371600" algn="l" rtl="0" fontAlgn="base">
      <a:spcBef>
        <a:spcPct val="0"/>
      </a:spcBef>
      <a:spcAft>
        <a:spcPct val="0"/>
      </a:spcAft>
      <a:defRPr sz="3200" kern="1200">
        <a:solidFill>
          <a:schemeClr val="tx1"/>
        </a:solidFill>
        <a:latin typeface="Helvetica" charset="0"/>
        <a:ea typeface="ＭＳ Ｐゴシック" charset="-128"/>
        <a:cs typeface="+mn-cs"/>
      </a:defRPr>
    </a:lvl4pPr>
    <a:lvl5pPr marL="1828800" algn="l" rtl="0" fontAlgn="base">
      <a:spcBef>
        <a:spcPct val="0"/>
      </a:spcBef>
      <a:spcAft>
        <a:spcPct val="0"/>
      </a:spcAft>
      <a:defRPr sz="3200" kern="1200">
        <a:solidFill>
          <a:schemeClr val="tx1"/>
        </a:solidFill>
        <a:latin typeface="Helvetica" charset="0"/>
        <a:ea typeface="ＭＳ Ｐゴシック" charset="-128"/>
        <a:cs typeface="+mn-cs"/>
      </a:defRPr>
    </a:lvl5pPr>
    <a:lvl6pPr marL="2286000" algn="l" defTabSz="914400" rtl="0" eaLnBrk="1" latinLnBrk="0" hangingPunct="1">
      <a:defRPr sz="3200" kern="1200">
        <a:solidFill>
          <a:schemeClr val="tx1"/>
        </a:solidFill>
        <a:latin typeface="Helvetica" charset="0"/>
        <a:ea typeface="ＭＳ Ｐゴシック" charset="-128"/>
        <a:cs typeface="+mn-cs"/>
      </a:defRPr>
    </a:lvl6pPr>
    <a:lvl7pPr marL="2743200" algn="l" defTabSz="914400" rtl="0" eaLnBrk="1" latinLnBrk="0" hangingPunct="1">
      <a:defRPr sz="3200" kern="1200">
        <a:solidFill>
          <a:schemeClr val="tx1"/>
        </a:solidFill>
        <a:latin typeface="Helvetica" charset="0"/>
        <a:ea typeface="ＭＳ Ｐゴシック" charset="-128"/>
        <a:cs typeface="+mn-cs"/>
      </a:defRPr>
    </a:lvl7pPr>
    <a:lvl8pPr marL="3200400" algn="l" defTabSz="914400" rtl="0" eaLnBrk="1" latinLnBrk="0" hangingPunct="1">
      <a:defRPr sz="3200" kern="1200">
        <a:solidFill>
          <a:schemeClr val="tx1"/>
        </a:solidFill>
        <a:latin typeface="Helvetica" charset="0"/>
        <a:ea typeface="ＭＳ Ｐゴシック" charset="-128"/>
        <a:cs typeface="+mn-cs"/>
      </a:defRPr>
    </a:lvl8pPr>
    <a:lvl9pPr marL="3657600" algn="l" defTabSz="914400" rtl="0" eaLnBrk="1" latinLnBrk="0" hangingPunct="1">
      <a:defRPr sz="3200" kern="1200">
        <a:solidFill>
          <a:schemeClr val="tx1"/>
        </a:solidFill>
        <a:latin typeface="Helvetica"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00"/>
    <a:srgbClr val="FFFFE1"/>
    <a:srgbClr val="FFF3F3"/>
    <a:srgbClr val="800040"/>
    <a:srgbClr val="004080"/>
    <a:srgbClr val="FF6FC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0" d="100"/>
          <a:sy n="20" d="100"/>
        </p:scale>
        <p:origin x="-210" y="48"/>
      </p:cViewPr>
      <p:guideLst>
        <p:guide orient="horz" pos="857"/>
        <p:guide orient="horz" pos="23449"/>
        <p:guide orient="horz" pos="4454"/>
        <p:guide orient="horz" pos="2543"/>
        <p:guide pos="6908"/>
        <p:guide pos="7811"/>
        <p:guide pos="14217"/>
        <p:guide pos="22783"/>
        <p:guide pos="1068"/>
        <p:guide pos="15164"/>
        <p:guide pos="21880"/>
        <p:guide pos="28666"/>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265275" cy="2560638"/>
          </a:xfrm>
          <a:prstGeom prst="rect">
            <a:avLst/>
          </a:prstGeom>
        </p:spPr>
        <p:txBody>
          <a:bodyPr vert="horz" lIns="91440" tIns="45720" rIns="91440" bIns="45720" rtlCol="0"/>
          <a:lstStyle>
            <a:lvl1pPr algn="l">
              <a:defRPr sz="1200">
                <a:latin typeface="Helvetica" pitchFamily="-111" charset="0"/>
                <a:ea typeface="+mn-ea"/>
                <a:cs typeface="+mn-cs"/>
              </a:defRPr>
            </a:lvl1pPr>
          </a:lstStyle>
          <a:p>
            <a:pPr>
              <a:defRPr/>
            </a:pPr>
            <a:endParaRPr lang="en-US"/>
          </a:p>
        </p:txBody>
      </p:sp>
      <p:sp>
        <p:nvSpPr>
          <p:cNvPr id="3" name="Date Placeholder 2"/>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41F82D21-BFEA-4AD8-B9B7-D404EB0E93CC}" type="datetime1">
              <a:rPr lang="en-US"/>
              <a:pPr>
                <a:defRPr/>
              </a:pPr>
              <a:t>4/29/2013</a:t>
            </a:fld>
            <a:endParaRPr lang="en-US"/>
          </a:p>
        </p:txBody>
      </p:sp>
      <p:sp>
        <p:nvSpPr>
          <p:cNvPr id="4" name="Slide Image Placeholder 3"/>
          <p:cNvSpPr>
            <a:spLocks noGrp="1" noRot="1" noChangeAspect="1"/>
          </p:cNvSpPr>
          <p:nvPr>
            <p:ph type="sldImg" idx="2"/>
          </p:nvPr>
        </p:nvSpPr>
        <p:spPr>
          <a:xfrm>
            <a:off x="4848225" y="3840163"/>
            <a:ext cx="23221950" cy="192024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3292475" y="24323675"/>
            <a:ext cx="26333450" cy="230425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48637825"/>
            <a:ext cx="14265275" cy="2559050"/>
          </a:xfrm>
          <a:prstGeom prst="rect">
            <a:avLst/>
          </a:prstGeom>
        </p:spPr>
        <p:txBody>
          <a:bodyPr vert="horz" lIns="91440" tIns="45720" rIns="91440" bIns="45720" rtlCol="0" anchor="b"/>
          <a:lstStyle>
            <a:lvl1pPr algn="l">
              <a:defRPr sz="1200">
                <a:latin typeface="Helvetica" pitchFamily="-111"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9FBBE80B-A7CC-49DC-A321-EC1463F51F98}" type="slidenum">
              <a:rPr lang="en-US"/>
              <a:pPr>
                <a:defRPr/>
              </a:pPr>
              <a:t>‹#›</a:t>
            </a:fld>
            <a:endParaRPr lang="en-US"/>
          </a:p>
        </p:txBody>
      </p:sp>
    </p:spTree>
    <p:extLst>
      <p:ext uri="{BB962C8B-B14F-4D97-AF65-F5344CB8AC3E}">
        <p14:creationId xmlns:p14="http://schemas.microsoft.com/office/powerpoint/2010/main" val="213245148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4848225" y="3840163"/>
            <a:ext cx="23221950" cy="19202400"/>
          </a:xfrm>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solidFill>
                  <a:srgbClr val="FF0000"/>
                </a:solidFill>
                <a:ea typeface="ＭＳ Ｐゴシック" charset="-128"/>
              </a:rPr>
              <a:t>Is it possible to take out </a:t>
            </a:r>
            <a:r>
              <a:rPr lang="en-US" smtClean="0">
                <a:solidFill>
                  <a:srgbClr val="FF0000"/>
                </a:solidFill>
                <a:ea typeface="ＭＳ Ｐゴシック" charset="-128"/>
              </a:rPr>
              <a:t>some references?</a:t>
            </a:r>
          </a:p>
        </p:txBody>
      </p:sp>
      <p:sp>
        <p:nvSpPr>
          <p:cNvPr id="4100" name="Slide Number Placeholder 3"/>
          <p:cNvSpPr>
            <a:spLocks noGrp="1"/>
          </p:cNvSpPr>
          <p:nvPr>
            <p:ph type="sldNum" sz="quarter" idx="5"/>
          </p:nvPr>
        </p:nvSpPr>
        <p:spPr bwMode="auto">
          <a:noFill/>
          <a:ln>
            <a:miter lim="800000"/>
            <a:headEnd/>
            <a:tailEnd/>
          </a:ln>
        </p:spPr>
        <p:txBody>
          <a:bodyPr/>
          <a:lstStyle/>
          <a:p>
            <a:fld id="{32AB5E65-C7A7-4DFB-8D24-4C30FFF74B3A}"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565866" y="12215196"/>
            <a:ext cx="40417070" cy="8426626"/>
          </a:xfrm>
        </p:spPr>
        <p:txBody>
          <a:bodyPr/>
          <a:lstStyle/>
          <a:p>
            <a:r>
              <a:rPr lang="en-US" smtClean="0"/>
              <a:t>Click to edit Master title style</a:t>
            </a:r>
            <a:endParaRPr lang="en-US"/>
          </a:p>
        </p:txBody>
      </p:sp>
      <p:sp>
        <p:nvSpPr>
          <p:cNvPr id="3" name="Subtitle 2"/>
          <p:cNvSpPr>
            <a:spLocks noGrp="1"/>
          </p:cNvSpPr>
          <p:nvPr>
            <p:ph type="subTitle" idx="1"/>
          </p:nvPr>
        </p:nvSpPr>
        <p:spPr>
          <a:xfrm>
            <a:off x="7131731" y="22280123"/>
            <a:ext cx="33285339" cy="1004975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23B5C2-9169-4E79-AAF1-12CF61E82B6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8C2B06-6180-4F9D-A66B-B49557588A6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879406" y="3494662"/>
            <a:ext cx="10103530" cy="3145573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65870" y="3494662"/>
            <a:ext cx="30172025" cy="3145573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0D08D1-4692-40D7-9F7C-8F34E3DA37E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8BA419-07C6-44BF-94CF-4AAF52CBA6D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756025" y="25266609"/>
            <a:ext cx="40417070" cy="7808471"/>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756025" y="16665533"/>
            <a:ext cx="40417070" cy="86010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642D0F-CBE5-4BAD-AFB8-84080BFF5D6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65867" y="11360019"/>
            <a:ext cx="20137777" cy="2359038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3845157" y="11360019"/>
            <a:ext cx="20137778" cy="2359038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F67245-53B9-46BF-A685-6F29915B697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77736" y="1573830"/>
            <a:ext cx="42793330" cy="655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377735" y="8802073"/>
            <a:ext cx="21008975" cy="3667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377735" y="12469284"/>
            <a:ext cx="21008975" cy="2265367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4154720" y="8802073"/>
            <a:ext cx="21016346" cy="3667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4154720" y="12469284"/>
            <a:ext cx="21016346" cy="2265367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D96176F-CE21-4784-9705-561843F5523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95A09AE-4A9C-4593-AE4A-1C69DECA303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798D46D-EB27-44FA-9339-2A937E3A3E6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77739" y="1566248"/>
            <a:ext cx="15643225" cy="666128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8589966" y="1566248"/>
            <a:ext cx="26581100" cy="335567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377739" y="8227529"/>
            <a:ext cx="15643225" cy="268954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059156-2E0D-4AEE-8E2B-7956F9804EF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9306" y="27523064"/>
            <a:ext cx="28529870" cy="3250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9319306" y="3513624"/>
            <a:ext cx="28529870" cy="2359038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9319306" y="30773117"/>
            <a:ext cx="28529870" cy="461340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4F6DCE-A397-48A4-A411-0EE934F2EA5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65525" y="3494390"/>
            <a:ext cx="40417750" cy="6553200"/>
          </a:xfrm>
          <a:prstGeom prst="rect">
            <a:avLst/>
          </a:prstGeom>
          <a:noFill/>
          <a:ln w="9525">
            <a:noFill/>
            <a:miter lim="800000"/>
            <a:headEnd/>
            <a:tailEnd/>
          </a:ln>
        </p:spPr>
        <p:txBody>
          <a:bodyPr vert="horz" wrap="square" lIns="407557" tIns="203779" rIns="407557" bIns="203779"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565525" y="11360832"/>
            <a:ext cx="40417750" cy="23589570"/>
          </a:xfrm>
          <a:prstGeom prst="rect">
            <a:avLst/>
          </a:prstGeom>
          <a:noFill/>
          <a:ln w="9525">
            <a:noFill/>
            <a:miter lim="800000"/>
            <a:headEnd/>
            <a:tailEnd/>
          </a:ln>
        </p:spPr>
        <p:txBody>
          <a:bodyPr vert="horz" wrap="square" lIns="407557" tIns="203779" rIns="407557" bIns="20377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565525" y="35824810"/>
            <a:ext cx="9906000" cy="261998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defRPr sz="6200">
                <a:latin typeface="Times New Roman" pitchFamily="-111"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16246475" y="35824810"/>
            <a:ext cx="15055850" cy="261998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ctr">
              <a:defRPr sz="6200">
                <a:latin typeface="Times New Roman" pitchFamily="-111"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34077275" y="35824810"/>
            <a:ext cx="9906000" cy="261998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r">
              <a:defRPr sz="6200" smtClean="0">
                <a:latin typeface="Times New Roman" charset="0"/>
              </a:defRPr>
            </a:lvl1pPr>
          </a:lstStyle>
          <a:p>
            <a:pPr>
              <a:defRPr/>
            </a:pPr>
            <a:fld id="{BB0C1436-6219-4078-B468-0AF4A6B4055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75113" rtl="0" eaLnBrk="0" fontAlgn="base" hangingPunct="0">
        <a:spcBef>
          <a:spcPct val="0"/>
        </a:spcBef>
        <a:spcAft>
          <a:spcPct val="0"/>
        </a:spcAft>
        <a:defRPr sz="19600">
          <a:solidFill>
            <a:schemeClr val="tx2"/>
          </a:solidFill>
          <a:latin typeface="+mj-lt"/>
          <a:ea typeface="ＭＳ Ｐゴシック" pitchFamily="-65" charset="-128"/>
          <a:cs typeface="ＭＳ Ｐゴシック" pitchFamily="-65" charset="-128"/>
        </a:defRPr>
      </a:lvl1pPr>
      <a:lvl2pPr algn="ctr" defTabSz="4075113" rtl="0" eaLnBrk="0" fontAlgn="base" hangingPunct="0">
        <a:spcBef>
          <a:spcPct val="0"/>
        </a:spcBef>
        <a:spcAft>
          <a:spcPct val="0"/>
        </a:spcAft>
        <a:defRPr sz="19600">
          <a:solidFill>
            <a:schemeClr val="tx2"/>
          </a:solidFill>
          <a:latin typeface="Times New Roman" pitchFamily="-65" charset="0"/>
          <a:ea typeface="ＭＳ Ｐゴシック" pitchFamily="-65" charset="-128"/>
          <a:cs typeface="ＭＳ Ｐゴシック" pitchFamily="-65" charset="-128"/>
        </a:defRPr>
      </a:lvl2pPr>
      <a:lvl3pPr algn="ctr" defTabSz="4075113" rtl="0" eaLnBrk="0" fontAlgn="base" hangingPunct="0">
        <a:spcBef>
          <a:spcPct val="0"/>
        </a:spcBef>
        <a:spcAft>
          <a:spcPct val="0"/>
        </a:spcAft>
        <a:defRPr sz="19600">
          <a:solidFill>
            <a:schemeClr val="tx2"/>
          </a:solidFill>
          <a:latin typeface="Times New Roman" pitchFamily="-65" charset="0"/>
          <a:ea typeface="ＭＳ Ｐゴシック" pitchFamily="-65" charset="-128"/>
          <a:cs typeface="ＭＳ Ｐゴシック" pitchFamily="-65" charset="-128"/>
        </a:defRPr>
      </a:lvl3pPr>
      <a:lvl4pPr algn="ctr" defTabSz="4075113" rtl="0" eaLnBrk="0" fontAlgn="base" hangingPunct="0">
        <a:spcBef>
          <a:spcPct val="0"/>
        </a:spcBef>
        <a:spcAft>
          <a:spcPct val="0"/>
        </a:spcAft>
        <a:defRPr sz="19600">
          <a:solidFill>
            <a:schemeClr val="tx2"/>
          </a:solidFill>
          <a:latin typeface="Times New Roman" pitchFamily="-65" charset="0"/>
          <a:ea typeface="ＭＳ Ｐゴシック" pitchFamily="-65" charset="-128"/>
          <a:cs typeface="ＭＳ Ｐゴシック" pitchFamily="-65" charset="-128"/>
        </a:defRPr>
      </a:lvl4pPr>
      <a:lvl5pPr algn="ctr" defTabSz="4075113" rtl="0" eaLnBrk="0" fontAlgn="base" hangingPunct="0">
        <a:spcBef>
          <a:spcPct val="0"/>
        </a:spcBef>
        <a:spcAft>
          <a:spcPct val="0"/>
        </a:spcAft>
        <a:defRPr sz="19600">
          <a:solidFill>
            <a:schemeClr val="tx2"/>
          </a:solidFill>
          <a:latin typeface="Times New Roman" pitchFamily="-65" charset="0"/>
          <a:ea typeface="ＭＳ Ｐゴシック" pitchFamily="-65" charset="-128"/>
          <a:cs typeface="ＭＳ Ｐゴシック" pitchFamily="-65" charset="-128"/>
        </a:defRPr>
      </a:lvl5pPr>
      <a:lvl6pPr marL="457200" algn="ctr" defTabSz="4075113" rtl="0" fontAlgn="base">
        <a:spcBef>
          <a:spcPct val="0"/>
        </a:spcBef>
        <a:spcAft>
          <a:spcPct val="0"/>
        </a:spcAft>
        <a:defRPr sz="19600">
          <a:solidFill>
            <a:schemeClr val="tx2"/>
          </a:solidFill>
          <a:latin typeface="Times New Roman" pitchFamily="-65" charset="0"/>
        </a:defRPr>
      </a:lvl6pPr>
      <a:lvl7pPr marL="914400" algn="ctr" defTabSz="4075113" rtl="0" fontAlgn="base">
        <a:spcBef>
          <a:spcPct val="0"/>
        </a:spcBef>
        <a:spcAft>
          <a:spcPct val="0"/>
        </a:spcAft>
        <a:defRPr sz="19600">
          <a:solidFill>
            <a:schemeClr val="tx2"/>
          </a:solidFill>
          <a:latin typeface="Times New Roman" pitchFamily="-65" charset="0"/>
        </a:defRPr>
      </a:lvl7pPr>
      <a:lvl8pPr marL="1371600" algn="ctr" defTabSz="4075113" rtl="0" fontAlgn="base">
        <a:spcBef>
          <a:spcPct val="0"/>
        </a:spcBef>
        <a:spcAft>
          <a:spcPct val="0"/>
        </a:spcAft>
        <a:defRPr sz="19600">
          <a:solidFill>
            <a:schemeClr val="tx2"/>
          </a:solidFill>
          <a:latin typeface="Times New Roman" pitchFamily="-65" charset="0"/>
        </a:defRPr>
      </a:lvl8pPr>
      <a:lvl9pPr marL="1828800" algn="ctr" defTabSz="4075113" rtl="0" fontAlgn="base">
        <a:spcBef>
          <a:spcPct val="0"/>
        </a:spcBef>
        <a:spcAft>
          <a:spcPct val="0"/>
        </a:spcAft>
        <a:defRPr sz="19600">
          <a:solidFill>
            <a:schemeClr val="tx2"/>
          </a:solidFill>
          <a:latin typeface="Times New Roman" pitchFamily="-65" charset="0"/>
        </a:defRPr>
      </a:lvl9pPr>
    </p:titleStyle>
    <p:bodyStyle>
      <a:lvl1pPr marL="1528763" indent="-1528763" algn="l" defTabSz="4075113" rtl="0" eaLnBrk="0" fontAlgn="base" hangingPunct="0">
        <a:spcBef>
          <a:spcPct val="20000"/>
        </a:spcBef>
        <a:spcAft>
          <a:spcPct val="0"/>
        </a:spcAft>
        <a:buChar char="•"/>
        <a:defRPr sz="14300">
          <a:solidFill>
            <a:schemeClr val="tx1"/>
          </a:solidFill>
          <a:latin typeface="+mn-lt"/>
          <a:ea typeface="ＭＳ Ｐゴシック" pitchFamily="-65" charset="-128"/>
          <a:cs typeface="ＭＳ Ｐゴシック" pitchFamily="-65" charset="-128"/>
        </a:defRPr>
      </a:lvl1pPr>
      <a:lvl2pPr marL="3311525" indent="-1273175" algn="l" defTabSz="4075113" rtl="0" eaLnBrk="0" fontAlgn="base" hangingPunct="0">
        <a:spcBef>
          <a:spcPct val="20000"/>
        </a:spcBef>
        <a:spcAft>
          <a:spcPct val="0"/>
        </a:spcAft>
        <a:buChar char="–"/>
        <a:defRPr sz="12500">
          <a:solidFill>
            <a:schemeClr val="tx1"/>
          </a:solidFill>
          <a:latin typeface="+mn-lt"/>
          <a:ea typeface="ＭＳ Ｐゴシック" pitchFamily="-65" charset="-128"/>
        </a:defRPr>
      </a:lvl2pPr>
      <a:lvl3pPr marL="5094288" indent="-1019175" algn="l" defTabSz="4075113" rtl="0" eaLnBrk="0" fontAlgn="base" hangingPunct="0">
        <a:spcBef>
          <a:spcPct val="20000"/>
        </a:spcBef>
        <a:spcAft>
          <a:spcPct val="0"/>
        </a:spcAft>
        <a:buChar char="•"/>
        <a:defRPr sz="10700">
          <a:solidFill>
            <a:schemeClr val="tx1"/>
          </a:solidFill>
          <a:latin typeface="+mn-lt"/>
          <a:ea typeface="ＭＳ Ｐゴシック" pitchFamily="-65" charset="-128"/>
        </a:defRPr>
      </a:lvl3pPr>
      <a:lvl4pPr marL="7132638" indent="-1019175" algn="l" defTabSz="4075113" rtl="0" eaLnBrk="0" fontAlgn="base" hangingPunct="0">
        <a:spcBef>
          <a:spcPct val="20000"/>
        </a:spcBef>
        <a:spcAft>
          <a:spcPct val="0"/>
        </a:spcAft>
        <a:buChar char="–"/>
        <a:defRPr sz="8900">
          <a:solidFill>
            <a:schemeClr val="tx1"/>
          </a:solidFill>
          <a:latin typeface="+mn-lt"/>
          <a:ea typeface="ＭＳ Ｐゴシック" pitchFamily="-65" charset="-128"/>
        </a:defRPr>
      </a:lvl4pPr>
      <a:lvl5pPr marL="9169400" indent="-1017588" algn="l" defTabSz="4075113" rtl="0" eaLnBrk="0" fontAlgn="base" hangingPunct="0">
        <a:spcBef>
          <a:spcPct val="20000"/>
        </a:spcBef>
        <a:spcAft>
          <a:spcPct val="0"/>
        </a:spcAft>
        <a:buChar char="»"/>
        <a:defRPr sz="8900">
          <a:solidFill>
            <a:schemeClr val="tx1"/>
          </a:solidFill>
          <a:latin typeface="+mn-lt"/>
          <a:ea typeface="ＭＳ Ｐゴシック" pitchFamily="-65" charset="-128"/>
        </a:defRPr>
      </a:lvl5pPr>
      <a:lvl6pPr marL="9626600" indent="-1017588" algn="l" defTabSz="4075113" rtl="0" fontAlgn="base">
        <a:spcBef>
          <a:spcPct val="20000"/>
        </a:spcBef>
        <a:spcAft>
          <a:spcPct val="0"/>
        </a:spcAft>
        <a:buChar char="»"/>
        <a:defRPr sz="8900">
          <a:solidFill>
            <a:schemeClr val="tx1"/>
          </a:solidFill>
          <a:latin typeface="+mn-lt"/>
          <a:ea typeface="ＭＳ Ｐゴシック" pitchFamily="-65" charset="-128"/>
        </a:defRPr>
      </a:lvl6pPr>
      <a:lvl7pPr marL="10083800" indent="-1017588" algn="l" defTabSz="4075113" rtl="0" fontAlgn="base">
        <a:spcBef>
          <a:spcPct val="20000"/>
        </a:spcBef>
        <a:spcAft>
          <a:spcPct val="0"/>
        </a:spcAft>
        <a:buChar char="»"/>
        <a:defRPr sz="8900">
          <a:solidFill>
            <a:schemeClr val="tx1"/>
          </a:solidFill>
          <a:latin typeface="+mn-lt"/>
          <a:ea typeface="ＭＳ Ｐゴシック" pitchFamily="-65" charset="-128"/>
        </a:defRPr>
      </a:lvl7pPr>
      <a:lvl8pPr marL="10541000" indent="-1017588" algn="l" defTabSz="4075113" rtl="0" fontAlgn="base">
        <a:spcBef>
          <a:spcPct val="20000"/>
        </a:spcBef>
        <a:spcAft>
          <a:spcPct val="0"/>
        </a:spcAft>
        <a:buChar char="»"/>
        <a:defRPr sz="8900">
          <a:solidFill>
            <a:schemeClr val="tx1"/>
          </a:solidFill>
          <a:latin typeface="+mn-lt"/>
          <a:ea typeface="ＭＳ Ｐゴシック" pitchFamily="-65" charset="-128"/>
        </a:defRPr>
      </a:lvl8pPr>
      <a:lvl9pPr marL="10998200" indent="-1017588" algn="l" defTabSz="4075113" rtl="0" fontAlgn="base">
        <a:spcBef>
          <a:spcPct val="20000"/>
        </a:spcBef>
        <a:spcAft>
          <a:spcPct val="0"/>
        </a:spcAft>
        <a:buChar char="»"/>
        <a:defRPr sz="89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 name="Rectangle 92"/>
          <p:cNvSpPr>
            <a:spLocks noChangeAspect="1"/>
          </p:cNvSpPr>
          <p:nvPr/>
        </p:nvSpPr>
        <p:spPr>
          <a:xfrm>
            <a:off x="1780674" y="433134"/>
            <a:ext cx="43794946" cy="38404800"/>
          </a:xfrm>
          <a:prstGeom prst="rect">
            <a:avLst/>
          </a:prstGeom>
          <a:solidFill>
            <a:schemeClr val="bg2"/>
          </a:solidFill>
          <a:ln w="635000" cap="rnd">
            <a:solidFill>
              <a:schemeClr val="tx2">
                <a:lumMod val="60000"/>
                <a:lumOff val="40000"/>
              </a:schemeClr>
            </a:solid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US" dirty="0"/>
          </a:p>
        </p:txBody>
      </p:sp>
      <p:sp>
        <p:nvSpPr>
          <p:cNvPr id="94" name="Text Box 7"/>
          <p:cNvSpPr txBox="1">
            <a:spLocks noChangeArrowheads="1"/>
          </p:cNvSpPr>
          <p:nvPr/>
        </p:nvSpPr>
        <p:spPr bwMode="auto">
          <a:xfrm>
            <a:off x="2454442" y="8951492"/>
            <a:ext cx="12224086" cy="5463034"/>
          </a:xfrm>
          <a:prstGeom prst="rect">
            <a:avLst/>
          </a:prstGeom>
          <a:noFill/>
          <a:ln w="12700">
            <a:noFill/>
            <a:miter lim="800000"/>
            <a:headEnd/>
            <a:tailEnd/>
          </a:ln>
        </p:spPr>
        <p:txBody>
          <a:bodyPr wrap="square">
            <a:spAutoFit/>
          </a:bodyPr>
          <a:lstStyle/>
          <a:p>
            <a:pPr>
              <a:spcBef>
                <a:spcPct val="50000"/>
              </a:spcBef>
              <a:buFont typeface="Wingdings" pitchFamily="2" charset="2"/>
              <a:buChar char="§"/>
            </a:pPr>
            <a:r>
              <a:rPr lang="en-US" dirty="0" smtClean="0">
                <a:latin typeface="+mn-lt"/>
              </a:rPr>
              <a:t> </a:t>
            </a:r>
            <a:r>
              <a:rPr lang="en-US" sz="3000" dirty="0" smtClean="0">
                <a:latin typeface="+mn-lt"/>
              </a:rPr>
              <a:t>Forensic </a:t>
            </a:r>
            <a:r>
              <a:rPr lang="en-US" sz="3000" dirty="0">
                <a:latin typeface="+mn-lt"/>
              </a:rPr>
              <a:t>examination of smartphone mobile devices is hindered not only by the amount of information stored on the device itself, but also the location of the application files used on different operating </a:t>
            </a:r>
            <a:r>
              <a:rPr lang="en-US" sz="3000" dirty="0" smtClean="0">
                <a:latin typeface="+mn-lt"/>
              </a:rPr>
              <a:t>systems</a:t>
            </a:r>
          </a:p>
          <a:p>
            <a:pPr>
              <a:spcBef>
                <a:spcPct val="50000"/>
              </a:spcBef>
              <a:buFont typeface="Wingdings" pitchFamily="2" charset="2"/>
              <a:buChar char="§"/>
            </a:pPr>
            <a:r>
              <a:rPr lang="en-US" sz="3000" dirty="0" smtClean="0">
                <a:latin typeface="+mn-lt"/>
              </a:rPr>
              <a:t> </a:t>
            </a:r>
            <a:r>
              <a:rPr lang="en-US" sz="3000" dirty="0">
                <a:latin typeface="+mn-lt"/>
              </a:rPr>
              <a:t>Dropbox</a:t>
            </a:r>
            <a:r>
              <a:rPr lang="en-US" sz="3000" baseline="30000" dirty="0">
                <a:latin typeface="+mn-lt"/>
              </a:rPr>
              <a:t>®</a:t>
            </a:r>
            <a:r>
              <a:rPr lang="en-US" sz="3000" dirty="0">
                <a:latin typeface="+mn-lt"/>
              </a:rPr>
              <a:t> was installed on a 4</a:t>
            </a:r>
            <a:r>
              <a:rPr lang="en-US" sz="3000" baseline="30000" dirty="0">
                <a:latin typeface="+mn-lt"/>
              </a:rPr>
              <a:t>th</a:t>
            </a:r>
            <a:r>
              <a:rPr lang="en-US" sz="3000" dirty="0">
                <a:latin typeface="+mn-lt"/>
              </a:rPr>
              <a:t> generation Apple iPod Touch running iOS 5.1.1 and an Android smartphone emulator running Android 2.3.3 to examine the file structure layout and data </a:t>
            </a:r>
            <a:r>
              <a:rPr lang="en-US" sz="3000" dirty="0" smtClean="0">
                <a:latin typeface="+mn-lt"/>
              </a:rPr>
              <a:t>organization of </a:t>
            </a:r>
            <a:r>
              <a:rPr lang="en-US" sz="3000" dirty="0">
                <a:latin typeface="+mn-lt"/>
              </a:rPr>
              <a:t>the application </a:t>
            </a:r>
            <a:r>
              <a:rPr lang="en-US" sz="3000" dirty="0" smtClean="0">
                <a:latin typeface="+mn-lt"/>
              </a:rPr>
              <a:t>files </a:t>
            </a:r>
          </a:p>
          <a:p>
            <a:pPr>
              <a:spcBef>
                <a:spcPct val="50000"/>
              </a:spcBef>
              <a:buFont typeface="Wingdings" pitchFamily="2" charset="2"/>
              <a:buChar char="§"/>
            </a:pPr>
            <a:r>
              <a:rPr lang="en-US" sz="3000" dirty="0" smtClean="0">
                <a:latin typeface="+mn-lt"/>
              </a:rPr>
              <a:t> </a:t>
            </a:r>
            <a:r>
              <a:rPr lang="en-US" sz="3000" dirty="0">
                <a:latin typeface="+mn-lt"/>
              </a:rPr>
              <a:t>Physical dumps of both file systems were done and analyses took place using Physical Analyzer version 3.0 and FTK version </a:t>
            </a:r>
            <a:r>
              <a:rPr lang="en-US" sz="3000" dirty="0" smtClean="0">
                <a:latin typeface="+mn-lt"/>
              </a:rPr>
              <a:t>4.0.2.33  </a:t>
            </a:r>
          </a:p>
          <a:p>
            <a:pPr>
              <a:spcBef>
                <a:spcPct val="50000"/>
              </a:spcBef>
              <a:buFont typeface="Wingdings" pitchFamily="2" charset="2"/>
              <a:buChar char="§"/>
            </a:pPr>
            <a:r>
              <a:rPr lang="en-US" sz="3000" dirty="0" smtClean="0">
                <a:latin typeface="+mn-lt"/>
              </a:rPr>
              <a:t>File </a:t>
            </a:r>
            <a:r>
              <a:rPr lang="en-US" sz="3000" dirty="0">
                <a:latin typeface="+mn-lt"/>
              </a:rPr>
              <a:t>structures of both operating systems were </a:t>
            </a:r>
            <a:r>
              <a:rPr lang="en-US" sz="3000" dirty="0" smtClean="0">
                <a:latin typeface="+mn-lt"/>
              </a:rPr>
              <a:t> </a:t>
            </a:r>
            <a:r>
              <a:rPr lang="en-US" sz="3000" dirty="0">
                <a:latin typeface="+mn-lt"/>
              </a:rPr>
              <a:t>similar; however more user data was able to be recovered from the iOS device</a:t>
            </a:r>
            <a:r>
              <a:rPr lang="en-US" dirty="0" smtClean="0">
                <a:latin typeface="+mn-lt"/>
              </a:rPr>
              <a:t>.</a:t>
            </a:r>
            <a:endParaRPr lang="en-US" sz="4800" b="1" dirty="0">
              <a:solidFill>
                <a:srgbClr val="000000"/>
              </a:solidFill>
              <a:latin typeface="Calibri" pitchFamily="34" charset="0"/>
            </a:endParaRPr>
          </a:p>
        </p:txBody>
      </p:sp>
      <p:sp>
        <p:nvSpPr>
          <p:cNvPr id="95" name="Text Box 11"/>
          <p:cNvSpPr txBox="1">
            <a:spLocks noChangeArrowheads="1"/>
          </p:cNvSpPr>
          <p:nvPr/>
        </p:nvSpPr>
        <p:spPr bwMode="auto">
          <a:xfrm>
            <a:off x="1714500" y="22077109"/>
            <a:ext cx="9761538" cy="1569660"/>
          </a:xfrm>
          <a:prstGeom prst="rect">
            <a:avLst/>
          </a:prstGeom>
          <a:noFill/>
          <a:ln w="12700">
            <a:noFill/>
            <a:miter lim="800000"/>
            <a:headEnd/>
            <a:tailEnd/>
          </a:ln>
        </p:spPr>
        <p:txBody>
          <a:bodyPr>
            <a:spAutoFit/>
          </a:bodyPr>
          <a:lstStyle/>
          <a:p>
            <a:pPr>
              <a:spcBef>
                <a:spcPct val="50000"/>
              </a:spcBef>
            </a:pPr>
            <a:r>
              <a:rPr lang="en-US" sz="4800" b="1" dirty="0">
                <a:solidFill>
                  <a:srgbClr val="003300"/>
                </a:solidFill>
                <a:latin typeface="Calibri" pitchFamily="34" charset="0"/>
              </a:rPr>
              <a:t>	</a:t>
            </a:r>
          </a:p>
          <a:p>
            <a:pPr>
              <a:spcBef>
                <a:spcPct val="50000"/>
              </a:spcBef>
            </a:pPr>
            <a:endParaRPr lang="en-US" dirty="0">
              <a:latin typeface="Calibri" pitchFamily="34" charset="0"/>
            </a:endParaRPr>
          </a:p>
        </p:txBody>
      </p:sp>
      <p:sp>
        <p:nvSpPr>
          <p:cNvPr id="96" name="Text Box 16"/>
          <p:cNvSpPr txBox="1">
            <a:spLocks noChangeArrowheads="1"/>
          </p:cNvSpPr>
          <p:nvPr/>
        </p:nvSpPr>
        <p:spPr bwMode="auto">
          <a:xfrm>
            <a:off x="30049076" y="34118253"/>
            <a:ext cx="14869372" cy="2862322"/>
          </a:xfrm>
          <a:prstGeom prst="rect">
            <a:avLst/>
          </a:prstGeom>
          <a:noFill/>
          <a:ln w="12700">
            <a:noFill/>
            <a:miter lim="800000"/>
            <a:headEnd/>
            <a:tailEnd/>
          </a:ln>
        </p:spPr>
        <p:txBody>
          <a:bodyPr wrap="square">
            <a:spAutoFit/>
          </a:bodyPr>
          <a:lstStyle/>
          <a:p>
            <a:pPr>
              <a:spcBef>
                <a:spcPct val="50000"/>
              </a:spcBef>
            </a:pPr>
            <a:r>
              <a:rPr lang="en-US" sz="3000" dirty="0" smtClean="0">
                <a:latin typeface="+mn-lt"/>
              </a:rPr>
              <a:t>The </a:t>
            </a:r>
            <a:r>
              <a:rPr lang="en-US" sz="3000" dirty="0">
                <a:latin typeface="+mn-lt"/>
              </a:rPr>
              <a:t>author </a:t>
            </a:r>
            <a:r>
              <a:rPr lang="en-US" sz="3000" dirty="0" smtClean="0">
                <a:latin typeface="+mn-lt"/>
              </a:rPr>
              <a:t>thanks </a:t>
            </a:r>
            <a:r>
              <a:rPr lang="en-US" sz="3000" dirty="0">
                <a:latin typeface="+mn-lt"/>
              </a:rPr>
              <a:t>Christopher Vance, Dr. Terry </a:t>
            </a:r>
            <a:r>
              <a:rPr lang="en-US" sz="3000" dirty="0" err="1">
                <a:latin typeface="+mn-lt"/>
              </a:rPr>
              <a:t>Fenger</a:t>
            </a:r>
            <a:r>
              <a:rPr lang="en-US" sz="3000" dirty="0">
                <a:latin typeface="+mn-lt"/>
              </a:rPr>
              <a:t>, Dr. Pamela </a:t>
            </a:r>
            <a:r>
              <a:rPr lang="en-US" sz="3000" dirty="0" err="1">
                <a:latin typeface="+mn-lt"/>
              </a:rPr>
              <a:t>Staton</a:t>
            </a:r>
            <a:r>
              <a:rPr lang="en-US" sz="3000" dirty="0">
                <a:latin typeface="+mn-lt"/>
              </a:rPr>
              <a:t>, and Josh </a:t>
            </a:r>
            <a:r>
              <a:rPr lang="en-US" sz="3000" dirty="0" err="1">
                <a:latin typeface="+mn-lt"/>
              </a:rPr>
              <a:t>Brunty</a:t>
            </a:r>
            <a:r>
              <a:rPr lang="en-US" sz="3000" dirty="0">
                <a:latin typeface="+mn-lt"/>
              </a:rPr>
              <a:t> from the Marshall University Forensic Science Center </a:t>
            </a:r>
            <a:r>
              <a:rPr lang="en-US" sz="3000" dirty="0" smtClean="0">
                <a:latin typeface="+mn-lt"/>
              </a:rPr>
              <a:t>for </a:t>
            </a:r>
            <a:r>
              <a:rPr lang="en-US" sz="3000" dirty="0">
                <a:latin typeface="+mn-lt"/>
              </a:rPr>
              <a:t>their guidance and instruction, as well as Special Agent in Charge </a:t>
            </a:r>
            <a:r>
              <a:rPr lang="en-US" sz="3000" dirty="0" err="1">
                <a:latin typeface="+mn-lt"/>
              </a:rPr>
              <a:t>Jenniffer</a:t>
            </a:r>
            <a:r>
              <a:rPr lang="en-US" sz="3000" dirty="0">
                <a:latin typeface="+mn-lt"/>
              </a:rPr>
              <a:t> Price, Lead Criminal Analyst Tim </a:t>
            </a:r>
            <a:r>
              <a:rPr lang="en-US" sz="3000" dirty="0" err="1">
                <a:latin typeface="+mn-lt"/>
              </a:rPr>
              <a:t>Lokrantz</a:t>
            </a:r>
            <a:r>
              <a:rPr lang="en-US" sz="3000" dirty="0">
                <a:latin typeface="+mn-lt"/>
              </a:rPr>
              <a:t>, and Criminal Analysts Mark Howard, Chris </a:t>
            </a:r>
            <a:r>
              <a:rPr lang="en-US" sz="3000" dirty="0" err="1">
                <a:latin typeface="+mn-lt"/>
              </a:rPr>
              <a:t>Kendrex</a:t>
            </a:r>
            <a:r>
              <a:rPr lang="en-US" sz="3000" dirty="0">
                <a:latin typeface="+mn-lt"/>
              </a:rPr>
              <a:t>, </a:t>
            </a:r>
            <a:r>
              <a:rPr lang="en-US" sz="3000" dirty="0" err="1">
                <a:latin typeface="+mn-lt"/>
              </a:rPr>
              <a:t>Florian</a:t>
            </a:r>
            <a:r>
              <a:rPr lang="en-US" sz="3000" dirty="0">
                <a:latin typeface="+mn-lt"/>
              </a:rPr>
              <a:t> Berger, Toby Carlson, and Christine </a:t>
            </a:r>
            <a:r>
              <a:rPr lang="en-US" sz="3000" dirty="0" err="1">
                <a:latin typeface="+mn-lt"/>
              </a:rPr>
              <a:t>Byars</a:t>
            </a:r>
            <a:r>
              <a:rPr lang="en-US" sz="3000" dirty="0">
                <a:latin typeface="+mn-lt"/>
              </a:rPr>
              <a:t> at the Department of Justice’s Division of Criminal Investigation Computer Forensics Unit in Wisconsin</a:t>
            </a:r>
            <a:r>
              <a:rPr lang="en-US" sz="3000" dirty="0" smtClean="0">
                <a:latin typeface="+mn-lt"/>
              </a:rPr>
              <a:t>.</a:t>
            </a:r>
            <a:endParaRPr lang="en-US" sz="2000" b="1" dirty="0">
              <a:solidFill>
                <a:srgbClr val="006600"/>
              </a:solidFill>
              <a:latin typeface="Calibri" pitchFamily="34" charset="0"/>
            </a:endParaRPr>
          </a:p>
        </p:txBody>
      </p:sp>
      <p:sp>
        <p:nvSpPr>
          <p:cNvPr id="97" name="Text Box 12"/>
          <p:cNvSpPr txBox="1">
            <a:spLocks noChangeArrowheads="1"/>
          </p:cNvSpPr>
          <p:nvPr/>
        </p:nvSpPr>
        <p:spPr bwMode="auto">
          <a:xfrm>
            <a:off x="12834938" y="7965822"/>
            <a:ext cx="9894887" cy="1077218"/>
          </a:xfrm>
          <a:prstGeom prst="rect">
            <a:avLst/>
          </a:prstGeom>
          <a:noFill/>
          <a:ln>
            <a:noFill/>
          </a:ln>
          <a:extLst>
            <a:ext uri="{91240B29-F687-4F45-9708-019B960494DF}">
              <a14:hiddenLine xmlns:a14="http://schemas.microsoft.com/office/drawing/2010/main" w="12700">
                <a:solidFill>
                  <a:srgbClr val="000000"/>
                </a:solidFill>
                <a:miter lim="800000"/>
                <a:headEnd/>
                <a:tailEnd/>
              </a14:hiddenLine>
            </a:ext>
          </a:extLst>
        </p:spPr>
        <p:txBody>
          <a:bodyPr>
            <a:spAutoFit/>
          </a:bodyPr>
          <a:lstStyle>
            <a:defPPr>
              <a:defRPr lang="en-US"/>
            </a:defPPr>
            <a:lvl1pPr marL="0" indent="0" eaLnBrk="1" hangingPunct="1">
              <a:spcBef>
                <a:spcPct val="50000"/>
              </a:spcBef>
              <a:defRPr sz="4800" b="1">
                <a:latin typeface="Calibri" pitchFamily="34" charset="0"/>
                <a:cs typeface="Calibri" pitchFamily="34" charset="0"/>
              </a:defRPr>
            </a:lvl1pPr>
            <a:lvl2pPr marL="37931725" indent="-37474525" eaLnBrk="0" hangingPunct="0"/>
            <a:lvl3pPr eaLnBrk="0" hangingPunct="0"/>
            <a:lvl4pPr eaLnBrk="0" hangingPunct="0"/>
            <a:lvl5pPr eaLnBrk="0" hangingPunct="0"/>
            <a:lvl6pPr marL="457200" eaLnBrk="0" fontAlgn="base" hangingPunct="0">
              <a:spcBef>
                <a:spcPct val="0"/>
              </a:spcBef>
              <a:spcAft>
                <a:spcPct val="0"/>
              </a:spcAft>
            </a:lvl6pPr>
            <a:lvl7pPr marL="914400" eaLnBrk="0" fontAlgn="base" hangingPunct="0">
              <a:spcBef>
                <a:spcPct val="0"/>
              </a:spcBef>
              <a:spcAft>
                <a:spcPct val="0"/>
              </a:spcAft>
            </a:lvl7pPr>
            <a:lvl8pPr marL="1371600" eaLnBrk="0" fontAlgn="base" hangingPunct="0">
              <a:spcBef>
                <a:spcPct val="0"/>
              </a:spcBef>
              <a:spcAft>
                <a:spcPct val="0"/>
              </a:spcAft>
            </a:lvl8pPr>
            <a:lvl9pPr marL="1828800" eaLnBrk="0" fontAlgn="base" hangingPunct="0">
              <a:spcBef>
                <a:spcPct val="0"/>
              </a:spcBef>
              <a:spcAft>
                <a:spcPct val="0"/>
              </a:spcAft>
            </a:lvl9pPr>
          </a:lstStyle>
          <a:p>
            <a:pPr>
              <a:defRPr/>
            </a:pPr>
            <a:r>
              <a:rPr lang="en-US" sz="3200" dirty="0" smtClean="0"/>
              <a:t/>
            </a:r>
            <a:br>
              <a:rPr lang="en-US" sz="3200" dirty="0" smtClean="0"/>
            </a:br>
            <a:endParaRPr lang="en-US" sz="3200" dirty="0" smtClean="0"/>
          </a:p>
        </p:txBody>
      </p:sp>
      <p:sp>
        <p:nvSpPr>
          <p:cNvPr id="98" name="Text Box 14"/>
          <p:cNvSpPr txBox="1">
            <a:spLocks noChangeArrowheads="1"/>
          </p:cNvSpPr>
          <p:nvPr/>
        </p:nvSpPr>
        <p:spPr bwMode="auto">
          <a:xfrm>
            <a:off x="7271293" y="4000797"/>
            <a:ext cx="33006214" cy="1292662"/>
          </a:xfrm>
          <a:prstGeom prst="rect">
            <a:avLst/>
          </a:prstGeom>
          <a:noFill/>
          <a:ln w="12700">
            <a:noFill/>
            <a:miter lim="800000"/>
            <a:headEnd/>
            <a:tailEnd/>
          </a:ln>
        </p:spPr>
        <p:txBody>
          <a:bodyPr wrap="square" lIns="274320" tIns="274320" rIns="274320" bIns="274320">
            <a:spAutoFit/>
          </a:bodyPr>
          <a:lstStyle/>
          <a:p>
            <a:pPr algn="ctr">
              <a:spcBef>
                <a:spcPts val="1200"/>
              </a:spcBef>
            </a:pPr>
            <a:r>
              <a:rPr lang="en-US" sz="4800" b="1" dirty="0" smtClean="0">
                <a:latin typeface="+mj-lt"/>
              </a:rPr>
              <a:t>Sara Treleven, BS</a:t>
            </a:r>
            <a:r>
              <a:rPr lang="en-US" sz="4800" b="1" baseline="30000" dirty="0" smtClean="0">
                <a:latin typeface="+mj-lt"/>
              </a:rPr>
              <a:t>1*</a:t>
            </a:r>
            <a:r>
              <a:rPr lang="en-US" sz="4800" b="1" dirty="0" smtClean="0">
                <a:latin typeface="+mj-lt"/>
              </a:rPr>
              <a:t>, Christopher Vance, BS</a:t>
            </a:r>
            <a:r>
              <a:rPr lang="en-US" sz="4800" b="1" baseline="30000" dirty="0" smtClean="0">
                <a:latin typeface="+mj-lt"/>
              </a:rPr>
              <a:t>1</a:t>
            </a:r>
            <a:r>
              <a:rPr lang="en-US" sz="4800" b="1" dirty="0" smtClean="0">
                <a:latin typeface="+mj-lt"/>
              </a:rPr>
              <a:t>, Terry </a:t>
            </a:r>
            <a:r>
              <a:rPr lang="en-US" sz="4800" b="1" dirty="0" err="1" smtClean="0">
                <a:latin typeface="+mj-lt"/>
              </a:rPr>
              <a:t>Fenger</a:t>
            </a:r>
            <a:r>
              <a:rPr lang="en-US" sz="4800" b="1" dirty="0" smtClean="0">
                <a:latin typeface="+mj-lt"/>
              </a:rPr>
              <a:t>, PhD</a:t>
            </a:r>
            <a:r>
              <a:rPr lang="en-US" sz="4800" b="1" baseline="30000" dirty="0" smtClean="0">
                <a:latin typeface="+mj-lt"/>
              </a:rPr>
              <a:t>1</a:t>
            </a:r>
            <a:r>
              <a:rPr lang="en-US" sz="4800" b="1" dirty="0" smtClean="0">
                <a:latin typeface="+mj-lt"/>
              </a:rPr>
              <a:t>, Joshua </a:t>
            </a:r>
            <a:r>
              <a:rPr lang="en-US" sz="4800" b="1" dirty="0" err="1" smtClean="0">
                <a:latin typeface="+mj-lt"/>
              </a:rPr>
              <a:t>Brunty</a:t>
            </a:r>
            <a:r>
              <a:rPr lang="en-US" sz="4800" b="1" dirty="0" smtClean="0">
                <a:latin typeface="+mj-lt"/>
              </a:rPr>
              <a:t>, MS</a:t>
            </a:r>
            <a:r>
              <a:rPr lang="en-US" sz="4800" b="1" baseline="30000" dirty="0" smtClean="0">
                <a:latin typeface="+mj-lt"/>
              </a:rPr>
              <a:t>1</a:t>
            </a:r>
            <a:r>
              <a:rPr lang="en-US" sz="4800" b="1" dirty="0" smtClean="0">
                <a:latin typeface="+mj-lt"/>
              </a:rPr>
              <a:t>,  </a:t>
            </a:r>
            <a:r>
              <a:rPr lang="en-US" sz="4800" b="1" dirty="0" err="1" smtClean="0">
                <a:latin typeface="+mj-lt"/>
              </a:rPr>
              <a:t>Jenniffer</a:t>
            </a:r>
            <a:r>
              <a:rPr lang="en-US" sz="4800" b="1" dirty="0" smtClean="0">
                <a:latin typeface="+mj-lt"/>
              </a:rPr>
              <a:t> Price, BA</a:t>
            </a:r>
            <a:r>
              <a:rPr lang="en-US" sz="4800" b="1" baseline="30000" dirty="0" smtClean="0">
                <a:latin typeface="+mj-lt"/>
              </a:rPr>
              <a:t>2</a:t>
            </a:r>
            <a:endParaRPr lang="en-US" sz="4000" dirty="0">
              <a:latin typeface="Calibri" pitchFamily="34" charset="0"/>
            </a:endParaRPr>
          </a:p>
        </p:txBody>
      </p:sp>
      <p:sp>
        <p:nvSpPr>
          <p:cNvPr id="99" name="Text Box 15"/>
          <p:cNvSpPr txBox="1">
            <a:spLocks noChangeArrowheads="1"/>
          </p:cNvSpPr>
          <p:nvPr/>
        </p:nvSpPr>
        <p:spPr bwMode="auto">
          <a:xfrm>
            <a:off x="30143669" y="19159251"/>
            <a:ext cx="14837841" cy="13511391"/>
          </a:xfrm>
          <a:prstGeom prst="rect">
            <a:avLst/>
          </a:prstGeom>
          <a:noFill/>
          <a:ln>
            <a:noFill/>
          </a:ln>
          <a:extLs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defPPr>
              <a:defRPr lang="en-US"/>
            </a:defPPr>
            <a:lvl1pPr marL="0" indent="0" eaLnBrk="1" hangingPunct="1">
              <a:spcBef>
                <a:spcPct val="50000"/>
              </a:spcBef>
              <a:defRPr sz="4000" b="1">
                <a:solidFill>
                  <a:srgbClr val="000000"/>
                </a:solidFill>
                <a:latin typeface="Calibri" pitchFamily="34" charset="0"/>
                <a:cs typeface="Calibri" pitchFamily="34" charset="0"/>
              </a:defRPr>
            </a:lvl1pPr>
            <a:lvl2pPr marL="37931725" indent="-37474525" eaLnBrk="0" hangingPunct="0"/>
            <a:lvl3pPr eaLnBrk="0" hangingPunct="0"/>
            <a:lvl4pPr eaLnBrk="0" hangingPunct="0"/>
            <a:lvl5pPr eaLnBrk="0" hangingPunct="0"/>
            <a:lvl6pPr marL="457200" eaLnBrk="0" fontAlgn="base" hangingPunct="0">
              <a:spcBef>
                <a:spcPct val="0"/>
              </a:spcBef>
              <a:spcAft>
                <a:spcPct val="0"/>
              </a:spcAft>
            </a:lvl6pPr>
            <a:lvl7pPr marL="914400" eaLnBrk="0" fontAlgn="base" hangingPunct="0">
              <a:spcBef>
                <a:spcPct val="0"/>
              </a:spcBef>
              <a:spcAft>
                <a:spcPct val="0"/>
              </a:spcAft>
            </a:lvl7pPr>
            <a:lvl8pPr marL="1371600" eaLnBrk="0" fontAlgn="base" hangingPunct="0">
              <a:spcBef>
                <a:spcPct val="0"/>
              </a:spcBef>
              <a:spcAft>
                <a:spcPct val="0"/>
              </a:spcAft>
            </a:lvl8pPr>
            <a:lvl9pPr marL="1828800" eaLnBrk="0" fontAlgn="base" hangingPunct="0">
              <a:spcBef>
                <a:spcPct val="0"/>
              </a:spcBef>
              <a:spcAft>
                <a:spcPct val="0"/>
              </a:spcAft>
            </a:lvl9pPr>
          </a:lstStyle>
          <a:p>
            <a:pPr>
              <a:defRPr/>
            </a:pPr>
            <a:endParaRPr lang="en-US" sz="3200" dirty="0" smtClean="0">
              <a:solidFill>
                <a:srgbClr val="006600"/>
              </a:solidFill>
              <a:latin typeface="+mn-lt"/>
            </a:endParaRPr>
          </a:p>
          <a:p>
            <a:pPr>
              <a:spcBef>
                <a:spcPts val="0"/>
              </a:spcBef>
            </a:pPr>
            <a:r>
              <a:rPr lang="en-US" sz="2800" b="0" dirty="0" smtClean="0">
                <a:latin typeface="+mn-lt"/>
              </a:rPr>
              <a:t>1.  Android (operating system) [Internet]. 2012. Wikipedia. [cited 2012 June 5]. Available from: http://en.wikipedia.org/wiki/Android_%28operating_system%29</a:t>
            </a:r>
          </a:p>
          <a:p>
            <a:pPr>
              <a:spcBef>
                <a:spcPts val="0"/>
              </a:spcBef>
            </a:pPr>
            <a:r>
              <a:rPr lang="en-US" sz="2800" b="0" dirty="0" smtClean="0">
                <a:latin typeface="+mn-lt"/>
              </a:rPr>
              <a:t>2.  Android Developers. 2012. [Internet]. Android. [cited 2012 June 3]. Available from: http://developer.android.com/index.html</a:t>
            </a:r>
          </a:p>
          <a:p>
            <a:pPr>
              <a:spcBef>
                <a:spcPts val="0"/>
              </a:spcBef>
            </a:pPr>
            <a:r>
              <a:rPr lang="en-US" sz="2800" b="0" dirty="0" smtClean="0">
                <a:latin typeface="+mn-lt"/>
              </a:rPr>
              <a:t>3. </a:t>
            </a:r>
            <a:r>
              <a:rPr lang="en-US" sz="2800" b="0" dirty="0" err="1" smtClean="0">
                <a:latin typeface="+mn-lt"/>
              </a:rPr>
              <a:t>Bem</a:t>
            </a:r>
            <a:r>
              <a:rPr lang="en-US" sz="2800" b="0" dirty="0" smtClean="0">
                <a:latin typeface="+mn-lt"/>
              </a:rPr>
              <a:t>, D. 2007. Computer forensic analysis in a virtual environment. International Journal of Digital Evidence 6(2).</a:t>
            </a:r>
          </a:p>
          <a:p>
            <a:pPr>
              <a:spcBef>
                <a:spcPts val="0"/>
              </a:spcBef>
            </a:pPr>
            <a:r>
              <a:rPr lang="en-US" sz="2800" b="0" dirty="0" smtClean="0">
                <a:latin typeface="+mn-lt"/>
              </a:rPr>
              <a:t>4. Beta News. [Internet]. Now Anyone, Not Just Cops With a Warrant Can Peek Inside Your </a:t>
            </a:r>
            <a:r>
              <a:rPr lang="en-US" sz="2800" b="0" dirty="0" err="1" smtClean="0">
                <a:latin typeface="+mn-lt"/>
              </a:rPr>
              <a:t>Dropbox</a:t>
            </a:r>
            <a:r>
              <a:rPr lang="en-US" sz="2800" b="0" baseline="30000" dirty="0" smtClean="0">
                <a:latin typeface="+mn-lt"/>
              </a:rPr>
              <a:t>®</a:t>
            </a:r>
            <a:r>
              <a:rPr lang="en-US" sz="2800" b="0" dirty="0" smtClean="0">
                <a:latin typeface="+mn-lt"/>
              </a:rPr>
              <a:t>. 2012. [cited 2012 July 24]. Available from: http://betanews.com/2011/06/16/now-anyone-not-just-cops-with-a-warrant-can-peek-inside-your-Dropbox /</a:t>
            </a:r>
          </a:p>
          <a:p>
            <a:pPr>
              <a:spcBef>
                <a:spcPts val="0"/>
              </a:spcBef>
            </a:pPr>
            <a:r>
              <a:rPr lang="en-US" sz="2800" b="0" dirty="0" smtClean="0">
                <a:latin typeface="+mn-lt"/>
              </a:rPr>
              <a:t>5. Digital Buzz. [Internet]. </a:t>
            </a:r>
            <a:r>
              <a:rPr lang="en-US" sz="2800" b="0" dirty="0" err="1" smtClean="0">
                <a:latin typeface="+mn-lt"/>
              </a:rPr>
              <a:t>Infographic</a:t>
            </a:r>
            <a:r>
              <a:rPr lang="en-US" sz="2800" b="0" dirty="0" smtClean="0">
                <a:latin typeface="+mn-lt"/>
              </a:rPr>
              <a:t>: Mobile Statistics, Stats &amp; Facts 2011. 2011. [cited 2012 July 25]. Available from: http://www.digitalbuzzblog.com/2011-mobile-statistics-stats-facts-marketing-infographic/</a:t>
            </a:r>
          </a:p>
          <a:p>
            <a:pPr>
              <a:spcBef>
                <a:spcPts val="0"/>
              </a:spcBef>
            </a:pPr>
            <a:r>
              <a:rPr lang="en-US" sz="2800" b="0" dirty="0" smtClean="0">
                <a:latin typeface="+mn-lt"/>
              </a:rPr>
              <a:t>6. </a:t>
            </a:r>
            <a:r>
              <a:rPr lang="en-US" sz="2800" b="0" dirty="0" err="1" smtClean="0">
                <a:latin typeface="+mn-lt"/>
              </a:rPr>
              <a:t>Dropbox</a:t>
            </a:r>
            <a:r>
              <a:rPr lang="en-US" sz="2800" b="0" dirty="0" smtClean="0">
                <a:latin typeface="+mn-lt"/>
              </a:rPr>
              <a:t> </a:t>
            </a:r>
            <a:r>
              <a:rPr lang="en-US" sz="2800" b="0" baseline="30000" dirty="0" smtClean="0">
                <a:latin typeface="+mn-lt"/>
              </a:rPr>
              <a:t>®</a:t>
            </a:r>
            <a:r>
              <a:rPr lang="en-US" sz="2800" b="0" dirty="0" smtClean="0">
                <a:latin typeface="+mn-lt"/>
              </a:rPr>
              <a:t> (Service). [Internet]. 2012. Wikipedia. [cited 2012 June 5]. Available from: http://en.wikipedia.org/wiki/Dropbox _%28service%29</a:t>
            </a:r>
          </a:p>
          <a:p>
            <a:pPr>
              <a:spcBef>
                <a:spcPts val="0"/>
              </a:spcBef>
            </a:pPr>
            <a:r>
              <a:rPr lang="en-US" sz="2800" b="0" dirty="0" smtClean="0">
                <a:latin typeface="+mn-lt"/>
              </a:rPr>
              <a:t>7. </a:t>
            </a:r>
            <a:r>
              <a:rPr lang="en-US" sz="2800" b="0" dirty="0" err="1" smtClean="0">
                <a:latin typeface="+mn-lt"/>
              </a:rPr>
              <a:t>Garfinkel</a:t>
            </a:r>
            <a:r>
              <a:rPr lang="en-US" sz="2800" b="0" dirty="0" smtClean="0">
                <a:latin typeface="+mn-lt"/>
              </a:rPr>
              <a:t>, SL. 2010. Digital forensics research: The next 10 years. Journal of Digital Investigation 7:64-73.</a:t>
            </a:r>
          </a:p>
          <a:p>
            <a:pPr>
              <a:spcBef>
                <a:spcPts val="0"/>
              </a:spcBef>
            </a:pPr>
            <a:r>
              <a:rPr lang="en-US" sz="2800" b="0" dirty="0" smtClean="0">
                <a:latin typeface="+mn-lt"/>
              </a:rPr>
              <a:t>8. </a:t>
            </a:r>
            <a:r>
              <a:rPr lang="en-US" sz="2800" b="0" dirty="0" err="1" smtClean="0">
                <a:latin typeface="+mn-lt"/>
              </a:rPr>
              <a:t>Hoog</a:t>
            </a:r>
            <a:r>
              <a:rPr lang="en-US" sz="2800" b="0" dirty="0" smtClean="0">
                <a:latin typeface="+mn-lt"/>
              </a:rPr>
              <a:t> A. 2011. Android forensics: Investigation, analysis, and mobile security for Google Android. 1</a:t>
            </a:r>
            <a:r>
              <a:rPr lang="en-US" sz="2800" b="0" baseline="30000" dirty="0" smtClean="0">
                <a:latin typeface="+mn-lt"/>
              </a:rPr>
              <a:t>st</a:t>
            </a:r>
            <a:r>
              <a:rPr lang="en-US" sz="2800" b="0" dirty="0" smtClean="0">
                <a:latin typeface="+mn-lt"/>
              </a:rPr>
              <a:t> Ed. Massachusetts. </a:t>
            </a:r>
            <a:r>
              <a:rPr lang="en-US" sz="2800" b="0" dirty="0" err="1" smtClean="0">
                <a:latin typeface="+mn-lt"/>
              </a:rPr>
              <a:t>Syngress</a:t>
            </a:r>
            <a:r>
              <a:rPr lang="en-US" sz="2800" b="0" dirty="0" smtClean="0">
                <a:latin typeface="+mn-lt"/>
              </a:rPr>
              <a:t>. p. 102-20.</a:t>
            </a:r>
          </a:p>
          <a:p>
            <a:pPr>
              <a:spcBef>
                <a:spcPts val="0"/>
              </a:spcBef>
            </a:pPr>
            <a:r>
              <a:rPr lang="en-US" sz="2800" b="0" dirty="0" smtClean="0">
                <a:latin typeface="+mn-lt"/>
              </a:rPr>
              <a:t>9. OS X [Internet]. 2012. Wikipedia; [cited 2012 June 5]. Available from: http://en.wikipedia.org/wiki/OS_X</a:t>
            </a:r>
          </a:p>
          <a:p>
            <a:pPr>
              <a:spcBef>
                <a:spcPts val="0"/>
              </a:spcBef>
            </a:pPr>
            <a:r>
              <a:rPr lang="en-US" sz="2800" b="0" dirty="0" smtClean="0">
                <a:latin typeface="+mn-lt"/>
              </a:rPr>
              <a:t>10. Pew Internet. [Internet]. Nearly Half of American Adults are Smartphone Owners. 2012. [cited 2012 July 23]. Available from: http://pewinternet.org/Reports/2012/Smartphone-Update-2012.aspx</a:t>
            </a:r>
          </a:p>
          <a:p>
            <a:pPr>
              <a:spcBef>
                <a:spcPts val="0"/>
              </a:spcBef>
            </a:pPr>
            <a:r>
              <a:rPr lang="en-US" sz="2800" b="0" dirty="0" smtClean="0">
                <a:latin typeface="+mn-lt"/>
              </a:rPr>
              <a:t>11. </a:t>
            </a:r>
            <a:r>
              <a:rPr lang="en-US" sz="2800" b="0" dirty="0" err="1" smtClean="0">
                <a:latin typeface="+mn-lt"/>
              </a:rPr>
              <a:t>Phonedog</a:t>
            </a:r>
            <a:r>
              <a:rPr lang="en-US" sz="2800" b="0" dirty="0" smtClean="0">
                <a:latin typeface="+mn-lt"/>
              </a:rPr>
              <a:t>. [Internet]. Number of U.S. Smartphone Subscribers Surpass 100 million, Says </a:t>
            </a:r>
            <a:r>
              <a:rPr lang="en-US" sz="2800" b="0" dirty="0" err="1" smtClean="0">
                <a:latin typeface="+mn-lt"/>
              </a:rPr>
              <a:t>ComScore</a:t>
            </a:r>
            <a:r>
              <a:rPr lang="en-US" sz="2800" b="0" dirty="0" smtClean="0">
                <a:latin typeface="+mn-lt"/>
              </a:rPr>
              <a:t>. 2012. [cited 2012 June 25]. Available from: http://www.phonedog.com/2012/03/08/number-of-u-s-smartphone-subscribers-surpasses-100-million-says-comscore/</a:t>
            </a:r>
          </a:p>
          <a:p>
            <a:pPr>
              <a:spcBef>
                <a:spcPts val="0"/>
              </a:spcBef>
            </a:pPr>
            <a:r>
              <a:rPr lang="en-US" sz="2800" b="0" dirty="0" smtClean="0">
                <a:latin typeface="+mn-lt"/>
              </a:rPr>
              <a:t>12. PC Mag. [Internet]. Smartphone App Downloads Jump 28 Percent 2011. [cited 2012 June 26]. Available from: http://www.pcmag.com/article2/0,2817,2404502,00.asp</a:t>
            </a:r>
          </a:p>
          <a:p>
            <a:pPr>
              <a:spcBef>
                <a:spcPts val="0"/>
              </a:spcBef>
            </a:pPr>
            <a:r>
              <a:rPr lang="en-US" sz="2800" b="0" dirty="0" smtClean="0">
                <a:latin typeface="+mn-lt"/>
              </a:rPr>
              <a:t>13. </a:t>
            </a:r>
            <a:r>
              <a:rPr lang="en-US" sz="2800" b="0" dirty="0" err="1" smtClean="0">
                <a:latin typeface="+mn-lt"/>
              </a:rPr>
              <a:t>Vidas</a:t>
            </a:r>
            <a:r>
              <a:rPr lang="en-US" sz="2800" b="0" dirty="0" smtClean="0">
                <a:latin typeface="+mn-lt"/>
              </a:rPr>
              <a:t>, T., Zhang, C., and C. Nicolas. 2011. Toward a general collection methodology for Android devices. Journal of Digital Investigation 8:14-24.</a:t>
            </a:r>
            <a:endParaRPr lang="en-US" sz="2800" dirty="0" smtClean="0"/>
          </a:p>
        </p:txBody>
      </p:sp>
      <p:sp>
        <p:nvSpPr>
          <p:cNvPr id="100" name="Text Box 55"/>
          <p:cNvSpPr txBox="1">
            <a:spLocks noChangeArrowheads="1"/>
          </p:cNvSpPr>
          <p:nvPr/>
        </p:nvSpPr>
        <p:spPr bwMode="auto">
          <a:xfrm>
            <a:off x="12806363" y="28027059"/>
            <a:ext cx="10791825" cy="1323439"/>
          </a:xfrm>
          <a:prstGeom prst="rect">
            <a:avLst/>
          </a:prstGeom>
          <a:noFill/>
          <a:ln w="12700">
            <a:noFill/>
            <a:miter lim="800000"/>
            <a:headEnd/>
            <a:tailEnd/>
          </a:ln>
        </p:spPr>
        <p:txBody>
          <a:bodyPr>
            <a:spAutoFit/>
          </a:bodyPr>
          <a:lstStyle/>
          <a:p>
            <a:pPr>
              <a:spcBef>
                <a:spcPct val="50000"/>
              </a:spcBef>
            </a:pPr>
            <a:endParaRPr lang="en-US" dirty="0">
              <a:solidFill>
                <a:schemeClr val="tx2"/>
              </a:solidFill>
              <a:latin typeface="Calibri" pitchFamily="34" charset="0"/>
            </a:endParaRPr>
          </a:p>
          <a:p>
            <a:pPr>
              <a:spcBef>
                <a:spcPct val="50000"/>
              </a:spcBef>
            </a:pPr>
            <a:endParaRPr lang="en-US" dirty="0">
              <a:solidFill>
                <a:schemeClr val="tx2"/>
              </a:solidFill>
              <a:latin typeface="Calibri" pitchFamily="34" charset="0"/>
            </a:endParaRPr>
          </a:p>
        </p:txBody>
      </p:sp>
      <p:sp>
        <p:nvSpPr>
          <p:cNvPr id="102" name="Rectangle 59"/>
          <p:cNvSpPr>
            <a:spLocks noChangeArrowheads="1"/>
          </p:cNvSpPr>
          <p:nvPr/>
        </p:nvSpPr>
        <p:spPr bwMode="auto">
          <a:xfrm>
            <a:off x="36609338" y="23023259"/>
            <a:ext cx="9345612" cy="615553"/>
          </a:xfrm>
          <a:prstGeom prst="rect">
            <a:avLst/>
          </a:prstGeom>
          <a:noFill/>
          <a:ln w="9525">
            <a:noFill/>
            <a:miter lim="800000"/>
            <a:headEnd/>
            <a:tailEnd/>
          </a:ln>
        </p:spPr>
        <p:txBody>
          <a:bodyPr tIns="91440" bIns="91440">
            <a:spAutoFit/>
          </a:bodyPr>
          <a:lstStyle/>
          <a:p>
            <a:pPr eaLnBrk="0" hangingPunct="0"/>
            <a:endParaRPr lang="en-US" sz="2800" dirty="0">
              <a:latin typeface="Calibri" pitchFamily="34" charset="0"/>
            </a:endParaRPr>
          </a:p>
        </p:txBody>
      </p:sp>
      <p:sp>
        <p:nvSpPr>
          <p:cNvPr id="103" name="Text Box 117"/>
          <p:cNvSpPr txBox="1">
            <a:spLocks noChangeArrowheads="1"/>
          </p:cNvSpPr>
          <p:nvPr/>
        </p:nvSpPr>
        <p:spPr bwMode="auto">
          <a:xfrm>
            <a:off x="25595263" y="18662397"/>
            <a:ext cx="9345612" cy="584775"/>
          </a:xfrm>
          <a:prstGeom prst="rect">
            <a:avLst/>
          </a:prstGeom>
          <a:noFill/>
          <a:ln w="9525">
            <a:noFill/>
            <a:miter lim="800000"/>
            <a:headEnd/>
            <a:tailEnd/>
          </a:ln>
        </p:spPr>
        <p:txBody>
          <a:bodyPr>
            <a:spAutoFit/>
          </a:bodyPr>
          <a:lstStyle/>
          <a:p>
            <a:pPr>
              <a:spcBef>
                <a:spcPct val="10000"/>
              </a:spcBef>
            </a:pPr>
            <a:r>
              <a:rPr lang="en-US" dirty="0">
                <a:latin typeface="Calibri" pitchFamily="34" charset="0"/>
              </a:rPr>
              <a:t>	</a:t>
            </a:r>
          </a:p>
        </p:txBody>
      </p:sp>
      <p:sp>
        <p:nvSpPr>
          <p:cNvPr id="104" name="Rectangle 180"/>
          <p:cNvSpPr>
            <a:spLocks noChangeArrowheads="1"/>
          </p:cNvSpPr>
          <p:nvPr/>
        </p:nvSpPr>
        <p:spPr bwMode="auto">
          <a:xfrm>
            <a:off x="6665495" y="1410596"/>
            <a:ext cx="34217810" cy="2308324"/>
          </a:xfrm>
          <a:prstGeom prst="rect">
            <a:avLst/>
          </a:prstGeom>
          <a:noFill/>
          <a:ln w="9525">
            <a:noFill/>
            <a:miter lim="800000"/>
            <a:headEnd/>
            <a:tailEnd/>
          </a:ln>
        </p:spPr>
        <p:txBody>
          <a:bodyPr wrap="square">
            <a:spAutoFit/>
          </a:bodyPr>
          <a:lstStyle/>
          <a:p>
            <a:pPr algn="ctr"/>
            <a:r>
              <a:rPr lang="en-US" sz="7200" b="1" dirty="0" smtClean="0">
                <a:latin typeface="Consolas" pitchFamily="49" charset="0"/>
                <a:cs typeface="Consolas" pitchFamily="49" charset="0"/>
              </a:rPr>
              <a:t>Forensic Analysis of Dropbox® Application File Artifacts </a:t>
            </a:r>
          </a:p>
          <a:p>
            <a:pPr algn="ctr"/>
            <a:r>
              <a:rPr lang="en-US" sz="7200" b="1" dirty="0" smtClean="0">
                <a:latin typeface="Consolas" pitchFamily="49" charset="0"/>
                <a:cs typeface="Consolas" pitchFamily="49" charset="0"/>
              </a:rPr>
              <a:t>Recovered on iOS and Android Mobile Devices</a:t>
            </a:r>
            <a:endParaRPr lang="en-US" sz="7200" b="1" dirty="0">
              <a:latin typeface="Consolas" pitchFamily="49" charset="0"/>
              <a:cs typeface="Consolas" pitchFamily="49" charset="0"/>
            </a:endParaRPr>
          </a:p>
        </p:txBody>
      </p:sp>
      <p:pic>
        <p:nvPicPr>
          <p:cNvPr id="105" name="Picture 104"/>
          <p:cNvPicPr>
            <a:picLocks noChangeAspect="1"/>
          </p:cNvPicPr>
          <p:nvPr/>
        </p:nvPicPr>
        <p:blipFill>
          <a:blip r:embed="rId3"/>
          <a:stretch>
            <a:fillRect/>
          </a:stretch>
        </p:blipFill>
        <p:spPr>
          <a:xfrm>
            <a:off x="2493544" y="2187258"/>
            <a:ext cx="6693545" cy="416541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6" name="Rectangle 4"/>
          <p:cNvSpPr>
            <a:spLocks noChangeArrowheads="1"/>
          </p:cNvSpPr>
          <p:nvPr/>
        </p:nvSpPr>
        <p:spPr bwMode="auto">
          <a:xfrm>
            <a:off x="1906588" y="5468077"/>
            <a:ext cx="43735625" cy="1323439"/>
          </a:xfrm>
          <a:prstGeom prst="rect">
            <a:avLst/>
          </a:prstGeom>
          <a:noFill/>
          <a:ln w="9525">
            <a:noFill/>
            <a:miter lim="800000"/>
            <a:headEnd/>
            <a:tailEnd/>
          </a:ln>
        </p:spPr>
        <p:txBody>
          <a:bodyPr>
            <a:spAutoFit/>
          </a:bodyPr>
          <a:lstStyle/>
          <a:p>
            <a:pPr algn="ctr"/>
            <a:r>
              <a:rPr lang="en-US" sz="4000" baseline="30000" dirty="0" smtClean="0">
                <a:latin typeface="+mj-lt"/>
              </a:rPr>
              <a:t>1</a:t>
            </a:r>
            <a:r>
              <a:rPr lang="en-US" sz="4000" dirty="0" smtClean="0">
                <a:latin typeface="+mj-lt"/>
              </a:rPr>
              <a:t>Marshall </a:t>
            </a:r>
            <a:r>
              <a:rPr lang="en-US" sz="4000" dirty="0">
                <a:latin typeface="+mj-lt"/>
              </a:rPr>
              <a:t>University Forensic Science Program, 1401 Forensic Science Dr., Huntington, WV </a:t>
            </a:r>
            <a:r>
              <a:rPr lang="en-US" sz="4000" dirty="0" smtClean="0">
                <a:latin typeface="+mj-lt"/>
              </a:rPr>
              <a:t>25701 </a:t>
            </a:r>
          </a:p>
          <a:p>
            <a:pPr algn="ctr"/>
            <a:r>
              <a:rPr lang="en-US" sz="4000" baseline="30000" dirty="0">
                <a:latin typeface="+mj-lt"/>
              </a:rPr>
              <a:t>2</a:t>
            </a:r>
            <a:r>
              <a:rPr lang="en-US" sz="4000" dirty="0" smtClean="0">
                <a:latin typeface="+mj-lt"/>
              </a:rPr>
              <a:t>Wisconsin Department of Justice, 17 West Main St., Madison WI 53711 </a:t>
            </a:r>
            <a:endParaRPr lang="en-US" sz="4000" dirty="0">
              <a:latin typeface="+mj-lt"/>
            </a:endParaRPr>
          </a:p>
        </p:txBody>
      </p:sp>
      <p:sp>
        <p:nvSpPr>
          <p:cNvPr id="107" name="TextBox 106"/>
          <p:cNvSpPr txBox="1"/>
          <p:nvPr/>
        </p:nvSpPr>
        <p:spPr>
          <a:xfrm>
            <a:off x="2406316" y="7844585"/>
            <a:ext cx="12209148" cy="830997"/>
          </a:xfrm>
          <a:prstGeom prst="rect">
            <a:avLst/>
          </a:prstGeom>
          <a:solidFill>
            <a:schemeClr val="tx2">
              <a:lumMod val="60000"/>
              <a:lumOff val="40000"/>
            </a:schemeClr>
          </a:solidFill>
        </p:spPr>
        <p:txBody>
          <a:bodyPr wrap="square" rtlCol="0">
            <a:spAutoFit/>
          </a:bodyPr>
          <a:lstStyle/>
          <a:p>
            <a:pPr algn="ctr"/>
            <a:r>
              <a:rPr lang="en-US" sz="4800" b="1" dirty="0" smtClean="0">
                <a:solidFill>
                  <a:schemeClr val="bg1"/>
                </a:solidFill>
                <a:latin typeface="+mj-lt"/>
              </a:rPr>
              <a:t>Abstract</a:t>
            </a:r>
            <a:endParaRPr lang="en-US" sz="4800" b="1" dirty="0">
              <a:solidFill>
                <a:schemeClr val="bg1"/>
              </a:solidFill>
              <a:latin typeface="+mj-lt"/>
            </a:endParaRPr>
          </a:p>
        </p:txBody>
      </p:sp>
      <p:sp>
        <p:nvSpPr>
          <p:cNvPr id="108" name="TextBox 107"/>
          <p:cNvSpPr txBox="1"/>
          <p:nvPr/>
        </p:nvSpPr>
        <p:spPr>
          <a:xfrm>
            <a:off x="2358190" y="15207914"/>
            <a:ext cx="12247317" cy="830997"/>
          </a:xfrm>
          <a:prstGeom prst="rect">
            <a:avLst/>
          </a:prstGeom>
          <a:solidFill>
            <a:schemeClr val="tx2">
              <a:lumMod val="60000"/>
              <a:lumOff val="40000"/>
            </a:schemeClr>
          </a:solidFill>
        </p:spPr>
        <p:txBody>
          <a:bodyPr wrap="square" rtlCol="0">
            <a:spAutoFit/>
          </a:bodyPr>
          <a:lstStyle/>
          <a:p>
            <a:pPr algn="ctr"/>
            <a:r>
              <a:rPr lang="en-US" sz="4800" b="1" dirty="0" smtClean="0">
                <a:solidFill>
                  <a:schemeClr val="bg1"/>
                </a:solidFill>
                <a:latin typeface="+mj-lt"/>
              </a:rPr>
              <a:t>Introduction</a:t>
            </a:r>
            <a:endParaRPr lang="en-US" sz="4800" b="1" dirty="0">
              <a:solidFill>
                <a:schemeClr val="bg1"/>
              </a:solidFill>
              <a:latin typeface="+mj-lt"/>
            </a:endParaRPr>
          </a:p>
        </p:txBody>
      </p:sp>
      <p:sp>
        <p:nvSpPr>
          <p:cNvPr id="109" name="TextBox 108"/>
          <p:cNvSpPr txBox="1"/>
          <p:nvPr/>
        </p:nvSpPr>
        <p:spPr>
          <a:xfrm>
            <a:off x="2364828" y="25362566"/>
            <a:ext cx="12170979" cy="830997"/>
          </a:xfrm>
          <a:prstGeom prst="rect">
            <a:avLst/>
          </a:prstGeom>
          <a:solidFill>
            <a:schemeClr val="tx2">
              <a:lumMod val="60000"/>
              <a:lumOff val="40000"/>
            </a:schemeClr>
          </a:solidFill>
        </p:spPr>
        <p:txBody>
          <a:bodyPr wrap="square" rtlCol="0">
            <a:spAutoFit/>
          </a:bodyPr>
          <a:lstStyle/>
          <a:p>
            <a:pPr algn="ctr"/>
            <a:r>
              <a:rPr lang="en-US" sz="4800" b="1" dirty="0" smtClean="0">
                <a:solidFill>
                  <a:schemeClr val="bg1"/>
                </a:solidFill>
                <a:latin typeface="+mj-lt"/>
              </a:rPr>
              <a:t>Materials and Methods</a:t>
            </a:r>
            <a:endParaRPr lang="en-US" sz="4800" b="1" dirty="0">
              <a:solidFill>
                <a:schemeClr val="bg1"/>
              </a:solidFill>
              <a:latin typeface="+mj-lt"/>
            </a:endParaRPr>
          </a:p>
        </p:txBody>
      </p:sp>
      <p:sp>
        <p:nvSpPr>
          <p:cNvPr id="110" name="TextBox 109"/>
          <p:cNvSpPr txBox="1"/>
          <p:nvPr/>
        </p:nvSpPr>
        <p:spPr>
          <a:xfrm>
            <a:off x="15191322" y="7844587"/>
            <a:ext cx="13684467" cy="830997"/>
          </a:xfrm>
          <a:prstGeom prst="rect">
            <a:avLst/>
          </a:prstGeom>
          <a:solidFill>
            <a:schemeClr val="tx2">
              <a:lumMod val="60000"/>
              <a:lumOff val="40000"/>
            </a:schemeClr>
          </a:solidFill>
        </p:spPr>
        <p:txBody>
          <a:bodyPr wrap="square" rtlCol="0">
            <a:spAutoFit/>
          </a:bodyPr>
          <a:lstStyle/>
          <a:p>
            <a:pPr algn="ctr"/>
            <a:r>
              <a:rPr lang="en-US" sz="4800" b="1" dirty="0" smtClean="0">
                <a:solidFill>
                  <a:schemeClr val="bg1"/>
                </a:solidFill>
                <a:latin typeface="+mj-lt"/>
              </a:rPr>
              <a:t>Results</a:t>
            </a:r>
            <a:r>
              <a:rPr lang="en-US" sz="4800" b="1" dirty="0" smtClean="0">
                <a:solidFill>
                  <a:schemeClr val="bg1"/>
                </a:solidFill>
              </a:rPr>
              <a:t>  </a:t>
            </a:r>
            <a:endParaRPr lang="en-US" sz="4800" b="1" dirty="0">
              <a:solidFill>
                <a:schemeClr val="bg1"/>
              </a:solidFill>
            </a:endParaRPr>
          </a:p>
        </p:txBody>
      </p:sp>
      <p:sp>
        <p:nvSpPr>
          <p:cNvPr id="111" name="TextBox 110"/>
          <p:cNvSpPr txBox="1"/>
          <p:nvPr/>
        </p:nvSpPr>
        <p:spPr>
          <a:xfrm>
            <a:off x="30175200" y="18407482"/>
            <a:ext cx="14774779" cy="830997"/>
          </a:xfrm>
          <a:prstGeom prst="rect">
            <a:avLst/>
          </a:prstGeom>
          <a:solidFill>
            <a:schemeClr val="tx2">
              <a:lumMod val="60000"/>
              <a:lumOff val="40000"/>
            </a:schemeClr>
          </a:solidFill>
        </p:spPr>
        <p:txBody>
          <a:bodyPr wrap="square" rtlCol="0">
            <a:spAutoFit/>
          </a:bodyPr>
          <a:lstStyle/>
          <a:p>
            <a:pPr algn="ctr"/>
            <a:r>
              <a:rPr lang="en-US" sz="4800" b="1" dirty="0" smtClean="0">
                <a:solidFill>
                  <a:schemeClr val="bg1"/>
                </a:solidFill>
                <a:latin typeface="+mj-lt"/>
              </a:rPr>
              <a:t>References</a:t>
            </a:r>
            <a:r>
              <a:rPr lang="en-US" sz="4800" b="1" dirty="0" smtClean="0">
                <a:solidFill>
                  <a:schemeClr val="bg1"/>
                </a:solidFill>
              </a:rPr>
              <a:t>                        </a:t>
            </a:r>
            <a:endParaRPr lang="en-US" sz="4800" b="1" dirty="0">
              <a:solidFill>
                <a:schemeClr val="bg1"/>
              </a:solidFill>
            </a:endParaRPr>
          </a:p>
        </p:txBody>
      </p:sp>
      <p:sp>
        <p:nvSpPr>
          <p:cNvPr id="112" name="TextBox 111"/>
          <p:cNvSpPr txBox="1"/>
          <p:nvPr/>
        </p:nvSpPr>
        <p:spPr>
          <a:xfrm>
            <a:off x="30143669" y="33127497"/>
            <a:ext cx="14789715" cy="830997"/>
          </a:xfrm>
          <a:prstGeom prst="rect">
            <a:avLst/>
          </a:prstGeom>
          <a:solidFill>
            <a:schemeClr val="tx2">
              <a:lumMod val="60000"/>
              <a:lumOff val="40000"/>
            </a:schemeClr>
          </a:solidFill>
        </p:spPr>
        <p:txBody>
          <a:bodyPr wrap="square" rtlCol="0">
            <a:spAutoFit/>
          </a:bodyPr>
          <a:lstStyle/>
          <a:p>
            <a:pPr algn="ctr"/>
            <a:r>
              <a:rPr lang="en-US" sz="4800" b="1" dirty="0" smtClean="0">
                <a:solidFill>
                  <a:schemeClr val="bg1"/>
                </a:solidFill>
                <a:latin typeface="+mj-lt"/>
              </a:rPr>
              <a:t>Acknowledgements</a:t>
            </a:r>
            <a:endParaRPr lang="en-US" sz="4800" b="1" dirty="0">
              <a:solidFill>
                <a:schemeClr val="bg1"/>
              </a:solidFill>
              <a:latin typeface="+mj-lt"/>
            </a:endParaRPr>
          </a:p>
        </p:txBody>
      </p:sp>
      <p:sp>
        <p:nvSpPr>
          <p:cNvPr id="113" name="TextBox 112"/>
          <p:cNvSpPr txBox="1"/>
          <p:nvPr/>
        </p:nvSpPr>
        <p:spPr>
          <a:xfrm>
            <a:off x="30271452" y="7889395"/>
            <a:ext cx="14726653" cy="830997"/>
          </a:xfrm>
          <a:prstGeom prst="rect">
            <a:avLst/>
          </a:prstGeom>
          <a:solidFill>
            <a:schemeClr val="tx2">
              <a:lumMod val="60000"/>
              <a:lumOff val="40000"/>
            </a:schemeClr>
          </a:solidFill>
        </p:spPr>
        <p:txBody>
          <a:bodyPr wrap="square" rtlCol="0">
            <a:spAutoFit/>
          </a:bodyPr>
          <a:lstStyle/>
          <a:p>
            <a:pPr algn="ctr"/>
            <a:r>
              <a:rPr lang="en-US" sz="4800" b="1" dirty="0" smtClean="0">
                <a:solidFill>
                  <a:schemeClr val="bg1"/>
                </a:solidFill>
                <a:latin typeface="+mj-lt"/>
              </a:rPr>
              <a:t> Discussion and Conclusions</a:t>
            </a:r>
            <a:endParaRPr lang="en-US" sz="4800" b="1" dirty="0">
              <a:solidFill>
                <a:schemeClr val="bg1"/>
              </a:solidFill>
              <a:latin typeface="+mj-lt"/>
            </a:endParaRPr>
          </a:p>
        </p:txBody>
      </p:sp>
      <p:sp>
        <p:nvSpPr>
          <p:cNvPr id="114" name="TextBox 113"/>
          <p:cNvSpPr txBox="1"/>
          <p:nvPr/>
        </p:nvSpPr>
        <p:spPr>
          <a:xfrm>
            <a:off x="2406316" y="16170439"/>
            <a:ext cx="12127832" cy="8340745"/>
          </a:xfrm>
          <a:prstGeom prst="rect">
            <a:avLst/>
          </a:prstGeom>
          <a:noFill/>
        </p:spPr>
        <p:txBody>
          <a:bodyPr wrap="square" rtlCol="0">
            <a:spAutoFit/>
          </a:bodyPr>
          <a:lstStyle/>
          <a:p>
            <a:endParaRPr lang="en-US" sz="3600" dirty="0" smtClean="0">
              <a:latin typeface="+mn-lt"/>
            </a:endParaRPr>
          </a:p>
          <a:p>
            <a:pPr>
              <a:buClr>
                <a:schemeClr val="tx2">
                  <a:lumMod val="75000"/>
                </a:schemeClr>
              </a:buClr>
              <a:buFont typeface="Wingdings" pitchFamily="2" charset="2"/>
              <a:buChar char="§"/>
            </a:pPr>
            <a:r>
              <a:rPr lang="en-US" sz="3000" dirty="0" smtClean="0">
                <a:latin typeface="+mn-lt"/>
              </a:rPr>
              <a:t>Of the world’s almost five billion mobile phones in use, 1.08 billion are </a:t>
            </a:r>
            <a:r>
              <a:rPr lang="en-US" sz="3000" dirty="0" err="1" smtClean="0">
                <a:latin typeface="+mn-lt"/>
              </a:rPr>
              <a:t>smartphones</a:t>
            </a:r>
            <a:r>
              <a:rPr lang="en-US" sz="3000" dirty="0" smtClean="0">
                <a:latin typeface="+mn-lt"/>
              </a:rPr>
              <a:t> and approximately 100 million of these </a:t>
            </a:r>
            <a:r>
              <a:rPr lang="en-US" sz="3000" dirty="0" err="1" smtClean="0">
                <a:latin typeface="+mn-lt"/>
              </a:rPr>
              <a:t>smartphones</a:t>
            </a:r>
            <a:r>
              <a:rPr lang="en-US" sz="3000" dirty="0" smtClean="0">
                <a:latin typeface="+mn-lt"/>
              </a:rPr>
              <a:t> are present in the United States alone</a:t>
            </a:r>
            <a:r>
              <a:rPr lang="en-US" sz="3000" baseline="30000" dirty="0" smtClean="0">
                <a:latin typeface="+mn-lt"/>
              </a:rPr>
              <a:t>10</a:t>
            </a:r>
          </a:p>
          <a:p>
            <a:endParaRPr lang="en-US" sz="3000" baseline="30000" dirty="0" smtClean="0">
              <a:latin typeface="+mn-lt"/>
            </a:endParaRPr>
          </a:p>
          <a:p>
            <a:pPr>
              <a:buClr>
                <a:schemeClr val="tx2">
                  <a:lumMod val="75000"/>
                </a:schemeClr>
              </a:buClr>
              <a:buFont typeface="Wingdings" pitchFamily="2" charset="2"/>
              <a:buChar char="§"/>
            </a:pPr>
            <a:r>
              <a:rPr lang="en-US" sz="3000" dirty="0" smtClean="0">
                <a:latin typeface="+mn-lt"/>
              </a:rPr>
              <a:t>Illegal pictures and videos can be taken and distributed within seconds and stored in vast amounts on inconspicuous storage devices that are easily concealed</a:t>
            </a:r>
          </a:p>
          <a:p>
            <a:endParaRPr lang="en-US" sz="3000" dirty="0" smtClean="0">
              <a:latin typeface="+mn-lt"/>
            </a:endParaRPr>
          </a:p>
          <a:p>
            <a:pPr>
              <a:buClr>
                <a:schemeClr val="tx2">
                  <a:lumMod val="75000"/>
                </a:schemeClr>
              </a:buClr>
              <a:buFont typeface="Wingdings" pitchFamily="2" charset="2"/>
              <a:buChar char="§"/>
            </a:pPr>
            <a:r>
              <a:rPr lang="en-US" sz="3000" dirty="0" smtClean="0">
                <a:latin typeface="+mn-lt"/>
              </a:rPr>
              <a:t>Dropbox</a:t>
            </a:r>
            <a:r>
              <a:rPr lang="en-US" sz="3000" baseline="30000" dirty="0" smtClean="0">
                <a:latin typeface="+mn-lt"/>
              </a:rPr>
              <a:t>®</a:t>
            </a:r>
            <a:r>
              <a:rPr lang="en-US" sz="3000" dirty="0" smtClean="0">
                <a:latin typeface="+mn-lt"/>
              </a:rPr>
              <a:t> sharing application available for  iOS and Android mobile devices has made the information stored using the app more accessible with each device synched to the user’s account</a:t>
            </a:r>
          </a:p>
          <a:p>
            <a:endParaRPr lang="en-US" sz="3000" dirty="0" smtClean="0">
              <a:latin typeface="+mn-lt"/>
            </a:endParaRPr>
          </a:p>
          <a:p>
            <a:pPr>
              <a:buClr>
                <a:schemeClr val="tx2">
                  <a:lumMod val="75000"/>
                </a:schemeClr>
              </a:buClr>
              <a:buFont typeface="Wingdings" pitchFamily="2" charset="2"/>
              <a:buChar char="§"/>
            </a:pPr>
            <a:r>
              <a:rPr lang="en-US" sz="3000" dirty="0" smtClean="0">
                <a:latin typeface="+mn-lt"/>
              </a:rPr>
              <a:t>The location of the stored files plays a significant role in forensic analysis as the cloud becomes a larger storage medium than an actual physical hard drive</a:t>
            </a:r>
          </a:p>
          <a:p>
            <a:pPr>
              <a:buFont typeface="Arial" pitchFamily="34" charset="0"/>
              <a:buChar char="•"/>
            </a:pPr>
            <a:endParaRPr lang="en-US" sz="3000" dirty="0" smtClean="0">
              <a:latin typeface="+mn-lt"/>
            </a:endParaRPr>
          </a:p>
          <a:p>
            <a:pPr>
              <a:buClr>
                <a:schemeClr val="tx2">
                  <a:lumMod val="75000"/>
                </a:schemeClr>
              </a:buClr>
              <a:buFont typeface="Wingdings" pitchFamily="2" charset="2"/>
              <a:buChar char="§"/>
            </a:pPr>
            <a:r>
              <a:rPr lang="en-US" sz="3000" dirty="0" smtClean="0">
                <a:latin typeface="+mn-lt"/>
              </a:rPr>
              <a:t>The ability to recover these files quickly and efficiently from mobile devices running different operating systems can help expedite analysts’ casework</a:t>
            </a:r>
            <a:endParaRPr lang="en-US" sz="3600" baseline="30000" dirty="0">
              <a:latin typeface="+mn-lt"/>
            </a:endParaRPr>
          </a:p>
        </p:txBody>
      </p:sp>
      <p:pic>
        <p:nvPicPr>
          <p:cNvPr id="115" name="Picture 28"/>
          <p:cNvPicPr>
            <a:picLocks noChangeAspect="1" noChangeArrowheads="1"/>
          </p:cNvPicPr>
          <p:nvPr/>
        </p:nvPicPr>
        <p:blipFill>
          <a:blip r:embed="rId4"/>
          <a:srcRect/>
          <a:stretch>
            <a:fillRect/>
          </a:stretch>
        </p:blipFill>
        <p:spPr bwMode="auto">
          <a:xfrm>
            <a:off x="39126696" y="1837710"/>
            <a:ext cx="4475746" cy="5127278"/>
          </a:xfrm>
          <a:prstGeom prst="rect">
            <a:avLst/>
          </a:prstGeom>
          <a:noFill/>
          <a:ln w="9525">
            <a:noFill/>
            <a:miter lim="800000"/>
            <a:headEnd/>
            <a:tailEnd/>
          </a:ln>
        </p:spPr>
      </p:pic>
      <p:sp>
        <p:nvSpPr>
          <p:cNvPr id="116" name="TextBox 115"/>
          <p:cNvSpPr txBox="1"/>
          <p:nvPr/>
        </p:nvSpPr>
        <p:spPr>
          <a:xfrm>
            <a:off x="2550695" y="26710103"/>
            <a:ext cx="12320336" cy="9787295"/>
          </a:xfrm>
          <a:prstGeom prst="rect">
            <a:avLst/>
          </a:prstGeom>
          <a:noFill/>
        </p:spPr>
        <p:txBody>
          <a:bodyPr wrap="square" rtlCol="0">
            <a:spAutoFit/>
          </a:bodyPr>
          <a:lstStyle/>
          <a:p>
            <a:pPr>
              <a:buClr>
                <a:schemeClr val="tx2">
                  <a:lumMod val="75000"/>
                </a:schemeClr>
              </a:buClr>
              <a:buFont typeface="Wingdings" pitchFamily="2" charset="2"/>
              <a:buChar char="§"/>
            </a:pPr>
            <a:r>
              <a:rPr lang="en-US" sz="3000" b="1" dirty="0" smtClean="0">
                <a:solidFill>
                  <a:schemeClr val="tx2">
                    <a:lumMod val="50000"/>
                  </a:schemeClr>
                </a:solidFill>
                <a:latin typeface="+mn-lt"/>
              </a:rPr>
              <a:t>Research Devices</a:t>
            </a:r>
          </a:p>
          <a:p>
            <a:pPr lvl="1">
              <a:buClr>
                <a:schemeClr val="tx2">
                  <a:lumMod val="75000"/>
                </a:schemeClr>
              </a:buClr>
              <a:buFont typeface="Wingdings" pitchFamily="2" charset="2"/>
              <a:buChar char="§"/>
            </a:pPr>
            <a:r>
              <a:rPr lang="en-US" sz="3000" dirty="0" smtClean="0">
                <a:latin typeface="+mn-lt"/>
              </a:rPr>
              <a:t>4</a:t>
            </a:r>
            <a:r>
              <a:rPr lang="en-US" sz="3000" baseline="30000" dirty="0" smtClean="0">
                <a:latin typeface="+mn-lt"/>
              </a:rPr>
              <a:t>th</a:t>
            </a:r>
            <a:r>
              <a:rPr lang="en-US" sz="3000" dirty="0" smtClean="0">
                <a:latin typeface="+mn-lt"/>
              </a:rPr>
              <a:t> Gen. iPod Touch with iOS 5.1.1 operating system</a:t>
            </a:r>
          </a:p>
          <a:p>
            <a:pPr lvl="1">
              <a:buClr>
                <a:schemeClr val="tx2">
                  <a:lumMod val="75000"/>
                </a:schemeClr>
              </a:buClr>
              <a:buFont typeface="Wingdings" pitchFamily="2" charset="2"/>
              <a:buChar char="§"/>
            </a:pPr>
            <a:r>
              <a:rPr lang="en-US" sz="3000" dirty="0" smtClean="0">
                <a:latin typeface="+mn-lt"/>
              </a:rPr>
              <a:t>Dropbox</a:t>
            </a:r>
            <a:r>
              <a:rPr lang="en-US" sz="3000" baseline="30000" dirty="0" smtClean="0">
                <a:latin typeface="+mn-lt"/>
              </a:rPr>
              <a:t>®</a:t>
            </a:r>
            <a:r>
              <a:rPr lang="en-US" sz="3000" dirty="0" smtClean="0">
                <a:latin typeface="+mn-lt"/>
              </a:rPr>
              <a:t> version 1.5.2 for iOS</a:t>
            </a:r>
          </a:p>
          <a:p>
            <a:pPr lvl="1">
              <a:buClr>
                <a:schemeClr val="tx2">
                  <a:lumMod val="75000"/>
                </a:schemeClr>
              </a:buClr>
              <a:buFont typeface="Wingdings" pitchFamily="2" charset="2"/>
              <a:buChar char="§"/>
            </a:pPr>
            <a:r>
              <a:rPr lang="en-US" sz="3000" dirty="0" err="1" smtClean="0">
                <a:latin typeface="+mn-lt"/>
              </a:rPr>
              <a:t>MacBook</a:t>
            </a:r>
            <a:r>
              <a:rPr lang="en-US" sz="3000" dirty="0" smtClean="0">
                <a:latin typeface="+mn-lt"/>
              </a:rPr>
              <a:t> Pro with OS X Mountain Lion running an Android emulator with Android 2.3.3 operating system</a:t>
            </a:r>
          </a:p>
          <a:p>
            <a:pPr lvl="1">
              <a:buClr>
                <a:schemeClr val="tx2">
                  <a:lumMod val="75000"/>
                </a:schemeClr>
              </a:buClr>
              <a:buFont typeface="Wingdings" pitchFamily="2" charset="2"/>
              <a:buChar char="§"/>
            </a:pPr>
            <a:r>
              <a:rPr lang="en-US" sz="3000" dirty="0" smtClean="0">
                <a:latin typeface="+mn-lt"/>
              </a:rPr>
              <a:t>Dropbox</a:t>
            </a:r>
            <a:r>
              <a:rPr lang="en-US" sz="3000" baseline="30000" dirty="0" smtClean="0">
                <a:latin typeface="+mn-lt"/>
              </a:rPr>
              <a:t>®</a:t>
            </a:r>
            <a:r>
              <a:rPr lang="en-US" sz="3000" dirty="0" smtClean="0">
                <a:latin typeface="+mn-lt"/>
              </a:rPr>
              <a:t> version 2.1.2 for Android</a:t>
            </a:r>
          </a:p>
          <a:p>
            <a:pPr lvl="1">
              <a:buClr>
                <a:schemeClr val="tx2">
                  <a:lumMod val="75000"/>
                </a:schemeClr>
              </a:buClr>
            </a:pPr>
            <a:endParaRPr lang="en-US" sz="3000" dirty="0" smtClean="0">
              <a:latin typeface="+mn-lt"/>
            </a:endParaRPr>
          </a:p>
          <a:p>
            <a:pPr>
              <a:buClr>
                <a:schemeClr val="tx2">
                  <a:lumMod val="75000"/>
                </a:schemeClr>
              </a:buClr>
              <a:buFont typeface="Wingdings" pitchFamily="2" charset="2"/>
              <a:buChar char="§"/>
            </a:pPr>
            <a:r>
              <a:rPr lang="en-US" sz="3000" b="1" dirty="0" smtClean="0">
                <a:solidFill>
                  <a:schemeClr val="tx2">
                    <a:lumMod val="50000"/>
                  </a:schemeClr>
                </a:solidFill>
                <a:latin typeface="+mj-lt"/>
              </a:rPr>
              <a:t>Forensic Software</a:t>
            </a:r>
          </a:p>
          <a:p>
            <a:pPr lvl="1">
              <a:buClr>
                <a:schemeClr val="tx2">
                  <a:lumMod val="75000"/>
                </a:schemeClr>
              </a:buClr>
              <a:buFont typeface="Wingdings" pitchFamily="2" charset="2"/>
              <a:buChar char="§"/>
            </a:pPr>
            <a:r>
              <a:rPr lang="en-US" sz="3000" dirty="0" smtClean="0">
                <a:latin typeface="+mj-lt"/>
              </a:rPr>
              <a:t>FTK version 4.0.2.33</a:t>
            </a:r>
          </a:p>
          <a:p>
            <a:pPr lvl="1">
              <a:buClr>
                <a:schemeClr val="tx2">
                  <a:lumMod val="75000"/>
                </a:schemeClr>
              </a:buClr>
              <a:buFont typeface="Wingdings" pitchFamily="2" charset="2"/>
              <a:buChar char="§"/>
            </a:pPr>
            <a:r>
              <a:rPr lang="en-US" sz="3000" dirty="0" smtClean="0">
                <a:latin typeface="+mj-lt"/>
              </a:rPr>
              <a:t>Physical Analyzer version 3.0</a:t>
            </a:r>
          </a:p>
          <a:p>
            <a:pPr lvl="1">
              <a:buClr>
                <a:schemeClr val="tx2">
                  <a:lumMod val="75000"/>
                </a:schemeClr>
              </a:buClr>
            </a:pPr>
            <a:endParaRPr lang="en-US" sz="3000" dirty="0" smtClean="0">
              <a:latin typeface="+mj-lt"/>
            </a:endParaRPr>
          </a:p>
          <a:p>
            <a:pPr>
              <a:buClr>
                <a:schemeClr val="tx2">
                  <a:lumMod val="75000"/>
                </a:schemeClr>
              </a:buClr>
              <a:buFont typeface="Wingdings" pitchFamily="2" charset="2"/>
              <a:buChar char="§"/>
            </a:pPr>
            <a:r>
              <a:rPr lang="en-US" sz="3000" b="1" dirty="0" smtClean="0">
                <a:solidFill>
                  <a:schemeClr val="tx2">
                    <a:lumMod val="50000"/>
                  </a:schemeClr>
                </a:solidFill>
                <a:latin typeface="+mn-lt"/>
              </a:rPr>
              <a:t>Standard Research Folder</a:t>
            </a:r>
            <a:endParaRPr lang="en-US" sz="3000" dirty="0" smtClean="0">
              <a:solidFill>
                <a:schemeClr val="tx2">
                  <a:lumMod val="50000"/>
                </a:schemeClr>
              </a:solidFill>
              <a:latin typeface="Rockwell" pitchFamily="18" charset="0"/>
            </a:endParaRPr>
          </a:p>
          <a:p>
            <a:pPr lvl="1">
              <a:buClr>
                <a:schemeClr val="tx2">
                  <a:lumMod val="75000"/>
                </a:schemeClr>
              </a:buClr>
              <a:buFont typeface="Wingdings" pitchFamily="2" charset="2"/>
              <a:buChar char="§"/>
            </a:pPr>
            <a:r>
              <a:rPr lang="en-US" sz="3000" dirty="0" smtClean="0">
                <a:latin typeface="+mn-lt"/>
              </a:rPr>
              <a:t>9 JPG image files</a:t>
            </a:r>
          </a:p>
          <a:p>
            <a:pPr lvl="1">
              <a:buClr>
                <a:schemeClr val="tx2">
                  <a:lumMod val="75000"/>
                </a:schemeClr>
              </a:buClr>
              <a:buFont typeface="Wingdings" pitchFamily="2" charset="2"/>
              <a:buChar char="§"/>
            </a:pPr>
            <a:r>
              <a:rPr lang="en-US" sz="3000" dirty="0" smtClean="0">
                <a:latin typeface="+mn-lt"/>
              </a:rPr>
              <a:t>1 Microsoft Word document</a:t>
            </a:r>
          </a:p>
          <a:p>
            <a:pPr lvl="1">
              <a:buClr>
                <a:schemeClr val="tx2">
                  <a:lumMod val="75000"/>
                </a:schemeClr>
              </a:buClr>
              <a:buFont typeface="Wingdings" pitchFamily="2" charset="2"/>
              <a:buChar char="§"/>
            </a:pPr>
            <a:r>
              <a:rPr lang="en-US" sz="3000" dirty="0" smtClean="0">
                <a:latin typeface="+mn-lt"/>
              </a:rPr>
              <a:t>1 Microsoft Excel document</a:t>
            </a:r>
          </a:p>
          <a:p>
            <a:pPr lvl="1">
              <a:buClr>
                <a:schemeClr val="tx2">
                  <a:lumMod val="75000"/>
                </a:schemeClr>
              </a:buClr>
              <a:buFont typeface="Wingdings" pitchFamily="2" charset="2"/>
              <a:buChar char="§"/>
            </a:pPr>
            <a:r>
              <a:rPr lang="en-US" sz="3000" dirty="0" smtClean="0">
                <a:latin typeface="+mn-lt"/>
              </a:rPr>
              <a:t>1 video (taken and uploaded with iPod Touch)</a:t>
            </a:r>
          </a:p>
          <a:p>
            <a:pPr lvl="1">
              <a:buClr>
                <a:schemeClr val="tx2">
                  <a:lumMod val="75000"/>
                </a:schemeClr>
              </a:buClr>
              <a:buFont typeface="Wingdings" pitchFamily="2" charset="2"/>
              <a:buChar char="§"/>
            </a:pPr>
            <a:r>
              <a:rPr lang="en-US" sz="3000" dirty="0" smtClean="0">
                <a:latin typeface="+mn-lt"/>
              </a:rPr>
              <a:t>1 deleted Microsoft Word document</a:t>
            </a:r>
          </a:p>
          <a:p>
            <a:pPr lvl="1">
              <a:buClr>
                <a:schemeClr val="tx2">
                  <a:lumMod val="75000"/>
                </a:schemeClr>
              </a:buClr>
            </a:pPr>
            <a:endParaRPr lang="en-US" sz="3000" dirty="0" smtClean="0">
              <a:latin typeface="+mn-lt"/>
            </a:endParaRPr>
          </a:p>
          <a:p>
            <a:pPr>
              <a:buClr>
                <a:schemeClr val="tx2">
                  <a:lumMod val="75000"/>
                </a:schemeClr>
              </a:buClr>
              <a:buFont typeface="Wingdings" pitchFamily="2" charset="2"/>
              <a:buChar char="§"/>
            </a:pPr>
            <a:r>
              <a:rPr lang="en-US" sz="3000" b="1" dirty="0" err="1" smtClean="0">
                <a:solidFill>
                  <a:schemeClr val="tx2">
                    <a:lumMod val="50000"/>
                  </a:schemeClr>
                </a:solidFill>
                <a:latin typeface="+mn-lt"/>
              </a:rPr>
              <a:t>Dropbox</a:t>
            </a:r>
            <a:r>
              <a:rPr lang="en-US" sz="3000" b="1" dirty="0" smtClean="0">
                <a:solidFill>
                  <a:schemeClr val="tx2">
                    <a:lumMod val="50000"/>
                  </a:schemeClr>
                </a:solidFill>
                <a:latin typeface="+mn-lt"/>
              </a:rPr>
              <a:t> Information</a:t>
            </a:r>
            <a:endParaRPr lang="en-US" sz="3000" dirty="0" smtClean="0">
              <a:solidFill>
                <a:schemeClr val="tx2">
                  <a:lumMod val="50000"/>
                </a:schemeClr>
              </a:solidFill>
              <a:latin typeface="+mn-lt"/>
            </a:endParaRPr>
          </a:p>
          <a:p>
            <a:pPr lvl="1">
              <a:buClr>
                <a:schemeClr val="tx2">
                  <a:lumMod val="75000"/>
                </a:schemeClr>
              </a:buClr>
              <a:buFont typeface="Wingdings" pitchFamily="2" charset="2"/>
              <a:buChar char="§"/>
            </a:pPr>
            <a:r>
              <a:rPr lang="en-US" sz="3000" dirty="0" smtClean="0">
                <a:latin typeface="+mn-lt"/>
              </a:rPr>
              <a:t>Username: misde.ethan@me.com</a:t>
            </a:r>
          </a:p>
          <a:p>
            <a:pPr lvl="1">
              <a:buClr>
                <a:schemeClr val="tx2">
                  <a:lumMod val="75000"/>
                </a:schemeClr>
              </a:buClr>
              <a:buFont typeface="Wingdings" pitchFamily="2" charset="2"/>
              <a:buChar char="§"/>
            </a:pPr>
            <a:r>
              <a:rPr lang="en-US" sz="3000" dirty="0" smtClean="0">
                <a:latin typeface="+mn-lt"/>
              </a:rPr>
              <a:t>Dropbox</a:t>
            </a:r>
            <a:r>
              <a:rPr lang="en-US" sz="3000" baseline="30000" dirty="0" smtClean="0">
                <a:latin typeface="+mn-lt"/>
              </a:rPr>
              <a:t>®</a:t>
            </a:r>
            <a:r>
              <a:rPr lang="en-US" sz="3000" dirty="0" smtClean="0">
                <a:latin typeface="+mn-lt"/>
              </a:rPr>
              <a:t> ID: 83845009</a:t>
            </a:r>
            <a:endParaRPr lang="en-US" sz="3600" dirty="0" smtClean="0">
              <a:latin typeface="+mn-lt"/>
            </a:endParaRPr>
          </a:p>
        </p:txBody>
      </p:sp>
      <p:sp>
        <p:nvSpPr>
          <p:cNvPr id="117" name="TextBox 116"/>
          <p:cNvSpPr txBox="1"/>
          <p:nvPr/>
        </p:nvSpPr>
        <p:spPr>
          <a:xfrm>
            <a:off x="30334514" y="8307596"/>
            <a:ext cx="14678528" cy="9818072"/>
          </a:xfrm>
          <a:prstGeom prst="rect">
            <a:avLst/>
          </a:prstGeom>
          <a:noFill/>
        </p:spPr>
        <p:txBody>
          <a:bodyPr wrap="square" rtlCol="0">
            <a:spAutoFit/>
          </a:bodyPr>
          <a:lstStyle/>
          <a:p>
            <a:r>
              <a:rPr lang="en-US" dirty="0" smtClean="0"/>
              <a:t> </a:t>
            </a:r>
          </a:p>
          <a:p>
            <a:pPr lvl="0">
              <a:buClr>
                <a:schemeClr val="tx2">
                  <a:lumMod val="50000"/>
                </a:schemeClr>
              </a:buClr>
              <a:buFont typeface="Wingdings" pitchFamily="2" charset="2"/>
              <a:buChar char="§"/>
            </a:pPr>
            <a:r>
              <a:rPr lang="en-US" sz="3000" dirty="0" smtClean="0">
                <a:latin typeface="+mj-lt"/>
              </a:rPr>
              <a:t>Dropbox</a:t>
            </a:r>
            <a:r>
              <a:rPr lang="en-US" sz="3000" baseline="30000" dirty="0" smtClean="0">
                <a:latin typeface="+mj-lt"/>
              </a:rPr>
              <a:t>® </a:t>
            </a:r>
            <a:r>
              <a:rPr lang="en-US" sz="3000" dirty="0" smtClean="0">
                <a:latin typeface="+mj-lt"/>
              </a:rPr>
              <a:t>files stored on the iOS device and on the Android device both showed a similar file structure with all files in their appropriate folders</a:t>
            </a:r>
          </a:p>
          <a:p>
            <a:pPr lvl="0">
              <a:buClr>
                <a:schemeClr val="tx2">
                  <a:lumMod val="50000"/>
                </a:schemeClr>
              </a:buClr>
            </a:pPr>
            <a:endParaRPr lang="en-US" sz="3000" dirty="0" smtClean="0">
              <a:latin typeface="+mj-lt"/>
            </a:endParaRPr>
          </a:p>
          <a:p>
            <a:pPr lvl="0">
              <a:buClr>
                <a:schemeClr val="tx2">
                  <a:lumMod val="50000"/>
                </a:schemeClr>
              </a:buClr>
              <a:buFont typeface="Wingdings" pitchFamily="2" charset="2"/>
              <a:buChar char="§"/>
            </a:pPr>
            <a:r>
              <a:rPr lang="en-US" sz="3000" dirty="0" smtClean="0">
                <a:latin typeface="+mj-lt"/>
              </a:rPr>
              <a:t>All JPEG images were recovered from both mobile devices</a:t>
            </a:r>
          </a:p>
          <a:p>
            <a:pPr lvl="0">
              <a:buClr>
                <a:schemeClr val="tx2">
                  <a:lumMod val="50000"/>
                </a:schemeClr>
              </a:buClr>
            </a:pPr>
            <a:endParaRPr lang="en-US" sz="3000" dirty="0" smtClean="0">
              <a:latin typeface="+mj-lt"/>
            </a:endParaRPr>
          </a:p>
          <a:p>
            <a:pPr lvl="0">
              <a:buClr>
                <a:schemeClr val="tx2">
                  <a:lumMod val="50000"/>
                </a:schemeClr>
              </a:buClr>
              <a:buFont typeface="Wingdings" pitchFamily="2" charset="2"/>
              <a:buChar char="§"/>
            </a:pPr>
            <a:r>
              <a:rPr lang="en-US" sz="3000" dirty="0" smtClean="0">
                <a:latin typeface="+mj-lt"/>
              </a:rPr>
              <a:t>Microsoft Word and Excel documents were only recovered from the iPod Touch </a:t>
            </a:r>
          </a:p>
          <a:p>
            <a:pPr lvl="0">
              <a:buClr>
                <a:schemeClr val="tx2">
                  <a:lumMod val="50000"/>
                </a:schemeClr>
              </a:buClr>
            </a:pPr>
            <a:endParaRPr lang="en-US" sz="3000" dirty="0" smtClean="0">
              <a:latin typeface="+mj-lt"/>
            </a:endParaRPr>
          </a:p>
          <a:p>
            <a:pPr lvl="0">
              <a:buClr>
                <a:schemeClr val="tx2">
                  <a:lumMod val="50000"/>
                </a:schemeClr>
              </a:buClr>
              <a:buFont typeface="Wingdings" pitchFamily="2" charset="2"/>
              <a:buChar char="§"/>
            </a:pPr>
            <a:r>
              <a:rPr lang="en-US" sz="3000" dirty="0" smtClean="0">
                <a:latin typeface="+mj-lt"/>
              </a:rPr>
              <a:t>The deleted Microsoft Word document was recovered on the iPod Touch, but the Android emulator did not show any indication of it being stored on Dropbox</a:t>
            </a:r>
            <a:r>
              <a:rPr lang="en-US" sz="3000" baseline="30000" dirty="0" smtClean="0">
                <a:latin typeface="+mj-lt"/>
              </a:rPr>
              <a:t>®</a:t>
            </a:r>
          </a:p>
          <a:p>
            <a:pPr lvl="0">
              <a:buClr>
                <a:schemeClr val="tx2">
                  <a:lumMod val="50000"/>
                </a:schemeClr>
              </a:buClr>
            </a:pPr>
            <a:endParaRPr lang="en-US" sz="3000" dirty="0" smtClean="0">
              <a:latin typeface="+mj-lt"/>
            </a:endParaRPr>
          </a:p>
          <a:p>
            <a:pPr lvl="0">
              <a:buClr>
                <a:schemeClr val="tx2">
                  <a:lumMod val="50000"/>
                </a:schemeClr>
              </a:buClr>
              <a:buFont typeface="Wingdings" pitchFamily="2" charset="2"/>
              <a:buChar char="§"/>
            </a:pPr>
            <a:r>
              <a:rPr lang="en-US" sz="3000" dirty="0" smtClean="0">
                <a:latin typeface="+mj-lt"/>
              </a:rPr>
              <a:t>The .MOV video file associated with Dropbox</a:t>
            </a:r>
            <a:r>
              <a:rPr lang="en-US" sz="3000" baseline="30000" dirty="0" smtClean="0">
                <a:latin typeface="+mj-lt"/>
              </a:rPr>
              <a:t>®</a:t>
            </a:r>
            <a:r>
              <a:rPr lang="en-US" sz="3000" dirty="0" smtClean="0">
                <a:latin typeface="+mj-lt"/>
              </a:rPr>
              <a:t> was unrecoverable from either the iOS or Android mobile devices</a:t>
            </a:r>
          </a:p>
          <a:p>
            <a:pPr lvl="0">
              <a:buClr>
                <a:schemeClr val="tx2">
                  <a:lumMod val="50000"/>
                </a:schemeClr>
              </a:buClr>
            </a:pPr>
            <a:endParaRPr lang="en-US" sz="3000" dirty="0" smtClean="0">
              <a:latin typeface="+mj-lt"/>
            </a:endParaRPr>
          </a:p>
          <a:p>
            <a:pPr lvl="0">
              <a:buClr>
                <a:schemeClr val="tx2">
                  <a:lumMod val="50000"/>
                </a:schemeClr>
              </a:buClr>
              <a:buFont typeface="Wingdings" pitchFamily="2" charset="2"/>
              <a:buChar char="§"/>
            </a:pPr>
            <a:r>
              <a:rPr lang="en-US" sz="3000" dirty="0" smtClean="0">
                <a:latin typeface="+mj-lt"/>
              </a:rPr>
              <a:t>More pertinent information was recovered on the iOS device than from the Android emulator regarding the user</a:t>
            </a:r>
          </a:p>
          <a:p>
            <a:pPr lvl="0">
              <a:buClr>
                <a:schemeClr val="tx2">
                  <a:lumMod val="50000"/>
                </a:schemeClr>
              </a:buClr>
            </a:pPr>
            <a:endParaRPr lang="en-US" sz="3000" dirty="0" smtClean="0">
              <a:latin typeface="+mj-lt"/>
            </a:endParaRPr>
          </a:p>
          <a:p>
            <a:pPr lvl="0">
              <a:buClr>
                <a:schemeClr val="tx2">
                  <a:lumMod val="50000"/>
                </a:schemeClr>
              </a:buClr>
              <a:buFont typeface="Wingdings" pitchFamily="2" charset="2"/>
              <a:buChar char="§"/>
            </a:pPr>
            <a:r>
              <a:rPr lang="en-US" sz="3000" dirty="0" smtClean="0">
                <a:latin typeface="+mj-lt"/>
              </a:rPr>
              <a:t>No record of email addresses associated with the “shared” folder were found</a:t>
            </a:r>
          </a:p>
          <a:p>
            <a:pPr lvl="0">
              <a:buClr>
                <a:schemeClr val="tx2">
                  <a:lumMod val="50000"/>
                </a:schemeClr>
              </a:buClr>
            </a:pPr>
            <a:endParaRPr lang="en-US" sz="3000" dirty="0" smtClean="0">
              <a:latin typeface="+mj-lt"/>
            </a:endParaRPr>
          </a:p>
          <a:p>
            <a:pPr lvl="0">
              <a:buClr>
                <a:schemeClr val="tx2">
                  <a:lumMod val="50000"/>
                </a:schemeClr>
              </a:buClr>
              <a:buFont typeface="Wingdings" pitchFamily="2" charset="2"/>
              <a:buChar char="§"/>
            </a:pPr>
            <a:r>
              <a:rPr lang="en-US" sz="3000" dirty="0" smtClean="0">
                <a:latin typeface="+mj-lt"/>
              </a:rPr>
              <a:t>Future studies should be conducted to confirm that Dropbox</a:t>
            </a:r>
            <a:r>
              <a:rPr lang="en-US" sz="3000" baseline="30000" dirty="0" smtClean="0">
                <a:latin typeface="+mj-lt"/>
              </a:rPr>
              <a:t>® </a:t>
            </a:r>
            <a:r>
              <a:rPr lang="en-US" sz="3000" dirty="0" smtClean="0">
                <a:latin typeface="+mj-lt"/>
              </a:rPr>
              <a:t> application files found on the Android emulator are identical to the Dropbox</a:t>
            </a:r>
            <a:r>
              <a:rPr lang="en-US" sz="3000" baseline="30000" dirty="0" smtClean="0">
                <a:latin typeface="+mj-lt"/>
              </a:rPr>
              <a:t>® </a:t>
            </a:r>
            <a:r>
              <a:rPr lang="en-US" sz="3000" dirty="0" smtClean="0">
                <a:latin typeface="+mj-lt"/>
              </a:rPr>
              <a:t>files found on an actual Android smartphone</a:t>
            </a:r>
            <a:endParaRPr lang="en-US" dirty="0"/>
          </a:p>
        </p:txBody>
      </p:sp>
      <p:pic>
        <p:nvPicPr>
          <p:cNvPr id="118" name="Picture 2" descr="C:\Users\Sara\Desktop\iOS FTK.PNG"/>
          <p:cNvPicPr>
            <a:picLocks noChangeAspect="1" noChangeArrowheads="1"/>
          </p:cNvPicPr>
          <p:nvPr/>
        </p:nvPicPr>
        <p:blipFill>
          <a:blip r:embed="rId5"/>
          <a:srcRect/>
          <a:stretch>
            <a:fillRect/>
          </a:stretch>
        </p:blipFill>
        <p:spPr bwMode="auto">
          <a:xfrm>
            <a:off x="15554757" y="9707833"/>
            <a:ext cx="5414713" cy="9766727"/>
          </a:xfrm>
          <a:prstGeom prst="rect">
            <a:avLst/>
          </a:prstGeom>
          <a:noFill/>
        </p:spPr>
      </p:pic>
      <p:sp>
        <p:nvSpPr>
          <p:cNvPr id="119" name="TextBox 118"/>
          <p:cNvSpPr txBox="1"/>
          <p:nvPr/>
        </p:nvSpPr>
        <p:spPr>
          <a:xfrm>
            <a:off x="15592927" y="9041106"/>
            <a:ext cx="5312149" cy="707886"/>
          </a:xfrm>
          <a:prstGeom prst="rect">
            <a:avLst/>
          </a:prstGeom>
          <a:noFill/>
        </p:spPr>
        <p:txBody>
          <a:bodyPr wrap="square" rtlCol="0">
            <a:spAutoFit/>
          </a:bodyPr>
          <a:lstStyle/>
          <a:p>
            <a:pPr algn="ctr"/>
            <a:r>
              <a:rPr lang="en-US" sz="4000" b="1" dirty="0" smtClean="0">
                <a:latin typeface="+mj-lt"/>
              </a:rPr>
              <a:t>FTK</a:t>
            </a:r>
            <a:endParaRPr lang="en-US" sz="4000" b="1" dirty="0">
              <a:latin typeface="+mj-lt"/>
            </a:endParaRPr>
          </a:p>
        </p:txBody>
      </p:sp>
      <p:pic>
        <p:nvPicPr>
          <p:cNvPr id="120" name="Picture 3" descr="C:\Users\Sara\Desktop\iOS PA good.PNG"/>
          <p:cNvPicPr>
            <a:picLocks noChangeAspect="1" noChangeArrowheads="1"/>
          </p:cNvPicPr>
          <p:nvPr/>
        </p:nvPicPr>
        <p:blipFill>
          <a:blip r:embed="rId6"/>
          <a:srcRect/>
          <a:stretch>
            <a:fillRect/>
          </a:stretch>
        </p:blipFill>
        <p:spPr bwMode="auto">
          <a:xfrm>
            <a:off x="22933719" y="9732155"/>
            <a:ext cx="5452312" cy="9790532"/>
          </a:xfrm>
          <a:prstGeom prst="rect">
            <a:avLst/>
          </a:prstGeom>
          <a:noFill/>
        </p:spPr>
      </p:pic>
      <p:sp>
        <p:nvSpPr>
          <p:cNvPr id="121" name="TextBox 120"/>
          <p:cNvSpPr txBox="1"/>
          <p:nvPr/>
        </p:nvSpPr>
        <p:spPr>
          <a:xfrm>
            <a:off x="23017654" y="8978044"/>
            <a:ext cx="5391807" cy="707886"/>
          </a:xfrm>
          <a:prstGeom prst="rect">
            <a:avLst/>
          </a:prstGeom>
          <a:noFill/>
        </p:spPr>
        <p:txBody>
          <a:bodyPr wrap="square" rtlCol="0">
            <a:spAutoFit/>
          </a:bodyPr>
          <a:lstStyle/>
          <a:p>
            <a:pPr algn="ctr"/>
            <a:r>
              <a:rPr lang="en-US" sz="4000" b="1" dirty="0" smtClean="0">
                <a:latin typeface="+mj-lt"/>
              </a:rPr>
              <a:t>Physical Analyzer</a:t>
            </a:r>
            <a:endParaRPr lang="en-US" sz="4000" b="1" dirty="0">
              <a:latin typeface="+mj-lt"/>
            </a:endParaRPr>
          </a:p>
        </p:txBody>
      </p:sp>
      <p:sp>
        <p:nvSpPr>
          <p:cNvPr id="122" name="TextBox 121"/>
          <p:cNvSpPr txBox="1"/>
          <p:nvPr/>
        </p:nvSpPr>
        <p:spPr>
          <a:xfrm>
            <a:off x="21223705" y="14067817"/>
            <a:ext cx="1324303" cy="707886"/>
          </a:xfrm>
          <a:prstGeom prst="rect">
            <a:avLst/>
          </a:prstGeom>
          <a:noFill/>
        </p:spPr>
        <p:txBody>
          <a:bodyPr wrap="square" rtlCol="0">
            <a:spAutoFit/>
          </a:bodyPr>
          <a:lstStyle/>
          <a:p>
            <a:pPr algn="ctr"/>
            <a:r>
              <a:rPr lang="en-US" sz="4000" b="1" dirty="0" smtClean="0">
                <a:latin typeface="+mj-lt"/>
              </a:rPr>
              <a:t>iOS</a:t>
            </a:r>
            <a:endParaRPr lang="en-US" sz="4000" b="1" dirty="0">
              <a:latin typeface="+mj-lt"/>
            </a:endParaRPr>
          </a:p>
        </p:txBody>
      </p:sp>
      <p:pic>
        <p:nvPicPr>
          <p:cNvPr id="123" name="Picture 4"/>
          <p:cNvPicPr>
            <a:picLocks noChangeAspect="1" noChangeArrowheads="1"/>
          </p:cNvPicPr>
          <p:nvPr/>
        </p:nvPicPr>
        <p:blipFill>
          <a:blip r:embed="rId7"/>
          <a:srcRect/>
          <a:stretch>
            <a:fillRect/>
          </a:stretch>
        </p:blipFill>
        <p:spPr bwMode="auto">
          <a:xfrm>
            <a:off x="22939658" y="24647894"/>
            <a:ext cx="5312149" cy="9365792"/>
          </a:xfrm>
          <a:prstGeom prst="rect">
            <a:avLst/>
          </a:prstGeom>
          <a:noFill/>
          <a:ln w="9525">
            <a:noFill/>
            <a:miter lim="800000"/>
            <a:headEnd/>
            <a:tailEnd/>
          </a:ln>
        </p:spPr>
      </p:pic>
      <p:sp>
        <p:nvSpPr>
          <p:cNvPr id="124" name="TextBox 123"/>
          <p:cNvSpPr txBox="1"/>
          <p:nvPr/>
        </p:nvSpPr>
        <p:spPr>
          <a:xfrm>
            <a:off x="22891532" y="23943668"/>
            <a:ext cx="5391806" cy="707886"/>
          </a:xfrm>
          <a:prstGeom prst="rect">
            <a:avLst/>
          </a:prstGeom>
          <a:noFill/>
        </p:spPr>
        <p:txBody>
          <a:bodyPr wrap="square" rtlCol="0">
            <a:spAutoFit/>
          </a:bodyPr>
          <a:lstStyle/>
          <a:p>
            <a:pPr algn="ctr"/>
            <a:r>
              <a:rPr lang="en-US" sz="4000" b="1" dirty="0" smtClean="0">
                <a:latin typeface="+mj-lt"/>
              </a:rPr>
              <a:t>Physical Analyzer</a:t>
            </a:r>
            <a:endParaRPr lang="en-US" sz="4000" b="1" dirty="0">
              <a:latin typeface="+mj-lt"/>
            </a:endParaRPr>
          </a:p>
        </p:txBody>
      </p:sp>
      <p:sp>
        <p:nvSpPr>
          <p:cNvPr id="125" name="TextBox 124"/>
          <p:cNvSpPr txBox="1"/>
          <p:nvPr/>
        </p:nvSpPr>
        <p:spPr>
          <a:xfrm>
            <a:off x="15609522" y="24049879"/>
            <a:ext cx="5137900" cy="707886"/>
          </a:xfrm>
          <a:prstGeom prst="rect">
            <a:avLst/>
          </a:prstGeom>
          <a:noFill/>
        </p:spPr>
        <p:txBody>
          <a:bodyPr wrap="square" rtlCol="0">
            <a:spAutoFit/>
          </a:bodyPr>
          <a:lstStyle/>
          <a:p>
            <a:pPr algn="ctr"/>
            <a:r>
              <a:rPr lang="en-US" sz="4000" b="1" dirty="0" smtClean="0">
                <a:latin typeface="+mj-lt"/>
              </a:rPr>
              <a:t>FTK</a:t>
            </a:r>
            <a:endParaRPr lang="en-US" sz="4000" b="1" dirty="0">
              <a:latin typeface="+mj-lt"/>
            </a:endParaRPr>
          </a:p>
        </p:txBody>
      </p:sp>
      <p:sp>
        <p:nvSpPr>
          <p:cNvPr id="126" name="TextBox 125"/>
          <p:cNvSpPr txBox="1"/>
          <p:nvPr/>
        </p:nvSpPr>
        <p:spPr>
          <a:xfrm>
            <a:off x="20873546" y="28644836"/>
            <a:ext cx="2012731" cy="707886"/>
          </a:xfrm>
          <a:prstGeom prst="rect">
            <a:avLst/>
          </a:prstGeom>
          <a:noFill/>
        </p:spPr>
        <p:txBody>
          <a:bodyPr wrap="square" rtlCol="0">
            <a:spAutoFit/>
          </a:bodyPr>
          <a:lstStyle/>
          <a:p>
            <a:pPr algn="ctr"/>
            <a:r>
              <a:rPr lang="en-US" sz="4000" b="1" dirty="0" smtClean="0">
                <a:latin typeface="+mj-lt"/>
              </a:rPr>
              <a:t>Android</a:t>
            </a:r>
            <a:endParaRPr lang="en-US" sz="4000" b="1" dirty="0">
              <a:latin typeface="+mj-lt"/>
            </a:endParaRPr>
          </a:p>
        </p:txBody>
      </p:sp>
      <p:pic>
        <p:nvPicPr>
          <p:cNvPr id="127" name="Picture 5"/>
          <p:cNvPicPr>
            <a:picLocks noChangeAspect="1" noChangeArrowheads="1"/>
          </p:cNvPicPr>
          <p:nvPr/>
        </p:nvPicPr>
        <p:blipFill>
          <a:blip r:embed="rId8"/>
          <a:srcRect/>
          <a:stretch>
            <a:fillRect/>
          </a:stretch>
        </p:blipFill>
        <p:spPr bwMode="auto">
          <a:xfrm>
            <a:off x="15561395" y="24658326"/>
            <a:ext cx="5343681" cy="9335517"/>
          </a:xfrm>
          <a:prstGeom prst="rect">
            <a:avLst/>
          </a:prstGeom>
          <a:noFill/>
          <a:ln w="9525">
            <a:noFill/>
            <a:miter lim="800000"/>
            <a:headEnd/>
            <a:tailEnd/>
          </a:ln>
        </p:spPr>
      </p:pic>
      <p:pic>
        <p:nvPicPr>
          <p:cNvPr id="128" name="Picture 8"/>
          <p:cNvPicPr>
            <a:picLocks noChangeAspect="1" noChangeArrowheads="1"/>
          </p:cNvPicPr>
          <p:nvPr/>
        </p:nvPicPr>
        <p:blipFill>
          <a:blip r:embed="rId9"/>
          <a:srcRect/>
          <a:stretch>
            <a:fillRect/>
          </a:stretch>
        </p:blipFill>
        <p:spPr bwMode="auto">
          <a:xfrm>
            <a:off x="16535539" y="19595282"/>
            <a:ext cx="3241059" cy="2686961"/>
          </a:xfrm>
          <a:prstGeom prst="rect">
            <a:avLst/>
          </a:prstGeom>
          <a:noFill/>
          <a:ln w="9525">
            <a:noFill/>
            <a:miter lim="800000"/>
            <a:headEnd/>
            <a:tailEnd/>
          </a:ln>
        </p:spPr>
      </p:pic>
      <p:pic>
        <p:nvPicPr>
          <p:cNvPr id="129" name="Picture 9"/>
          <p:cNvPicPr>
            <a:picLocks noChangeAspect="1" noChangeArrowheads="1"/>
          </p:cNvPicPr>
          <p:nvPr/>
        </p:nvPicPr>
        <p:blipFill>
          <a:blip r:embed="rId10"/>
          <a:srcRect/>
          <a:stretch>
            <a:fillRect/>
          </a:stretch>
        </p:blipFill>
        <p:spPr bwMode="auto">
          <a:xfrm>
            <a:off x="23887246" y="19649811"/>
            <a:ext cx="3244379" cy="2695417"/>
          </a:xfrm>
          <a:prstGeom prst="rect">
            <a:avLst/>
          </a:prstGeom>
          <a:noFill/>
          <a:ln w="9525">
            <a:noFill/>
            <a:miter lim="800000"/>
            <a:headEnd/>
            <a:tailEnd/>
          </a:ln>
        </p:spPr>
      </p:pic>
      <p:pic>
        <p:nvPicPr>
          <p:cNvPr id="130" name="Picture 10"/>
          <p:cNvPicPr>
            <a:picLocks noChangeAspect="1" noChangeArrowheads="1"/>
          </p:cNvPicPr>
          <p:nvPr/>
        </p:nvPicPr>
        <p:blipFill>
          <a:blip r:embed="rId11"/>
          <a:srcRect/>
          <a:stretch>
            <a:fillRect/>
          </a:stretch>
        </p:blipFill>
        <p:spPr bwMode="auto">
          <a:xfrm>
            <a:off x="23976820" y="34108182"/>
            <a:ext cx="3100042" cy="2487105"/>
          </a:xfrm>
          <a:prstGeom prst="rect">
            <a:avLst/>
          </a:prstGeom>
          <a:noFill/>
          <a:ln w="9525">
            <a:noFill/>
            <a:miter lim="800000"/>
            <a:headEnd/>
            <a:tailEnd/>
          </a:ln>
        </p:spPr>
      </p:pic>
      <p:pic>
        <p:nvPicPr>
          <p:cNvPr id="131" name="Picture 11"/>
          <p:cNvPicPr>
            <a:picLocks noChangeAspect="1" noChangeArrowheads="1"/>
          </p:cNvPicPr>
          <p:nvPr/>
        </p:nvPicPr>
        <p:blipFill>
          <a:blip r:embed="rId12"/>
          <a:srcRect/>
          <a:stretch>
            <a:fillRect/>
          </a:stretch>
        </p:blipFill>
        <p:spPr bwMode="auto">
          <a:xfrm>
            <a:off x="16651708" y="34098622"/>
            <a:ext cx="3171358" cy="2462740"/>
          </a:xfrm>
          <a:prstGeom prst="rect">
            <a:avLst/>
          </a:prstGeom>
          <a:noFill/>
          <a:ln w="9525">
            <a:noFill/>
            <a:miter lim="800000"/>
            <a:headEnd/>
            <a:tailEnd/>
          </a:ln>
        </p:spPr>
      </p:pic>
      <p:sp>
        <p:nvSpPr>
          <p:cNvPr id="132" name="TextBox 131"/>
          <p:cNvSpPr txBox="1"/>
          <p:nvPr/>
        </p:nvSpPr>
        <p:spPr>
          <a:xfrm>
            <a:off x="15513269" y="22571240"/>
            <a:ext cx="12927724" cy="954107"/>
          </a:xfrm>
          <a:prstGeom prst="rect">
            <a:avLst/>
          </a:prstGeom>
          <a:noFill/>
        </p:spPr>
        <p:txBody>
          <a:bodyPr wrap="square" rtlCol="0">
            <a:spAutoFit/>
          </a:bodyPr>
          <a:lstStyle/>
          <a:p>
            <a:r>
              <a:rPr lang="en-US" sz="2800" b="1" dirty="0" smtClean="0">
                <a:latin typeface="+mj-lt"/>
              </a:rPr>
              <a:t>Table 1.</a:t>
            </a:r>
            <a:r>
              <a:rPr lang="en-US" sz="2800" dirty="0" smtClean="0">
                <a:latin typeface="+mj-lt"/>
              </a:rPr>
              <a:t>  Recovered Dropbox</a:t>
            </a:r>
            <a:r>
              <a:rPr lang="en-US" sz="2800" baseline="30000" dirty="0" smtClean="0">
                <a:latin typeface="+mj-lt"/>
              </a:rPr>
              <a:t>®</a:t>
            </a:r>
            <a:r>
              <a:rPr lang="en-US" sz="2800" dirty="0" smtClean="0">
                <a:latin typeface="+mj-lt"/>
              </a:rPr>
              <a:t> files and user information from the iOS iPod Touch after analyses with FTK and Physical Analyzer software.</a:t>
            </a:r>
            <a:endParaRPr lang="en-US" sz="2800" dirty="0">
              <a:latin typeface="+mj-lt"/>
            </a:endParaRPr>
          </a:p>
        </p:txBody>
      </p:sp>
      <p:sp>
        <p:nvSpPr>
          <p:cNvPr id="133" name="TextBox 132"/>
          <p:cNvSpPr txBox="1"/>
          <p:nvPr/>
        </p:nvSpPr>
        <p:spPr>
          <a:xfrm>
            <a:off x="15513269" y="36773482"/>
            <a:ext cx="12896193" cy="1077218"/>
          </a:xfrm>
          <a:prstGeom prst="rect">
            <a:avLst/>
          </a:prstGeom>
          <a:noFill/>
        </p:spPr>
        <p:txBody>
          <a:bodyPr wrap="square" rtlCol="0">
            <a:spAutoFit/>
          </a:bodyPr>
          <a:lstStyle/>
          <a:p>
            <a:r>
              <a:rPr lang="en-US" sz="2800" b="1" dirty="0" smtClean="0">
                <a:latin typeface="+mj-lt"/>
              </a:rPr>
              <a:t>Table 2</a:t>
            </a:r>
            <a:r>
              <a:rPr lang="en-US" sz="2800" dirty="0" smtClean="0">
                <a:latin typeface="+mj-lt"/>
              </a:rPr>
              <a:t>. Recovered Dropbox</a:t>
            </a:r>
            <a:r>
              <a:rPr lang="en-US" sz="2800" baseline="30000" dirty="0" smtClean="0">
                <a:latin typeface="+mj-lt"/>
              </a:rPr>
              <a:t>®</a:t>
            </a:r>
            <a:r>
              <a:rPr lang="en-US" sz="2800" dirty="0" smtClean="0">
                <a:latin typeface="+mj-lt"/>
              </a:rPr>
              <a:t> files and user information from the Android emulator after analyses with FTK and Physical Analyzer software</a:t>
            </a:r>
            <a:r>
              <a:rPr lang="en-US" sz="3600" dirty="0" smtClean="0">
                <a:latin typeface="+mj-lt"/>
              </a:rPr>
              <a:t>.</a:t>
            </a:r>
            <a:endParaRPr lang="en-US" sz="3600" dirty="0">
              <a:latin typeface="+mj-lt"/>
            </a:endParaRPr>
          </a:p>
        </p:txBody>
      </p:sp>
      <p:sp>
        <p:nvSpPr>
          <p:cNvPr id="134" name="Rectangle 133"/>
          <p:cNvSpPr/>
          <p:nvPr/>
        </p:nvSpPr>
        <p:spPr>
          <a:xfrm>
            <a:off x="15261022" y="8946513"/>
            <a:ext cx="13566642" cy="13463752"/>
          </a:xfrm>
          <a:prstGeom prst="rect">
            <a:avLst/>
          </a:prstGeom>
          <a:noFill/>
          <a:ln w="3810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Rectangle 134"/>
          <p:cNvSpPr/>
          <p:nvPr/>
        </p:nvSpPr>
        <p:spPr>
          <a:xfrm>
            <a:off x="15292552" y="23892224"/>
            <a:ext cx="13589876" cy="12801600"/>
          </a:xfrm>
          <a:prstGeom prst="rect">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287&quot;&gt;&lt;/object&gt;&lt;object type=&quot;2&quot; unique_id=&quot;10288&quot;&gt;&lt;object type=&quot;3&quot; unique_id=&quot;10289&quot;&gt;&lt;property id=&quot;20148&quot; value=&quot;5&quot;/&gt;&lt;property id=&quot;20300&quot; value=&quot;Slide 1&quot;/&gt;&lt;property id=&quot;20307&quot; value=&quot;256&quot;/&gt;&lt;/object&gt;&lt;/object&gt;&lt;/object&gt;&lt;/database&gt;"/>
  <p:tag name="SECTOMILLISECCONVERTED" val="1"/>
</p:tagLst>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3666</TotalTime>
  <Words>939</Words>
  <Application>Microsoft Office PowerPoint</Application>
  <PresentationFormat>Custom</PresentationFormat>
  <Paragraphs>90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Swarthmore College</Company>
  <LinksUpToDate>false</LinksUpToDate>
  <SharedDoc>false</SharedDoc>
  <HyperlinkBase>http://www.swarthmore.edu/NatSci/cpurrin1/posteradvice.htm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creator>Colin Purrington</dc:creator>
  <dc:description>Suggestions and gripes to: cpurrin1@swarthmore.edu</dc:description>
  <cp:lastModifiedBy>Digital Forensics</cp:lastModifiedBy>
  <cp:revision>483</cp:revision>
  <cp:lastPrinted>2010-02-25T14:58:49Z</cp:lastPrinted>
  <dcterms:created xsi:type="dcterms:W3CDTF">2010-04-29T19:10:14Z</dcterms:created>
  <dcterms:modified xsi:type="dcterms:W3CDTF">2013-04-29T15:50:09Z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