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
  </p:notesMasterIdLst>
  <p:sldIdLst>
    <p:sldId id="256" r:id="rId2"/>
  </p:sldIdLst>
  <p:sldSz cx="45720000" cy="32918400"/>
  <p:notesSz cx="6858000" cy="9144000"/>
  <p:defaultTex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9900"/>
    <a:srgbClr val="3399FF"/>
    <a:srgbClr val="0066FF"/>
    <a:srgbClr val="CC0000"/>
    <a:srgbClr val="993300"/>
    <a:srgbClr val="009900"/>
    <a:srgbClr val="FFFF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46" autoAdjust="0"/>
    <p:restoredTop sz="99880" autoAdjust="0"/>
  </p:normalViewPr>
  <p:slideViewPr>
    <p:cSldViewPr snapToGrid="0" snapToObjects="1">
      <p:cViewPr varScale="1">
        <p:scale>
          <a:sx n="27" d="100"/>
          <a:sy n="27" d="100"/>
        </p:scale>
        <p:origin x="-1296" y="-90"/>
      </p:cViewPr>
      <p:guideLst>
        <p:guide orient="horz" pos="3552"/>
        <p:guide orient="horz" pos="20285"/>
        <p:guide pos="455"/>
        <p:guide pos="7005"/>
        <p:guide pos="7540"/>
        <p:guide pos="14090"/>
        <p:guide pos="14615"/>
        <p:guide pos="21165"/>
        <p:guide pos="21705"/>
        <p:guide pos="28255"/>
      </p:guideLst>
    </p:cSldViewPr>
  </p:slideViewPr>
  <p:notesTextViewPr>
    <p:cViewPr>
      <p:scale>
        <a:sx n="100" d="100"/>
        <a:sy n="100" d="100"/>
      </p:scale>
      <p:origin x="0" y="0"/>
    </p:cViewPr>
  </p:notesTextViewPr>
  <p:sorterViewPr>
    <p:cViewPr>
      <p:scale>
        <a:sx n="66" d="100"/>
        <a:sy n="66" d="100"/>
      </p:scale>
      <p:origin x="0" y="210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150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047750" y="685800"/>
            <a:ext cx="47625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0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150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34B413E-9EF8-4553-B35C-32C257314B5E}" type="slidenum">
              <a:rPr lang="en-US"/>
              <a:pPr>
                <a:defRPr/>
              </a:pPr>
              <a:t>‹#›</a:t>
            </a:fld>
            <a:endParaRPr lang="en-US"/>
          </a:p>
        </p:txBody>
      </p:sp>
    </p:spTree>
    <p:extLst>
      <p:ext uri="{BB962C8B-B14F-4D97-AF65-F5344CB8AC3E}">
        <p14:creationId xmlns:p14="http://schemas.microsoft.com/office/powerpoint/2010/main" val="3933848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900">
                <a:solidFill>
                  <a:schemeClr val="tx1"/>
                </a:solidFill>
                <a:latin typeface="Arial Narrow" pitchFamily="34" charset="0"/>
              </a:defRPr>
            </a:lvl1pPr>
            <a:lvl2pPr marL="742950" indent="-285750" eaLnBrk="0" hangingPunct="0">
              <a:defRPr sz="2900">
                <a:solidFill>
                  <a:schemeClr val="tx1"/>
                </a:solidFill>
                <a:latin typeface="Arial Narrow" pitchFamily="34" charset="0"/>
              </a:defRPr>
            </a:lvl2pPr>
            <a:lvl3pPr marL="1143000" indent="-228600" eaLnBrk="0" hangingPunct="0">
              <a:defRPr sz="2900">
                <a:solidFill>
                  <a:schemeClr val="tx1"/>
                </a:solidFill>
                <a:latin typeface="Arial Narrow" pitchFamily="34" charset="0"/>
              </a:defRPr>
            </a:lvl3pPr>
            <a:lvl4pPr marL="1600200" indent="-228600" eaLnBrk="0" hangingPunct="0">
              <a:defRPr sz="2900">
                <a:solidFill>
                  <a:schemeClr val="tx1"/>
                </a:solidFill>
                <a:latin typeface="Arial Narrow" pitchFamily="34" charset="0"/>
              </a:defRPr>
            </a:lvl4pPr>
            <a:lvl5pPr marL="2057400" indent="-228600" eaLnBrk="0" hangingPunct="0">
              <a:defRPr sz="2900">
                <a:solidFill>
                  <a:schemeClr val="tx1"/>
                </a:solidFill>
                <a:latin typeface="Arial Narrow" pitchFamily="34" charset="0"/>
              </a:defRPr>
            </a:lvl5pPr>
            <a:lvl6pPr marL="2514600" indent="-228600" eaLnBrk="0" fontAlgn="base" hangingPunct="0">
              <a:spcBef>
                <a:spcPct val="0"/>
              </a:spcBef>
              <a:spcAft>
                <a:spcPct val="0"/>
              </a:spcAft>
              <a:defRPr sz="2900">
                <a:solidFill>
                  <a:schemeClr val="tx1"/>
                </a:solidFill>
                <a:latin typeface="Arial Narrow" pitchFamily="34" charset="0"/>
              </a:defRPr>
            </a:lvl6pPr>
            <a:lvl7pPr marL="2971800" indent="-228600" eaLnBrk="0" fontAlgn="base" hangingPunct="0">
              <a:spcBef>
                <a:spcPct val="0"/>
              </a:spcBef>
              <a:spcAft>
                <a:spcPct val="0"/>
              </a:spcAft>
              <a:defRPr sz="2900">
                <a:solidFill>
                  <a:schemeClr val="tx1"/>
                </a:solidFill>
                <a:latin typeface="Arial Narrow" pitchFamily="34" charset="0"/>
              </a:defRPr>
            </a:lvl7pPr>
            <a:lvl8pPr marL="3429000" indent="-228600" eaLnBrk="0" fontAlgn="base" hangingPunct="0">
              <a:spcBef>
                <a:spcPct val="0"/>
              </a:spcBef>
              <a:spcAft>
                <a:spcPct val="0"/>
              </a:spcAft>
              <a:defRPr sz="2900">
                <a:solidFill>
                  <a:schemeClr val="tx1"/>
                </a:solidFill>
                <a:latin typeface="Arial Narrow" pitchFamily="34" charset="0"/>
              </a:defRPr>
            </a:lvl8pPr>
            <a:lvl9pPr marL="3886200" indent="-228600" eaLnBrk="0" fontAlgn="base" hangingPunct="0">
              <a:spcBef>
                <a:spcPct val="0"/>
              </a:spcBef>
              <a:spcAft>
                <a:spcPct val="0"/>
              </a:spcAft>
              <a:defRPr sz="2900">
                <a:solidFill>
                  <a:schemeClr val="tx1"/>
                </a:solidFill>
                <a:latin typeface="Arial Narrow" pitchFamily="34" charset="0"/>
              </a:defRPr>
            </a:lvl9pPr>
          </a:lstStyle>
          <a:p>
            <a:pPr eaLnBrk="1" hangingPunct="1"/>
            <a:fld id="{5120F781-C874-4420-9B0A-555FBFB8210B}" type="slidenum">
              <a:rPr lang="en-US" sz="1200" smtClean="0">
                <a:latin typeface="Arial" pitchFamily="34" charset="0"/>
              </a:rPr>
              <a:pPr eaLnBrk="1" hangingPunct="1"/>
              <a:t>1</a:t>
            </a:fld>
            <a:endParaRPr lang="en-US" sz="1200" smtClean="0">
              <a:latin typeface="Arial" pitchFamily="34" charset="0"/>
            </a:endParaRPr>
          </a:p>
        </p:txBody>
      </p:sp>
      <p:sp>
        <p:nvSpPr>
          <p:cNvPr id="3075" name="Rectangle 2"/>
          <p:cNvSpPr>
            <a:spLocks noGrp="1" noRot="1" noChangeAspect="1" noChangeArrowheads="1" noTextEdit="1"/>
          </p:cNvSpPr>
          <p:nvPr>
            <p:ph type="sldImg"/>
          </p:nvPr>
        </p:nvSpPr>
        <p:spPr>
          <a:xfrm>
            <a:off x="1047750" y="685800"/>
            <a:ext cx="4762500" cy="3429000"/>
          </a:xfrm>
          <a:ln/>
        </p:spPr>
      </p:sp>
      <p:sp>
        <p:nvSpPr>
          <p:cNvPr id="30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897838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Lst>
  <p:txStyles>
    <p:titleStyle>
      <a:lvl1pPr algn="ctr" rtl="0" eaLnBrk="0" fontAlgn="base" hangingPunct="0">
        <a:spcBef>
          <a:spcPct val="0"/>
        </a:spcBef>
        <a:spcAft>
          <a:spcPct val="0"/>
        </a:spcAft>
        <a:defRPr sz="8600">
          <a:solidFill>
            <a:srgbClr val="FFFFFF"/>
          </a:solidFill>
          <a:latin typeface="+mj-lt"/>
          <a:ea typeface="+mj-ea"/>
          <a:cs typeface="+mj-cs"/>
        </a:defRPr>
      </a:lvl1pPr>
      <a:lvl2pPr algn="ctr" rtl="0" eaLnBrk="0" fontAlgn="base" hangingPunct="0">
        <a:spcBef>
          <a:spcPct val="0"/>
        </a:spcBef>
        <a:spcAft>
          <a:spcPct val="0"/>
        </a:spcAft>
        <a:defRPr sz="8600">
          <a:solidFill>
            <a:srgbClr val="FFFFFF"/>
          </a:solidFill>
          <a:latin typeface="Arial Black" pitchFamily="34" charset="0"/>
        </a:defRPr>
      </a:lvl2pPr>
      <a:lvl3pPr algn="ctr" rtl="0" eaLnBrk="0" fontAlgn="base" hangingPunct="0">
        <a:spcBef>
          <a:spcPct val="0"/>
        </a:spcBef>
        <a:spcAft>
          <a:spcPct val="0"/>
        </a:spcAft>
        <a:defRPr sz="8600">
          <a:solidFill>
            <a:srgbClr val="FFFFFF"/>
          </a:solidFill>
          <a:latin typeface="Arial Black" pitchFamily="34" charset="0"/>
        </a:defRPr>
      </a:lvl3pPr>
      <a:lvl4pPr algn="ctr" rtl="0" eaLnBrk="0" fontAlgn="base" hangingPunct="0">
        <a:spcBef>
          <a:spcPct val="0"/>
        </a:spcBef>
        <a:spcAft>
          <a:spcPct val="0"/>
        </a:spcAft>
        <a:defRPr sz="8600">
          <a:solidFill>
            <a:srgbClr val="FFFFFF"/>
          </a:solidFill>
          <a:latin typeface="Arial Black" pitchFamily="34" charset="0"/>
        </a:defRPr>
      </a:lvl4pPr>
      <a:lvl5pPr algn="ctr" rtl="0" eaLnBrk="0" fontAlgn="base" hangingPunct="0">
        <a:spcBef>
          <a:spcPct val="0"/>
        </a:spcBef>
        <a:spcAft>
          <a:spcPct val="0"/>
        </a:spcAft>
        <a:defRPr sz="8600">
          <a:solidFill>
            <a:srgbClr val="FFFFFF"/>
          </a:solidFill>
          <a:latin typeface="Arial Black" pitchFamily="34" charset="0"/>
        </a:defRPr>
      </a:lvl5pPr>
      <a:lvl6pPr marL="457200" algn="ctr" rtl="0" fontAlgn="base">
        <a:spcBef>
          <a:spcPct val="0"/>
        </a:spcBef>
        <a:spcAft>
          <a:spcPct val="0"/>
        </a:spcAft>
        <a:defRPr sz="8600">
          <a:solidFill>
            <a:srgbClr val="FFFFFF"/>
          </a:solidFill>
          <a:latin typeface="Arial Black" pitchFamily="34" charset="0"/>
        </a:defRPr>
      </a:lvl6pPr>
      <a:lvl7pPr marL="914400" algn="ctr" rtl="0" fontAlgn="base">
        <a:spcBef>
          <a:spcPct val="0"/>
        </a:spcBef>
        <a:spcAft>
          <a:spcPct val="0"/>
        </a:spcAft>
        <a:defRPr sz="8600">
          <a:solidFill>
            <a:srgbClr val="FFFFFF"/>
          </a:solidFill>
          <a:latin typeface="Arial Black" pitchFamily="34" charset="0"/>
        </a:defRPr>
      </a:lvl7pPr>
      <a:lvl8pPr marL="1371600" algn="ctr" rtl="0" fontAlgn="base">
        <a:spcBef>
          <a:spcPct val="0"/>
        </a:spcBef>
        <a:spcAft>
          <a:spcPct val="0"/>
        </a:spcAft>
        <a:defRPr sz="8600">
          <a:solidFill>
            <a:srgbClr val="FFFFFF"/>
          </a:solidFill>
          <a:latin typeface="Arial Black" pitchFamily="34" charset="0"/>
        </a:defRPr>
      </a:lvl8pPr>
      <a:lvl9pPr marL="1828800" algn="ctr" rtl="0" fontAlgn="base">
        <a:spcBef>
          <a:spcPct val="0"/>
        </a:spcBef>
        <a:spcAft>
          <a:spcPct val="0"/>
        </a:spcAft>
        <a:defRPr sz="8600">
          <a:solidFill>
            <a:srgbClr val="FFFFFF"/>
          </a:solidFill>
          <a:latin typeface="Arial Black" pitchFamily="34" charset="0"/>
        </a:defRPr>
      </a:lvl9pPr>
    </p:titleStyle>
    <p:bodyStyle>
      <a:lvl1pPr marL="342900" indent="-342900" algn="l" rtl="0" eaLnBrk="0" fontAlgn="base" hangingPunct="0">
        <a:spcBef>
          <a:spcPct val="20000"/>
        </a:spcBef>
        <a:spcAft>
          <a:spcPct val="0"/>
        </a:spcAft>
        <a:buChar char="•"/>
        <a:defRPr sz="2900">
          <a:solidFill>
            <a:schemeClr val="tx1"/>
          </a:solidFill>
          <a:latin typeface="+mn-lt"/>
          <a:ea typeface="+mn-ea"/>
          <a:cs typeface="+mn-cs"/>
        </a:defRPr>
      </a:lvl1pPr>
      <a:lvl2pPr marL="739775" indent="-282575" algn="l" rtl="0" eaLnBrk="0" fontAlgn="base" hangingPunct="0">
        <a:spcBef>
          <a:spcPct val="20000"/>
        </a:spcBef>
        <a:spcAft>
          <a:spcPct val="0"/>
        </a:spcAft>
        <a:buChar char="–"/>
        <a:defRPr sz="29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1900">
          <a:solidFill>
            <a:schemeClr val="tx1"/>
          </a:solidFill>
          <a:latin typeface="+mn-lt"/>
        </a:defRPr>
      </a:lvl4pPr>
      <a:lvl5pPr marL="2057400" indent="-228600" algn="l" rtl="0" eaLnBrk="0" fontAlgn="base" hangingPunct="0">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marshall.edu/forensics/files/2010/11/ForSci-Logo-Transparent.png" TargetMode="External"/><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emf"/><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36"/>
          <p:cNvSpPr>
            <a:spLocks noChangeArrowheads="1"/>
          </p:cNvSpPr>
          <p:nvPr/>
        </p:nvSpPr>
        <p:spPr bwMode="auto">
          <a:xfrm>
            <a:off x="-5069" y="0"/>
            <a:ext cx="45725069" cy="4800600"/>
          </a:xfrm>
          <a:prstGeom prst="rect">
            <a:avLst/>
          </a:prstGeom>
          <a:solidFill>
            <a:schemeClr val="accent2"/>
          </a:solidFill>
          <a:ln w="9525">
            <a:solidFill>
              <a:schemeClr val="tx1"/>
            </a:solidFill>
            <a:miter lim="800000"/>
            <a:headEnd/>
            <a:tailEnd/>
          </a:ln>
        </p:spPr>
        <p:txBody>
          <a:bodyPr wrap="none" anchor="ctr"/>
          <a:lstStyle/>
          <a:p>
            <a:endParaRPr lang="en-US"/>
          </a:p>
        </p:txBody>
      </p:sp>
      <p:sp>
        <p:nvSpPr>
          <p:cNvPr id="62" name="Rectangle 33"/>
          <p:cNvSpPr>
            <a:spLocks noChangeArrowheads="1"/>
          </p:cNvSpPr>
          <p:nvPr/>
        </p:nvSpPr>
        <p:spPr bwMode="auto">
          <a:xfrm>
            <a:off x="777114" y="5638800"/>
            <a:ext cx="10059987" cy="26563638"/>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63" name="Rectangle 16"/>
          <p:cNvSpPr txBox="1">
            <a:spLocks noChangeAspect="1" noChangeArrowheads="1"/>
          </p:cNvSpPr>
          <p:nvPr/>
        </p:nvSpPr>
        <p:spPr bwMode="auto">
          <a:xfrm>
            <a:off x="786638" y="5638800"/>
            <a:ext cx="10050462" cy="2651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6408" tIns="456408" rIns="456408" bIns="456408"/>
          <a:lstStyle>
            <a:lvl1pPr marL="342900" indent="-342900" algn="l" rtl="0" eaLnBrk="0" fontAlgn="base" hangingPunct="0">
              <a:spcBef>
                <a:spcPct val="20000"/>
              </a:spcBef>
              <a:spcAft>
                <a:spcPct val="0"/>
              </a:spcAft>
              <a:buChar char="•"/>
              <a:defRPr sz="2900">
                <a:solidFill>
                  <a:schemeClr val="tx1"/>
                </a:solidFill>
                <a:latin typeface="+mn-lt"/>
                <a:ea typeface="+mn-ea"/>
                <a:cs typeface="+mn-cs"/>
              </a:defRPr>
            </a:lvl1pPr>
            <a:lvl2pPr marL="739775" indent="-282575" algn="l" rtl="0" eaLnBrk="0" fontAlgn="base" hangingPunct="0">
              <a:spcBef>
                <a:spcPct val="20000"/>
              </a:spcBef>
              <a:spcAft>
                <a:spcPct val="0"/>
              </a:spcAft>
              <a:buChar char="–"/>
              <a:defRPr sz="29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1900">
                <a:solidFill>
                  <a:schemeClr val="tx1"/>
                </a:solidFill>
                <a:latin typeface="+mn-lt"/>
              </a:defRPr>
            </a:lvl4pPr>
            <a:lvl5pPr marL="2057400" indent="-228600" algn="l" rtl="0" eaLnBrk="0" fontAlgn="base" hangingPunct="0">
              <a:spcBef>
                <a:spcPct val="20000"/>
              </a:spcBef>
              <a:spcAft>
                <a:spcPct val="0"/>
              </a:spcAft>
              <a:buChar char="»"/>
              <a:defRPr sz="1900">
                <a:solidFill>
                  <a:schemeClr val="tx1"/>
                </a:solidFill>
                <a:latin typeface="+mn-lt"/>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a:lstStyle>
          <a:p>
            <a:pPr marL="0" indent="0">
              <a:buNone/>
              <a:defRPr/>
            </a:pPr>
            <a:endParaRPr lang="en-US" kern="0" dirty="0" smtClean="0"/>
          </a:p>
        </p:txBody>
      </p:sp>
      <p:sp>
        <p:nvSpPr>
          <p:cNvPr id="64" name="Rectangle 32"/>
          <p:cNvSpPr>
            <a:spLocks noChangeAspect="1" noChangeArrowheads="1"/>
          </p:cNvSpPr>
          <p:nvPr/>
        </p:nvSpPr>
        <p:spPr bwMode="auto">
          <a:xfrm>
            <a:off x="11652251" y="5638802"/>
            <a:ext cx="10082213" cy="26579513"/>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65" name="Rectangle 34"/>
          <p:cNvSpPr>
            <a:spLocks noChangeAspect="1" noChangeArrowheads="1"/>
          </p:cNvSpPr>
          <p:nvPr/>
        </p:nvSpPr>
        <p:spPr bwMode="auto">
          <a:xfrm>
            <a:off x="22530964" y="5638800"/>
            <a:ext cx="10058400" cy="26517600"/>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70" name="Rectangle 35"/>
          <p:cNvSpPr>
            <a:spLocks noChangeAspect="1" noChangeArrowheads="1"/>
          </p:cNvSpPr>
          <p:nvPr/>
        </p:nvSpPr>
        <p:spPr bwMode="auto">
          <a:xfrm>
            <a:off x="33364488" y="5638800"/>
            <a:ext cx="10058400" cy="26517600"/>
          </a:xfrm>
          <a:prstGeom prst="rect">
            <a:avLst/>
          </a:prstGeom>
          <a:solidFill>
            <a:srgbClr val="FFFFFF"/>
          </a:solidFill>
          <a:ln w="9525">
            <a:solidFill>
              <a:schemeClr val="tx1"/>
            </a:solidFill>
            <a:miter lim="800000"/>
            <a:headEnd/>
            <a:tailEnd/>
          </a:ln>
        </p:spPr>
        <p:txBody>
          <a:bodyPr wrap="none" anchor="ctr"/>
          <a:lstStyle/>
          <a:p>
            <a:endParaRPr lang="en-US"/>
          </a:p>
        </p:txBody>
      </p:sp>
      <p:sp>
        <p:nvSpPr>
          <p:cNvPr id="71" name="Rectangle 70"/>
          <p:cNvSpPr>
            <a:spLocks noChangeArrowheads="1"/>
          </p:cNvSpPr>
          <p:nvPr/>
        </p:nvSpPr>
        <p:spPr bwMode="auto">
          <a:xfrm>
            <a:off x="4879552" y="536336"/>
            <a:ext cx="34771012" cy="36315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43" tIns="45614" rIns="91243" bIns="4561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9600" b="1" dirty="0" smtClean="0">
                <a:solidFill>
                  <a:srgbClr val="FFFFFF"/>
                </a:solidFill>
                <a:latin typeface="Times New Roman" pitchFamily="18" charset="0"/>
                <a:cs typeface="Times New Roman" pitchFamily="18" charset="0"/>
              </a:rPr>
              <a:t>Template </a:t>
            </a:r>
            <a:r>
              <a:rPr lang="en-US" sz="9600" b="1" dirty="0">
                <a:solidFill>
                  <a:srgbClr val="FFFFFF"/>
                </a:solidFill>
                <a:latin typeface="Times New Roman" pitchFamily="18" charset="0"/>
                <a:cs typeface="Times New Roman" pitchFamily="18" charset="0"/>
              </a:rPr>
              <a:t>for a </a:t>
            </a:r>
            <a:r>
              <a:rPr lang="en-US" sz="9600" b="1" dirty="0" smtClean="0">
                <a:solidFill>
                  <a:srgbClr val="FFFFFF"/>
                </a:solidFill>
                <a:latin typeface="Times New Roman" pitchFamily="18" charset="0"/>
                <a:cs typeface="Times New Roman" pitchFamily="18" charset="0"/>
              </a:rPr>
              <a:t>48” x 36” </a:t>
            </a:r>
            <a:r>
              <a:rPr lang="en-US" sz="9600" b="1" dirty="0">
                <a:solidFill>
                  <a:srgbClr val="FFFFFF"/>
                </a:solidFill>
                <a:latin typeface="Times New Roman" pitchFamily="18" charset="0"/>
                <a:cs typeface="Times New Roman" pitchFamily="18" charset="0"/>
              </a:rPr>
              <a:t>P</a:t>
            </a:r>
            <a:r>
              <a:rPr lang="en-US" sz="9600" b="1" dirty="0" smtClean="0">
                <a:solidFill>
                  <a:srgbClr val="FFFFFF"/>
                </a:solidFill>
                <a:latin typeface="Times New Roman" pitchFamily="18" charset="0"/>
                <a:cs typeface="Times New Roman" pitchFamily="18" charset="0"/>
              </a:rPr>
              <a:t>oster Presentation with a 2” Margin</a:t>
            </a:r>
            <a:endParaRPr lang="en-US" sz="9600" b="1" dirty="0">
              <a:solidFill>
                <a:srgbClr val="FFFFFF"/>
              </a:solidFill>
              <a:latin typeface="Times New Roman" pitchFamily="18" charset="0"/>
              <a:cs typeface="Times New Roman" pitchFamily="18" charset="0"/>
            </a:endParaRPr>
          </a:p>
          <a:p>
            <a:pPr algn="ctr" eaLnBrk="0" hangingPunct="0"/>
            <a:r>
              <a:rPr lang="en-US" sz="5400" b="1" dirty="0" smtClean="0">
                <a:solidFill>
                  <a:srgbClr val="FFFFFF"/>
                </a:solidFill>
                <a:latin typeface="Times New Roman" pitchFamily="18" charset="0"/>
                <a:cs typeface="Times New Roman" pitchFamily="18" charset="0"/>
              </a:rPr>
              <a:t>Student’s Name*, B.S.</a:t>
            </a:r>
            <a:r>
              <a:rPr lang="en-US" sz="5400" baseline="30000" dirty="0" smtClean="0">
                <a:solidFill>
                  <a:srgbClr val="FFFFFF"/>
                </a:solidFill>
                <a:latin typeface="Times New Roman" pitchFamily="18" charset="0"/>
                <a:cs typeface="Times New Roman" pitchFamily="18" charset="0"/>
              </a:rPr>
              <a:t>1</a:t>
            </a:r>
            <a:r>
              <a:rPr lang="en-US" sz="5400" b="1" dirty="0" smtClean="0">
                <a:solidFill>
                  <a:srgbClr val="FFFFFF"/>
                </a:solidFill>
                <a:latin typeface="Times New Roman" pitchFamily="18" charset="0"/>
                <a:cs typeface="Times New Roman" pitchFamily="18" charset="0"/>
              </a:rPr>
              <a:t>; Associate’s Name, M.S.</a:t>
            </a:r>
            <a:r>
              <a:rPr lang="en-US" sz="5400" baseline="30000" dirty="0" smtClean="0">
                <a:solidFill>
                  <a:srgbClr val="FFFFFF"/>
                </a:solidFill>
                <a:latin typeface="Times New Roman" pitchFamily="18" charset="0"/>
                <a:cs typeface="Times New Roman" pitchFamily="18" charset="0"/>
              </a:rPr>
              <a:t>2</a:t>
            </a:r>
            <a:r>
              <a:rPr lang="en-US" sz="5400" b="1" dirty="0" smtClean="0">
                <a:solidFill>
                  <a:srgbClr val="FFFFFF"/>
                </a:solidFill>
                <a:latin typeface="Times New Roman" pitchFamily="18" charset="0"/>
                <a:cs typeface="Times New Roman" pitchFamily="18" charset="0"/>
              </a:rPr>
              <a:t>; MUFSC Advisor’s Name, Ph.D.</a:t>
            </a:r>
            <a:r>
              <a:rPr lang="en-US" sz="4800" baseline="30000" dirty="0" smtClean="0">
                <a:solidFill>
                  <a:srgbClr val="FFFFFF"/>
                </a:solidFill>
                <a:latin typeface="Times New Roman" pitchFamily="18" charset="0"/>
                <a:cs typeface="Times New Roman" pitchFamily="18" charset="0"/>
              </a:rPr>
              <a:t>1</a:t>
            </a:r>
            <a:r>
              <a:rPr lang="en-US" sz="4800" b="1" dirty="0">
                <a:solidFill>
                  <a:srgbClr val="FFFFFF"/>
                </a:solidFill>
                <a:latin typeface="Times New Roman" pitchFamily="18" charset="0"/>
                <a:cs typeface="Times New Roman" pitchFamily="18" charset="0"/>
              </a:rPr>
              <a:t/>
            </a:r>
            <a:br>
              <a:rPr lang="en-US" sz="4800" b="1" dirty="0">
                <a:solidFill>
                  <a:srgbClr val="FFFFFF"/>
                </a:solidFill>
                <a:latin typeface="Times New Roman" pitchFamily="18" charset="0"/>
                <a:cs typeface="Times New Roman" pitchFamily="18" charset="0"/>
              </a:rPr>
            </a:br>
            <a:r>
              <a:rPr lang="en-US" sz="4000" baseline="30000" dirty="0">
                <a:solidFill>
                  <a:srgbClr val="FFFFFF"/>
                </a:solidFill>
                <a:latin typeface="Times New Roman" pitchFamily="18" charset="0"/>
                <a:cs typeface="Times New Roman" pitchFamily="18" charset="0"/>
              </a:rPr>
              <a:t>1</a:t>
            </a:r>
            <a:r>
              <a:rPr lang="en-US" sz="4000" b="1" dirty="0" smtClean="0">
                <a:solidFill>
                  <a:srgbClr val="FFFFFF"/>
                </a:solidFill>
                <a:latin typeface="Times New Roman" pitchFamily="18" charset="0"/>
                <a:cs typeface="Times New Roman" pitchFamily="18" charset="0"/>
              </a:rPr>
              <a:t>Marshall University Forensic Science Center, 1401 Forensic Science Drive, Huntington, WV 25701</a:t>
            </a:r>
          </a:p>
          <a:p>
            <a:pPr algn="ctr" eaLnBrk="0" hangingPunct="0"/>
            <a:r>
              <a:rPr lang="en-US" sz="4000" baseline="30000" dirty="0" smtClean="0">
                <a:solidFill>
                  <a:srgbClr val="FFFFFF"/>
                </a:solidFill>
                <a:latin typeface="Times New Roman" pitchFamily="18" charset="0"/>
                <a:cs typeface="Times New Roman" pitchFamily="18" charset="0"/>
              </a:rPr>
              <a:t>2</a:t>
            </a:r>
            <a:r>
              <a:rPr lang="en-US" sz="4000" b="1" dirty="0" smtClean="0">
                <a:solidFill>
                  <a:srgbClr val="FFFFFF"/>
                </a:solidFill>
                <a:latin typeface="Times New Roman" pitchFamily="18" charset="0"/>
                <a:cs typeface="Times New Roman" pitchFamily="18" charset="0"/>
              </a:rPr>
              <a:t>Associate’s Location and Address</a:t>
            </a:r>
            <a:endParaRPr lang="en-US" sz="4000" b="1" dirty="0">
              <a:solidFill>
                <a:srgbClr val="FFFFFF"/>
              </a:solidFill>
              <a:latin typeface="Times New Roman" pitchFamily="18" charset="0"/>
              <a:cs typeface="Times New Roman" pitchFamily="18" charset="0"/>
            </a:endParaRPr>
          </a:p>
        </p:txBody>
      </p:sp>
      <p:sp>
        <p:nvSpPr>
          <p:cNvPr id="72" name="Text Box 7"/>
          <p:cNvSpPr txBox="1">
            <a:spLocks noChangeArrowheads="1"/>
          </p:cNvSpPr>
          <p:nvPr/>
        </p:nvSpPr>
        <p:spPr bwMode="auto">
          <a:xfrm>
            <a:off x="778237" y="5641150"/>
            <a:ext cx="10058864" cy="70769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4000" b="1" dirty="0">
                <a:solidFill>
                  <a:srgbClr val="F8F8F8"/>
                </a:solidFill>
                <a:latin typeface="Times New Roman" pitchFamily="18" charset="0"/>
                <a:cs typeface="Times New Roman" pitchFamily="18" charset="0"/>
              </a:rPr>
              <a:t>About this </a:t>
            </a:r>
            <a:r>
              <a:rPr lang="en-US" sz="4000" b="1" dirty="0" smtClean="0">
                <a:solidFill>
                  <a:srgbClr val="F8F8F8"/>
                </a:solidFill>
                <a:latin typeface="Times New Roman" pitchFamily="18" charset="0"/>
                <a:cs typeface="Times New Roman" pitchFamily="18" charset="0"/>
              </a:rPr>
              <a:t>Template</a:t>
            </a:r>
            <a:endParaRPr lang="en-US" sz="4000" b="1" dirty="0">
              <a:solidFill>
                <a:srgbClr val="F8F8F8"/>
              </a:solidFill>
              <a:latin typeface="Times New Roman" pitchFamily="18" charset="0"/>
              <a:cs typeface="Times New Roman" pitchFamily="18" charset="0"/>
            </a:endParaRPr>
          </a:p>
        </p:txBody>
      </p:sp>
      <p:sp>
        <p:nvSpPr>
          <p:cNvPr id="73" name="Text Box 14"/>
          <p:cNvSpPr txBox="1">
            <a:spLocks noChangeArrowheads="1"/>
          </p:cNvSpPr>
          <p:nvPr/>
        </p:nvSpPr>
        <p:spPr bwMode="auto">
          <a:xfrm>
            <a:off x="786338" y="6215065"/>
            <a:ext cx="10050761" cy="11757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eaLnBrk="1" hangingPunct="1"/>
            <a:r>
              <a:rPr lang="en-US" sz="3200" dirty="0">
                <a:solidFill>
                  <a:srgbClr val="000000"/>
                </a:solidFill>
                <a:latin typeface="Times New Roman" pitchFamily="18" charset="0"/>
                <a:cs typeface="Times New Roman" pitchFamily="18" charset="0"/>
              </a:rPr>
              <a:t>This template </a:t>
            </a:r>
            <a:r>
              <a:rPr lang="en-US" sz="3200" dirty="0" smtClean="0">
                <a:solidFill>
                  <a:srgbClr val="000000"/>
                </a:solidFill>
                <a:latin typeface="Times New Roman" pitchFamily="18" charset="0"/>
                <a:cs typeface="Times New Roman" pitchFamily="18" charset="0"/>
              </a:rPr>
              <a:t>is designed </a:t>
            </a:r>
            <a:r>
              <a:rPr lang="en-US" sz="3200" dirty="0">
                <a:solidFill>
                  <a:srgbClr val="000000"/>
                </a:solidFill>
                <a:latin typeface="Times New Roman" pitchFamily="18" charset="0"/>
                <a:cs typeface="Times New Roman" pitchFamily="18" charset="0"/>
              </a:rPr>
              <a:t>to produce a </a:t>
            </a:r>
            <a:r>
              <a:rPr lang="en-US" sz="3200" dirty="0" smtClean="0">
                <a:solidFill>
                  <a:srgbClr val="000000"/>
                </a:solidFill>
                <a:latin typeface="Times New Roman" pitchFamily="18" charset="0"/>
                <a:cs typeface="Times New Roman" pitchFamily="18" charset="0"/>
              </a:rPr>
              <a:t>48” x 36” </a:t>
            </a:r>
            <a:r>
              <a:rPr lang="en-US" sz="3200" dirty="0">
                <a:solidFill>
                  <a:srgbClr val="000000"/>
                </a:solidFill>
                <a:latin typeface="Times New Roman" pitchFamily="18" charset="0"/>
                <a:cs typeface="Times New Roman" pitchFamily="18" charset="0"/>
              </a:rPr>
              <a:t>poster</a:t>
            </a:r>
            <a:r>
              <a:rPr lang="en-US" sz="3200" dirty="0" smtClean="0">
                <a:solidFill>
                  <a:srgbClr val="000000"/>
                </a:solidFill>
                <a:latin typeface="Times New Roman" pitchFamily="18" charset="0"/>
                <a:cs typeface="Times New Roman" pitchFamily="18" charset="0"/>
              </a:rPr>
              <a:t>. It has a built-in 2” margin to ensure that the poster prints properly.  It is completely configurable, and you </a:t>
            </a:r>
            <a:r>
              <a:rPr lang="en-US" sz="3200" dirty="0">
                <a:solidFill>
                  <a:srgbClr val="000000"/>
                </a:solidFill>
                <a:latin typeface="Times New Roman" pitchFamily="18" charset="0"/>
                <a:cs typeface="Times New Roman" pitchFamily="18" charset="0"/>
              </a:rPr>
              <a:t>can </a:t>
            </a:r>
            <a:r>
              <a:rPr lang="en-US" sz="3200" dirty="0" smtClean="0">
                <a:solidFill>
                  <a:srgbClr val="000000"/>
                </a:solidFill>
                <a:latin typeface="Times New Roman" pitchFamily="18" charset="0"/>
                <a:cs typeface="Times New Roman" pitchFamily="18" charset="0"/>
              </a:rPr>
              <a:t>modify the text, the headings, and the size of font </a:t>
            </a:r>
            <a:r>
              <a:rPr lang="en-US" sz="3200" dirty="0">
                <a:solidFill>
                  <a:srgbClr val="000000"/>
                </a:solidFill>
                <a:latin typeface="Times New Roman" pitchFamily="18" charset="0"/>
                <a:cs typeface="Times New Roman" pitchFamily="18" charset="0"/>
              </a:rPr>
              <a:t>as needed for your </a:t>
            </a:r>
            <a:r>
              <a:rPr lang="en-US" sz="3200" dirty="0" smtClean="0">
                <a:solidFill>
                  <a:srgbClr val="000000"/>
                </a:solidFill>
                <a:latin typeface="Times New Roman" pitchFamily="18" charset="0"/>
                <a:cs typeface="Times New Roman" pitchFamily="18" charset="0"/>
              </a:rPr>
              <a:t>presentation.</a:t>
            </a:r>
          </a:p>
          <a:p>
            <a:r>
              <a:rPr lang="en-US" sz="3200" dirty="0">
                <a:solidFill>
                  <a:srgbClr val="000000"/>
                </a:solidFill>
                <a:latin typeface="Times New Roman" pitchFamily="18" charset="0"/>
                <a:cs typeface="Times New Roman" pitchFamily="18" charset="0"/>
              </a:rPr>
              <a:t/>
            </a:r>
            <a:br>
              <a:rPr lang="en-US" sz="3200" dirty="0">
                <a:solidFill>
                  <a:srgbClr val="000000"/>
                </a:solidFill>
                <a:latin typeface="Times New Roman" pitchFamily="18" charset="0"/>
                <a:cs typeface="Times New Roman" pitchFamily="18" charset="0"/>
              </a:rPr>
            </a:br>
            <a:r>
              <a:rPr lang="en-US" sz="3200" dirty="0">
                <a:solidFill>
                  <a:srgbClr val="000000"/>
                </a:solidFill>
                <a:latin typeface="Times New Roman" pitchFamily="18" charset="0"/>
                <a:cs typeface="Times New Roman" pitchFamily="18" charset="0"/>
              </a:rPr>
              <a:t>By using this </a:t>
            </a:r>
            <a:r>
              <a:rPr lang="en-US" sz="3200" dirty="0" smtClean="0">
                <a:solidFill>
                  <a:srgbClr val="000000"/>
                </a:solidFill>
                <a:latin typeface="Times New Roman" pitchFamily="18" charset="0"/>
                <a:cs typeface="Times New Roman" pitchFamily="18" charset="0"/>
              </a:rPr>
              <a:t>template, your </a:t>
            </a:r>
            <a:r>
              <a:rPr lang="en-US" sz="3200" dirty="0">
                <a:solidFill>
                  <a:srgbClr val="000000"/>
                </a:solidFill>
                <a:latin typeface="Times New Roman" pitchFamily="18" charset="0"/>
                <a:cs typeface="Times New Roman" pitchFamily="18" charset="0"/>
              </a:rPr>
              <a:t>poster will look professional, </a:t>
            </a:r>
            <a:r>
              <a:rPr lang="en-US" sz="3200" dirty="0" smtClean="0">
                <a:solidFill>
                  <a:srgbClr val="000000"/>
                </a:solidFill>
                <a:latin typeface="Times New Roman" pitchFamily="18" charset="0"/>
                <a:cs typeface="Times New Roman" pitchFamily="18" charset="0"/>
              </a:rPr>
              <a:t>be easy </a:t>
            </a:r>
            <a:r>
              <a:rPr lang="en-US" sz="3200" dirty="0">
                <a:solidFill>
                  <a:srgbClr val="000000"/>
                </a:solidFill>
                <a:latin typeface="Times New Roman" pitchFamily="18" charset="0"/>
                <a:cs typeface="Times New Roman" pitchFamily="18" charset="0"/>
              </a:rPr>
              <a:t>to </a:t>
            </a:r>
            <a:r>
              <a:rPr lang="en-US" sz="3200" dirty="0" smtClean="0">
                <a:solidFill>
                  <a:srgbClr val="000000"/>
                </a:solidFill>
                <a:latin typeface="Times New Roman" pitchFamily="18" charset="0"/>
                <a:cs typeface="Times New Roman" pitchFamily="18" charset="0"/>
              </a:rPr>
              <a:t>read, </a:t>
            </a:r>
            <a:r>
              <a:rPr lang="en-US" sz="3200" dirty="0">
                <a:solidFill>
                  <a:srgbClr val="000000"/>
                </a:solidFill>
                <a:latin typeface="Times New Roman" pitchFamily="18" charset="0"/>
                <a:cs typeface="Times New Roman" pitchFamily="18" charset="0"/>
              </a:rPr>
              <a:t>and save you valuable time </a:t>
            </a:r>
            <a:r>
              <a:rPr lang="en-US" sz="3200" dirty="0" smtClean="0">
                <a:solidFill>
                  <a:srgbClr val="000000"/>
                </a:solidFill>
                <a:latin typeface="Times New Roman" pitchFamily="18" charset="0"/>
                <a:cs typeface="Times New Roman" pitchFamily="18" charset="0"/>
              </a:rPr>
              <a:t>by pre-configuring the proper </a:t>
            </a:r>
            <a:r>
              <a:rPr lang="en-US" sz="3200" dirty="0">
                <a:solidFill>
                  <a:srgbClr val="000000"/>
                </a:solidFill>
                <a:latin typeface="Times New Roman" pitchFamily="18" charset="0"/>
                <a:cs typeface="Times New Roman" pitchFamily="18" charset="0"/>
              </a:rPr>
              <a:t>placement of titles, </a:t>
            </a:r>
            <a:r>
              <a:rPr lang="en-US" sz="3200" dirty="0" smtClean="0">
                <a:solidFill>
                  <a:srgbClr val="000000"/>
                </a:solidFill>
                <a:latin typeface="Times New Roman" pitchFamily="18" charset="0"/>
                <a:cs typeface="Times New Roman" pitchFamily="18" charset="0"/>
              </a:rPr>
              <a:t>subtitles, </a:t>
            </a:r>
            <a:r>
              <a:rPr lang="en-US" sz="3200" dirty="0">
                <a:solidFill>
                  <a:srgbClr val="000000"/>
                </a:solidFill>
                <a:latin typeface="Times New Roman" pitchFamily="18" charset="0"/>
                <a:cs typeface="Times New Roman" pitchFamily="18" charset="0"/>
              </a:rPr>
              <a:t>and text body. Before you </a:t>
            </a:r>
            <a:r>
              <a:rPr lang="en-US" sz="3200" dirty="0" smtClean="0">
                <a:solidFill>
                  <a:srgbClr val="000000"/>
                </a:solidFill>
                <a:latin typeface="Times New Roman" pitchFamily="18" charset="0"/>
                <a:cs typeface="Times New Roman" pitchFamily="18" charset="0"/>
              </a:rPr>
              <a:t>start, read </a:t>
            </a:r>
            <a:r>
              <a:rPr lang="en-US" sz="3200" dirty="0">
                <a:solidFill>
                  <a:srgbClr val="000000"/>
                </a:solidFill>
                <a:latin typeface="Times New Roman" pitchFamily="18" charset="0"/>
                <a:cs typeface="Times New Roman" pitchFamily="18" charset="0"/>
              </a:rPr>
              <a:t>all the information in each of the columns! It’s all there to help you make a better poster.</a:t>
            </a:r>
          </a:p>
          <a:p>
            <a:pPr eaLnBrk="1" hangingPunct="1"/>
            <a:r>
              <a:rPr lang="en-US" sz="3200" dirty="0">
                <a:solidFill>
                  <a:srgbClr val="000000"/>
                </a:solidFill>
                <a:latin typeface="Times New Roman" pitchFamily="18" charset="0"/>
                <a:cs typeface="Times New Roman" pitchFamily="18" charset="0"/>
              </a:rPr>
              <a:t/>
            </a:r>
            <a:br>
              <a:rPr lang="en-US" sz="3200" dirty="0">
                <a:solidFill>
                  <a:srgbClr val="000000"/>
                </a:solidFill>
                <a:latin typeface="Times New Roman" pitchFamily="18" charset="0"/>
                <a:cs typeface="Times New Roman" pitchFamily="18" charset="0"/>
              </a:rPr>
            </a:br>
            <a:r>
              <a:rPr lang="en-US" sz="3200" dirty="0">
                <a:solidFill>
                  <a:srgbClr val="000000"/>
                </a:solidFill>
                <a:latin typeface="Times New Roman" pitchFamily="18" charset="0"/>
                <a:cs typeface="Times New Roman" pitchFamily="18" charset="0"/>
              </a:rPr>
              <a:t>For poster design </a:t>
            </a:r>
            <a:r>
              <a:rPr lang="en-US" sz="3200" dirty="0" smtClean="0">
                <a:solidFill>
                  <a:srgbClr val="000000"/>
                </a:solidFill>
                <a:latin typeface="Times New Roman" pitchFamily="18" charset="0"/>
                <a:cs typeface="Times New Roman" pitchFamily="18" charset="0"/>
              </a:rPr>
              <a:t>beginners, there are many </a:t>
            </a:r>
            <a:r>
              <a:rPr lang="en-US" sz="3200" dirty="0">
                <a:solidFill>
                  <a:srgbClr val="000000"/>
                </a:solidFill>
                <a:latin typeface="Times New Roman" pitchFamily="18" charset="0"/>
                <a:cs typeface="Times New Roman" pitchFamily="18" charset="0"/>
              </a:rPr>
              <a:t>helpful tips </a:t>
            </a:r>
            <a:r>
              <a:rPr lang="en-US" sz="3200" dirty="0" smtClean="0">
                <a:solidFill>
                  <a:srgbClr val="000000"/>
                </a:solidFill>
                <a:latin typeface="Times New Roman" pitchFamily="18" charset="0"/>
                <a:cs typeface="Times New Roman" pitchFamily="18" charset="0"/>
              </a:rPr>
              <a:t>on </a:t>
            </a:r>
            <a:r>
              <a:rPr lang="en-US" sz="3200" dirty="0">
                <a:solidFill>
                  <a:srgbClr val="000000"/>
                </a:solidFill>
                <a:latin typeface="Times New Roman" pitchFamily="18" charset="0"/>
                <a:cs typeface="Times New Roman" pitchFamily="18" charset="0"/>
              </a:rPr>
              <a:t>the poster template itself. </a:t>
            </a:r>
            <a:r>
              <a:rPr lang="en-US" sz="3200" dirty="0" smtClean="0">
                <a:solidFill>
                  <a:srgbClr val="000000"/>
                </a:solidFill>
                <a:latin typeface="Times New Roman" pitchFamily="18" charset="0"/>
                <a:cs typeface="Times New Roman" pitchFamily="18" charset="0"/>
              </a:rPr>
              <a:t> For </a:t>
            </a:r>
            <a:r>
              <a:rPr lang="en-US" sz="3200" dirty="0">
                <a:solidFill>
                  <a:srgbClr val="000000"/>
                </a:solidFill>
                <a:latin typeface="Times New Roman" pitchFamily="18" charset="0"/>
                <a:cs typeface="Times New Roman" pitchFamily="18" charset="0"/>
              </a:rPr>
              <a:t>better understanding of the poster-making process, </a:t>
            </a:r>
            <a:r>
              <a:rPr lang="en-US" sz="3200" dirty="0" smtClean="0">
                <a:solidFill>
                  <a:srgbClr val="000000"/>
                </a:solidFill>
                <a:latin typeface="Times New Roman" pitchFamily="18" charset="0"/>
                <a:cs typeface="Times New Roman" pitchFamily="18" charset="0"/>
              </a:rPr>
              <a:t>refer to the online presentations in the student-only section of the web site. This will </a:t>
            </a:r>
            <a:r>
              <a:rPr lang="en-US" sz="3200" dirty="0">
                <a:solidFill>
                  <a:srgbClr val="000000"/>
                </a:solidFill>
                <a:latin typeface="Times New Roman" pitchFamily="18" charset="0"/>
                <a:cs typeface="Times New Roman" pitchFamily="18" charset="0"/>
              </a:rPr>
              <a:t>guide you through the poster design process and answer most of your poster production questions. </a:t>
            </a:r>
          </a:p>
          <a:p>
            <a:pPr eaLnBrk="1" hangingPunct="1"/>
            <a:r>
              <a:rPr lang="en-US" sz="3200" dirty="0">
                <a:solidFill>
                  <a:srgbClr val="000000"/>
                </a:solidFill>
                <a:latin typeface="Times New Roman" pitchFamily="18" charset="0"/>
                <a:cs typeface="Times New Roman" pitchFamily="18" charset="0"/>
              </a:rPr>
              <a:t/>
            </a:r>
            <a:br>
              <a:rPr lang="en-US" sz="3200" dirty="0">
                <a:solidFill>
                  <a:srgbClr val="000000"/>
                </a:solidFill>
                <a:latin typeface="Times New Roman" pitchFamily="18" charset="0"/>
                <a:cs typeface="Times New Roman" pitchFamily="18" charset="0"/>
              </a:rPr>
            </a:br>
            <a:r>
              <a:rPr lang="en-US" sz="3200" dirty="0">
                <a:solidFill>
                  <a:srgbClr val="000000"/>
                </a:solidFill>
                <a:latin typeface="Times New Roman" pitchFamily="18" charset="0"/>
                <a:cs typeface="Times New Roman" pitchFamily="18" charset="0"/>
              </a:rPr>
              <a:t>For further </a:t>
            </a:r>
            <a:r>
              <a:rPr lang="en-US" sz="3200" dirty="0" smtClean="0">
                <a:solidFill>
                  <a:srgbClr val="000000"/>
                </a:solidFill>
                <a:latin typeface="Times New Roman" pitchFamily="18" charset="0"/>
                <a:cs typeface="Times New Roman" pitchFamily="18" charset="0"/>
              </a:rPr>
              <a:t>assistance, contact Ian Levstein at (304) 691-8966.</a:t>
            </a:r>
            <a:endParaRPr lang="en-US" sz="3200" b="1" dirty="0">
              <a:solidFill>
                <a:srgbClr val="000000"/>
              </a:solidFill>
              <a:latin typeface="Times New Roman" pitchFamily="18" charset="0"/>
              <a:cs typeface="Times New Roman" pitchFamily="18" charset="0"/>
            </a:endParaRPr>
          </a:p>
        </p:txBody>
      </p:sp>
      <p:sp>
        <p:nvSpPr>
          <p:cNvPr id="74" name="Text Box 388"/>
          <p:cNvSpPr txBox="1">
            <a:spLocks noChangeArrowheads="1"/>
          </p:cNvSpPr>
          <p:nvPr/>
        </p:nvSpPr>
        <p:spPr bwMode="auto">
          <a:xfrm>
            <a:off x="786638" y="17773486"/>
            <a:ext cx="10050462" cy="70769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4000" b="1" dirty="0">
                <a:solidFill>
                  <a:srgbClr val="F8F8F8"/>
                </a:solidFill>
                <a:latin typeface="Times New Roman" pitchFamily="18" charset="0"/>
                <a:cs typeface="Times New Roman" pitchFamily="18" charset="0"/>
              </a:rPr>
              <a:t>Poster Basics – Poster Layout</a:t>
            </a:r>
          </a:p>
        </p:txBody>
      </p:sp>
      <p:grpSp>
        <p:nvGrpSpPr>
          <p:cNvPr id="75" name="Group 74"/>
          <p:cNvGrpSpPr/>
          <p:nvPr/>
        </p:nvGrpSpPr>
        <p:grpSpPr>
          <a:xfrm>
            <a:off x="1507350" y="29470212"/>
            <a:ext cx="8336628" cy="2321002"/>
            <a:chOff x="-8542789" y="14996788"/>
            <a:chExt cx="8336628" cy="2321002"/>
          </a:xfrm>
        </p:grpSpPr>
        <p:grpSp>
          <p:nvGrpSpPr>
            <p:cNvPr id="76" name="Group 75"/>
            <p:cNvGrpSpPr>
              <a:grpSpLocks/>
            </p:cNvGrpSpPr>
            <p:nvPr/>
          </p:nvGrpSpPr>
          <p:grpSpPr bwMode="auto">
            <a:xfrm>
              <a:off x="-8542789" y="15034037"/>
              <a:ext cx="2577026" cy="2279165"/>
              <a:chOff x="743" y="15390"/>
              <a:chExt cx="1765" cy="1362"/>
            </a:xfrm>
          </p:grpSpPr>
          <p:pic>
            <p:nvPicPr>
              <p:cNvPr id="87" name="Picture 86"/>
              <p:cNvPicPr>
                <a:picLocks noChangeAspect="1" noChangeArrowheads="1"/>
              </p:cNvPicPr>
              <p:nvPr/>
            </p:nvPicPr>
            <p:blipFill>
              <a:blip r:embed="rId3">
                <a:lum contrast="18000"/>
                <a:extLst>
                  <a:ext uri="{28A0092B-C50C-407E-A947-70E740481C1C}">
                    <a14:useLocalDpi xmlns:a14="http://schemas.microsoft.com/office/drawing/2010/main" val="0"/>
                  </a:ext>
                </a:extLst>
              </a:blip>
              <a:srcRect/>
              <a:stretch>
                <a:fillRect/>
              </a:stretch>
            </p:blipFill>
            <p:spPr bwMode="auto">
              <a:xfrm>
                <a:off x="743" y="15390"/>
                <a:ext cx="1765" cy="11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8" name="Text Box 394"/>
              <p:cNvSpPr txBox="1">
                <a:spLocks noChangeArrowheads="1"/>
              </p:cNvSpPr>
              <p:nvPr/>
            </p:nvSpPr>
            <p:spPr bwMode="auto">
              <a:xfrm>
                <a:off x="750" y="16568"/>
                <a:ext cx="1758"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eaLnBrk="1" hangingPunct="1">
                  <a:spcBef>
                    <a:spcPct val="50000"/>
                  </a:spcBef>
                </a:pPr>
                <a:r>
                  <a:rPr lang="en-US" sz="2000" dirty="0">
                    <a:solidFill>
                      <a:srgbClr val="009900"/>
                    </a:solidFill>
                    <a:latin typeface="Times New Roman" pitchFamily="18" charset="0"/>
                    <a:cs typeface="Times New Roman" pitchFamily="18" charset="0"/>
                  </a:rPr>
                  <a:t>Figure 1</a:t>
                </a:r>
              </a:p>
            </p:txBody>
          </p:sp>
        </p:grpSp>
        <p:grpSp>
          <p:nvGrpSpPr>
            <p:cNvPr id="77" name="Group 76"/>
            <p:cNvGrpSpPr>
              <a:grpSpLocks/>
            </p:cNvGrpSpPr>
            <p:nvPr/>
          </p:nvGrpSpPr>
          <p:grpSpPr bwMode="auto">
            <a:xfrm>
              <a:off x="-5675557" y="15031930"/>
              <a:ext cx="2577017" cy="2285860"/>
              <a:chOff x="2772" y="15390"/>
              <a:chExt cx="1765" cy="1366"/>
            </a:xfrm>
          </p:grpSpPr>
          <p:pic>
            <p:nvPicPr>
              <p:cNvPr id="85" name="Picture 84"/>
              <p:cNvPicPr>
                <a:picLocks noChangeAspect="1" noChangeArrowheads="1"/>
              </p:cNvPicPr>
              <p:nvPr/>
            </p:nvPicPr>
            <p:blipFill>
              <a:blip r:embed="rId4">
                <a:lum contrast="18000"/>
                <a:extLst>
                  <a:ext uri="{28A0092B-C50C-407E-A947-70E740481C1C}">
                    <a14:useLocalDpi xmlns:a14="http://schemas.microsoft.com/office/drawing/2010/main" val="0"/>
                  </a:ext>
                </a:extLst>
              </a:blip>
              <a:srcRect/>
              <a:stretch>
                <a:fillRect/>
              </a:stretch>
            </p:blipFill>
            <p:spPr bwMode="auto">
              <a:xfrm>
                <a:off x="2772" y="15390"/>
                <a:ext cx="1765" cy="11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6" name="Text Box 397"/>
              <p:cNvSpPr txBox="1">
                <a:spLocks noChangeArrowheads="1"/>
              </p:cNvSpPr>
              <p:nvPr/>
            </p:nvSpPr>
            <p:spPr bwMode="auto">
              <a:xfrm>
                <a:off x="2780" y="16572"/>
                <a:ext cx="175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eaLnBrk="1" hangingPunct="1">
                  <a:spcBef>
                    <a:spcPct val="50000"/>
                  </a:spcBef>
                </a:pPr>
                <a:r>
                  <a:rPr lang="en-US" sz="2000" dirty="0">
                    <a:solidFill>
                      <a:srgbClr val="009900"/>
                    </a:solidFill>
                    <a:latin typeface="Times New Roman" pitchFamily="18" charset="0"/>
                    <a:cs typeface="Times New Roman" pitchFamily="18" charset="0"/>
                  </a:rPr>
                  <a:t>Figure 2</a:t>
                </a:r>
              </a:p>
            </p:txBody>
          </p:sp>
        </p:grpSp>
        <p:grpSp>
          <p:nvGrpSpPr>
            <p:cNvPr id="78" name="Group 77"/>
            <p:cNvGrpSpPr>
              <a:grpSpLocks/>
            </p:cNvGrpSpPr>
            <p:nvPr/>
          </p:nvGrpSpPr>
          <p:grpSpPr bwMode="auto">
            <a:xfrm>
              <a:off x="-2793395" y="14996788"/>
              <a:ext cx="2381365" cy="2314308"/>
              <a:chOff x="4801" y="15369"/>
              <a:chExt cx="1631" cy="1383"/>
            </a:xfrm>
          </p:grpSpPr>
          <p:pic>
            <p:nvPicPr>
              <p:cNvPr id="80" name="Picture 79"/>
              <p:cNvPicPr>
                <a:picLocks noChangeAspect="1" noChangeArrowheads="1"/>
              </p:cNvPicPr>
              <p:nvPr/>
            </p:nvPicPr>
            <p:blipFill>
              <a:blip r:embed="rId5">
                <a:lum contrast="30000"/>
                <a:extLst>
                  <a:ext uri="{28A0092B-C50C-407E-A947-70E740481C1C}">
                    <a14:useLocalDpi xmlns:a14="http://schemas.microsoft.com/office/drawing/2010/main" val="0"/>
                  </a:ext>
                </a:extLst>
              </a:blip>
              <a:srcRect/>
              <a:stretch>
                <a:fillRect/>
              </a:stretch>
            </p:blipFill>
            <p:spPr bwMode="auto">
              <a:xfrm>
                <a:off x="4801" y="15803"/>
                <a:ext cx="1631" cy="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1" name="Group 80"/>
              <p:cNvGrpSpPr>
                <a:grpSpLocks/>
              </p:cNvGrpSpPr>
              <p:nvPr/>
            </p:nvGrpSpPr>
            <p:grpSpPr bwMode="auto">
              <a:xfrm>
                <a:off x="4801" y="15369"/>
                <a:ext cx="1631" cy="1198"/>
                <a:chOff x="4801" y="15369"/>
                <a:chExt cx="1631" cy="1198"/>
              </a:xfrm>
            </p:grpSpPr>
            <p:pic>
              <p:nvPicPr>
                <p:cNvPr id="83" name="Picture 82"/>
                <p:cNvPicPr>
                  <a:picLocks noChangeAspect="1" noChangeArrowheads="1"/>
                </p:cNvPicPr>
                <p:nvPr/>
              </p:nvPicPr>
              <p:blipFill>
                <a:blip r:embed="rId6">
                  <a:lum contrast="30000"/>
                  <a:extLst>
                    <a:ext uri="{28A0092B-C50C-407E-A947-70E740481C1C}">
                      <a14:useLocalDpi xmlns:a14="http://schemas.microsoft.com/office/drawing/2010/main" val="0"/>
                    </a:ext>
                  </a:extLst>
                </a:blip>
                <a:srcRect/>
                <a:stretch>
                  <a:fillRect/>
                </a:stretch>
              </p:blipFill>
              <p:spPr bwMode="auto">
                <a:xfrm>
                  <a:off x="4801" y="15369"/>
                  <a:ext cx="1631" cy="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4" name="Picture 83"/>
                <p:cNvPicPr>
                  <a:picLocks noChangeAspect="1" noChangeArrowheads="1"/>
                </p:cNvPicPr>
                <p:nvPr/>
              </p:nvPicPr>
              <p:blipFill>
                <a:blip r:embed="rId7">
                  <a:lum contrast="30000"/>
                  <a:extLst>
                    <a:ext uri="{28A0092B-C50C-407E-A947-70E740481C1C}">
                      <a14:useLocalDpi xmlns:a14="http://schemas.microsoft.com/office/drawing/2010/main" val="0"/>
                    </a:ext>
                  </a:extLst>
                </a:blip>
                <a:srcRect/>
                <a:stretch>
                  <a:fillRect/>
                </a:stretch>
              </p:blipFill>
              <p:spPr bwMode="auto">
                <a:xfrm>
                  <a:off x="4801" y="16238"/>
                  <a:ext cx="1631" cy="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82" name="Text Box 403"/>
              <p:cNvSpPr txBox="1">
                <a:spLocks noChangeArrowheads="1"/>
              </p:cNvSpPr>
              <p:nvPr/>
            </p:nvSpPr>
            <p:spPr bwMode="auto">
              <a:xfrm>
                <a:off x="4801" y="16568"/>
                <a:ext cx="1631"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eaLnBrk="1" hangingPunct="1">
                  <a:spcBef>
                    <a:spcPct val="50000"/>
                  </a:spcBef>
                </a:pPr>
                <a:r>
                  <a:rPr lang="en-US" sz="2000" dirty="0">
                    <a:solidFill>
                      <a:srgbClr val="009900"/>
                    </a:solidFill>
                    <a:latin typeface="Times New Roman" pitchFamily="18" charset="0"/>
                    <a:cs typeface="Times New Roman" pitchFamily="18" charset="0"/>
                  </a:rPr>
                  <a:t>Figure 3</a:t>
                </a:r>
              </a:p>
            </p:txBody>
          </p:sp>
        </p:grpSp>
        <p:sp>
          <p:nvSpPr>
            <p:cNvPr id="79" name="Text Box 404"/>
            <p:cNvSpPr txBox="1">
              <a:spLocks noChangeArrowheads="1"/>
            </p:cNvSpPr>
            <p:nvPr/>
          </p:nvSpPr>
          <p:spPr bwMode="auto">
            <a:xfrm>
              <a:off x="-384289" y="15238048"/>
              <a:ext cx="178128" cy="169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eaLnBrk="1" hangingPunct="1">
                <a:spcBef>
                  <a:spcPct val="50000"/>
                </a:spcBef>
              </a:pPr>
              <a:r>
                <a:rPr lang="en-US" sz="1100" dirty="0">
                  <a:solidFill>
                    <a:srgbClr val="009900"/>
                  </a:solidFill>
                </a:rPr>
                <a:t>A</a:t>
              </a:r>
            </a:p>
            <a:p>
              <a:pPr eaLnBrk="1" hangingPunct="1">
                <a:spcBef>
                  <a:spcPct val="50000"/>
                </a:spcBef>
              </a:pPr>
              <a:endParaRPr lang="en-US" sz="1100" dirty="0" smtClean="0">
                <a:solidFill>
                  <a:srgbClr val="009900"/>
                </a:solidFill>
              </a:endParaRPr>
            </a:p>
            <a:p>
              <a:pPr eaLnBrk="1" hangingPunct="1">
                <a:spcBef>
                  <a:spcPct val="50000"/>
                </a:spcBef>
              </a:pPr>
              <a:endParaRPr lang="en-US" sz="1100" dirty="0">
                <a:solidFill>
                  <a:srgbClr val="009900"/>
                </a:solidFill>
              </a:endParaRPr>
            </a:p>
            <a:p>
              <a:pPr eaLnBrk="1" hangingPunct="1">
                <a:spcBef>
                  <a:spcPct val="50000"/>
                </a:spcBef>
              </a:pPr>
              <a:r>
                <a:rPr lang="en-US" sz="1100" dirty="0" smtClean="0">
                  <a:solidFill>
                    <a:srgbClr val="009900"/>
                  </a:solidFill>
                </a:rPr>
                <a:t>B</a:t>
              </a:r>
            </a:p>
            <a:p>
              <a:pPr eaLnBrk="1" hangingPunct="1">
                <a:spcBef>
                  <a:spcPct val="50000"/>
                </a:spcBef>
              </a:pPr>
              <a:endParaRPr lang="en-US" sz="1100" dirty="0">
                <a:solidFill>
                  <a:srgbClr val="009900"/>
                </a:solidFill>
              </a:endParaRPr>
            </a:p>
            <a:p>
              <a:pPr eaLnBrk="1" hangingPunct="1">
                <a:spcBef>
                  <a:spcPct val="50000"/>
                </a:spcBef>
              </a:pPr>
              <a:endParaRPr lang="en-US" sz="1100" dirty="0" smtClean="0">
                <a:solidFill>
                  <a:srgbClr val="009900"/>
                </a:solidFill>
              </a:endParaRPr>
            </a:p>
            <a:p>
              <a:pPr eaLnBrk="1" hangingPunct="1">
                <a:spcBef>
                  <a:spcPct val="50000"/>
                </a:spcBef>
              </a:pPr>
              <a:r>
                <a:rPr lang="en-US" sz="1100" dirty="0">
                  <a:solidFill>
                    <a:srgbClr val="009900"/>
                  </a:solidFill>
                </a:rPr>
                <a:t>C</a:t>
              </a:r>
            </a:p>
          </p:txBody>
        </p:sp>
      </p:grpSp>
      <p:sp>
        <p:nvSpPr>
          <p:cNvPr id="89" name="Text Box 405"/>
          <p:cNvSpPr txBox="1">
            <a:spLocks noChangeArrowheads="1"/>
          </p:cNvSpPr>
          <p:nvPr/>
        </p:nvSpPr>
        <p:spPr bwMode="auto">
          <a:xfrm>
            <a:off x="11660954" y="5642810"/>
            <a:ext cx="10073509" cy="70769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4000" b="1" dirty="0">
                <a:solidFill>
                  <a:srgbClr val="F8F8F8"/>
                </a:solidFill>
                <a:latin typeface="Times New Roman" pitchFamily="18" charset="0"/>
                <a:cs typeface="Times New Roman" pitchFamily="18" charset="0"/>
              </a:rPr>
              <a:t>Text Sizes</a:t>
            </a:r>
          </a:p>
        </p:txBody>
      </p:sp>
      <p:sp>
        <p:nvSpPr>
          <p:cNvPr id="90" name="Text Box 406"/>
          <p:cNvSpPr txBox="1">
            <a:spLocks noChangeArrowheads="1"/>
          </p:cNvSpPr>
          <p:nvPr/>
        </p:nvSpPr>
        <p:spPr bwMode="auto">
          <a:xfrm>
            <a:off x="11662939" y="6103940"/>
            <a:ext cx="10071525" cy="1027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eaLnBrk="1" hangingPunct="1"/>
            <a:r>
              <a:rPr lang="en-US" sz="3200" dirty="0" smtClean="0">
                <a:solidFill>
                  <a:srgbClr val="000000"/>
                </a:solidFill>
                <a:latin typeface="Times New Roman" pitchFamily="18" charset="0"/>
                <a:cs typeface="Times New Roman" pitchFamily="18" charset="0"/>
              </a:rPr>
              <a:t>This </a:t>
            </a:r>
            <a:r>
              <a:rPr lang="en-US" sz="3200" dirty="0">
                <a:solidFill>
                  <a:srgbClr val="000000"/>
                </a:solidFill>
                <a:latin typeface="Times New Roman" pitchFamily="18" charset="0"/>
                <a:cs typeface="Times New Roman" pitchFamily="18" charset="0"/>
              </a:rPr>
              <a:t>template </a:t>
            </a:r>
            <a:r>
              <a:rPr lang="en-US" sz="3200" dirty="0" smtClean="0">
                <a:solidFill>
                  <a:srgbClr val="000000"/>
                </a:solidFill>
                <a:latin typeface="Times New Roman" pitchFamily="18" charset="0"/>
                <a:cs typeface="Times New Roman" pitchFamily="18" charset="0"/>
              </a:rPr>
              <a:t>uses Times New Roman </a:t>
            </a:r>
            <a:r>
              <a:rPr lang="en-US" sz="3200" dirty="0">
                <a:solidFill>
                  <a:srgbClr val="000000"/>
                </a:solidFill>
                <a:latin typeface="Times New Roman" pitchFamily="18" charset="0"/>
                <a:cs typeface="Times New Roman" pitchFamily="18" charset="0"/>
              </a:rPr>
              <a:t>font </a:t>
            </a:r>
            <a:r>
              <a:rPr lang="en-US" sz="3200" dirty="0" smtClean="0">
                <a:solidFill>
                  <a:srgbClr val="000000"/>
                </a:solidFill>
                <a:latin typeface="Times New Roman" pitchFamily="18" charset="0"/>
                <a:cs typeface="Times New Roman" pitchFamily="18" charset="0"/>
              </a:rPr>
              <a:t>at </a:t>
            </a:r>
            <a:r>
              <a:rPr lang="en-US" sz="3200" dirty="0">
                <a:solidFill>
                  <a:srgbClr val="000000"/>
                </a:solidFill>
                <a:latin typeface="Times New Roman" pitchFamily="18" charset="0"/>
                <a:cs typeface="Times New Roman" pitchFamily="18" charset="0"/>
              </a:rPr>
              <a:t>several </a:t>
            </a:r>
            <a:r>
              <a:rPr lang="en-US" sz="3200" dirty="0" smtClean="0">
                <a:solidFill>
                  <a:srgbClr val="000000"/>
                </a:solidFill>
                <a:latin typeface="Times New Roman" pitchFamily="18" charset="0"/>
                <a:cs typeface="Times New Roman" pitchFamily="18" charset="0"/>
              </a:rPr>
              <a:t>recommended (although not absolute) </a:t>
            </a:r>
            <a:r>
              <a:rPr lang="en-US" sz="3200" dirty="0">
                <a:solidFill>
                  <a:srgbClr val="000000"/>
                </a:solidFill>
                <a:latin typeface="Times New Roman" pitchFamily="18" charset="0"/>
                <a:cs typeface="Times New Roman" pitchFamily="18" charset="0"/>
              </a:rPr>
              <a:t>text </a:t>
            </a:r>
            <a:r>
              <a:rPr lang="en-US" sz="3200" dirty="0" smtClean="0">
                <a:solidFill>
                  <a:srgbClr val="000000"/>
                </a:solidFill>
                <a:latin typeface="Times New Roman" pitchFamily="18" charset="0"/>
                <a:cs typeface="Times New Roman" pitchFamily="18" charset="0"/>
              </a:rPr>
              <a:t>sizes:</a:t>
            </a:r>
          </a:p>
          <a:p>
            <a:pPr eaLnBrk="1" hangingPunct="1"/>
            <a:endParaRPr lang="en-US" sz="3200" dirty="0">
              <a:solidFill>
                <a:srgbClr val="000000"/>
              </a:solidFill>
              <a:latin typeface="Times New Roman" pitchFamily="18" charset="0"/>
              <a:cs typeface="Times New Roman" pitchFamily="18" charset="0"/>
            </a:endParaRPr>
          </a:p>
          <a:p>
            <a:pPr eaLnBrk="1" hangingPunct="1"/>
            <a:r>
              <a:rPr lang="en-US" sz="3200" dirty="0" smtClean="0">
                <a:solidFill>
                  <a:srgbClr val="000000"/>
                </a:solidFill>
                <a:latin typeface="Times New Roman" pitchFamily="18" charset="0"/>
                <a:cs typeface="Times New Roman" pitchFamily="18" charset="0"/>
              </a:rPr>
              <a:t>		Title – 96</a:t>
            </a:r>
          </a:p>
          <a:p>
            <a:pPr eaLnBrk="1" hangingPunct="1"/>
            <a:r>
              <a:rPr lang="en-US" sz="3200" dirty="0">
                <a:solidFill>
                  <a:srgbClr val="000000"/>
                </a:solidFill>
                <a:latin typeface="Times New Roman" pitchFamily="18" charset="0"/>
                <a:cs typeface="Times New Roman" pitchFamily="18" charset="0"/>
              </a:rPr>
              <a:t>	</a:t>
            </a:r>
            <a:r>
              <a:rPr lang="en-US" sz="3200" dirty="0" smtClean="0">
                <a:solidFill>
                  <a:srgbClr val="000000"/>
                </a:solidFill>
                <a:latin typeface="Times New Roman" pitchFamily="18" charset="0"/>
                <a:cs typeface="Times New Roman" pitchFamily="18" charset="0"/>
              </a:rPr>
              <a:t>	Authors – 54</a:t>
            </a:r>
          </a:p>
          <a:p>
            <a:pPr eaLnBrk="1" hangingPunct="1"/>
            <a:r>
              <a:rPr lang="en-US" sz="3200" dirty="0" smtClean="0">
                <a:solidFill>
                  <a:srgbClr val="000000"/>
                </a:solidFill>
                <a:latin typeface="Times New Roman" pitchFamily="18" charset="0"/>
                <a:cs typeface="Times New Roman" pitchFamily="18" charset="0"/>
              </a:rPr>
              <a:t>		Location – 40</a:t>
            </a:r>
          </a:p>
          <a:p>
            <a:pPr eaLnBrk="1" hangingPunct="1"/>
            <a:r>
              <a:rPr lang="en-US" sz="3200" dirty="0" smtClean="0">
                <a:solidFill>
                  <a:srgbClr val="000000"/>
                </a:solidFill>
                <a:latin typeface="Times New Roman" pitchFamily="18" charset="0"/>
                <a:cs typeface="Times New Roman" pitchFamily="18" charset="0"/>
              </a:rPr>
              <a:t>	</a:t>
            </a:r>
            <a:r>
              <a:rPr lang="en-US" sz="3200" dirty="0">
                <a:solidFill>
                  <a:srgbClr val="000000"/>
                </a:solidFill>
                <a:latin typeface="Times New Roman" pitchFamily="18" charset="0"/>
                <a:cs typeface="Times New Roman" pitchFamily="18" charset="0"/>
              </a:rPr>
              <a:t>	</a:t>
            </a:r>
            <a:r>
              <a:rPr lang="en-US" sz="3200" dirty="0" smtClean="0">
                <a:solidFill>
                  <a:srgbClr val="000000"/>
                </a:solidFill>
                <a:latin typeface="Times New Roman" pitchFamily="18" charset="0"/>
                <a:cs typeface="Times New Roman" pitchFamily="18" charset="0"/>
              </a:rPr>
              <a:t>Column Headers – 40</a:t>
            </a:r>
          </a:p>
          <a:p>
            <a:pPr eaLnBrk="1" hangingPunct="1"/>
            <a:r>
              <a:rPr lang="en-US" sz="3200" dirty="0" smtClean="0">
                <a:solidFill>
                  <a:srgbClr val="000000"/>
                </a:solidFill>
                <a:latin typeface="Times New Roman" pitchFamily="18" charset="0"/>
                <a:cs typeface="Times New Roman" pitchFamily="18" charset="0"/>
              </a:rPr>
              <a:t>	</a:t>
            </a:r>
            <a:r>
              <a:rPr lang="en-US" sz="3200" dirty="0">
                <a:solidFill>
                  <a:srgbClr val="000000"/>
                </a:solidFill>
                <a:latin typeface="Times New Roman" pitchFamily="18" charset="0"/>
                <a:cs typeface="Times New Roman" pitchFamily="18" charset="0"/>
              </a:rPr>
              <a:t>	</a:t>
            </a:r>
            <a:r>
              <a:rPr lang="en-US" sz="3200" dirty="0" smtClean="0">
                <a:solidFill>
                  <a:srgbClr val="000000"/>
                </a:solidFill>
                <a:latin typeface="Times New Roman" pitchFamily="18" charset="0"/>
                <a:cs typeface="Times New Roman" pitchFamily="18" charset="0"/>
              </a:rPr>
              <a:t>Text – 32</a:t>
            </a:r>
          </a:p>
          <a:p>
            <a:pPr eaLnBrk="1" hangingPunct="1"/>
            <a:r>
              <a:rPr lang="en-US" sz="3200" dirty="0" smtClean="0">
                <a:solidFill>
                  <a:srgbClr val="000000"/>
                </a:solidFill>
                <a:latin typeface="Times New Roman" pitchFamily="18" charset="0"/>
                <a:cs typeface="Times New Roman" pitchFamily="18" charset="0"/>
              </a:rPr>
              <a:t>		Figure Text – 20 </a:t>
            </a:r>
            <a:endParaRPr lang="en-US" sz="3200" dirty="0">
              <a:solidFill>
                <a:srgbClr val="000000"/>
              </a:solidFill>
              <a:latin typeface="Times New Roman" pitchFamily="18" charset="0"/>
              <a:cs typeface="Times New Roman" pitchFamily="18" charset="0"/>
            </a:endParaRPr>
          </a:p>
          <a:p>
            <a:pPr eaLnBrk="1" hangingPunct="1"/>
            <a:endParaRPr lang="en-US" sz="3200" dirty="0" smtClean="0">
              <a:solidFill>
                <a:srgbClr val="000000"/>
              </a:solidFill>
              <a:latin typeface="Times New Roman" pitchFamily="18" charset="0"/>
              <a:cs typeface="Times New Roman" pitchFamily="18" charset="0"/>
            </a:endParaRPr>
          </a:p>
          <a:p>
            <a:pPr eaLnBrk="1" hangingPunct="1"/>
            <a:r>
              <a:rPr lang="en-US" sz="3200" dirty="0" smtClean="0">
                <a:solidFill>
                  <a:srgbClr val="000000"/>
                </a:solidFill>
                <a:latin typeface="Times New Roman" pitchFamily="18" charset="0"/>
                <a:cs typeface="Times New Roman" pitchFamily="18" charset="0"/>
              </a:rPr>
              <a:t>You </a:t>
            </a:r>
            <a:r>
              <a:rPr lang="en-US" sz="3200" dirty="0">
                <a:solidFill>
                  <a:srgbClr val="000000"/>
                </a:solidFill>
                <a:latin typeface="Times New Roman" pitchFamily="18" charset="0"/>
                <a:cs typeface="Times New Roman" pitchFamily="18" charset="0"/>
              </a:rPr>
              <a:t>can use any </a:t>
            </a:r>
            <a:r>
              <a:rPr lang="en-US" sz="3200" dirty="0" smtClean="0">
                <a:solidFill>
                  <a:srgbClr val="000000"/>
                </a:solidFill>
                <a:latin typeface="Times New Roman" pitchFamily="18" charset="0"/>
                <a:cs typeface="Times New Roman" pitchFamily="18" charset="0"/>
              </a:rPr>
              <a:t>typeface and size you want, but you must be consistent. Don’t switch font types – ever! Keep in mind that a serif font (such as TNR) is easier to read on paper, while a sans serif font (such as </a:t>
            </a:r>
            <a:r>
              <a:rPr lang="en-US" sz="3200" dirty="0" smtClean="0">
                <a:solidFill>
                  <a:srgbClr val="000000"/>
                </a:solidFill>
                <a:latin typeface="Arial" pitchFamily="34" charset="0"/>
                <a:cs typeface="Arial" pitchFamily="34" charset="0"/>
              </a:rPr>
              <a:t>Arial</a:t>
            </a:r>
            <a:r>
              <a:rPr lang="en-US" sz="3200" dirty="0" smtClean="0">
                <a:solidFill>
                  <a:srgbClr val="000000"/>
                </a:solidFill>
                <a:latin typeface="Times New Roman" pitchFamily="18" charset="0"/>
                <a:cs typeface="Times New Roman" pitchFamily="18" charset="0"/>
              </a:rPr>
              <a:t>) is easier to read on a monitor. This poster will, ultimately, be printed, so TNR is more appropriate.</a:t>
            </a:r>
          </a:p>
          <a:p>
            <a:pPr eaLnBrk="1" hangingPunct="1"/>
            <a:endParaRPr lang="en-US" sz="3200" dirty="0" smtClean="0">
              <a:solidFill>
                <a:srgbClr val="000000"/>
              </a:solidFill>
              <a:latin typeface="Times New Roman" pitchFamily="18" charset="0"/>
              <a:cs typeface="Times New Roman" pitchFamily="18" charset="0"/>
            </a:endParaRPr>
          </a:p>
          <a:p>
            <a:pPr eaLnBrk="1" hangingPunct="1"/>
            <a:r>
              <a:rPr lang="en-US" sz="3200" dirty="0" smtClean="0">
                <a:solidFill>
                  <a:srgbClr val="000000"/>
                </a:solidFill>
                <a:latin typeface="Times New Roman" pitchFamily="18" charset="0"/>
                <a:cs typeface="Times New Roman" pitchFamily="18" charset="0"/>
              </a:rPr>
              <a:t>Remember – several small text boxes are easier to work with than a single large text box.</a:t>
            </a:r>
            <a:endParaRPr lang="en-US" sz="3200" dirty="0">
              <a:solidFill>
                <a:srgbClr val="000000"/>
              </a:solidFill>
              <a:latin typeface="Times New Roman" pitchFamily="18" charset="0"/>
              <a:cs typeface="Times New Roman" pitchFamily="18" charset="0"/>
            </a:endParaRPr>
          </a:p>
        </p:txBody>
      </p:sp>
      <p:sp>
        <p:nvSpPr>
          <p:cNvPr id="91" name="Text Box 410"/>
          <p:cNvSpPr txBox="1">
            <a:spLocks noChangeArrowheads="1"/>
          </p:cNvSpPr>
          <p:nvPr/>
        </p:nvSpPr>
        <p:spPr bwMode="auto">
          <a:xfrm>
            <a:off x="11660954" y="16693978"/>
            <a:ext cx="10073510" cy="70769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4000" b="1" dirty="0">
                <a:solidFill>
                  <a:srgbClr val="F8F8F8"/>
                </a:solidFill>
                <a:latin typeface="Times New Roman" pitchFamily="18" charset="0"/>
                <a:cs typeface="Times New Roman" pitchFamily="18" charset="0"/>
              </a:rPr>
              <a:t>Changing the </a:t>
            </a:r>
            <a:r>
              <a:rPr lang="en-US" sz="4000" b="1" dirty="0" smtClean="0">
                <a:solidFill>
                  <a:srgbClr val="F8F8F8"/>
                </a:solidFill>
                <a:latin typeface="Times New Roman" pitchFamily="18" charset="0"/>
                <a:cs typeface="Times New Roman" pitchFamily="18" charset="0"/>
              </a:rPr>
              <a:t>Poster’s Column Layout</a:t>
            </a:r>
            <a:endParaRPr lang="en-US" sz="4000" b="1" dirty="0">
              <a:solidFill>
                <a:srgbClr val="F8F8F8"/>
              </a:solidFill>
              <a:latin typeface="Times New Roman" pitchFamily="18" charset="0"/>
              <a:cs typeface="Times New Roman" pitchFamily="18" charset="0"/>
            </a:endParaRPr>
          </a:p>
        </p:txBody>
      </p:sp>
      <p:sp>
        <p:nvSpPr>
          <p:cNvPr id="94" name="Text Box 411"/>
          <p:cNvSpPr txBox="1">
            <a:spLocks noChangeArrowheads="1"/>
          </p:cNvSpPr>
          <p:nvPr/>
        </p:nvSpPr>
        <p:spPr bwMode="auto">
          <a:xfrm>
            <a:off x="11662939" y="17311515"/>
            <a:ext cx="10071525" cy="4862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r>
              <a:rPr lang="en-US" sz="3200" dirty="0" smtClean="0">
                <a:solidFill>
                  <a:srgbClr val="000000"/>
                </a:solidFill>
                <a:latin typeface="Times New Roman" pitchFamily="18" charset="0"/>
                <a:cs typeface="Times New Roman" pitchFamily="18" charset="0"/>
              </a:rPr>
              <a:t>Each </a:t>
            </a:r>
            <a:r>
              <a:rPr lang="en-US" sz="3200" dirty="0">
                <a:solidFill>
                  <a:srgbClr val="000000"/>
                </a:solidFill>
                <a:latin typeface="Times New Roman" pitchFamily="18" charset="0"/>
                <a:cs typeface="Times New Roman" pitchFamily="18" charset="0"/>
              </a:rPr>
              <a:t>of the 4 columns in this template is about 29”long by 11” </a:t>
            </a:r>
            <a:r>
              <a:rPr lang="en-US" sz="3200" dirty="0" smtClean="0">
                <a:solidFill>
                  <a:srgbClr val="000000"/>
                </a:solidFill>
                <a:latin typeface="Times New Roman" pitchFamily="18" charset="0"/>
                <a:cs typeface="Times New Roman" pitchFamily="18" charset="0"/>
              </a:rPr>
              <a:t>wide. Depending on how you design your poster, you may want to change the column layout configuration. If you do, be certain that all the columns are the same width and length, and that the space between the columns is the same.</a:t>
            </a:r>
          </a:p>
          <a:p>
            <a:endParaRPr lang="en-US" sz="3200" dirty="0">
              <a:solidFill>
                <a:srgbClr val="000000"/>
              </a:solidFill>
              <a:latin typeface="Times New Roman" pitchFamily="18" charset="0"/>
              <a:cs typeface="Times New Roman" pitchFamily="18" charset="0"/>
            </a:endParaRPr>
          </a:p>
          <a:p>
            <a:r>
              <a:rPr lang="en-US" sz="3200" dirty="0" smtClean="0">
                <a:solidFill>
                  <a:srgbClr val="000000"/>
                </a:solidFill>
                <a:latin typeface="Times New Roman" pitchFamily="18" charset="0"/>
                <a:cs typeface="Times New Roman" pitchFamily="18" charset="0"/>
              </a:rPr>
              <a:t>Above all else, be consistent.</a:t>
            </a:r>
            <a:endParaRPr lang="en-US" sz="3200" dirty="0">
              <a:solidFill>
                <a:srgbClr val="000000"/>
              </a:solidFill>
              <a:latin typeface="Times New Roman" pitchFamily="18" charset="0"/>
              <a:cs typeface="Times New Roman" pitchFamily="18" charset="0"/>
            </a:endParaRPr>
          </a:p>
        </p:txBody>
      </p:sp>
      <p:sp>
        <p:nvSpPr>
          <p:cNvPr id="119" name="Text Box 417"/>
          <p:cNvSpPr txBox="1">
            <a:spLocks noChangeArrowheads="1"/>
          </p:cNvSpPr>
          <p:nvPr/>
        </p:nvSpPr>
        <p:spPr bwMode="auto">
          <a:xfrm>
            <a:off x="11660954" y="23247350"/>
            <a:ext cx="10073508" cy="70769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4000" b="1" dirty="0">
                <a:solidFill>
                  <a:srgbClr val="F8F8F8"/>
                </a:solidFill>
                <a:latin typeface="Times New Roman" pitchFamily="18" charset="0"/>
                <a:cs typeface="Times New Roman" pitchFamily="18" charset="0"/>
              </a:rPr>
              <a:t>Customizing the </a:t>
            </a:r>
            <a:r>
              <a:rPr lang="en-US" sz="4000" b="1" dirty="0" smtClean="0">
                <a:solidFill>
                  <a:srgbClr val="F8F8F8"/>
                </a:solidFill>
                <a:latin typeface="Times New Roman" pitchFamily="18" charset="0"/>
                <a:cs typeface="Times New Roman" pitchFamily="18" charset="0"/>
              </a:rPr>
              <a:t>Template Color Schemes</a:t>
            </a:r>
            <a:endParaRPr lang="en-US" sz="4000" b="1" dirty="0">
              <a:solidFill>
                <a:srgbClr val="F8F8F8"/>
              </a:solidFill>
              <a:latin typeface="Times New Roman" pitchFamily="18" charset="0"/>
              <a:cs typeface="Times New Roman" pitchFamily="18" charset="0"/>
            </a:endParaRPr>
          </a:p>
        </p:txBody>
      </p:sp>
      <p:sp>
        <p:nvSpPr>
          <p:cNvPr id="120" name="Text Box 418"/>
          <p:cNvSpPr txBox="1">
            <a:spLocks noChangeArrowheads="1"/>
          </p:cNvSpPr>
          <p:nvPr/>
        </p:nvSpPr>
        <p:spPr bwMode="auto">
          <a:xfrm>
            <a:off x="11662939" y="23826789"/>
            <a:ext cx="10071525" cy="8309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eaLnBrk="1" hangingPunct="1"/>
            <a:r>
              <a:rPr lang="en-US" sz="3200" dirty="0">
                <a:solidFill>
                  <a:srgbClr val="000000"/>
                </a:solidFill>
                <a:latin typeface="Times New Roman" pitchFamily="18" charset="0"/>
                <a:cs typeface="Times New Roman" pitchFamily="18" charset="0"/>
              </a:rPr>
              <a:t>For those who wish to further personalize their poster presentation, </a:t>
            </a:r>
            <a:r>
              <a:rPr lang="en-US" sz="3200" dirty="0" smtClean="0">
                <a:solidFill>
                  <a:srgbClr val="000000"/>
                </a:solidFill>
                <a:latin typeface="Times New Roman" pitchFamily="18" charset="0"/>
                <a:cs typeface="Times New Roman" pitchFamily="18" charset="0"/>
              </a:rPr>
              <a:t>you can select from any number of alternative color schemes </a:t>
            </a:r>
            <a:r>
              <a:rPr lang="en-US" sz="3200" dirty="0">
                <a:solidFill>
                  <a:srgbClr val="000000"/>
                </a:solidFill>
                <a:latin typeface="Times New Roman" pitchFamily="18" charset="0"/>
                <a:cs typeface="Times New Roman" pitchFamily="18" charset="0"/>
              </a:rPr>
              <a:t>for this poster template</a:t>
            </a:r>
            <a:r>
              <a:rPr lang="en-US" sz="3200" dirty="0" smtClean="0">
                <a:solidFill>
                  <a:srgbClr val="000000"/>
                </a:solidFill>
                <a:latin typeface="Times New Roman" pitchFamily="18" charset="0"/>
                <a:cs typeface="Times New Roman" pitchFamily="18" charset="0"/>
              </a:rPr>
              <a:t>.</a:t>
            </a:r>
          </a:p>
          <a:p>
            <a:pPr eaLnBrk="1" hangingPunct="1"/>
            <a:r>
              <a:rPr lang="en-US" sz="3200" dirty="0" smtClean="0">
                <a:solidFill>
                  <a:srgbClr val="000000"/>
                </a:solidFill>
                <a:latin typeface="Times New Roman" pitchFamily="18" charset="0"/>
                <a:cs typeface="Times New Roman" pitchFamily="18" charset="0"/>
              </a:rPr>
              <a:t> </a:t>
            </a:r>
            <a:endParaRPr lang="en-US" sz="3200" dirty="0">
              <a:solidFill>
                <a:srgbClr val="000000"/>
              </a:solidFill>
              <a:latin typeface="Times New Roman" pitchFamily="18" charset="0"/>
              <a:cs typeface="Times New Roman" pitchFamily="18" charset="0"/>
            </a:endParaRPr>
          </a:p>
          <a:p>
            <a:pPr eaLnBrk="1" hangingPunct="1"/>
            <a:r>
              <a:rPr lang="en-US" sz="3200" dirty="0">
                <a:solidFill>
                  <a:srgbClr val="000000"/>
                </a:solidFill>
                <a:latin typeface="Times New Roman" pitchFamily="18" charset="0"/>
                <a:cs typeface="Times New Roman" pitchFamily="18" charset="0"/>
              </a:rPr>
              <a:t>If you want to change the default </a:t>
            </a:r>
            <a:r>
              <a:rPr lang="en-US" sz="3200" dirty="0" smtClean="0">
                <a:solidFill>
                  <a:srgbClr val="000000"/>
                </a:solidFill>
                <a:latin typeface="Times New Roman" pitchFamily="18" charset="0"/>
                <a:cs typeface="Times New Roman" pitchFamily="18" charset="0"/>
              </a:rPr>
              <a:t>design, simply click on the Design tab and select a scheme. If you want to use a different color </a:t>
            </a:r>
            <a:r>
              <a:rPr lang="en-US" sz="3200" dirty="0">
                <a:solidFill>
                  <a:srgbClr val="000000"/>
                </a:solidFill>
                <a:latin typeface="Times New Roman" pitchFamily="18" charset="0"/>
                <a:cs typeface="Times New Roman" pitchFamily="18" charset="0"/>
              </a:rPr>
              <a:t>scheme, </a:t>
            </a:r>
            <a:r>
              <a:rPr lang="en-US" sz="3200" dirty="0" smtClean="0">
                <a:solidFill>
                  <a:srgbClr val="000000"/>
                </a:solidFill>
                <a:latin typeface="Times New Roman" pitchFamily="18" charset="0"/>
                <a:cs typeface="Times New Roman" pitchFamily="18" charset="0"/>
              </a:rPr>
              <a:t>click on the Design tab and select the pull-down from the </a:t>
            </a:r>
            <a:r>
              <a:rPr lang="en-US" sz="3200" dirty="0" smtClean="0">
                <a:solidFill>
                  <a:srgbClr val="000000"/>
                </a:solidFill>
                <a:latin typeface="Times New Roman" pitchFamily="18" charset="0"/>
                <a:cs typeface="Times New Roman" pitchFamily="18" charset="0"/>
                <a:sym typeface="Wingdings" pitchFamily="2" charset="2"/>
              </a:rPr>
              <a:t>Colors menu. </a:t>
            </a:r>
            <a:r>
              <a:rPr lang="en-US" sz="3200" dirty="0" smtClean="0">
                <a:solidFill>
                  <a:srgbClr val="000000"/>
                </a:solidFill>
                <a:latin typeface="Times New Roman" pitchFamily="18" charset="0"/>
                <a:cs typeface="Times New Roman" pitchFamily="18" charset="0"/>
              </a:rPr>
              <a:t>The design </a:t>
            </a:r>
            <a:r>
              <a:rPr lang="en-US" sz="3200" dirty="0">
                <a:solidFill>
                  <a:srgbClr val="000000"/>
                </a:solidFill>
                <a:latin typeface="Times New Roman" pitchFamily="18" charset="0"/>
                <a:cs typeface="Times New Roman" pitchFamily="18" charset="0"/>
              </a:rPr>
              <a:t>pane will </a:t>
            </a:r>
            <a:r>
              <a:rPr lang="en-US" sz="3200" dirty="0" smtClean="0">
                <a:solidFill>
                  <a:srgbClr val="000000"/>
                </a:solidFill>
                <a:latin typeface="Times New Roman" pitchFamily="18" charset="0"/>
                <a:cs typeface="Times New Roman" pitchFamily="18" charset="0"/>
              </a:rPr>
              <a:t>open, and you can then select the color scheme of your choice – or even design your own.</a:t>
            </a:r>
          </a:p>
          <a:p>
            <a:pPr eaLnBrk="1" hangingPunct="1"/>
            <a:endParaRPr lang="en-US" sz="3200" dirty="0">
              <a:solidFill>
                <a:srgbClr val="000000"/>
              </a:solidFill>
              <a:latin typeface="Times New Roman" pitchFamily="18" charset="0"/>
              <a:cs typeface="Times New Roman" pitchFamily="18" charset="0"/>
            </a:endParaRPr>
          </a:p>
          <a:p>
            <a:pPr eaLnBrk="1" hangingPunct="1"/>
            <a:r>
              <a:rPr lang="en-US" sz="3200" dirty="0" smtClean="0">
                <a:solidFill>
                  <a:srgbClr val="000000"/>
                </a:solidFill>
                <a:latin typeface="Times New Roman" pitchFamily="18" charset="0"/>
                <a:cs typeface="Times New Roman" pitchFamily="18" charset="0"/>
              </a:rPr>
              <a:t>Custom Design #10, featured here, gives your poster a Marshall green look and feel, although you can tweak it a bit if you want a more authentic Marshall color scheme.</a:t>
            </a:r>
            <a:endParaRPr lang="en-US" sz="3200" dirty="0">
              <a:solidFill>
                <a:srgbClr val="000000"/>
              </a:solidFill>
              <a:latin typeface="Times New Roman" pitchFamily="18" charset="0"/>
              <a:cs typeface="Times New Roman" pitchFamily="18" charset="0"/>
            </a:endParaRPr>
          </a:p>
        </p:txBody>
      </p:sp>
      <p:sp>
        <p:nvSpPr>
          <p:cNvPr id="121" name="Text Box 424"/>
          <p:cNvSpPr txBox="1">
            <a:spLocks noChangeArrowheads="1"/>
          </p:cNvSpPr>
          <p:nvPr/>
        </p:nvSpPr>
        <p:spPr bwMode="auto">
          <a:xfrm>
            <a:off x="22529800" y="5650675"/>
            <a:ext cx="10058400" cy="70769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4000" b="1" dirty="0" smtClean="0">
                <a:solidFill>
                  <a:srgbClr val="F8F8F8"/>
                </a:solidFill>
                <a:latin typeface="Times New Roman" pitchFamily="18" charset="0"/>
                <a:cs typeface="Times New Roman" pitchFamily="18" charset="0"/>
              </a:rPr>
              <a:t>Inserting </a:t>
            </a:r>
            <a:r>
              <a:rPr lang="en-US" sz="4000" b="1" dirty="0">
                <a:solidFill>
                  <a:srgbClr val="F8F8F8"/>
                </a:solidFill>
                <a:latin typeface="Times New Roman" pitchFamily="18" charset="0"/>
                <a:cs typeface="Times New Roman" pitchFamily="18" charset="0"/>
              </a:rPr>
              <a:t>Photographs</a:t>
            </a:r>
          </a:p>
        </p:txBody>
      </p:sp>
      <p:sp>
        <p:nvSpPr>
          <p:cNvPr id="124" name="Text Box 425"/>
          <p:cNvSpPr txBox="1">
            <a:spLocks noChangeArrowheads="1"/>
          </p:cNvSpPr>
          <p:nvPr/>
        </p:nvSpPr>
        <p:spPr bwMode="auto">
          <a:xfrm>
            <a:off x="22530964" y="6103939"/>
            <a:ext cx="10047711"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r>
              <a:rPr lang="en-US" sz="3200" dirty="0">
                <a:solidFill>
                  <a:srgbClr val="000000"/>
                </a:solidFill>
                <a:latin typeface="Times New Roman" pitchFamily="18" charset="0"/>
                <a:cs typeface="Times New Roman" pitchFamily="18" charset="0"/>
              </a:rPr>
              <a:t>It is highly recommended </a:t>
            </a:r>
            <a:r>
              <a:rPr lang="en-US" sz="3200" dirty="0" smtClean="0">
                <a:solidFill>
                  <a:srgbClr val="000000"/>
                </a:solidFill>
                <a:latin typeface="Times New Roman" pitchFamily="18" charset="0"/>
                <a:cs typeface="Times New Roman" pitchFamily="18" charset="0"/>
              </a:rPr>
              <a:t>that you </a:t>
            </a:r>
            <a:r>
              <a:rPr lang="en-US" sz="3200" dirty="0">
                <a:solidFill>
                  <a:srgbClr val="000000"/>
                </a:solidFill>
                <a:latin typeface="Times New Roman" pitchFamily="18" charset="0"/>
                <a:cs typeface="Times New Roman" pitchFamily="18" charset="0"/>
              </a:rPr>
              <a:t>use the largest images </a:t>
            </a:r>
            <a:r>
              <a:rPr lang="en-US" sz="3200" dirty="0" smtClean="0">
                <a:solidFill>
                  <a:srgbClr val="000000"/>
                </a:solidFill>
                <a:latin typeface="Times New Roman" pitchFamily="18" charset="0"/>
                <a:cs typeface="Times New Roman" pitchFamily="18" charset="0"/>
              </a:rPr>
              <a:t>to which you </a:t>
            </a:r>
            <a:r>
              <a:rPr lang="en-US" sz="3200" dirty="0">
                <a:solidFill>
                  <a:srgbClr val="000000"/>
                </a:solidFill>
                <a:latin typeface="Times New Roman" pitchFamily="18" charset="0"/>
                <a:cs typeface="Times New Roman" pitchFamily="18" charset="0"/>
              </a:rPr>
              <a:t>have access </a:t>
            </a:r>
            <a:r>
              <a:rPr lang="en-US" sz="3200" dirty="0" smtClean="0">
                <a:solidFill>
                  <a:srgbClr val="000000"/>
                </a:solidFill>
                <a:latin typeface="Times New Roman" pitchFamily="18" charset="0"/>
                <a:cs typeface="Times New Roman" pitchFamily="18" charset="0"/>
              </a:rPr>
              <a:t>for </a:t>
            </a:r>
            <a:r>
              <a:rPr lang="en-US" sz="3200" dirty="0">
                <a:solidFill>
                  <a:srgbClr val="000000"/>
                </a:solidFill>
                <a:latin typeface="Times New Roman" pitchFamily="18" charset="0"/>
                <a:cs typeface="Times New Roman" pitchFamily="18" charset="0"/>
              </a:rPr>
              <a:t>your poster. Avoid </a:t>
            </a:r>
            <a:r>
              <a:rPr lang="en-US" sz="3200" dirty="0" smtClean="0">
                <a:solidFill>
                  <a:srgbClr val="000000"/>
                </a:solidFill>
                <a:latin typeface="Times New Roman" pitchFamily="18" charset="0"/>
                <a:cs typeface="Times New Roman" pitchFamily="18" charset="0"/>
              </a:rPr>
              <a:t>small images </a:t>
            </a:r>
            <a:r>
              <a:rPr lang="en-US" sz="3200" dirty="0">
                <a:solidFill>
                  <a:srgbClr val="000000"/>
                </a:solidFill>
                <a:latin typeface="Times New Roman" pitchFamily="18" charset="0"/>
                <a:cs typeface="Times New Roman" pitchFamily="18" charset="0"/>
              </a:rPr>
              <a:t>downloaded from the </a:t>
            </a:r>
            <a:r>
              <a:rPr lang="en-US" sz="3200" dirty="0" smtClean="0">
                <a:solidFill>
                  <a:srgbClr val="000000"/>
                </a:solidFill>
                <a:latin typeface="Times New Roman" pitchFamily="18" charset="0"/>
                <a:cs typeface="Times New Roman" pitchFamily="18" charset="0"/>
              </a:rPr>
              <a:t>Internet and </a:t>
            </a:r>
            <a:r>
              <a:rPr lang="en-US" sz="3200" dirty="0">
                <a:solidFill>
                  <a:srgbClr val="000000"/>
                </a:solidFill>
                <a:latin typeface="Times New Roman" pitchFamily="18" charset="0"/>
                <a:cs typeface="Times New Roman" pitchFamily="18" charset="0"/>
              </a:rPr>
              <a:t>avoid copying and </a:t>
            </a:r>
            <a:r>
              <a:rPr lang="en-US" sz="3200" dirty="0" smtClean="0">
                <a:solidFill>
                  <a:srgbClr val="000000"/>
                </a:solidFill>
                <a:latin typeface="Times New Roman" pitchFamily="18" charset="0"/>
                <a:cs typeface="Times New Roman" pitchFamily="18" charset="0"/>
              </a:rPr>
              <a:t>pasting </a:t>
            </a:r>
            <a:r>
              <a:rPr lang="en-US" sz="3200" dirty="0">
                <a:solidFill>
                  <a:srgbClr val="000000"/>
                </a:solidFill>
                <a:latin typeface="Times New Roman" pitchFamily="18" charset="0"/>
                <a:cs typeface="Times New Roman" pitchFamily="18" charset="0"/>
              </a:rPr>
              <a:t>images instead of using the </a:t>
            </a:r>
            <a:r>
              <a:rPr lang="en-US" sz="3200" dirty="0" smtClean="0">
                <a:solidFill>
                  <a:srgbClr val="000000"/>
                </a:solidFill>
                <a:latin typeface="Times New Roman" pitchFamily="18" charset="0"/>
                <a:cs typeface="Times New Roman" pitchFamily="18" charset="0"/>
              </a:rPr>
              <a:t>Insert command</a:t>
            </a:r>
            <a:r>
              <a:rPr lang="en-US" sz="3200" dirty="0">
                <a:solidFill>
                  <a:srgbClr val="000000"/>
                </a:solidFill>
                <a:latin typeface="Times New Roman" pitchFamily="18" charset="0"/>
                <a:cs typeface="Times New Roman" pitchFamily="18" charset="0"/>
              </a:rPr>
              <a:t>. To insert </a:t>
            </a:r>
            <a:r>
              <a:rPr lang="en-US" sz="3200" dirty="0" smtClean="0">
                <a:solidFill>
                  <a:srgbClr val="000000"/>
                </a:solidFill>
                <a:latin typeface="Times New Roman" pitchFamily="18" charset="0"/>
                <a:cs typeface="Times New Roman" pitchFamily="18" charset="0"/>
              </a:rPr>
              <a:t>an image, click Insert </a:t>
            </a:r>
            <a:r>
              <a:rPr lang="en-US" sz="3200" dirty="0" smtClean="0">
                <a:solidFill>
                  <a:srgbClr val="000000"/>
                </a:solidFill>
                <a:latin typeface="Times New Roman" pitchFamily="18" charset="0"/>
                <a:cs typeface="Times New Roman" pitchFamily="18" charset="0"/>
                <a:sym typeface="Wingdings" pitchFamily="2" charset="2"/>
              </a:rPr>
              <a:t> Picture.</a:t>
            </a:r>
          </a:p>
          <a:p>
            <a:endParaRPr lang="en-US" sz="3200" dirty="0">
              <a:solidFill>
                <a:srgbClr val="000000"/>
              </a:solidFill>
              <a:latin typeface="Times New Roman" pitchFamily="18" charset="0"/>
              <a:cs typeface="Times New Roman" pitchFamily="18" charset="0"/>
              <a:sym typeface="Wingdings" pitchFamily="2" charset="2"/>
            </a:endParaRPr>
          </a:p>
          <a:p>
            <a:r>
              <a:rPr lang="en-US" sz="3200" dirty="0" smtClean="0">
                <a:solidFill>
                  <a:srgbClr val="000000"/>
                </a:solidFill>
                <a:latin typeface="Times New Roman" pitchFamily="18" charset="0"/>
                <a:cs typeface="Times New Roman" pitchFamily="18" charset="0"/>
                <a:sym typeface="Wingdings" pitchFamily="2" charset="2"/>
              </a:rPr>
              <a:t>Note – Copyright law applies to all images and text that exist on the Internet. If you use any picture/graphic or text from a web site, you must acknowledge the source.</a:t>
            </a:r>
            <a:endParaRPr lang="en-US" sz="3200" dirty="0">
              <a:solidFill>
                <a:srgbClr val="000000"/>
              </a:solidFill>
              <a:latin typeface="Times New Roman" pitchFamily="18" charset="0"/>
              <a:cs typeface="Times New Roman" pitchFamily="18" charset="0"/>
            </a:endParaRPr>
          </a:p>
        </p:txBody>
      </p:sp>
      <p:sp>
        <p:nvSpPr>
          <p:cNvPr id="125" name="Text Box 429"/>
          <p:cNvSpPr txBox="1">
            <a:spLocks noChangeArrowheads="1"/>
          </p:cNvSpPr>
          <p:nvPr/>
        </p:nvSpPr>
        <p:spPr bwMode="auto">
          <a:xfrm>
            <a:off x="22530964" y="10980738"/>
            <a:ext cx="10047710" cy="4862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r>
              <a:rPr lang="en-US" sz="3200" dirty="0">
                <a:solidFill>
                  <a:srgbClr val="000000"/>
                </a:solidFill>
                <a:latin typeface="Times New Roman" pitchFamily="18" charset="0"/>
                <a:cs typeface="Times New Roman" pitchFamily="18" charset="0"/>
              </a:rPr>
              <a:t>When the only source of a needed photo or graphic is the </a:t>
            </a:r>
            <a:r>
              <a:rPr lang="en-US" sz="3200" dirty="0" smtClean="0">
                <a:solidFill>
                  <a:srgbClr val="000000"/>
                </a:solidFill>
                <a:latin typeface="Times New Roman" pitchFamily="18" charset="0"/>
                <a:cs typeface="Times New Roman" pitchFamily="18" charset="0"/>
              </a:rPr>
              <a:t>Internet, scaling (enlarging) has </a:t>
            </a:r>
            <a:r>
              <a:rPr lang="en-US" sz="3200" dirty="0">
                <a:solidFill>
                  <a:srgbClr val="000000"/>
                </a:solidFill>
                <a:latin typeface="Times New Roman" pitchFamily="18" charset="0"/>
                <a:cs typeface="Times New Roman" pitchFamily="18" charset="0"/>
              </a:rPr>
              <a:t>to be applied with caution. Scaling an image more than three times its original size may introduce </a:t>
            </a:r>
            <a:r>
              <a:rPr lang="en-US" sz="3200" dirty="0" err="1" smtClean="0">
                <a:solidFill>
                  <a:srgbClr val="000000"/>
                </a:solidFill>
                <a:latin typeface="Times New Roman" pitchFamily="18" charset="0"/>
                <a:cs typeface="Times New Roman" pitchFamily="18" charset="0"/>
              </a:rPr>
              <a:t>pixelation</a:t>
            </a:r>
            <a:r>
              <a:rPr lang="en-US" sz="3200" dirty="0" smtClean="0">
                <a:solidFill>
                  <a:srgbClr val="000000"/>
                </a:solidFill>
                <a:latin typeface="Times New Roman" pitchFamily="18" charset="0"/>
                <a:cs typeface="Times New Roman" pitchFamily="18" charset="0"/>
              </a:rPr>
              <a:t> </a:t>
            </a:r>
            <a:r>
              <a:rPr lang="en-US" sz="3200" dirty="0">
                <a:solidFill>
                  <a:srgbClr val="000000"/>
                </a:solidFill>
                <a:latin typeface="Times New Roman" pitchFamily="18" charset="0"/>
                <a:cs typeface="Times New Roman" pitchFamily="18" charset="0"/>
              </a:rPr>
              <a:t>artifacts. Refer to </a:t>
            </a:r>
            <a:r>
              <a:rPr lang="en-US" sz="3200" dirty="0" smtClean="0">
                <a:solidFill>
                  <a:srgbClr val="009900"/>
                </a:solidFill>
                <a:latin typeface="Times New Roman" pitchFamily="18" charset="0"/>
                <a:cs typeface="Times New Roman" pitchFamily="18" charset="0"/>
              </a:rPr>
              <a:t>Figure 4</a:t>
            </a:r>
            <a:r>
              <a:rPr lang="en-US" sz="3200" dirty="0" smtClean="0">
                <a:latin typeface="Times New Roman" pitchFamily="18" charset="0"/>
                <a:cs typeface="Times New Roman" pitchFamily="18" charset="0"/>
              </a:rPr>
              <a:t> </a:t>
            </a:r>
            <a:r>
              <a:rPr lang="en-US" sz="3200" dirty="0">
                <a:solidFill>
                  <a:srgbClr val="000000"/>
                </a:solidFill>
                <a:latin typeface="Times New Roman" pitchFamily="18" charset="0"/>
                <a:cs typeface="Times New Roman" pitchFamily="18" charset="0"/>
              </a:rPr>
              <a:t>as an example. A simple way to preview the printing quality of an image is to zoom in at 100% or 200%, depending on the final size of the poster. What </a:t>
            </a:r>
            <a:r>
              <a:rPr lang="en-US" sz="3200" dirty="0" smtClean="0">
                <a:solidFill>
                  <a:srgbClr val="000000"/>
                </a:solidFill>
                <a:latin typeface="Times New Roman" pitchFamily="18" charset="0"/>
                <a:cs typeface="Times New Roman" pitchFamily="18" charset="0"/>
              </a:rPr>
              <a:t>you see </a:t>
            </a:r>
            <a:r>
              <a:rPr lang="en-US" sz="3200" dirty="0">
                <a:solidFill>
                  <a:srgbClr val="000000"/>
                </a:solidFill>
                <a:latin typeface="Times New Roman" pitchFamily="18" charset="0"/>
                <a:cs typeface="Times New Roman" pitchFamily="18" charset="0"/>
              </a:rPr>
              <a:t>is </a:t>
            </a:r>
            <a:r>
              <a:rPr lang="en-US" sz="3200" dirty="0" smtClean="0">
                <a:solidFill>
                  <a:srgbClr val="000000"/>
                </a:solidFill>
                <a:latin typeface="Times New Roman" pitchFamily="18" charset="0"/>
                <a:cs typeface="Times New Roman" pitchFamily="18" charset="0"/>
              </a:rPr>
              <a:t>what will print.</a:t>
            </a:r>
            <a:endParaRPr lang="en-US" sz="3200" dirty="0">
              <a:solidFill>
                <a:srgbClr val="000000"/>
              </a:solidFill>
              <a:latin typeface="Times New Roman" pitchFamily="18" charset="0"/>
              <a:cs typeface="Times New Roman" pitchFamily="18" charset="0"/>
            </a:endParaRPr>
          </a:p>
        </p:txBody>
      </p:sp>
      <p:grpSp>
        <p:nvGrpSpPr>
          <p:cNvPr id="126" name="Group 125"/>
          <p:cNvGrpSpPr>
            <a:grpSpLocks/>
          </p:cNvGrpSpPr>
          <p:nvPr/>
        </p:nvGrpSpPr>
        <p:grpSpPr bwMode="auto">
          <a:xfrm>
            <a:off x="24055411" y="15830615"/>
            <a:ext cx="7266136" cy="2382503"/>
            <a:chOff x="10747" y="6554"/>
            <a:chExt cx="4184" cy="1372"/>
          </a:xfrm>
        </p:grpSpPr>
        <p:sp>
          <p:nvSpPr>
            <p:cNvPr id="127" name="Text Box 431"/>
            <p:cNvSpPr txBox="1">
              <a:spLocks noChangeArrowheads="1"/>
            </p:cNvSpPr>
            <p:nvPr/>
          </p:nvSpPr>
          <p:spPr bwMode="auto">
            <a:xfrm>
              <a:off x="10747" y="7696"/>
              <a:ext cx="4184"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eaLnBrk="1" hangingPunct="1">
                <a:spcBef>
                  <a:spcPct val="50000"/>
                </a:spcBef>
              </a:pPr>
              <a:r>
                <a:rPr lang="en-US" sz="2000" dirty="0">
                  <a:solidFill>
                    <a:srgbClr val="009900"/>
                  </a:solidFill>
                  <a:latin typeface="Times New Roman" pitchFamily="18" charset="0"/>
                  <a:cs typeface="Times New Roman" pitchFamily="18" charset="0"/>
                </a:rPr>
                <a:t>Figure </a:t>
              </a:r>
              <a:r>
                <a:rPr lang="en-US" sz="2000" dirty="0" smtClean="0">
                  <a:solidFill>
                    <a:srgbClr val="009900"/>
                  </a:solidFill>
                  <a:latin typeface="Times New Roman" pitchFamily="18" charset="0"/>
                  <a:cs typeface="Times New Roman" pitchFamily="18" charset="0"/>
                </a:rPr>
                <a:t>4: </a:t>
              </a:r>
              <a:r>
                <a:rPr lang="en-US" sz="2000" dirty="0">
                  <a:solidFill>
                    <a:srgbClr val="009900"/>
                  </a:solidFill>
                  <a:latin typeface="Times New Roman" pitchFamily="18" charset="0"/>
                  <a:cs typeface="Times New Roman" pitchFamily="18" charset="0"/>
                </a:rPr>
                <a:t>Original image at 100%, enlarged 200% and 400%.</a:t>
              </a:r>
            </a:p>
          </p:txBody>
        </p:sp>
        <p:grpSp>
          <p:nvGrpSpPr>
            <p:cNvPr id="128" name="Group 127"/>
            <p:cNvGrpSpPr>
              <a:grpSpLocks/>
            </p:cNvGrpSpPr>
            <p:nvPr/>
          </p:nvGrpSpPr>
          <p:grpSpPr bwMode="auto">
            <a:xfrm>
              <a:off x="10747" y="6554"/>
              <a:ext cx="4184" cy="1135"/>
              <a:chOff x="14525" y="8280"/>
              <a:chExt cx="5198" cy="1410"/>
            </a:xfrm>
          </p:grpSpPr>
          <p:pic>
            <p:nvPicPr>
              <p:cNvPr id="131" name="Picture 130" descr="x-original"/>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525" y="8280"/>
                <a:ext cx="1272" cy="14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32" name="Picture 131" descr="x-20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488" y="8280"/>
                <a:ext cx="1271" cy="14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33" name="Picture 132" descr="x-40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451" y="8280"/>
                <a:ext cx="1272" cy="141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34" name="Oval 133"/>
              <p:cNvSpPr>
                <a:spLocks noChangeArrowheads="1"/>
              </p:cNvSpPr>
              <p:nvPr/>
            </p:nvSpPr>
            <p:spPr bwMode="auto">
              <a:xfrm>
                <a:off x="18499" y="9080"/>
                <a:ext cx="552" cy="552"/>
              </a:xfrm>
              <a:prstGeom prst="ellipse">
                <a:avLst/>
              </a:prstGeom>
              <a:noFill/>
              <a:ln w="12700">
                <a:solidFill>
                  <a:srgbClr val="CC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endParaRPr lang="en-US"/>
              </a:p>
            </p:txBody>
          </p:sp>
        </p:grpSp>
      </p:grpSp>
      <p:sp>
        <p:nvSpPr>
          <p:cNvPr id="135" name="Text Box 437"/>
          <p:cNvSpPr txBox="1">
            <a:spLocks noChangeArrowheads="1"/>
          </p:cNvSpPr>
          <p:nvPr/>
        </p:nvSpPr>
        <p:spPr bwMode="auto">
          <a:xfrm>
            <a:off x="22520275" y="18838863"/>
            <a:ext cx="10064389" cy="70769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4000" b="1" dirty="0" smtClean="0">
                <a:solidFill>
                  <a:srgbClr val="F8F8F8"/>
                </a:solidFill>
                <a:latin typeface="Times New Roman" pitchFamily="18" charset="0"/>
                <a:cs typeface="Times New Roman" pitchFamily="18" charset="0"/>
              </a:rPr>
              <a:t>Inserting </a:t>
            </a:r>
            <a:r>
              <a:rPr lang="en-US" sz="4000" b="1" dirty="0">
                <a:solidFill>
                  <a:srgbClr val="F8F8F8"/>
                </a:solidFill>
                <a:latin typeface="Times New Roman" pitchFamily="18" charset="0"/>
                <a:cs typeface="Times New Roman" pitchFamily="18" charset="0"/>
              </a:rPr>
              <a:t>Tables &amp; Graphs</a:t>
            </a:r>
          </a:p>
        </p:txBody>
      </p:sp>
      <p:sp>
        <p:nvSpPr>
          <p:cNvPr id="138" name="Text Box 438"/>
          <p:cNvSpPr txBox="1">
            <a:spLocks noChangeArrowheads="1"/>
          </p:cNvSpPr>
          <p:nvPr/>
        </p:nvSpPr>
        <p:spPr bwMode="auto">
          <a:xfrm>
            <a:off x="22530964" y="19418302"/>
            <a:ext cx="10047710" cy="4370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eaLnBrk="1" hangingPunct="1"/>
            <a:r>
              <a:rPr lang="en-US" sz="3200" dirty="0" smtClean="0">
                <a:solidFill>
                  <a:srgbClr val="000000"/>
                </a:solidFill>
                <a:latin typeface="Times New Roman" pitchFamily="18" charset="0"/>
                <a:cs typeface="Times New Roman" pitchFamily="18" charset="0"/>
              </a:rPr>
              <a:t>Inserting </a:t>
            </a:r>
            <a:r>
              <a:rPr lang="en-US" sz="3200" dirty="0">
                <a:solidFill>
                  <a:srgbClr val="000000"/>
                </a:solidFill>
                <a:latin typeface="Times New Roman" pitchFamily="18" charset="0"/>
                <a:cs typeface="Times New Roman" pitchFamily="18" charset="0"/>
              </a:rPr>
              <a:t>tables, charts and graphs is easier than </a:t>
            </a:r>
            <a:r>
              <a:rPr lang="en-US" sz="3200" dirty="0" smtClean="0">
                <a:solidFill>
                  <a:srgbClr val="000000"/>
                </a:solidFill>
                <a:latin typeface="Times New Roman" pitchFamily="18" charset="0"/>
                <a:cs typeface="Times New Roman" pitchFamily="18" charset="0"/>
              </a:rPr>
              <a:t>inserting </a:t>
            </a:r>
            <a:r>
              <a:rPr lang="en-US" sz="3200" dirty="0">
                <a:solidFill>
                  <a:srgbClr val="000000"/>
                </a:solidFill>
                <a:latin typeface="Times New Roman" pitchFamily="18" charset="0"/>
                <a:cs typeface="Times New Roman" pitchFamily="18" charset="0"/>
              </a:rPr>
              <a:t>photos. To </a:t>
            </a:r>
            <a:r>
              <a:rPr lang="en-US" sz="3200" dirty="0" smtClean="0">
                <a:solidFill>
                  <a:srgbClr val="000000"/>
                </a:solidFill>
                <a:latin typeface="Times New Roman" pitchFamily="18" charset="0"/>
                <a:cs typeface="Times New Roman" pitchFamily="18" charset="0"/>
              </a:rPr>
              <a:t>insert a chart/graph </a:t>
            </a:r>
            <a:r>
              <a:rPr lang="en-US" sz="3200" dirty="0">
                <a:solidFill>
                  <a:srgbClr val="000000"/>
                </a:solidFill>
                <a:latin typeface="Times New Roman" pitchFamily="18" charset="0"/>
                <a:cs typeface="Times New Roman" pitchFamily="18" charset="0"/>
              </a:rPr>
              <a:t>from </a:t>
            </a:r>
            <a:r>
              <a:rPr lang="en-US" sz="3200" dirty="0" smtClean="0">
                <a:solidFill>
                  <a:srgbClr val="000000"/>
                </a:solidFill>
                <a:latin typeface="Times New Roman" pitchFamily="18" charset="0"/>
                <a:cs typeface="Times New Roman" pitchFamily="18" charset="0"/>
              </a:rPr>
              <a:t>Word, Excel</a:t>
            </a:r>
            <a:r>
              <a:rPr lang="en-US" sz="3200" dirty="0">
                <a:solidFill>
                  <a:srgbClr val="000000"/>
                </a:solidFill>
                <a:latin typeface="Times New Roman" pitchFamily="18" charset="0"/>
                <a:cs typeface="Times New Roman" pitchFamily="18" charset="0"/>
              </a:rPr>
              <a:t>, </a:t>
            </a:r>
            <a:r>
              <a:rPr lang="en-US" sz="3200" dirty="0" smtClean="0">
                <a:solidFill>
                  <a:srgbClr val="000000"/>
                </a:solidFill>
                <a:latin typeface="Times New Roman" pitchFamily="18" charset="0"/>
                <a:cs typeface="Times New Roman" pitchFamily="18" charset="0"/>
              </a:rPr>
              <a:t>or </a:t>
            </a:r>
            <a:r>
              <a:rPr lang="en-US" sz="3200" dirty="0">
                <a:solidFill>
                  <a:srgbClr val="000000"/>
                </a:solidFill>
                <a:latin typeface="Times New Roman" pitchFamily="18" charset="0"/>
                <a:cs typeface="Times New Roman" pitchFamily="18" charset="0"/>
              </a:rPr>
              <a:t>other applications, </a:t>
            </a:r>
            <a:r>
              <a:rPr lang="en-US" sz="3200" dirty="0" smtClean="0">
                <a:solidFill>
                  <a:srgbClr val="000000"/>
                </a:solidFill>
                <a:latin typeface="Times New Roman" pitchFamily="18" charset="0"/>
                <a:cs typeface="Times New Roman" pitchFamily="18" charset="0"/>
              </a:rPr>
              <a:t>highlight the selection, click CTRL-C to copy and CTRL-V to paste it into PowerPoint. You </a:t>
            </a:r>
            <a:r>
              <a:rPr lang="en-US" sz="3200" dirty="0">
                <a:solidFill>
                  <a:srgbClr val="000000"/>
                </a:solidFill>
                <a:latin typeface="Times New Roman" pitchFamily="18" charset="0"/>
                <a:cs typeface="Times New Roman" pitchFamily="18" charset="0"/>
              </a:rPr>
              <a:t>can scale your charts and tables proportionally by holding down the Shift key and dragging in or out </a:t>
            </a:r>
            <a:r>
              <a:rPr lang="en-US" sz="3200" dirty="0" smtClean="0">
                <a:solidFill>
                  <a:srgbClr val="000000"/>
                </a:solidFill>
                <a:latin typeface="Times New Roman" pitchFamily="18" charset="0"/>
                <a:cs typeface="Times New Roman" pitchFamily="18" charset="0"/>
              </a:rPr>
              <a:t>on one </a:t>
            </a:r>
            <a:r>
              <a:rPr lang="en-US" sz="3200" dirty="0">
                <a:solidFill>
                  <a:srgbClr val="000000"/>
                </a:solidFill>
                <a:latin typeface="Times New Roman" pitchFamily="18" charset="0"/>
                <a:cs typeface="Times New Roman" pitchFamily="18" charset="0"/>
              </a:rPr>
              <a:t>of the corners.</a:t>
            </a:r>
          </a:p>
        </p:txBody>
      </p:sp>
      <p:pic>
        <p:nvPicPr>
          <p:cNvPr id="139" name="Picture 138"/>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9600103" y="23583902"/>
            <a:ext cx="2538412" cy="1711325"/>
          </a:xfrm>
          <a:prstGeom prst="rect">
            <a:avLst/>
          </a:prstGeom>
          <a:solidFill>
            <a:srgbClr val="F8F8F8"/>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0" name="table"/>
          <p:cNvPicPr>
            <a:picLocks noChangeAspect="1"/>
          </p:cNvPicPr>
          <p:nvPr/>
        </p:nvPicPr>
        <p:blipFill>
          <a:blip r:embed="rId12"/>
          <a:stretch>
            <a:fillRect/>
          </a:stretch>
        </p:blipFill>
        <p:spPr>
          <a:xfrm>
            <a:off x="23111990" y="23583900"/>
            <a:ext cx="6181725" cy="1724026"/>
          </a:xfrm>
          <a:prstGeom prst="rect">
            <a:avLst/>
          </a:prstGeom>
        </p:spPr>
      </p:pic>
      <p:sp>
        <p:nvSpPr>
          <p:cNvPr id="155" name="Text Box 461"/>
          <p:cNvSpPr txBox="1">
            <a:spLocks noChangeArrowheads="1"/>
          </p:cNvSpPr>
          <p:nvPr/>
        </p:nvSpPr>
        <p:spPr bwMode="auto">
          <a:xfrm>
            <a:off x="22529801" y="25850850"/>
            <a:ext cx="10058400" cy="70769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4000" b="1" dirty="0">
                <a:solidFill>
                  <a:srgbClr val="F8F8F8"/>
                </a:solidFill>
                <a:latin typeface="Times New Roman" pitchFamily="18" charset="0"/>
                <a:cs typeface="Times New Roman" pitchFamily="18" charset="0"/>
              </a:rPr>
              <a:t>Labeling your </a:t>
            </a:r>
            <a:r>
              <a:rPr lang="en-US" sz="4000" b="1" dirty="0" smtClean="0">
                <a:solidFill>
                  <a:srgbClr val="F8F8F8"/>
                </a:solidFill>
                <a:latin typeface="Times New Roman" pitchFamily="18" charset="0"/>
                <a:cs typeface="Times New Roman" pitchFamily="18" charset="0"/>
              </a:rPr>
              <a:t>Headers</a:t>
            </a:r>
            <a:endParaRPr lang="en-US" sz="4000" b="1" dirty="0">
              <a:solidFill>
                <a:srgbClr val="F8F8F8"/>
              </a:solidFill>
              <a:latin typeface="Times New Roman" pitchFamily="18" charset="0"/>
              <a:cs typeface="Times New Roman" pitchFamily="18" charset="0"/>
            </a:endParaRPr>
          </a:p>
        </p:txBody>
      </p:sp>
      <p:sp>
        <p:nvSpPr>
          <p:cNvPr id="161" name="Text Box 462"/>
          <p:cNvSpPr txBox="1">
            <a:spLocks noChangeArrowheads="1"/>
          </p:cNvSpPr>
          <p:nvPr/>
        </p:nvSpPr>
        <p:spPr bwMode="auto">
          <a:xfrm>
            <a:off x="22530964" y="26430290"/>
            <a:ext cx="10047710" cy="24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eaLnBrk="1" hangingPunct="1"/>
            <a:r>
              <a:rPr lang="en-US" sz="3200" dirty="0">
                <a:solidFill>
                  <a:srgbClr val="000000"/>
                </a:solidFill>
                <a:latin typeface="Times New Roman" pitchFamily="18" charset="0"/>
                <a:cs typeface="Times New Roman" pitchFamily="18" charset="0"/>
              </a:rPr>
              <a:t>The </a:t>
            </a:r>
            <a:r>
              <a:rPr lang="en-US" sz="3200" dirty="0" smtClean="0">
                <a:solidFill>
                  <a:srgbClr val="000000"/>
                </a:solidFill>
                <a:latin typeface="Times New Roman" pitchFamily="18" charset="0"/>
                <a:cs typeface="Times New Roman" pitchFamily="18" charset="0"/>
              </a:rPr>
              <a:t>green headers </a:t>
            </a:r>
            <a:r>
              <a:rPr lang="en-US" sz="3200" dirty="0">
                <a:solidFill>
                  <a:srgbClr val="000000"/>
                </a:solidFill>
                <a:latin typeface="Times New Roman" pitchFamily="18" charset="0"/>
                <a:cs typeface="Times New Roman" pitchFamily="18" charset="0"/>
              </a:rPr>
              <a:t>are used to identify and separate the main topics of your presentation. The most commonly used headers in poster presentations are:</a:t>
            </a:r>
          </a:p>
        </p:txBody>
      </p:sp>
      <p:sp>
        <p:nvSpPr>
          <p:cNvPr id="163" name="Text Box 478"/>
          <p:cNvSpPr txBox="1">
            <a:spLocks noChangeArrowheads="1"/>
          </p:cNvSpPr>
          <p:nvPr/>
        </p:nvSpPr>
        <p:spPr bwMode="auto">
          <a:xfrm>
            <a:off x="33364488" y="5650675"/>
            <a:ext cx="10058401" cy="70769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4000" b="1" dirty="0" smtClean="0">
                <a:solidFill>
                  <a:srgbClr val="F8F8F8"/>
                </a:solidFill>
                <a:latin typeface="Times New Roman" pitchFamily="18" charset="0"/>
                <a:cs typeface="Times New Roman" pitchFamily="18" charset="0"/>
              </a:rPr>
              <a:t>Additional Notes for Posters</a:t>
            </a:r>
            <a:endParaRPr lang="en-US" sz="4000" b="1" dirty="0">
              <a:solidFill>
                <a:srgbClr val="F8F8F8"/>
              </a:solidFill>
              <a:latin typeface="Times New Roman" pitchFamily="18" charset="0"/>
              <a:cs typeface="Times New Roman" pitchFamily="18" charset="0"/>
            </a:endParaRPr>
          </a:p>
        </p:txBody>
      </p:sp>
      <p:sp>
        <p:nvSpPr>
          <p:cNvPr id="164" name="Text Box 479"/>
          <p:cNvSpPr txBox="1">
            <a:spLocks noChangeArrowheads="1"/>
          </p:cNvSpPr>
          <p:nvPr/>
        </p:nvSpPr>
        <p:spPr bwMode="auto">
          <a:xfrm>
            <a:off x="33364487" y="20493651"/>
            <a:ext cx="10058401" cy="70769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4000" b="1" dirty="0" smtClean="0">
                <a:solidFill>
                  <a:srgbClr val="F8F8F8"/>
                </a:solidFill>
                <a:latin typeface="Times New Roman" pitchFamily="18" charset="0"/>
                <a:cs typeface="Times New Roman" pitchFamily="18" charset="0"/>
              </a:rPr>
              <a:t>References</a:t>
            </a:r>
            <a:endParaRPr lang="en-US" sz="4000" b="1" dirty="0">
              <a:solidFill>
                <a:srgbClr val="F8F8F8"/>
              </a:solidFill>
              <a:latin typeface="Times New Roman" pitchFamily="18" charset="0"/>
              <a:cs typeface="Times New Roman" pitchFamily="18" charset="0"/>
            </a:endParaRPr>
          </a:p>
        </p:txBody>
      </p:sp>
      <p:sp>
        <p:nvSpPr>
          <p:cNvPr id="165" name="Text Box 480"/>
          <p:cNvSpPr txBox="1">
            <a:spLocks noChangeArrowheads="1"/>
          </p:cNvSpPr>
          <p:nvPr/>
        </p:nvSpPr>
        <p:spPr bwMode="auto">
          <a:xfrm>
            <a:off x="33375302" y="26957823"/>
            <a:ext cx="10057236" cy="70769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91267" tIns="45624" rIns="91267" bIns="45624">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a:spcBef>
                <a:spcPct val="50000"/>
              </a:spcBef>
            </a:pPr>
            <a:r>
              <a:rPr lang="en-US" sz="4000" b="1" dirty="0" smtClean="0">
                <a:solidFill>
                  <a:srgbClr val="F8F8F8"/>
                </a:solidFill>
                <a:latin typeface="Times New Roman" pitchFamily="18" charset="0"/>
                <a:cs typeface="Times New Roman" pitchFamily="18" charset="0"/>
              </a:rPr>
              <a:t>Acknowledgements</a:t>
            </a:r>
            <a:endParaRPr lang="en-US" sz="4000" b="1" dirty="0">
              <a:solidFill>
                <a:srgbClr val="F8F8F8"/>
              </a:solidFill>
              <a:latin typeface="Times New Roman" pitchFamily="18" charset="0"/>
              <a:cs typeface="Times New Roman" pitchFamily="18" charset="0"/>
            </a:endParaRPr>
          </a:p>
        </p:txBody>
      </p:sp>
      <p:sp>
        <p:nvSpPr>
          <p:cNvPr id="166" name="Text Box 481"/>
          <p:cNvSpPr txBox="1">
            <a:spLocks noChangeArrowheads="1"/>
          </p:cNvSpPr>
          <p:nvPr/>
        </p:nvSpPr>
        <p:spPr bwMode="auto">
          <a:xfrm>
            <a:off x="33375177" y="6103940"/>
            <a:ext cx="10047711" cy="1421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eaLnBrk="1" hangingPunct="1"/>
            <a:r>
              <a:rPr lang="en-US" sz="3200" dirty="0" smtClean="0">
                <a:solidFill>
                  <a:srgbClr val="000000"/>
                </a:solidFill>
                <a:latin typeface="Times New Roman" pitchFamily="18" charset="0"/>
                <a:cs typeface="Times New Roman" pitchFamily="18" charset="0"/>
              </a:rPr>
              <a:t>First – bullet points. 1) bullet points are talking points, which means they should not be complete sentences! You, personally, fill in the missing information when you talk to someone about your poster; 2) you never put a period (.) at the end of a bullet point; 3) if you have two things to say, either use two separate bullet points, or don’t use a bullet point at all. Don’t put two or more important details into a single bullet point.</a:t>
            </a:r>
          </a:p>
          <a:p>
            <a:pPr eaLnBrk="1" hangingPunct="1"/>
            <a:endParaRPr lang="en-US" sz="3200" dirty="0">
              <a:solidFill>
                <a:srgbClr val="000000"/>
              </a:solidFill>
              <a:latin typeface="Times New Roman" pitchFamily="18" charset="0"/>
              <a:cs typeface="Times New Roman" pitchFamily="18" charset="0"/>
            </a:endParaRPr>
          </a:p>
          <a:p>
            <a:pPr eaLnBrk="1" hangingPunct="1"/>
            <a:r>
              <a:rPr lang="en-US" sz="3200" dirty="0" smtClean="0">
                <a:solidFill>
                  <a:srgbClr val="000000"/>
                </a:solidFill>
                <a:latin typeface="Times New Roman" pitchFamily="18" charset="0"/>
                <a:cs typeface="Times New Roman" pitchFamily="18" charset="0"/>
              </a:rPr>
              <a:t>Second – keep things short, simple, and to the point. Posters should be self-explanatory – so, remove all non-essential information. The single, most common error is too much text!</a:t>
            </a:r>
          </a:p>
          <a:p>
            <a:pPr eaLnBrk="1" hangingPunct="1"/>
            <a:endParaRPr lang="en-US" sz="3200" dirty="0" smtClean="0">
              <a:solidFill>
                <a:srgbClr val="000000"/>
              </a:solidFill>
              <a:latin typeface="Times New Roman" pitchFamily="18" charset="0"/>
              <a:cs typeface="Times New Roman" pitchFamily="18" charset="0"/>
            </a:endParaRPr>
          </a:p>
          <a:p>
            <a:pPr eaLnBrk="1" hangingPunct="1"/>
            <a:r>
              <a:rPr lang="en-US" sz="3200" dirty="0" smtClean="0">
                <a:solidFill>
                  <a:srgbClr val="000000"/>
                </a:solidFill>
                <a:latin typeface="Times New Roman" pitchFamily="18" charset="0"/>
                <a:cs typeface="Times New Roman" pitchFamily="18" charset="0"/>
              </a:rPr>
              <a:t>Third – I have included a transparent MUFSC logo from the </a:t>
            </a:r>
            <a:r>
              <a:rPr lang="en-US" sz="3200" dirty="0">
                <a:solidFill>
                  <a:srgbClr val="000000"/>
                </a:solidFill>
                <a:latin typeface="Times New Roman" pitchFamily="18" charset="0"/>
                <a:cs typeface="Times New Roman" pitchFamily="18" charset="0"/>
              </a:rPr>
              <a:t>student-only section of the web site</a:t>
            </a:r>
            <a:r>
              <a:rPr lang="en-US" sz="3200" dirty="0" smtClean="0">
                <a:solidFill>
                  <a:srgbClr val="000000"/>
                </a:solidFill>
                <a:latin typeface="Times New Roman" pitchFamily="18" charset="0"/>
                <a:cs typeface="Times New Roman" pitchFamily="18" charset="0"/>
              </a:rPr>
              <a:t>. Transparent logos look much better than something with a white or colored background. If you want to create a transparent logo, just ask.</a:t>
            </a:r>
            <a:endParaRPr lang="en-US" sz="3200" dirty="0">
              <a:solidFill>
                <a:srgbClr val="000000"/>
              </a:solidFill>
              <a:latin typeface="Times New Roman" pitchFamily="18" charset="0"/>
              <a:cs typeface="Times New Roman" pitchFamily="18" charset="0"/>
            </a:endParaRPr>
          </a:p>
          <a:p>
            <a:pPr eaLnBrk="1" hangingPunct="1"/>
            <a:endParaRPr lang="en-US" sz="3200" dirty="0" smtClean="0">
              <a:solidFill>
                <a:srgbClr val="000000"/>
              </a:solidFill>
              <a:latin typeface="Times New Roman" pitchFamily="18" charset="0"/>
              <a:cs typeface="Times New Roman" pitchFamily="18" charset="0"/>
            </a:endParaRPr>
          </a:p>
          <a:p>
            <a:pPr eaLnBrk="1" hangingPunct="1"/>
            <a:r>
              <a:rPr lang="en-US" sz="3200" dirty="0" smtClean="0">
                <a:solidFill>
                  <a:srgbClr val="000000"/>
                </a:solidFill>
                <a:latin typeface="Times New Roman" pitchFamily="18" charset="0"/>
                <a:cs typeface="Times New Roman" pitchFamily="18" charset="0"/>
              </a:rPr>
              <a:t>Fourth – for the entire length of this poster, do not put anything between the right edge of this column and the right edge of the poster. Leave that 2” margin alone!</a:t>
            </a:r>
            <a:endParaRPr lang="en-US" sz="3200" dirty="0">
              <a:solidFill>
                <a:srgbClr val="000000"/>
              </a:solidFill>
              <a:latin typeface="Times New Roman" pitchFamily="18" charset="0"/>
              <a:cs typeface="Times New Roman" pitchFamily="18" charset="0"/>
            </a:endParaRPr>
          </a:p>
          <a:p>
            <a:pPr eaLnBrk="1" hangingPunct="1"/>
            <a:endParaRPr lang="en-US" sz="3200" dirty="0">
              <a:solidFill>
                <a:srgbClr val="000000"/>
              </a:solidFill>
              <a:latin typeface="Times New Roman" pitchFamily="18" charset="0"/>
              <a:cs typeface="Times New Roman" pitchFamily="18" charset="0"/>
            </a:endParaRPr>
          </a:p>
          <a:p>
            <a:pPr eaLnBrk="1" hangingPunct="1"/>
            <a:r>
              <a:rPr lang="en-US" sz="3200" dirty="0" smtClean="0">
                <a:solidFill>
                  <a:srgbClr val="000000"/>
                </a:solidFill>
                <a:latin typeface="Times New Roman" pitchFamily="18" charset="0"/>
                <a:cs typeface="Times New Roman" pitchFamily="18" charset="0"/>
              </a:rPr>
              <a:t>Finally – be consistent. No matter what else you do, you must be consistent throughout.</a:t>
            </a:r>
            <a:endParaRPr lang="en-US" sz="3200" dirty="0">
              <a:solidFill>
                <a:srgbClr val="000000"/>
              </a:solidFill>
              <a:latin typeface="Times New Roman" pitchFamily="18" charset="0"/>
              <a:cs typeface="Times New Roman" pitchFamily="18" charset="0"/>
            </a:endParaRPr>
          </a:p>
        </p:txBody>
      </p:sp>
      <p:sp>
        <p:nvSpPr>
          <p:cNvPr id="167" name="Text Box 482"/>
          <p:cNvSpPr txBox="1">
            <a:spLocks noChangeArrowheads="1"/>
          </p:cNvSpPr>
          <p:nvPr/>
        </p:nvSpPr>
        <p:spPr bwMode="auto">
          <a:xfrm>
            <a:off x="33375177" y="20997239"/>
            <a:ext cx="10047711" cy="535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r>
              <a:rPr lang="en-US" sz="3200" dirty="0" smtClean="0">
                <a:solidFill>
                  <a:srgbClr val="000000"/>
                </a:solidFill>
                <a:latin typeface="Times New Roman" pitchFamily="18" charset="0"/>
                <a:cs typeface="Times New Roman" pitchFamily="18" charset="0"/>
              </a:rPr>
              <a:t>References </a:t>
            </a:r>
            <a:r>
              <a:rPr lang="en-US" sz="3200" dirty="0">
                <a:solidFill>
                  <a:srgbClr val="000000"/>
                </a:solidFill>
                <a:latin typeface="Times New Roman" pitchFamily="18" charset="0"/>
                <a:cs typeface="Times New Roman" pitchFamily="18" charset="0"/>
              </a:rPr>
              <a:t>should not be numbered unless </a:t>
            </a:r>
            <a:r>
              <a:rPr lang="en-US" sz="3200" dirty="0" smtClean="0">
                <a:solidFill>
                  <a:srgbClr val="000000"/>
                </a:solidFill>
                <a:latin typeface="Times New Roman" pitchFamily="18" charset="0"/>
                <a:cs typeface="Times New Roman" pitchFamily="18" charset="0"/>
              </a:rPr>
              <a:t>you refer specifically to the source in </a:t>
            </a:r>
            <a:r>
              <a:rPr lang="en-US" sz="3200" dirty="0">
                <a:solidFill>
                  <a:srgbClr val="000000"/>
                </a:solidFill>
                <a:latin typeface="Times New Roman" pitchFamily="18" charset="0"/>
                <a:cs typeface="Times New Roman" pitchFamily="18" charset="0"/>
              </a:rPr>
              <a:t>the text of your poster</a:t>
            </a:r>
            <a:r>
              <a:rPr lang="en-US" sz="3200" dirty="0" smtClean="0">
                <a:solidFill>
                  <a:srgbClr val="000000"/>
                </a:solidFill>
                <a:latin typeface="Times New Roman" pitchFamily="18" charset="0"/>
                <a:cs typeface="Times New Roman" pitchFamily="18" charset="0"/>
              </a:rPr>
              <a:t>. A poster is not a research paper!</a:t>
            </a:r>
          </a:p>
          <a:p>
            <a:endParaRPr lang="en-US" sz="3200" dirty="0">
              <a:solidFill>
                <a:srgbClr val="000000"/>
              </a:solidFill>
              <a:latin typeface="Times New Roman" pitchFamily="18" charset="0"/>
              <a:cs typeface="Times New Roman" pitchFamily="18" charset="0"/>
            </a:endParaRPr>
          </a:p>
          <a:p>
            <a:r>
              <a:rPr lang="en-US" sz="3200" dirty="0" smtClean="0">
                <a:solidFill>
                  <a:srgbClr val="000000"/>
                </a:solidFill>
                <a:latin typeface="Times New Roman" pitchFamily="18" charset="0"/>
                <a:cs typeface="Times New Roman" pitchFamily="18" charset="0"/>
              </a:rPr>
              <a:t>References </a:t>
            </a:r>
            <a:r>
              <a:rPr lang="en-US" sz="3200" dirty="0">
                <a:solidFill>
                  <a:srgbClr val="000000"/>
                </a:solidFill>
                <a:latin typeface="Times New Roman" pitchFamily="18" charset="0"/>
                <a:cs typeface="Times New Roman" pitchFamily="18" charset="0"/>
              </a:rPr>
              <a:t>must be </a:t>
            </a:r>
            <a:r>
              <a:rPr lang="en-US" sz="3200" dirty="0" smtClean="0">
                <a:solidFill>
                  <a:srgbClr val="000000"/>
                </a:solidFill>
                <a:latin typeface="Times New Roman" pitchFamily="18" charset="0"/>
                <a:cs typeface="Times New Roman" pitchFamily="18" charset="0"/>
              </a:rPr>
              <a:t>alphabetized.</a:t>
            </a:r>
          </a:p>
          <a:p>
            <a:endParaRPr lang="en-US" sz="3200" dirty="0">
              <a:solidFill>
                <a:srgbClr val="000000"/>
              </a:solidFill>
              <a:latin typeface="Times New Roman" pitchFamily="18" charset="0"/>
              <a:cs typeface="Times New Roman" pitchFamily="18" charset="0"/>
            </a:endParaRPr>
          </a:p>
          <a:p>
            <a:r>
              <a:rPr lang="en-US" sz="3200" dirty="0" smtClean="0">
                <a:solidFill>
                  <a:srgbClr val="000000"/>
                </a:solidFill>
                <a:latin typeface="Times New Roman" pitchFamily="18" charset="0"/>
                <a:cs typeface="Times New Roman" pitchFamily="18" charset="0"/>
              </a:rPr>
              <a:t>References should use a hanging indent.</a:t>
            </a:r>
          </a:p>
          <a:p>
            <a:endParaRPr lang="en-US" sz="3200" dirty="0">
              <a:solidFill>
                <a:srgbClr val="000000"/>
              </a:solidFill>
              <a:latin typeface="Times New Roman" pitchFamily="18" charset="0"/>
              <a:cs typeface="Times New Roman" pitchFamily="18" charset="0"/>
            </a:endParaRPr>
          </a:p>
          <a:p>
            <a:r>
              <a:rPr lang="en-US" sz="2800" dirty="0" smtClean="0">
                <a:solidFill>
                  <a:srgbClr val="000000"/>
                </a:solidFill>
                <a:latin typeface="Times New Roman" pitchFamily="18" charset="0"/>
                <a:cs typeface="Times New Roman" pitchFamily="18" charset="0"/>
              </a:rPr>
              <a:t>It is okay to use a smaller font for your references</a:t>
            </a:r>
            <a:r>
              <a:rPr lang="en-US" sz="3200" dirty="0" smtClean="0">
                <a:solidFill>
                  <a:srgbClr val="000000"/>
                </a:solidFill>
                <a:latin typeface="Times New Roman" pitchFamily="18" charset="0"/>
                <a:cs typeface="Times New Roman" pitchFamily="18" charset="0"/>
              </a:rPr>
              <a:t>.</a:t>
            </a:r>
            <a:endParaRPr lang="en-US" sz="3200" b="1" dirty="0" smtClean="0">
              <a:solidFill>
                <a:srgbClr val="000000"/>
              </a:solidFill>
              <a:latin typeface="Times New Roman" pitchFamily="18" charset="0"/>
              <a:cs typeface="Times New Roman" pitchFamily="18" charset="0"/>
            </a:endParaRPr>
          </a:p>
        </p:txBody>
      </p:sp>
      <p:sp>
        <p:nvSpPr>
          <p:cNvPr id="168" name="Text Box 389"/>
          <p:cNvSpPr txBox="1">
            <a:spLocks noChangeArrowheads="1"/>
          </p:cNvSpPr>
          <p:nvPr/>
        </p:nvSpPr>
        <p:spPr bwMode="auto">
          <a:xfrm>
            <a:off x="789389" y="18352923"/>
            <a:ext cx="10047711" cy="11264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eaLnBrk="1" hangingPunct="1"/>
            <a:r>
              <a:rPr lang="en-US" sz="3200" dirty="0" smtClean="0">
                <a:solidFill>
                  <a:srgbClr val="000000"/>
                </a:solidFill>
                <a:latin typeface="Times New Roman" pitchFamily="18" charset="0"/>
                <a:cs typeface="Times New Roman" pitchFamily="18" charset="0"/>
              </a:rPr>
              <a:t>To </a:t>
            </a:r>
            <a:r>
              <a:rPr lang="en-US" sz="3200" dirty="0">
                <a:solidFill>
                  <a:srgbClr val="000000"/>
                </a:solidFill>
                <a:latin typeface="Times New Roman" pitchFamily="18" charset="0"/>
                <a:cs typeface="Times New Roman" pitchFamily="18" charset="0"/>
              </a:rPr>
              <a:t>start using this </a:t>
            </a:r>
            <a:r>
              <a:rPr lang="en-US" sz="3200" dirty="0" smtClean="0">
                <a:solidFill>
                  <a:srgbClr val="000000"/>
                </a:solidFill>
                <a:latin typeface="Times New Roman" pitchFamily="18" charset="0"/>
                <a:cs typeface="Times New Roman" pitchFamily="18" charset="0"/>
              </a:rPr>
              <a:t>template, </a:t>
            </a:r>
            <a:r>
              <a:rPr lang="en-US" sz="3200" dirty="0">
                <a:solidFill>
                  <a:srgbClr val="000000"/>
                </a:solidFill>
                <a:latin typeface="Times New Roman" pitchFamily="18" charset="0"/>
                <a:cs typeface="Times New Roman" pitchFamily="18" charset="0"/>
              </a:rPr>
              <a:t>you </a:t>
            </a:r>
            <a:r>
              <a:rPr lang="en-US" sz="3200" dirty="0" smtClean="0">
                <a:solidFill>
                  <a:srgbClr val="000000"/>
                </a:solidFill>
                <a:latin typeface="Times New Roman" pitchFamily="18" charset="0"/>
                <a:cs typeface="Times New Roman" pitchFamily="18" charset="0"/>
              </a:rPr>
              <a:t>may want to delete </a:t>
            </a:r>
            <a:r>
              <a:rPr lang="en-US" sz="3200" dirty="0">
                <a:solidFill>
                  <a:srgbClr val="000000"/>
                </a:solidFill>
                <a:latin typeface="Times New Roman" pitchFamily="18" charset="0"/>
                <a:cs typeface="Times New Roman" pitchFamily="18" charset="0"/>
              </a:rPr>
              <a:t>most of the contents of this </a:t>
            </a:r>
            <a:r>
              <a:rPr lang="en-US" sz="3200" dirty="0" smtClean="0">
                <a:solidFill>
                  <a:srgbClr val="000000"/>
                </a:solidFill>
                <a:latin typeface="Times New Roman" pitchFamily="18" charset="0"/>
                <a:cs typeface="Times New Roman" pitchFamily="18" charset="0"/>
              </a:rPr>
              <a:t>page and keep the </a:t>
            </a:r>
            <a:r>
              <a:rPr lang="en-US" sz="3200" dirty="0">
                <a:solidFill>
                  <a:srgbClr val="000000"/>
                </a:solidFill>
                <a:latin typeface="Times New Roman" pitchFamily="18" charset="0"/>
                <a:cs typeface="Times New Roman" pitchFamily="18" charset="0"/>
              </a:rPr>
              <a:t>poster title and one of the blue section headers</a:t>
            </a:r>
            <a:r>
              <a:rPr lang="en-US" sz="3200" dirty="0" smtClean="0">
                <a:solidFill>
                  <a:srgbClr val="000000"/>
                </a:solidFill>
                <a:latin typeface="Times New Roman" pitchFamily="18" charset="0"/>
                <a:cs typeface="Times New Roman" pitchFamily="18" charset="0"/>
              </a:rPr>
              <a:t>. If you would prefer to work column by column, that’s okay also.</a:t>
            </a:r>
            <a:r>
              <a:rPr lang="en-US" sz="3200" dirty="0">
                <a:solidFill>
                  <a:srgbClr val="000000"/>
                </a:solidFill>
                <a:latin typeface="Times New Roman" pitchFamily="18" charset="0"/>
                <a:cs typeface="Times New Roman" pitchFamily="18" charset="0"/>
              </a:rPr>
              <a:t/>
            </a:r>
            <a:br>
              <a:rPr lang="en-US" sz="3200" dirty="0">
                <a:solidFill>
                  <a:srgbClr val="000000"/>
                </a:solidFill>
                <a:latin typeface="Times New Roman" pitchFamily="18" charset="0"/>
                <a:cs typeface="Times New Roman" pitchFamily="18" charset="0"/>
              </a:rPr>
            </a:br>
            <a:r>
              <a:rPr lang="en-US" sz="3200" dirty="0">
                <a:solidFill>
                  <a:srgbClr val="000000"/>
                </a:solidFill>
                <a:latin typeface="Times New Roman" pitchFamily="18" charset="0"/>
                <a:cs typeface="Times New Roman" pitchFamily="18" charset="0"/>
              </a:rPr>
              <a:t/>
            </a:r>
            <a:br>
              <a:rPr lang="en-US" sz="3200" dirty="0">
                <a:solidFill>
                  <a:srgbClr val="000000"/>
                </a:solidFill>
                <a:latin typeface="Times New Roman" pitchFamily="18" charset="0"/>
                <a:cs typeface="Times New Roman" pitchFamily="18" charset="0"/>
              </a:rPr>
            </a:br>
            <a:r>
              <a:rPr lang="en-US" sz="3200" dirty="0">
                <a:solidFill>
                  <a:srgbClr val="000000"/>
                </a:solidFill>
                <a:latin typeface="Times New Roman" pitchFamily="18" charset="0"/>
                <a:cs typeface="Times New Roman" pitchFamily="18" charset="0"/>
              </a:rPr>
              <a:t>The cleared template should now look like </a:t>
            </a:r>
            <a:r>
              <a:rPr lang="en-US" sz="3200" dirty="0" smtClean="0">
                <a:solidFill>
                  <a:srgbClr val="009900"/>
                </a:solidFill>
                <a:latin typeface="Times New Roman" pitchFamily="18" charset="0"/>
                <a:cs typeface="Times New Roman" pitchFamily="18" charset="0"/>
              </a:rPr>
              <a:t>Figure </a:t>
            </a:r>
            <a:r>
              <a:rPr lang="en-US" sz="3200" dirty="0">
                <a:solidFill>
                  <a:srgbClr val="009900"/>
                </a:solidFill>
                <a:latin typeface="Times New Roman" pitchFamily="18" charset="0"/>
                <a:cs typeface="Times New Roman" pitchFamily="18" charset="0"/>
              </a:rPr>
              <a:t>1</a:t>
            </a:r>
            <a:r>
              <a:rPr lang="en-US" sz="3200" dirty="0">
                <a:solidFill>
                  <a:srgbClr val="000000"/>
                </a:solidFill>
                <a:latin typeface="Times New Roman" pitchFamily="18" charset="0"/>
                <a:cs typeface="Times New Roman" pitchFamily="18" charset="0"/>
              </a:rPr>
              <a:t>. </a:t>
            </a:r>
            <a:br>
              <a:rPr lang="en-US" sz="3200" dirty="0">
                <a:solidFill>
                  <a:srgbClr val="000000"/>
                </a:solidFill>
                <a:latin typeface="Times New Roman" pitchFamily="18" charset="0"/>
                <a:cs typeface="Times New Roman" pitchFamily="18" charset="0"/>
              </a:rPr>
            </a:br>
            <a:r>
              <a:rPr lang="en-US" sz="3200" dirty="0">
                <a:solidFill>
                  <a:srgbClr val="000000"/>
                </a:solidFill>
                <a:latin typeface="Times New Roman" pitchFamily="18" charset="0"/>
                <a:cs typeface="Times New Roman" pitchFamily="18" charset="0"/>
              </a:rPr>
              <a:t>After you decide how many sections you need for your poster </a:t>
            </a:r>
            <a:r>
              <a:rPr lang="en-US" sz="3200" dirty="0" smtClean="0">
                <a:solidFill>
                  <a:srgbClr val="000000"/>
                </a:solidFill>
                <a:latin typeface="Times New Roman" pitchFamily="18" charset="0"/>
                <a:cs typeface="Times New Roman" pitchFamily="18" charset="0"/>
              </a:rPr>
              <a:t>(Abstract, Methods</a:t>
            </a:r>
            <a:r>
              <a:rPr lang="en-US" sz="3200" dirty="0">
                <a:solidFill>
                  <a:srgbClr val="000000"/>
                </a:solidFill>
                <a:latin typeface="Times New Roman" pitchFamily="18" charset="0"/>
                <a:cs typeface="Times New Roman" pitchFamily="18" charset="0"/>
              </a:rPr>
              <a:t>, Results, References, etc.), use the </a:t>
            </a:r>
            <a:r>
              <a:rPr lang="en-US" sz="3200" dirty="0" smtClean="0">
                <a:solidFill>
                  <a:srgbClr val="000000"/>
                </a:solidFill>
                <a:latin typeface="Times New Roman" pitchFamily="18" charset="0"/>
                <a:cs typeface="Times New Roman" pitchFamily="18" charset="0"/>
              </a:rPr>
              <a:t>copy/paste </a:t>
            </a:r>
            <a:r>
              <a:rPr lang="en-US" sz="3200" dirty="0">
                <a:solidFill>
                  <a:srgbClr val="000000"/>
                </a:solidFill>
                <a:latin typeface="Times New Roman" pitchFamily="18" charset="0"/>
                <a:cs typeface="Times New Roman" pitchFamily="18" charset="0"/>
              </a:rPr>
              <a:t>commands to create as many copies of the </a:t>
            </a:r>
            <a:r>
              <a:rPr lang="en-US" sz="3200" dirty="0" smtClean="0">
                <a:solidFill>
                  <a:srgbClr val="000000"/>
                </a:solidFill>
                <a:latin typeface="Times New Roman" pitchFamily="18" charset="0"/>
                <a:cs typeface="Times New Roman" pitchFamily="18" charset="0"/>
              </a:rPr>
              <a:t>green section </a:t>
            </a:r>
            <a:r>
              <a:rPr lang="en-US" sz="3200" dirty="0">
                <a:solidFill>
                  <a:srgbClr val="000000"/>
                </a:solidFill>
                <a:latin typeface="Times New Roman" pitchFamily="18" charset="0"/>
                <a:cs typeface="Times New Roman" pitchFamily="18" charset="0"/>
              </a:rPr>
              <a:t>headers as needed.</a:t>
            </a:r>
            <a:br>
              <a:rPr lang="en-US" sz="3200" dirty="0">
                <a:solidFill>
                  <a:srgbClr val="000000"/>
                </a:solidFill>
                <a:latin typeface="Times New Roman" pitchFamily="18" charset="0"/>
                <a:cs typeface="Times New Roman" pitchFamily="18" charset="0"/>
              </a:rPr>
            </a:br>
            <a:r>
              <a:rPr lang="en-US" sz="3200" dirty="0">
                <a:solidFill>
                  <a:srgbClr val="000000"/>
                </a:solidFill>
                <a:latin typeface="Times New Roman" pitchFamily="18" charset="0"/>
                <a:cs typeface="Times New Roman" pitchFamily="18" charset="0"/>
              </a:rPr>
              <a:t/>
            </a:r>
            <a:br>
              <a:rPr lang="en-US" sz="3200" dirty="0">
                <a:solidFill>
                  <a:srgbClr val="000000"/>
                </a:solidFill>
                <a:latin typeface="Times New Roman" pitchFamily="18" charset="0"/>
                <a:cs typeface="Times New Roman" pitchFamily="18" charset="0"/>
              </a:rPr>
            </a:br>
            <a:r>
              <a:rPr lang="en-US" sz="3200" dirty="0">
                <a:solidFill>
                  <a:srgbClr val="000000"/>
                </a:solidFill>
                <a:latin typeface="Times New Roman" pitchFamily="18" charset="0"/>
                <a:cs typeface="Times New Roman" pitchFamily="18" charset="0"/>
              </a:rPr>
              <a:t>Move the header copies approximately to where you think they need to be on the poster, so you can get a better sense of the overall poster layout. It will help you organize your content. See </a:t>
            </a:r>
            <a:r>
              <a:rPr lang="en-US" sz="3200" dirty="0">
                <a:solidFill>
                  <a:srgbClr val="009900"/>
                </a:solidFill>
                <a:latin typeface="Times New Roman" pitchFamily="18" charset="0"/>
                <a:cs typeface="Times New Roman" pitchFamily="18" charset="0"/>
              </a:rPr>
              <a:t>Figure 2</a:t>
            </a:r>
            <a:r>
              <a:rPr lang="en-US" sz="3200" dirty="0">
                <a:solidFill>
                  <a:srgbClr val="000000"/>
                </a:solidFill>
                <a:latin typeface="Times New Roman" pitchFamily="18" charset="0"/>
                <a:cs typeface="Times New Roman" pitchFamily="18" charset="0"/>
              </a:rPr>
              <a:t>. </a:t>
            </a:r>
            <a:r>
              <a:rPr lang="en-US" sz="3200" dirty="0" smtClean="0">
                <a:solidFill>
                  <a:srgbClr val="000000"/>
                </a:solidFill>
                <a:latin typeface="Times New Roman" pitchFamily="18" charset="0"/>
                <a:cs typeface="Times New Roman" pitchFamily="18" charset="0"/>
              </a:rPr>
              <a:t>You </a:t>
            </a:r>
            <a:r>
              <a:rPr lang="en-US" sz="3200" dirty="0">
                <a:solidFill>
                  <a:srgbClr val="000000"/>
                </a:solidFill>
                <a:latin typeface="Times New Roman" pitchFamily="18" charset="0"/>
                <a:cs typeface="Times New Roman" pitchFamily="18" charset="0"/>
              </a:rPr>
              <a:t>can now start adding your text</a:t>
            </a:r>
            <a:r>
              <a:rPr lang="en-US" sz="3200" dirty="0" smtClean="0">
                <a:solidFill>
                  <a:srgbClr val="000000"/>
                </a:solidFill>
                <a:latin typeface="Times New Roman" pitchFamily="18" charset="0"/>
                <a:cs typeface="Times New Roman" pitchFamily="18" charset="0"/>
              </a:rPr>
              <a:t>.</a:t>
            </a:r>
          </a:p>
          <a:p>
            <a:pPr eaLnBrk="1" hangingPunct="1"/>
            <a:endParaRPr lang="en-US" sz="3200" dirty="0">
              <a:solidFill>
                <a:srgbClr val="000000"/>
              </a:solidFill>
              <a:latin typeface="Times New Roman" pitchFamily="18" charset="0"/>
              <a:cs typeface="Times New Roman" pitchFamily="18" charset="0"/>
            </a:endParaRPr>
          </a:p>
          <a:p>
            <a:pPr eaLnBrk="1" hangingPunct="1"/>
            <a:r>
              <a:rPr lang="en-US" sz="3200" dirty="0" smtClean="0">
                <a:solidFill>
                  <a:srgbClr val="000000"/>
                </a:solidFill>
                <a:latin typeface="Times New Roman" pitchFamily="18" charset="0"/>
                <a:cs typeface="Times New Roman" pitchFamily="18" charset="0"/>
              </a:rPr>
              <a:t>To </a:t>
            </a:r>
            <a:r>
              <a:rPr lang="en-US" sz="3200" dirty="0">
                <a:solidFill>
                  <a:srgbClr val="000000"/>
                </a:solidFill>
                <a:latin typeface="Times New Roman" pitchFamily="18" charset="0"/>
                <a:cs typeface="Times New Roman" pitchFamily="18" charset="0"/>
              </a:rPr>
              <a:t>add </a:t>
            </a:r>
            <a:r>
              <a:rPr lang="en-US" sz="3200" dirty="0" smtClean="0">
                <a:solidFill>
                  <a:srgbClr val="000000"/>
                </a:solidFill>
                <a:latin typeface="Times New Roman" pitchFamily="18" charset="0"/>
                <a:cs typeface="Times New Roman" pitchFamily="18" charset="0"/>
              </a:rPr>
              <a:t>text, insert a text box starting </a:t>
            </a:r>
            <a:r>
              <a:rPr lang="en-US" sz="3200" dirty="0">
                <a:solidFill>
                  <a:srgbClr val="000000"/>
                </a:solidFill>
                <a:latin typeface="Times New Roman" pitchFamily="18" charset="0"/>
                <a:cs typeface="Times New Roman" pitchFamily="18" charset="0"/>
              </a:rPr>
              <a:t>from the left edge of a column to the right edge and </a:t>
            </a:r>
            <a:r>
              <a:rPr lang="en-US" sz="3200" dirty="0" smtClean="0">
                <a:solidFill>
                  <a:srgbClr val="000000"/>
                </a:solidFill>
                <a:latin typeface="Times New Roman" pitchFamily="18" charset="0"/>
                <a:cs typeface="Times New Roman" pitchFamily="18" charset="0"/>
              </a:rPr>
              <a:t>enter </a:t>
            </a:r>
            <a:r>
              <a:rPr lang="en-US" sz="3200" dirty="0">
                <a:solidFill>
                  <a:srgbClr val="000000"/>
                </a:solidFill>
                <a:latin typeface="Times New Roman" pitchFamily="18" charset="0"/>
                <a:cs typeface="Times New Roman" pitchFamily="18" charset="0"/>
              </a:rPr>
              <a:t>your text. You can also paste the text </a:t>
            </a:r>
            <a:r>
              <a:rPr lang="en-US" sz="3200" dirty="0" smtClean="0">
                <a:solidFill>
                  <a:srgbClr val="000000"/>
                </a:solidFill>
                <a:latin typeface="Times New Roman" pitchFamily="18" charset="0"/>
                <a:cs typeface="Times New Roman" pitchFamily="18" charset="0"/>
              </a:rPr>
              <a:t>from </a:t>
            </a:r>
            <a:r>
              <a:rPr lang="en-US" sz="3200" dirty="0">
                <a:solidFill>
                  <a:srgbClr val="000000"/>
                </a:solidFill>
                <a:latin typeface="Times New Roman" pitchFamily="18" charset="0"/>
                <a:cs typeface="Times New Roman" pitchFamily="18" charset="0"/>
              </a:rPr>
              <a:t>another source. See </a:t>
            </a:r>
            <a:r>
              <a:rPr lang="en-US" sz="3200" dirty="0">
                <a:solidFill>
                  <a:srgbClr val="009900"/>
                </a:solidFill>
                <a:latin typeface="Times New Roman" pitchFamily="18" charset="0"/>
                <a:cs typeface="Times New Roman" pitchFamily="18" charset="0"/>
              </a:rPr>
              <a:t>Figure </a:t>
            </a:r>
            <a:r>
              <a:rPr lang="en-US" sz="3200" dirty="0" smtClean="0">
                <a:solidFill>
                  <a:srgbClr val="009900"/>
                </a:solidFill>
                <a:latin typeface="Times New Roman" pitchFamily="18" charset="0"/>
                <a:cs typeface="Times New Roman" pitchFamily="18" charset="0"/>
              </a:rPr>
              <a:t>3</a:t>
            </a:r>
            <a:r>
              <a:rPr lang="en-US" sz="3200" dirty="0" smtClean="0">
                <a:solidFill>
                  <a:srgbClr val="000000"/>
                </a:solidFill>
                <a:latin typeface="Times New Roman" pitchFamily="18" charset="0"/>
                <a:cs typeface="Times New Roman" pitchFamily="18" charset="0"/>
              </a:rPr>
              <a:t>. Repeat </a:t>
            </a:r>
            <a:r>
              <a:rPr lang="en-US" sz="3200" dirty="0">
                <a:solidFill>
                  <a:srgbClr val="000000"/>
                </a:solidFill>
                <a:latin typeface="Times New Roman" pitchFamily="18" charset="0"/>
                <a:cs typeface="Times New Roman" pitchFamily="18" charset="0"/>
              </a:rPr>
              <a:t>the process throughout the poster as needed</a:t>
            </a:r>
            <a:r>
              <a:rPr lang="en-US" sz="3200" dirty="0" smtClean="0">
                <a:solidFill>
                  <a:srgbClr val="000000"/>
                </a:solidFill>
                <a:latin typeface="Times New Roman" pitchFamily="18" charset="0"/>
                <a:cs typeface="Times New Roman" pitchFamily="18" charset="0"/>
              </a:rPr>
              <a:t>.</a:t>
            </a:r>
            <a:endParaRPr lang="en-US" sz="3200" dirty="0">
              <a:solidFill>
                <a:srgbClr val="000000"/>
              </a:solidFill>
              <a:latin typeface="Times New Roman" pitchFamily="18" charset="0"/>
              <a:cs typeface="Times New Roman" pitchFamily="18" charset="0"/>
            </a:endParaRPr>
          </a:p>
        </p:txBody>
      </p:sp>
      <p:cxnSp>
        <p:nvCxnSpPr>
          <p:cNvPr id="169" name="Straight Connector 168"/>
          <p:cNvCxnSpPr/>
          <p:nvPr/>
        </p:nvCxnSpPr>
        <p:spPr bwMode="auto">
          <a:xfrm>
            <a:off x="-11874" y="4905375"/>
            <a:ext cx="45731874" cy="0"/>
          </a:xfrm>
          <a:prstGeom prst="line">
            <a:avLst/>
          </a:prstGeom>
          <a:noFill/>
          <a:ln w="215900" cap="flat" cmpd="sng" algn="ctr">
            <a:solidFill>
              <a:srgbClr val="FF9900"/>
            </a:solidFill>
            <a:prstDash val="solid"/>
            <a:round/>
            <a:headEnd type="none" w="med" len="med"/>
            <a:tailEnd type="none" w="med" len="med"/>
          </a:ln>
          <a:effectLst/>
        </p:spPr>
      </p:cxnSp>
      <p:graphicFrame>
        <p:nvGraphicFramePr>
          <p:cNvPr id="170" name="Table 169"/>
          <p:cNvGraphicFramePr>
            <a:graphicFrameLocks noGrp="1"/>
          </p:cNvGraphicFramePr>
          <p:nvPr>
            <p:extLst>
              <p:ext uri="{D42A27DB-BD31-4B8C-83A1-F6EECF244321}">
                <p14:modId xmlns:p14="http://schemas.microsoft.com/office/powerpoint/2010/main" val="2519291910"/>
              </p:ext>
            </p:extLst>
          </p:nvPr>
        </p:nvGraphicFramePr>
        <p:xfrm>
          <a:off x="22901275" y="28797564"/>
          <a:ext cx="8940800" cy="2712720"/>
        </p:xfrm>
        <a:graphic>
          <a:graphicData uri="http://schemas.openxmlformats.org/drawingml/2006/table">
            <a:tbl>
              <a:tblPr firstRow="1" bandRow="1"/>
              <a:tblGrid>
                <a:gridCol w="4470400"/>
                <a:gridCol w="4470400"/>
              </a:tblGrid>
              <a:tr h="370840">
                <a:tc>
                  <a:txBody>
                    <a:bodyPr/>
                    <a:lstStyle/>
                    <a:p>
                      <a:pPr algn="ctr"/>
                      <a:r>
                        <a:rPr lang="en-US" sz="3200" b="1" dirty="0" smtClean="0">
                          <a:solidFill>
                            <a:srgbClr val="000000"/>
                          </a:solidFill>
                          <a:latin typeface="Times New Roman" pitchFamily="18" charset="0"/>
                          <a:cs typeface="Times New Roman" pitchFamily="18" charset="0"/>
                        </a:rPr>
                        <a:t>Abstract, Introduction,</a:t>
                      </a:r>
                      <a:r>
                        <a:rPr lang="en-US" sz="3200" b="1" baseline="0" dirty="0" smtClean="0">
                          <a:solidFill>
                            <a:srgbClr val="000000"/>
                          </a:solidFill>
                          <a:latin typeface="Times New Roman" pitchFamily="18" charset="0"/>
                          <a:cs typeface="Times New Roman" pitchFamily="18" charset="0"/>
                        </a:rPr>
                        <a:t> or Summary</a:t>
                      </a:r>
                      <a:endParaRPr lang="en-US" sz="3200" b="1" dirty="0">
                        <a:solidFill>
                          <a:srgbClr val="000000"/>
                        </a:solidFill>
                        <a:latin typeface="Times New Roman" pitchFamily="18" charset="0"/>
                        <a:cs typeface="Times New Roman" pitchFamily="18" charset="0"/>
                      </a:endParaRPr>
                    </a:p>
                  </a:txBody>
                  <a:tcPr/>
                </a:tc>
                <a:tc>
                  <a:txBody>
                    <a:bodyPr/>
                    <a:lstStyle/>
                    <a:p>
                      <a:pPr algn="ctr"/>
                      <a:r>
                        <a:rPr lang="en-US" sz="3200" b="1" dirty="0" smtClean="0">
                          <a:solidFill>
                            <a:srgbClr val="000000"/>
                          </a:solidFill>
                          <a:latin typeface="Times New Roman" pitchFamily="18" charset="0"/>
                          <a:cs typeface="Times New Roman" pitchFamily="18" charset="0"/>
                        </a:rPr>
                        <a:t>Conclusions</a:t>
                      </a:r>
                      <a:endParaRPr lang="en-US" sz="3200" b="1" dirty="0">
                        <a:solidFill>
                          <a:srgbClr val="000000"/>
                        </a:solidFill>
                        <a:latin typeface="Times New Roman" pitchFamily="18" charset="0"/>
                        <a:cs typeface="Times New Roman" pitchFamily="18" charset="0"/>
                      </a:endParaRPr>
                    </a:p>
                  </a:txBody>
                  <a:tcPr/>
                </a:tc>
              </a:tr>
              <a:tr h="370840">
                <a:tc>
                  <a:txBody>
                    <a:bodyPr/>
                    <a:lstStyle/>
                    <a:p>
                      <a:pPr algn="ctr"/>
                      <a:r>
                        <a:rPr lang="en-US" sz="3200" b="1" dirty="0" smtClean="0">
                          <a:solidFill>
                            <a:srgbClr val="000000"/>
                          </a:solidFill>
                          <a:latin typeface="Times New Roman" pitchFamily="18" charset="0"/>
                          <a:cs typeface="Times New Roman" pitchFamily="18" charset="0"/>
                        </a:rPr>
                        <a:t>Materials and</a:t>
                      </a:r>
                    </a:p>
                    <a:p>
                      <a:pPr algn="ctr"/>
                      <a:r>
                        <a:rPr lang="en-US" sz="3200" b="1" dirty="0" smtClean="0">
                          <a:solidFill>
                            <a:srgbClr val="000000"/>
                          </a:solidFill>
                          <a:latin typeface="Times New Roman" pitchFamily="18" charset="0"/>
                          <a:cs typeface="Times New Roman" pitchFamily="18" charset="0"/>
                        </a:rPr>
                        <a:t>Methods</a:t>
                      </a:r>
                      <a:endParaRPr lang="en-US" sz="3200" b="1" dirty="0">
                        <a:solidFill>
                          <a:srgbClr val="000000"/>
                        </a:solidFill>
                        <a:latin typeface="Times New Roman" pitchFamily="18" charset="0"/>
                        <a:cs typeface="Times New Roman" pitchFamily="18" charset="0"/>
                      </a:endParaRPr>
                    </a:p>
                  </a:txBody>
                  <a:tcPr/>
                </a:tc>
                <a:tc>
                  <a:txBody>
                    <a:bodyPr/>
                    <a:lstStyle/>
                    <a:p>
                      <a:pPr algn="ctr"/>
                      <a:r>
                        <a:rPr lang="en-US" sz="3200" b="1" dirty="0" smtClean="0">
                          <a:solidFill>
                            <a:srgbClr val="000000"/>
                          </a:solidFill>
                          <a:latin typeface="Times New Roman" pitchFamily="18" charset="0"/>
                          <a:cs typeface="Times New Roman" pitchFamily="18" charset="0"/>
                        </a:rPr>
                        <a:t>References</a:t>
                      </a:r>
                      <a:endParaRPr lang="en-US" sz="3200" b="1" dirty="0">
                        <a:solidFill>
                          <a:srgbClr val="000000"/>
                        </a:solidFill>
                        <a:latin typeface="Times New Roman" pitchFamily="18" charset="0"/>
                        <a:cs typeface="Times New Roman" pitchFamily="18" charset="0"/>
                      </a:endParaRPr>
                    </a:p>
                  </a:txBody>
                  <a:tcPr/>
                </a:tc>
              </a:tr>
              <a:tr h="370840">
                <a:tc>
                  <a:txBody>
                    <a:bodyPr/>
                    <a:lstStyle/>
                    <a:p>
                      <a:pPr algn="ctr"/>
                      <a:r>
                        <a:rPr lang="en-US" sz="3200" b="1" dirty="0" smtClean="0">
                          <a:solidFill>
                            <a:srgbClr val="000000"/>
                          </a:solidFill>
                          <a:latin typeface="Times New Roman" pitchFamily="18" charset="0"/>
                          <a:cs typeface="Times New Roman" pitchFamily="18" charset="0"/>
                        </a:rPr>
                        <a:t>Results</a:t>
                      </a:r>
                      <a:endParaRPr lang="en-US" sz="3200" b="1" dirty="0">
                        <a:solidFill>
                          <a:srgbClr val="000000"/>
                        </a:solidFill>
                        <a:latin typeface="Times New Roman" pitchFamily="18" charset="0"/>
                        <a:cs typeface="Times New Roman" pitchFamily="18" charset="0"/>
                      </a:endParaRPr>
                    </a:p>
                  </a:txBody>
                  <a:tcPr/>
                </a:tc>
                <a:tc>
                  <a:txBody>
                    <a:bodyPr/>
                    <a:lstStyle/>
                    <a:p>
                      <a:pPr algn="ctr"/>
                      <a:r>
                        <a:rPr lang="en-US" sz="3200" b="1" dirty="0" smtClean="0">
                          <a:solidFill>
                            <a:srgbClr val="000000"/>
                          </a:solidFill>
                          <a:latin typeface="Times New Roman" pitchFamily="18" charset="0"/>
                          <a:cs typeface="Times New Roman" pitchFamily="18" charset="0"/>
                        </a:rPr>
                        <a:t>Acknowledgements</a:t>
                      </a:r>
                      <a:endParaRPr lang="en-US" sz="3200" b="1" dirty="0">
                        <a:solidFill>
                          <a:srgbClr val="000000"/>
                        </a:solidFill>
                        <a:latin typeface="Times New Roman" pitchFamily="18" charset="0"/>
                        <a:cs typeface="Times New Roman" pitchFamily="18" charset="0"/>
                      </a:endParaRPr>
                    </a:p>
                  </a:txBody>
                  <a:tcPr/>
                </a:tc>
              </a:tr>
            </a:tbl>
          </a:graphicData>
        </a:graphic>
      </p:graphicFrame>
      <p:sp>
        <p:nvSpPr>
          <p:cNvPr id="171" name="Text Box 482"/>
          <p:cNvSpPr txBox="1">
            <a:spLocks noChangeArrowheads="1"/>
          </p:cNvSpPr>
          <p:nvPr/>
        </p:nvSpPr>
        <p:spPr bwMode="auto">
          <a:xfrm>
            <a:off x="33384827" y="27455922"/>
            <a:ext cx="10047711"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57200" tIns="457200" rIns="457200" bIns="457200">
            <a:spAutoFit/>
          </a:bodyP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eaLnBrk="1" hangingPunct="1"/>
            <a:r>
              <a:rPr lang="en-US" sz="3200" dirty="0" smtClean="0">
                <a:solidFill>
                  <a:srgbClr val="000000"/>
                </a:solidFill>
                <a:latin typeface="Times New Roman" pitchFamily="18" charset="0"/>
                <a:cs typeface="Times New Roman" pitchFamily="18" charset="0"/>
              </a:rPr>
              <a:t>Do </a:t>
            </a:r>
            <a:r>
              <a:rPr lang="en-US" sz="3200" dirty="0">
                <a:solidFill>
                  <a:srgbClr val="000000"/>
                </a:solidFill>
                <a:latin typeface="Times New Roman" pitchFamily="18" charset="0"/>
                <a:cs typeface="Times New Roman" pitchFamily="18" charset="0"/>
              </a:rPr>
              <a:t>not write, “I would like to thank…” or something similar. It will be perceived as an insincere gesture</a:t>
            </a:r>
            <a:r>
              <a:rPr lang="en-US" sz="3200" dirty="0" smtClean="0">
                <a:solidFill>
                  <a:srgbClr val="000000"/>
                </a:solidFill>
                <a:latin typeface="Times New Roman" pitchFamily="18" charset="0"/>
                <a:cs typeface="Times New Roman" pitchFamily="18" charset="0"/>
              </a:rPr>
              <a:t>. If you want to thank someone, write </a:t>
            </a:r>
            <a:r>
              <a:rPr lang="en-US" sz="3200" dirty="0">
                <a:solidFill>
                  <a:srgbClr val="000000"/>
                </a:solidFill>
                <a:latin typeface="Times New Roman" pitchFamily="18" charset="0"/>
                <a:cs typeface="Times New Roman" pitchFamily="18" charset="0"/>
              </a:rPr>
              <a:t>simply, “I thank</a:t>
            </a:r>
            <a:r>
              <a:rPr lang="en-US" sz="3200" dirty="0" smtClean="0">
                <a:solidFill>
                  <a:srgbClr val="000000"/>
                </a:solidFill>
                <a:latin typeface="Times New Roman" pitchFamily="18" charset="0"/>
                <a:cs typeface="Times New Roman" pitchFamily="18" charset="0"/>
              </a:rPr>
              <a:t>…”!</a:t>
            </a:r>
          </a:p>
          <a:p>
            <a:pPr eaLnBrk="1" hangingPunct="1"/>
            <a:endParaRPr lang="en-US" sz="3200" dirty="0">
              <a:solidFill>
                <a:srgbClr val="000000"/>
              </a:solidFill>
              <a:latin typeface="Times New Roman" pitchFamily="18" charset="0"/>
              <a:cs typeface="Times New Roman" pitchFamily="18" charset="0"/>
            </a:endParaRPr>
          </a:p>
          <a:p>
            <a:r>
              <a:rPr lang="en-US" sz="2800" dirty="0">
                <a:solidFill>
                  <a:srgbClr val="000000"/>
                </a:solidFill>
                <a:latin typeface="Times New Roman" pitchFamily="18" charset="0"/>
                <a:cs typeface="Times New Roman" pitchFamily="18" charset="0"/>
              </a:rPr>
              <a:t>It is okay to use a smaller font for your </a:t>
            </a:r>
            <a:r>
              <a:rPr lang="en-US" sz="2800" dirty="0" smtClean="0">
                <a:solidFill>
                  <a:srgbClr val="000000"/>
                </a:solidFill>
                <a:latin typeface="Times New Roman" pitchFamily="18" charset="0"/>
                <a:cs typeface="Times New Roman" pitchFamily="18" charset="0"/>
              </a:rPr>
              <a:t>acknowledgements.</a:t>
            </a:r>
            <a:endParaRPr lang="en-US" sz="2800" b="1" dirty="0">
              <a:solidFill>
                <a:srgbClr val="000000"/>
              </a:solidFill>
              <a:latin typeface="Times New Roman" pitchFamily="18" charset="0"/>
              <a:cs typeface="Times New Roman" pitchFamily="18" charset="0"/>
            </a:endParaRPr>
          </a:p>
          <a:p>
            <a:pPr eaLnBrk="1" hangingPunct="1"/>
            <a:endParaRPr lang="en-US" sz="3200" dirty="0">
              <a:solidFill>
                <a:srgbClr val="000000"/>
              </a:solidFill>
              <a:latin typeface="Times New Roman" pitchFamily="18" charset="0"/>
              <a:cs typeface="Times New Roman" pitchFamily="18" charset="0"/>
            </a:endParaRPr>
          </a:p>
        </p:txBody>
      </p:sp>
      <p:sp>
        <p:nvSpPr>
          <p:cNvPr id="172" name="AutoShape 507"/>
          <p:cNvSpPr>
            <a:spLocks noChangeArrowheads="1"/>
          </p:cNvSpPr>
          <p:nvPr/>
        </p:nvSpPr>
        <p:spPr bwMode="auto">
          <a:xfrm>
            <a:off x="777113" y="1028699"/>
            <a:ext cx="3834552" cy="2915140"/>
          </a:xfrm>
          <a:prstGeom prst="roundRect">
            <a:avLst>
              <a:gd name="adj" fmla="val 16667"/>
            </a:avLst>
          </a:prstGeom>
          <a:solidFill>
            <a:schemeClr val="bg1"/>
          </a:solidFill>
          <a:ln w="28575">
            <a:solidFill>
              <a:schemeClr val="tx1"/>
            </a:solidFill>
            <a:round/>
            <a:headEnd/>
            <a:tailEnd/>
          </a:ln>
        </p:spPr>
        <p:txBody>
          <a:bodyPr wrap="none" anchor="ct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defTabSz="3135313"/>
            <a:endParaRPr lang="en-US" sz="2100" dirty="0"/>
          </a:p>
        </p:txBody>
      </p:sp>
      <p:pic>
        <p:nvPicPr>
          <p:cNvPr id="173" name="Picture 2" descr="•NEW transparent logo">
            <a:hlinkClick r:id="rId13"/>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05893" y="1359388"/>
            <a:ext cx="3576457" cy="2098189"/>
          </a:xfrm>
          <a:prstGeom prst="rect">
            <a:avLst/>
          </a:prstGeom>
          <a:noFill/>
          <a:extLst>
            <a:ext uri="{909E8E84-426E-40DD-AFC4-6F175D3DCCD1}">
              <a14:hiddenFill xmlns:a14="http://schemas.microsoft.com/office/drawing/2010/main">
                <a:solidFill>
                  <a:srgbClr val="FFFFFF"/>
                </a:solidFill>
              </a14:hiddenFill>
            </a:ext>
          </a:extLst>
        </p:spPr>
      </p:pic>
      <p:sp>
        <p:nvSpPr>
          <p:cNvPr id="174" name="AutoShape 507"/>
          <p:cNvSpPr>
            <a:spLocks noChangeArrowheads="1"/>
          </p:cNvSpPr>
          <p:nvPr/>
        </p:nvSpPr>
        <p:spPr bwMode="auto">
          <a:xfrm>
            <a:off x="39588336" y="1028699"/>
            <a:ext cx="3834552" cy="2915140"/>
          </a:xfrm>
          <a:prstGeom prst="roundRect">
            <a:avLst>
              <a:gd name="adj" fmla="val 16667"/>
            </a:avLst>
          </a:prstGeom>
          <a:solidFill>
            <a:schemeClr val="bg1"/>
          </a:solidFill>
          <a:ln w="28575">
            <a:solidFill>
              <a:schemeClr val="tx1"/>
            </a:solidFill>
            <a:round/>
            <a:headEnd/>
            <a:tailEnd/>
          </a:ln>
        </p:spPr>
        <p:txBody>
          <a:bodyPr wrap="none" anchor="ctr"/>
          <a:lstStyle>
            <a:defPPr>
              <a:defRPr lang="en-US"/>
            </a:defPPr>
            <a:lvl1pPr algn="l" rtl="0" fontAlgn="base">
              <a:spcBef>
                <a:spcPct val="0"/>
              </a:spcBef>
              <a:spcAft>
                <a:spcPct val="0"/>
              </a:spcAft>
              <a:defRPr sz="2900" kern="1200">
                <a:solidFill>
                  <a:schemeClr val="tx1"/>
                </a:solidFill>
                <a:latin typeface="Arial Narrow" pitchFamily="34" charset="0"/>
                <a:ea typeface="+mn-ea"/>
                <a:cs typeface="+mn-cs"/>
              </a:defRPr>
            </a:lvl1pPr>
            <a:lvl2pPr marL="457200" algn="l" rtl="0" fontAlgn="base">
              <a:spcBef>
                <a:spcPct val="0"/>
              </a:spcBef>
              <a:spcAft>
                <a:spcPct val="0"/>
              </a:spcAft>
              <a:defRPr sz="2900" kern="1200">
                <a:solidFill>
                  <a:schemeClr val="tx1"/>
                </a:solidFill>
                <a:latin typeface="Arial Narrow" pitchFamily="34" charset="0"/>
                <a:ea typeface="+mn-ea"/>
                <a:cs typeface="+mn-cs"/>
              </a:defRPr>
            </a:lvl2pPr>
            <a:lvl3pPr marL="914400" algn="l" rtl="0" fontAlgn="base">
              <a:spcBef>
                <a:spcPct val="0"/>
              </a:spcBef>
              <a:spcAft>
                <a:spcPct val="0"/>
              </a:spcAft>
              <a:defRPr sz="2900" kern="1200">
                <a:solidFill>
                  <a:schemeClr val="tx1"/>
                </a:solidFill>
                <a:latin typeface="Arial Narrow" pitchFamily="34" charset="0"/>
                <a:ea typeface="+mn-ea"/>
                <a:cs typeface="+mn-cs"/>
              </a:defRPr>
            </a:lvl3pPr>
            <a:lvl4pPr marL="1371600" algn="l" rtl="0" fontAlgn="base">
              <a:spcBef>
                <a:spcPct val="0"/>
              </a:spcBef>
              <a:spcAft>
                <a:spcPct val="0"/>
              </a:spcAft>
              <a:defRPr sz="2900" kern="1200">
                <a:solidFill>
                  <a:schemeClr val="tx1"/>
                </a:solidFill>
                <a:latin typeface="Arial Narrow" pitchFamily="34" charset="0"/>
                <a:ea typeface="+mn-ea"/>
                <a:cs typeface="+mn-cs"/>
              </a:defRPr>
            </a:lvl4pPr>
            <a:lvl5pPr marL="1828800" algn="l" rtl="0" fontAlgn="base">
              <a:spcBef>
                <a:spcPct val="0"/>
              </a:spcBef>
              <a:spcAft>
                <a:spcPct val="0"/>
              </a:spcAft>
              <a:defRPr sz="2900" kern="1200">
                <a:solidFill>
                  <a:schemeClr val="tx1"/>
                </a:solidFill>
                <a:latin typeface="Arial Narrow" pitchFamily="34" charset="0"/>
                <a:ea typeface="+mn-ea"/>
                <a:cs typeface="+mn-cs"/>
              </a:defRPr>
            </a:lvl5pPr>
            <a:lvl6pPr marL="2286000" algn="l" defTabSz="914400" rtl="0" eaLnBrk="1" latinLnBrk="0" hangingPunct="1">
              <a:defRPr sz="2900" kern="1200">
                <a:solidFill>
                  <a:schemeClr val="tx1"/>
                </a:solidFill>
                <a:latin typeface="Arial Narrow" pitchFamily="34" charset="0"/>
                <a:ea typeface="+mn-ea"/>
                <a:cs typeface="+mn-cs"/>
              </a:defRPr>
            </a:lvl6pPr>
            <a:lvl7pPr marL="2743200" algn="l" defTabSz="914400" rtl="0" eaLnBrk="1" latinLnBrk="0" hangingPunct="1">
              <a:defRPr sz="2900" kern="1200">
                <a:solidFill>
                  <a:schemeClr val="tx1"/>
                </a:solidFill>
                <a:latin typeface="Arial Narrow" pitchFamily="34" charset="0"/>
                <a:ea typeface="+mn-ea"/>
                <a:cs typeface="+mn-cs"/>
              </a:defRPr>
            </a:lvl7pPr>
            <a:lvl8pPr marL="3200400" algn="l" defTabSz="914400" rtl="0" eaLnBrk="1" latinLnBrk="0" hangingPunct="1">
              <a:defRPr sz="2900" kern="1200">
                <a:solidFill>
                  <a:schemeClr val="tx1"/>
                </a:solidFill>
                <a:latin typeface="Arial Narrow" pitchFamily="34" charset="0"/>
                <a:ea typeface="+mn-ea"/>
                <a:cs typeface="+mn-cs"/>
              </a:defRPr>
            </a:lvl8pPr>
            <a:lvl9pPr marL="3657600" algn="l" defTabSz="914400" rtl="0" eaLnBrk="1" latinLnBrk="0" hangingPunct="1">
              <a:defRPr sz="2900" kern="1200">
                <a:solidFill>
                  <a:schemeClr val="tx1"/>
                </a:solidFill>
                <a:latin typeface="Arial Narrow" pitchFamily="34" charset="0"/>
                <a:ea typeface="+mn-ea"/>
                <a:cs typeface="+mn-cs"/>
              </a:defRPr>
            </a:lvl9pPr>
          </a:lstStyle>
          <a:p>
            <a:pPr algn="ctr" defTabSz="3135313"/>
            <a:endParaRPr lang="en-US" sz="2100" dirty="0"/>
          </a:p>
        </p:txBody>
      </p:sp>
      <p:pic>
        <p:nvPicPr>
          <p:cNvPr id="175" name="Picture 2" descr="•NEW transparent logo">
            <a:hlinkClick r:id="rId13"/>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717117" y="1359388"/>
            <a:ext cx="3576457" cy="209818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10426</TotalTime>
  <Words>1010</Words>
  <Application>Microsoft Office PowerPoint</Application>
  <PresentationFormat>Custom</PresentationFormat>
  <Paragraphs>85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Custom Design</vt:lpstr>
      <vt:lpstr>PowerPoint Presentation</vt:lpstr>
    </vt:vector>
  </TitlesOfParts>
  <Company>MUFSC</Company>
  <LinksUpToDate>false</LinksUpToDate>
  <SharedDoc>false</SharedDoc>
  <HyperlinkBase>http://www.posterpresentations.com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 for MUFSC</dc:title>
  <dc:creator>Ian Levstein</dc:creator>
  <cp:lastModifiedBy>Ian Levstein</cp:lastModifiedBy>
  <cp:revision>236</cp:revision>
  <dcterms:created xsi:type="dcterms:W3CDTF">2005-05-18T01:24:28Z</dcterms:created>
  <dcterms:modified xsi:type="dcterms:W3CDTF">2015-01-26T14:24:17Z</dcterms:modified>
</cp:coreProperties>
</file>