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9377600" cy="38404800"/>
  <p:notesSz cx="32918400" cy="51206400"/>
  <p:custDataLst>
    <p:tags r:id="rId4"/>
  </p:custDataLst>
  <p:defaultTextStyle>
    <a:defPPr>
      <a:defRPr lang="en-US"/>
    </a:defPPr>
    <a:lvl1pPr algn="l" rtl="0" fontAlgn="base">
      <a:spcBef>
        <a:spcPct val="0"/>
      </a:spcBef>
      <a:spcAft>
        <a:spcPct val="0"/>
      </a:spcAft>
      <a:defRPr sz="3200" kern="1200">
        <a:solidFill>
          <a:schemeClr val="tx1"/>
        </a:solidFill>
        <a:latin typeface="Helvetica" charset="0"/>
        <a:ea typeface="ＭＳ Ｐゴシック" charset="-128"/>
        <a:cs typeface="+mn-cs"/>
      </a:defRPr>
    </a:lvl1pPr>
    <a:lvl2pPr marL="457200" algn="l" rtl="0" fontAlgn="base">
      <a:spcBef>
        <a:spcPct val="0"/>
      </a:spcBef>
      <a:spcAft>
        <a:spcPct val="0"/>
      </a:spcAft>
      <a:defRPr sz="3200" kern="1200">
        <a:solidFill>
          <a:schemeClr val="tx1"/>
        </a:solidFill>
        <a:latin typeface="Helvetica" charset="0"/>
        <a:ea typeface="ＭＳ Ｐゴシック" charset="-128"/>
        <a:cs typeface="+mn-cs"/>
      </a:defRPr>
    </a:lvl2pPr>
    <a:lvl3pPr marL="914400" algn="l" rtl="0" fontAlgn="base">
      <a:spcBef>
        <a:spcPct val="0"/>
      </a:spcBef>
      <a:spcAft>
        <a:spcPct val="0"/>
      </a:spcAft>
      <a:defRPr sz="3200" kern="1200">
        <a:solidFill>
          <a:schemeClr val="tx1"/>
        </a:solidFill>
        <a:latin typeface="Helvetica" charset="0"/>
        <a:ea typeface="ＭＳ Ｐゴシック" charset="-128"/>
        <a:cs typeface="+mn-cs"/>
      </a:defRPr>
    </a:lvl3pPr>
    <a:lvl4pPr marL="1371600" algn="l" rtl="0" fontAlgn="base">
      <a:spcBef>
        <a:spcPct val="0"/>
      </a:spcBef>
      <a:spcAft>
        <a:spcPct val="0"/>
      </a:spcAft>
      <a:defRPr sz="3200" kern="1200">
        <a:solidFill>
          <a:schemeClr val="tx1"/>
        </a:solidFill>
        <a:latin typeface="Helvetica" charset="0"/>
        <a:ea typeface="ＭＳ Ｐゴシック" charset="-128"/>
        <a:cs typeface="+mn-cs"/>
      </a:defRPr>
    </a:lvl4pPr>
    <a:lvl5pPr marL="1828800" algn="l" rtl="0" fontAlgn="base">
      <a:spcBef>
        <a:spcPct val="0"/>
      </a:spcBef>
      <a:spcAft>
        <a:spcPct val="0"/>
      </a:spcAft>
      <a:defRPr sz="3200" kern="1200">
        <a:solidFill>
          <a:schemeClr val="tx1"/>
        </a:solidFill>
        <a:latin typeface="Helvetica" charset="0"/>
        <a:ea typeface="ＭＳ Ｐゴシック" charset="-128"/>
        <a:cs typeface="+mn-cs"/>
      </a:defRPr>
    </a:lvl5pPr>
    <a:lvl6pPr marL="2286000" algn="l" defTabSz="914400" rtl="0" eaLnBrk="1" latinLnBrk="0" hangingPunct="1">
      <a:defRPr sz="3200" kern="1200">
        <a:solidFill>
          <a:schemeClr val="tx1"/>
        </a:solidFill>
        <a:latin typeface="Helvetica" charset="0"/>
        <a:ea typeface="ＭＳ Ｐゴシック" charset="-128"/>
        <a:cs typeface="+mn-cs"/>
      </a:defRPr>
    </a:lvl6pPr>
    <a:lvl7pPr marL="2743200" algn="l" defTabSz="914400" rtl="0" eaLnBrk="1" latinLnBrk="0" hangingPunct="1">
      <a:defRPr sz="3200" kern="1200">
        <a:solidFill>
          <a:schemeClr val="tx1"/>
        </a:solidFill>
        <a:latin typeface="Helvetica" charset="0"/>
        <a:ea typeface="ＭＳ Ｐゴシック" charset="-128"/>
        <a:cs typeface="+mn-cs"/>
      </a:defRPr>
    </a:lvl7pPr>
    <a:lvl8pPr marL="3200400" algn="l" defTabSz="914400" rtl="0" eaLnBrk="1" latinLnBrk="0" hangingPunct="1">
      <a:defRPr sz="3200" kern="1200">
        <a:solidFill>
          <a:schemeClr val="tx1"/>
        </a:solidFill>
        <a:latin typeface="Helvetica" charset="0"/>
        <a:ea typeface="ＭＳ Ｐゴシック" charset="-128"/>
        <a:cs typeface="+mn-cs"/>
      </a:defRPr>
    </a:lvl8pPr>
    <a:lvl9pPr marL="3657600" algn="l" defTabSz="914400" rtl="0" eaLnBrk="1" latinLnBrk="0" hangingPunct="1">
      <a:defRPr sz="3200" kern="1200">
        <a:solidFill>
          <a:schemeClr val="tx1"/>
        </a:solidFill>
        <a:latin typeface="Helvetic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3300"/>
    <a:srgbClr val="FFFFE1"/>
    <a:srgbClr val="FFF3F3"/>
    <a:srgbClr val="800040"/>
    <a:srgbClr val="004080"/>
    <a:srgbClr val="FF6FC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60"/>
  </p:normalViewPr>
  <p:slideViewPr>
    <p:cSldViewPr snapToGrid="0">
      <p:cViewPr varScale="1">
        <p:scale>
          <a:sx n="21" d="100"/>
          <a:sy n="21" d="100"/>
        </p:scale>
        <p:origin x="-1794" y="-222"/>
      </p:cViewPr>
      <p:guideLst>
        <p:guide orient="horz" pos="837"/>
        <p:guide orient="horz" pos="22904"/>
        <p:guide orient="horz" pos="4350"/>
        <p:guide orient="horz" pos="2484"/>
        <p:guide pos="7174"/>
        <p:guide pos="8111"/>
        <p:guide pos="14764"/>
        <p:guide pos="23659"/>
        <p:guide pos="1109"/>
        <p:guide pos="15747"/>
        <p:guide pos="22722"/>
        <p:guide pos="29769"/>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atin typeface="Helvetica" pitchFamily="-111" charset="0"/>
                <a:ea typeface="+mn-ea"/>
                <a:cs typeface="+mn-cs"/>
              </a:defRPr>
            </a:lvl1pPr>
          </a:lstStyle>
          <a:p>
            <a:pPr>
              <a:defRPr/>
            </a:pPr>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5B354EB-BD4C-400E-A43F-E94F2C0E2D23}" type="datetime1">
              <a:rPr lang="en-US"/>
              <a:pPr>
                <a:defRPr/>
              </a:pPr>
              <a:t>1/26/2015</a:t>
            </a:fld>
            <a:endParaRPr lang="en-US"/>
          </a:p>
        </p:txBody>
      </p:sp>
      <p:sp>
        <p:nvSpPr>
          <p:cNvPr id="4" name="Slide Image Placeholder 3"/>
          <p:cNvSpPr>
            <a:spLocks noGrp="1" noRot="1" noChangeAspect="1"/>
          </p:cNvSpPr>
          <p:nvPr>
            <p:ph type="sldImg" idx="2"/>
          </p:nvPr>
        </p:nvSpPr>
        <p:spPr>
          <a:xfrm>
            <a:off x="4114800" y="3840163"/>
            <a:ext cx="24688800" cy="192024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48637825"/>
            <a:ext cx="14265275" cy="2559050"/>
          </a:xfrm>
          <a:prstGeom prst="rect">
            <a:avLst/>
          </a:prstGeom>
        </p:spPr>
        <p:txBody>
          <a:bodyPr vert="horz" lIns="91440" tIns="45720" rIns="91440" bIns="45720" rtlCol="0" anchor="b"/>
          <a:lstStyle>
            <a:lvl1pPr algn="l">
              <a:defRPr sz="1200">
                <a:latin typeface="Helvetica" pitchFamily="-111"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36BBDCA7-DD4B-4C80-9833-AAF435014805}" type="slidenum">
              <a:rPr lang="en-US"/>
              <a:pPr>
                <a:defRPr/>
              </a:pPr>
              <a:t>‹#›</a:t>
            </a:fld>
            <a:endParaRPr lang="en-US"/>
          </a:p>
        </p:txBody>
      </p:sp>
    </p:spTree>
    <p:extLst>
      <p:ext uri="{BB962C8B-B14F-4D97-AF65-F5344CB8AC3E}">
        <p14:creationId xmlns:p14="http://schemas.microsoft.com/office/powerpoint/2010/main" val="180397116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4114800" y="3840163"/>
            <a:ext cx="24688800" cy="192024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solidFill>
                <a:srgbClr val="FF0000"/>
              </a:solidFill>
              <a:ea typeface="ＭＳ Ｐゴシック" charset="-128"/>
            </a:endParaRP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fld id="{1BB4A367-5B49-46B0-9296-23125EEC253F}" type="slidenum">
              <a:rPr lang="en-US" sz="1200"/>
              <a:pPr eaLnBrk="1" hangingPunct="1"/>
              <a:t>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015" y="11931122"/>
            <a:ext cx="41971573" cy="8230658"/>
          </a:xfrm>
        </p:spPr>
        <p:txBody>
          <a:bodyPr/>
          <a:lstStyle/>
          <a:p>
            <a:r>
              <a:rPr lang="en-US" smtClean="0"/>
              <a:t>Click to edit Master title style</a:t>
            </a:r>
            <a:endParaRPr lang="en-US"/>
          </a:p>
        </p:txBody>
      </p:sp>
      <p:sp>
        <p:nvSpPr>
          <p:cNvPr id="3" name="Subtitle 2"/>
          <p:cNvSpPr>
            <a:spLocks noGrp="1"/>
          </p:cNvSpPr>
          <p:nvPr>
            <p:ph type="subTitle" idx="1"/>
          </p:nvPr>
        </p:nvSpPr>
        <p:spPr>
          <a:xfrm>
            <a:off x="7406029" y="21761981"/>
            <a:ext cx="34565544" cy="981604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509E99-6D48-4402-87B5-EDB881236372}" type="slidenum">
              <a:rPr lang="en-US"/>
              <a:pPr>
                <a:defRPr/>
              </a:pPr>
              <a:t>‹#›</a:t>
            </a:fld>
            <a:endParaRPr lang="en-US"/>
          </a:p>
        </p:txBody>
      </p:sp>
    </p:spTree>
    <p:extLst>
      <p:ext uri="{BB962C8B-B14F-4D97-AF65-F5344CB8AC3E}">
        <p14:creationId xmlns:p14="http://schemas.microsoft.com/office/powerpoint/2010/main" val="140377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3FBB74-C63D-4212-9F35-91C6A1543C6B}" type="slidenum">
              <a:rPr lang="en-US"/>
              <a:pPr>
                <a:defRPr/>
              </a:pPr>
              <a:t>‹#›</a:t>
            </a:fld>
            <a:endParaRPr lang="en-US"/>
          </a:p>
        </p:txBody>
      </p:sp>
    </p:spTree>
    <p:extLst>
      <p:ext uri="{BB962C8B-B14F-4D97-AF65-F5344CB8AC3E}">
        <p14:creationId xmlns:p14="http://schemas.microsoft.com/office/powerpoint/2010/main" val="4208071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182460" y="3413391"/>
            <a:ext cx="10492127" cy="3072421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703016" y="3413391"/>
            <a:ext cx="31332488" cy="3072421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F17773-541B-42B7-9CAC-70EFF9A61FEB}" type="slidenum">
              <a:rPr lang="en-US"/>
              <a:pPr>
                <a:defRPr/>
              </a:pPr>
              <a:t>‹#›</a:t>
            </a:fld>
            <a:endParaRPr lang="en-US"/>
          </a:p>
        </p:txBody>
      </p:sp>
    </p:spTree>
    <p:extLst>
      <p:ext uri="{BB962C8B-B14F-4D97-AF65-F5344CB8AC3E}">
        <p14:creationId xmlns:p14="http://schemas.microsoft.com/office/powerpoint/2010/main" val="3878765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232E80-8BFF-4CF2-A08C-EB13C4D58D2E}" type="slidenum">
              <a:rPr lang="en-US"/>
              <a:pPr>
                <a:defRPr/>
              </a:pPr>
              <a:t>‹#›</a:t>
            </a:fld>
            <a:endParaRPr lang="en-US"/>
          </a:p>
        </p:txBody>
      </p:sp>
    </p:spTree>
    <p:extLst>
      <p:ext uri="{BB962C8B-B14F-4D97-AF65-F5344CB8AC3E}">
        <p14:creationId xmlns:p14="http://schemas.microsoft.com/office/powerpoint/2010/main" val="62871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00487" y="24679013"/>
            <a:ext cx="41971573" cy="7626879"/>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900487" y="16277961"/>
            <a:ext cx="41971573"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B0EC3-C806-469C-8540-0E7E6DA45135}" type="slidenum">
              <a:rPr lang="en-US"/>
              <a:pPr>
                <a:defRPr/>
              </a:pPr>
              <a:t>‹#›</a:t>
            </a:fld>
            <a:endParaRPr lang="en-US"/>
          </a:p>
        </p:txBody>
      </p:sp>
    </p:spTree>
    <p:extLst>
      <p:ext uri="{BB962C8B-B14F-4D97-AF65-F5344CB8AC3E}">
        <p14:creationId xmlns:p14="http://schemas.microsoft.com/office/powerpoint/2010/main" val="2303086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703016" y="11095833"/>
            <a:ext cx="20912307" cy="2304176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4762278" y="11095833"/>
            <a:ext cx="20912308" cy="2304176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809558-FD84-4D37-9E61-4C89C1AD8307}" type="slidenum">
              <a:rPr lang="en-US"/>
              <a:pPr>
                <a:defRPr/>
              </a:pPr>
              <a:t>‹#›</a:t>
            </a:fld>
            <a:endParaRPr lang="en-US"/>
          </a:p>
        </p:txBody>
      </p:sp>
    </p:spTree>
    <p:extLst>
      <p:ext uri="{BB962C8B-B14F-4D97-AF65-F5344CB8AC3E}">
        <p14:creationId xmlns:p14="http://schemas.microsoft.com/office/powerpoint/2010/main" val="423823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69188" y="1537229"/>
            <a:ext cx="44439227"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469187" y="8597373"/>
            <a:ext cx="21817013"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469187" y="12179301"/>
            <a:ext cx="21817013"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5083748" y="8597373"/>
            <a:ext cx="21824667"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5083748" y="12179301"/>
            <a:ext cx="21824667"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DF717DB-F5C1-419A-B1D4-53095F2D1F4C}" type="slidenum">
              <a:rPr lang="en-US"/>
              <a:pPr>
                <a:defRPr/>
              </a:pPr>
              <a:t>‹#›</a:t>
            </a:fld>
            <a:endParaRPr lang="en-US"/>
          </a:p>
        </p:txBody>
      </p:sp>
    </p:spTree>
    <p:extLst>
      <p:ext uri="{BB962C8B-B14F-4D97-AF65-F5344CB8AC3E}">
        <p14:creationId xmlns:p14="http://schemas.microsoft.com/office/powerpoint/2010/main" val="201822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4BBD362-314E-4FE6-A12B-07B2C198FE19}" type="slidenum">
              <a:rPr lang="en-US"/>
              <a:pPr>
                <a:defRPr/>
              </a:pPr>
              <a:t>‹#›</a:t>
            </a:fld>
            <a:endParaRPr lang="en-US"/>
          </a:p>
        </p:txBody>
      </p:sp>
    </p:spTree>
    <p:extLst>
      <p:ext uri="{BB962C8B-B14F-4D97-AF65-F5344CB8AC3E}">
        <p14:creationId xmlns:p14="http://schemas.microsoft.com/office/powerpoint/2010/main" val="286050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65F9F8-4338-4D9B-9E49-32E078385E7E}" type="slidenum">
              <a:rPr lang="en-US"/>
              <a:pPr>
                <a:defRPr/>
              </a:pPr>
              <a:t>‹#›</a:t>
            </a:fld>
            <a:endParaRPr lang="en-US"/>
          </a:p>
        </p:txBody>
      </p:sp>
    </p:spTree>
    <p:extLst>
      <p:ext uri="{BB962C8B-B14F-4D97-AF65-F5344CB8AC3E}">
        <p14:creationId xmlns:p14="http://schemas.microsoft.com/office/powerpoint/2010/main" val="2762600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9188" y="1529823"/>
            <a:ext cx="16244888" cy="6506369"/>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9304965" y="1529823"/>
            <a:ext cx="27603450" cy="327763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469188" y="8036190"/>
            <a:ext cx="16244888"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29FECF-BDD9-4FF9-93A7-FA2E1867CFE0}" type="slidenum">
              <a:rPr lang="en-US"/>
              <a:pPr>
                <a:defRPr/>
              </a:pPr>
              <a:t>‹#›</a:t>
            </a:fld>
            <a:endParaRPr lang="en-US"/>
          </a:p>
        </p:txBody>
      </p:sp>
    </p:spTree>
    <p:extLst>
      <p:ext uri="{BB962C8B-B14F-4D97-AF65-F5344CB8AC3E}">
        <p14:creationId xmlns:p14="http://schemas.microsoft.com/office/powerpoint/2010/main" val="3173211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77741" y="26882992"/>
            <a:ext cx="29627173" cy="317447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9677741" y="3431912"/>
            <a:ext cx="29627173" cy="230417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9677741" y="30057462"/>
            <a:ext cx="29627173" cy="45061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724460-9CC3-4EED-B444-556F1B2CAA43}" type="slidenum">
              <a:rPr lang="en-US"/>
              <a:pPr>
                <a:defRPr/>
              </a:pPr>
              <a:t>‹#›</a:t>
            </a:fld>
            <a:endParaRPr lang="en-US"/>
          </a:p>
        </p:txBody>
      </p:sp>
    </p:spTree>
    <p:extLst>
      <p:ext uri="{BB962C8B-B14F-4D97-AF65-F5344CB8AC3E}">
        <p14:creationId xmlns:p14="http://schemas.microsoft.com/office/powerpoint/2010/main" val="1521679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702661" y="3413125"/>
            <a:ext cx="41972279"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702661" y="11096626"/>
            <a:ext cx="41972279" cy="2304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702661" y="34991675"/>
            <a:ext cx="10287000" cy="255905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defRPr sz="6200">
                <a:latin typeface="Times New Roman" pitchFamily="-111"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16871340" y="34991675"/>
            <a:ext cx="15634921" cy="255905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a:defRPr sz="6200">
                <a:latin typeface="Times New Roman" pitchFamily="-111"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35387939" y="34991675"/>
            <a:ext cx="10287000" cy="255905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a:defRPr sz="6200" smtClean="0">
                <a:latin typeface="Times New Roman" charset="0"/>
              </a:defRPr>
            </a:lvl1pPr>
          </a:lstStyle>
          <a:p>
            <a:pPr>
              <a:defRPr/>
            </a:pPr>
            <a:fld id="{4E19B510-F143-4348-BC9C-4A694C48B10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113" rtl="0" eaLnBrk="0" fontAlgn="base" hangingPunct="0">
        <a:spcBef>
          <a:spcPct val="0"/>
        </a:spcBef>
        <a:spcAft>
          <a:spcPct val="0"/>
        </a:spcAft>
        <a:defRPr sz="19600">
          <a:solidFill>
            <a:schemeClr val="tx2"/>
          </a:solidFill>
          <a:latin typeface="+mj-lt"/>
          <a:ea typeface="ＭＳ Ｐゴシック" pitchFamily="-65" charset="-128"/>
          <a:cs typeface="ＭＳ Ｐゴシック" pitchFamily="-65" charset="-128"/>
        </a:defRPr>
      </a:lvl1pPr>
      <a:lvl2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2pPr>
      <a:lvl3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3pPr>
      <a:lvl4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4pPr>
      <a:lvl5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5pPr>
      <a:lvl6pPr marL="457200" algn="ctr" defTabSz="4075113" rtl="0" fontAlgn="base">
        <a:spcBef>
          <a:spcPct val="0"/>
        </a:spcBef>
        <a:spcAft>
          <a:spcPct val="0"/>
        </a:spcAft>
        <a:defRPr sz="19600">
          <a:solidFill>
            <a:schemeClr val="tx2"/>
          </a:solidFill>
          <a:latin typeface="Times New Roman" pitchFamily="-65" charset="0"/>
        </a:defRPr>
      </a:lvl6pPr>
      <a:lvl7pPr marL="914400" algn="ctr" defTabSz="4075113" rtl="0" fontAlgn="base">
        <a:spcBef>
          <a:spcPct val="0"/>
        </a:spcBef>
        <a:spcAft>
          <a:spcPct val="0"/>
        </a:spcAft>
        <a:defRPr sz="19600">
          <a:solidFill>
            <a:schemeClr val="tx2"/>
          </a:solidFill>
          <a:latin typeface="Times New Roman" pitchFamily="-65" charset="0"/>
        </a:defRPr>
      </a:lvl7pPr>
      <a:lvl8pPr marL="1371600" algn="ctr" defTabSz="4075113" rtl="0" fontAlgn="base">
        <a:spcBef>
          <a:spcPct val="0"/>
        </a:spcBef>
        <a:spcAft>
          <a:spcPct val="0"/>
        </a:spcAft>
        <a:defRPr sz="19600">
          <a:solidFill>
            <a:schemeClr val="tx2"/>
          </a:solidFill>
          <a:latin typeface="Times New Roman" pitchFamily="-65" charset="0"/>
        </a:defRPr>
      </a:lvl8pPr>
      <a:lvl9pPr marL="1828800" algn="ctr" defTabSz="4075113" rtl="0" fontAlgn="base">
        <a:spcBef>
          <a:spcPct val="0"/>
        </a:spcBef>
        <a:spcAft>
          <a:spcPct val="0"/>
        </a:spcAft>
        <a:defRPr sz="19600">
          <a:solidFill>
            <a:schemeClr val="tx2"/>
          </a:solidFill>
          <a:latin typeface="Times New Roman" pitchFamily="-65"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ＭＳ Ｐゴシック" pitchFamily="-65" charset="-128"/>
          <a:cs typeface="ＭＳ Ｐゴシック" pitchFamily="-65" charset="-128"/>
        </a:defRPr>
      </a:lvl1pPr>
      <a:lvl2pPr marL="3311525" indent="-1273175" algn="l" defTabSz="4075113" rtl="0" eaLnBrk="0" fontAlgn="base" hangingPunct="0">
        <a:spcBef>
          <a:spcPct val="20000"/>
        </a:spcBef>
        <a:spcAft>
          <a:spcPct val="0"/>
        </a:spcAft>
        <a:buChar char="–"/>
        <a:defRPr sz="12500">
          <a:solidFill>
            <a:schemeClr val="tx1"/>
          </a:solidFill>
          <a:latin typeface="+mn-lt"/>
          <a:ea typeface="ＭＳ Ｐゴシック" pitchFamily="-65" charset="-128"/>
        </a:defRPr>
      </a:lvl2pPr>
      <a:lvl3pPr marL="5094288" indent="-1019175" algn="l" defTabSz="4075113" rtl="0" eaLnBrk="0" fontAlgn="base" hangingPunct="0">
        <a:spcBef>
          <a:spcPct val="20000"/>
        </a:spcBef>
        <a:spcAft>
          <a:spcPct val="0"/>
        </a:spcAft>
        <a:buChar char="•"/>
        <a:defRPr sz="10700">
          <a:solidFill>
            <a:schemeClr val="tx1"/>
          </a:solidFill>
          <a:latin typeface="+mn-lt"/>
          <a:ea typeface="ＭＳ Ｐゴシック" pitchFamily="-65" charset="-128"/>
        </a:defRPr>
      </a:lvl3pPr>
      <a:lvl4pPr marL="7132638" indent="-1019175" algn="l" defTabSz="4075113" rtl="0" eaLnBrk="0" fontAlgn="base" hangingPunct="0">
        <a:spcBef>
          <a:spcPct val="20000"/>
        </a:spcBef>
        <a:spcAft>
          <a:spcPct val="0"/>
        </a:spcAft>
        <a:buChar char="–"/>
        <a:defRPr sz="8900">
          <a:solidFill>
            <a:schemeClr val="tx1"/>
          </a:solidFill>
          <a:latin typeface="+mn-lt"/>
          <a:ea typeface="ＭＳ Ｐゴシック" pitchFamily="-65" charset="-128"/>
        </a:defRPr>
      </a:lvl4pPr>
      <a:lvl5pPr marL="9169400" indent="-1017588" algn="l" defTabSz="4075113" rtl="0" eaLnBrk="0" fontAlgn="base" hangingPunct="0">
        <a:spcBef>
          <a:spcPct val="20000"/>
        </a:spcBef>
        <a:spcAft>
          <a:spcPct val="0"/>
        </a:spcAft>
        <a:buChar char="»"/>
        <a:defRPr sz="8900">
          <a:solidFill>
            <a:schemeClr val="tx1"/>
          </a:solidFill>
          <a:latin typeface="+mn-lt"/>
          <a:ea typeface="ＭＳ Ｐゴシック" pitchFamily="-65" charset="-128"/>
        </a:defRPr>
      </a:lvl5pPr>
      <a:lvl6pPr marL="9626600" indent="-1017588" algn="l" defTabSz="4075113" rtl="0" fontAlgn="base">
        <a:spcBef>
          <a:spcPct val="20000"/>
        </a:spcBef>
        <a:spcAft>
          <a:spcPct val="0"/>
        </a:spcAft>
        <a:buChar char="»"/>
        <a:defRPr sz="8900">
          <a:solidFill>
            <a:schemeClr val="tx1"/>
          </a:solidFill>
          <a:latin typeface="+mn-lt"/>
          <a:ea typeface="ＭＳ Ｐゴシック" pitchFamily="-65" charset="-128"/>
        </a:defRPr>
      </a:lvl6pPr>
      <a:lvl7pPr marL="10083800" indent="-1017588" algn="l" defTabSz="4075113" rtl="0" fontAlgn="base">
        <a:spcBef>
          <a:spcPct val="20000"/>
        </a:spcBef>
        <a:spcAft>
          <a:spcPct val="0"/>
        </a:spcAft>
        <a:buChar char="»"/>
        <a:defRPr sz="8900">
          <a:solidFill>
            <a:schemeClr val="tx1"/>
          </a:solidFill>
          <a:latin typeface="+mn-lt"/>
          <a:ea typeface="ＭＳ Ｐゴシック" pitchFamily="-65" charset="-128"/>
        </a:defRPr>
      </a:lvl7pPr>
      <a:lvl8pPr marL="10541000" indent="-1017588" algn="l" defTabSz="4075113" rtl="0" fontAlgn="base">
        <a:spcBef>
          <a:spcPct val="20000"/>
        </a:spcBef>
        <a:spcAft>
          <a:spcPct val="0"/>
        </a:spcAft>
        <a:buChar char="»"/>
        <a:defRPr sz="8900">
          <a:solidFill>
            <a:schemeClr val="tx1"/>
          </a:solidFill>
          <a:latin typeface="+mn-lt"/>
          <a:ea typeface="ＭＳ Ｐゴシック" pitchFamily="-65" charset="-128"/>
        </a:defRPr>
      </a:lvl8pPr>
      <a:lvl9pPr marL="10998200" indent="-1017588" algn="l" defTabSz="4075113" rtl="0" fontAlgn="base">
        <a:spcBef>
          <a:spcPct val="20000"/>
        </a:spcBef>
        <a:spcAft>
          <a:spcPct val="0"/>
        </a:spcAft>
        <a:buChar char="»"/>
        <a:defRPr sz="89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p:cNvSpPr>
            <a:spLocks noChangeAspect="1"/>
          </p:cNvSpPr>
          <p:nvPr/>
        </p:nvSpPr>
        <p:spPr>
          <a:xfrm>
            <a:off x="314325" y="324803"/>
            <a:ext cx="46855380" cy="37766625"/>
          </a:xfrm>
          <a:prstGeom prst="rect">
            <a:avLst/>
          </a:prstGeom>
          <a:solidFill>
            <a:srgbClr val="006600">
              <a:alpha val="25000"/>
            </a:srgbClr>
          </a:solidFill>
          <a:ln w="635000" cap="rnd">
            <a:solidFill>
              <a:srgbClr val="006600"/>
            </a:solidFill>
          </a:ln>
        </p:spPr>
        <p:style>
          <a:lnRef idx="1">
            <a:schemeClr val="dk1"/>
          </a:lnRef>
          <a:fillRef idx="2">
            <a:schemeClr val="dk1"/>
          </a:fillRef>
          <a:effectRef idx="1">
            <a:schemeClr val="dk1"/>
          </a:effectRef>
          <a:fontRef idx="minor">
            <a:schemeClr val="dk1"/>
          </a:fontRef>
        </p:style>
        <p:txBody>
          <a:bodyPr anchor="ctr"/>
          <a:lstStyle/>
          <a:p>
            <a:pPr algn="ctr">
              <a:defRPr/>
            </a:pPr>
            <a:endParaRPr lang="en-US" dirty="0"/>
          </a:p>
        </p:txBody>
      </p:sp>
      <p:sp>
        <p:nvSpPr>
          <p:cNvPr id="27" name="Text Box 7"/>
          <p:cNvSpPr txBox="1">
            <a:spLocks noChangeArrowheads="1"/>
          </p:cNvSpPr>
          <p:nvPr/>
        </p:nvSpPr>
        <p:spPr bwMode="auto">
          <a:xfrm>
            <a:off x="1577340" y="6394450"/>
            <a:ext cx="10447020" cy="10125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spcBef>
                <a:spcPct val="50000"/>
              </a:spcBef>
            </a:pPr>
            <a:r>
              <a:rPr lang="en-US" sz="4400" b="1" dirty="0" smtClean="0">
                <a:solidFill>
                  <a:srgbClr val="006600"/>
                </a:solidFill>
                <a:latin typeface="Times New Roman" pitchFamily="18" charset="0"/>
                <a:cs typeface="Times New Roman" pitchFamily="18" charset="0"/>
              </a:rPr>
              <a:t>About this Template</a:t>
            </a:r>
            <a:endParaRPr lang="en-US" sz="4400" b="1" dirty="0">
              <a:solidFill>
                <a:srgbClr val="006600"/>
              </a:solidFill>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This template is designed to produce a </a:t>
            </a:r>
            <a:r>
              <a:rPr lang="en-US" dirty="0" smtClean="0">
                <a:latin typeface="Times New Roman" pitchFamily="18" charset="0"/>
                <a:cs typeface="Times New Roman" pitchFamily="18" charset="0"/>
              </a:rPr>
              <a:t>52” </a:t>
            </a:r>
            <a:r>
              <a:rPr lang="en-US" dirty="0">
                <a:latin typeface="Times New Roman" pitchFamily="18" charset="0"/>
                <a:cs typeface="Times New Roman" pitchFamily="18" charset="0"/>
              </a:rPr>
              <a:t>x </a:t>
            </a:r>
            <a:r>
              <a:rPr lang="en-US" dirty="0" smtClean="0">
                <a:latin typeface="Times New Roman" pitchFamily="18" charset="0"/>
                <a:cs typeface="Times New Roman" pitchFamily="18" charset="0"/>
              </a:rPr>
              <a:t>42” </a:t>
            </a:r>
            <a:r>
              <a:rPr lang="en-US" dirty="0">
                <a:latin typeface="Times New Roman" pitchFamily="18" charset="0"/>
                <a:cs typeface="Times New Roman" pitchFamily="18" charset="0"/>
              </a:rPr>
              <a:t>poster. It has a built-in 2” margin to ensure that the poster prints properly.  It is completely configurable, and you can modify the text, the headings, and the size of font as needed for your presentation.</a:t>
            </a:r>
          </a:p>
          <a:p>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By using this template, your poster will look professional, </a:t>
            </a:r>
            <a:r>
              <a:rPr lang="en-US" dirty="0" smtClean="0">
                <a:latin typeface="Times New Roman" pitchFamily="18" charset="0"/>
                <a:cs typeface="Times New Roman" pitchFamily="18" charset="0"/>
              </a:rPr>
              <a:t>be easy </a:t>
            </a:r>
            <a:r>
              <a:rPr lang="en-US" dirty="0">
                <a:latin typeface="Times New Roman" pitchFamily="18" charset="0"/>
                <a:cs typeface="Times New Roman" pitchFamily="18" charset="0"/>
              </a:rPr>
              <a:t>to read, and save you valuable time by pre-configuring the </a:t>
            </a:r>
            <a:r>
              <a:rPr lang="en-US" dirty="0" smtClean="0">
                <a:latin typeface="Times New Roman" pitchFamily="18" charset="0"/>
                <a:cs typeface="Times New Roman" pitchFamily="18" charset="0"/>
              </a:rPr>
              <a:t>placement </a:t>
            </a:r>
            <a:r>
              <a:rPr lang="en-US" dirty="0">
                <a:latin typeface="Times New Roman" pitchFamily="18" charset="0"/>
                <a:cs typeface="Times New Roman" pitchFamily="18" charset="0"/>
              </a:rPr>
              <a:t>of titles, subtitles, and text </a:t>
            </a:r>
            <a:r>
              <a:rPr lang="en-US" dirty="0" smtClean="0">
                <a:latin typeface="Times New Roman" pitchFamily="18" charset="0"/>
                <a:cs typeface="Times New Roman" pitchFamily="18" charset="0"/>
              </a:rPr>
              <a:t>body. Before </a:t>
            </a:r>
            <a:r>
              <a:rPr lang="en-US" dirty="0">
                <a:latin typeface="Times New Roman" pitchFamily="18" charset="0"/>
                <a:cs typeface="Times New Roman" pitchFamily="18" charset="0"/>
              </a:rPr>
              <a:t>you start, read all the information in each of the columns! It’s all there to help you make a better poster.</a:t>
            </a:r>
          </a:p>
          <a:p>
            <a:pPr eaLnBrk="1" hangingPunct="1"/>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For poster design beginners, there are many helpful tips on the poster template itself.  For better understanding of the poster-making process, refer to the online presentations in the student-only section of the web site. This will guide you through the poster design process and answer most of your poster production </a:t>
            </a:r>
            <a:r>
              <a:rPr lang="en-US" dirty="0" smtClean="0">
                <a:latin typeface="Times New Roman" pitchFamily="18" charset="0"/>
                <a:cs typeface="Times New Roman" pitchFamily="18" charset="0"/>
              </a:rPr>
              <a:t>questions.</a:t>
            </a:r>
          </a:p>
          <a:p>
            <a:pPr eaLnBrk="1" hangingPunct="1"/>
            <a:endParaRPr lang="en-US" dirty="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further assistance, contact Ian Levstein at (304) 691-8966</a:t>
            </a:r>
            <a:r>
              <a:rPr lang="en-US" dirty="0" smtClean="0">
                <a:latin typeface="Times New Roman" pitchFamily="18" charset="0"/>
                <a:cs typeface="Times New Roman" pitchFamily="18" charset="0"/>
              </a:rPr>
              <a:t>.</a:t>
            </a:r>
            <a:endParaRPr lang="en-US" b="1" dirty="0">
              <a:latin typeface="Calibri" pitchFamily="34" charset="0"/>
            </a:endParaRPr>
          </a:p>
        </p:txBody>
      </p:sp>
      <p:sp>
        <p:nvSpPr>
          <p:cNvPr id="29" name="Text Box 11"/>
          <p:cNvSpPr txBox="1">
            <a:spLocks noChangeArrowheads="1"/>
          </p:cNvSpPr>
          <p:nvPr/>
        </p:nvSpPr>
        <p:spPr bwMode="auto">
          <a:xfrm>
            <a:off x="12827316" y="6437313"/>
            <a:ext cx="11541443" cy="8648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spcBef>
                <a:spcPts val="0"/>
              </a:spcBef>
            </a:pPr>
            <a:r>
              <a:rPr lang="en-US" sz="4400" b="1" dirty="0" smtClean="0">
                <a:solidFill>
                  <a:srgbClr val="006600"/>
                </a:solidFill>
                <a:latin typeface="Times New Roman" pitchFamily="18" charset="0"/>
                <a:cs typeface="Times New Roman" pitchFamily="18" charset="0"/>
              </a:rPr>
              <a:t>Inserting Photographs</a:t>
            </a:r>
          </a:p>
          <a:p>
            <a:pPr eaLnBrk="1" hangingPunct="1">
              <a:spcBef>
                <a:spcPts val="0"/>
              </a:spcBef>
            </a:pPr>
            <a:r>
              <a:rPr lang="en-US" dirty="0" smtClean="0">
                <a:latin typeface="Times New Roman" pitchFamily="18" charset="0"/>
                <a:cs typeface="Times New Roman" pitchFamily="18" charset="0"/>
              </a:rPr>
              <a:t>It </a:t>
            </a:r>
            <a:r>
              <a:rPr lang="en-US" dirty="0">
                <a:latin typeface="Times New Roman" pitchFamily="18" charset="0"/>
                <a:cs typeface="Times New Roman" pitchFamily="18" charset="0"/>
              </a:rPr>
              <a:t>is highly recommended that you use the largest images to which you have access for your poster. Avoid small images downloaded from the Internet and avoid copying and pasting images instead of using the Insert command. To insert an image, click Insert </a:t>
            </a:r>
            <a:r>
              <a:rPr lang="en-US" dirty="0">
                <a:latin typeface="Times New Roman" pitchFamily="18" charset="0"/>
                <a:cs typeface="Times New Roman" pitchFamily="18" charset="0"/>
                <a:sym typeface="Wingdings" pitchFamily="2" charset="2"/>
              </a:rPr>
              <a:t> Picture.</a:t>
            </a:r>
          </a:p>
          <a:p>
            <a:endParaRPr lang="en-US" dirty="0">
              <a:latin typeface="Times New Roman" pitchFamily="18" charset="0"/>
              <a:cs typeface="Times New Roman" pitchFamily="18" charset="0"/>
              <a:sym typeface="Wingdings" pitchFamily="2" charset="2"/>
            </a:endParaRPr>
          </a:p>
          <a:p>
            <a:r>
              <a:rPr lang="en-US" dirty="0">
                <a:latin typeface="Times New Roman" pitchFamily="18" charset="0"/>
                <a:cs typeface="Times New Roman" pitchFamily="18" charset="0"/>
                <a:sym typeface="Wingdings" pitchFamily="2" charset="2"/>
              </a:rPr>
              <a:t>Note – Copyright law applies to all images and text that exist on the Internet. If you use any picture/graphic or text from a web site, you must acknowledge the source</a:t>
            </a:r>
            <a:r>
              <a:rPr lang="en-US" dirty="0" smtClean="0">
                <a:latin typeface="Times New Roman" pitchFamily="18" charset="0"/>
                <a:cs typeface="Times New Roman" pitchFamily="18" charset="0"/>
                <a:sym typeface="Wingdings" pitchFamily="2" charset="2"/>
              </a:rPr>
              <a:t>.</a:t>
            </a:r>
          </a:p>
          <a:p>
            <a:endParaRPr lang="en-US" dirty="0">
              <a:latin typeface="Times New Roman" pitchFamily="18" charset="0"/>
              <a:cs typeface="Times New Roman" pitchFamily="18" charset="0"/>
              <a:sym typeface="Wingdings" pitchFamily="2" charset="2"/>
            </a:endParaRPr>
          </a:p>
          <a:p>
            <a:r>
              <a:rPr lang="en-US" dirty="0">
                <a:latin typeface="Times New Roman" pitchFamily="18" charset="0"/>
                <a:cs typeface="Times New Roman" pitchFamily="18" charset="0"/>
              </a:rPr>
              <a:t>When the only source of a needed photo or graphic is the Internet, scaling (enlarging) has to be applied with caution. Scaling an image more than three times its original size may introduce </a:t>
            </a:r>
            <a:r>
              <a:rPr lang="en-US" dirty="0" err="1">
                <a:latin typeface="Times New Roman" pitchFamily="18" charset="0"/>
                <a:cs typeface="Times New Roman" pitchFamily="18" charset="0"/>
              </a:rPr>
              <a:t>pixelation</a:t>
            </a:r>
            <a:r>
              <a:rPr lang="en-US" dirty="0">
                <a:latin typeface="Times New Roman" pitchFamily="18" charset="0"/>
                <a:cs typeface="Times New Roman" pitchFamily="18" charset="0"/>
              </a:rPr>
              <a:t> artifacts. Refer to </a:t>
            </a:r>
            <a:r>
              <a:rPr lang="en-US" dirty="0">
                <a:solidFill>
                  <a:srgbClr val="009900"/>
                </a:solidFill>
                <a:latin typeface="Times New Roman" pitchFamily="18" charset="0"/>
                <a:cs typeface="Times New Roman" pitchFamily="18" charset="0"/>
              </a:rPr>
              <a:t>Figure </a:t>
            </a:r>
            <a:r>
              <a:rPr lang="en-US" dirty="0" smtClean="0">
                <a:solidFill>
                  <a:srgbClr val="009900"/>
                </a:solidFill>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as an example. A simple way to preview the printing quality of an image is to zoom in at 100% or 200%, depending on the final size of the poster. What you see is what will print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0" name="Text Box 16"/>
          <p:cNvSpPr txBox="1">
            <a:spLocks noChangeArrowheads="1"/>
          </p:cNvSpPr>
          <p:nvPr/>
        </p:nvSpPr>
        <p:spPr bwMode="auto">
          <a:xfrm>
            <a:off x="36472179" y="33758753"/>
            <a:ext cx="9909174"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spcBef>
                <a:spcPct val="50000"/>
              </a:spcBef>
            </a:pPr>
            <a:r>
              <a:rPr lang="en-US" sz="4000" b="1" dirty="0" smtClean="0">
                <a:solidFill>
                  <a:srgbClr val="006600"/>
                </a:solidFill>
                <a:latin typeface="+mj-lt"/>
              </a:rPr>
              <a:t>Acknowledgments</a:t>
            </a:r>
          </a:p>
          <a:p>
            <a:pPr eaLnBrk="1" hangingPunct="1"/>
            <a:r>
              <a:rPr lang="en-US" sz="2800" dirty="0">
                <a:latin typeface="+mj-lt"/>
                <a:cs typeface="Times New Roman" pitchFamily="18" charset="0"/>
              </a:rPr>
              <a:t>Do not write, “I would like to thank…” or something similar. It will be perceived as an insincere gesture. If you want to thank someone, write simply, “I thank…”!</a:t>
            </a:r>
          </a:p>
          <a:p>
            <a:pPr eaLnBrk="1" hangingPunct="1"/>
            <a:endParaRPr lang="en-US" sz="2800" dirty="0">
              <a:latin typeface="+mj-lt"/>
              <a:cs typeface="Times New Roman" pitchFamily="18" charset="0"/>
            </a:endParaRPr>
          </a:p>
          <a:p>
            <a:r>
              <a:rPr lang="en-US" sz="2400" dirty="0">
                <a:latin typeface="+mj-lt"/>
                <a:cs typeface="Times New Roman" pitchFamily="18" charset="0"/>
              </a:rPr>
              <a:t>It is okay to use a smaller font for your acknowledgements.</a:t>
            </a:r>
            <a:endParaRPr lang="en-US" sz="2400" b="1" dirty="0">
              <a:latin typeface="+mj-lt"/>
              <a:cs typeface="Times New Roman" pitchFamily="18" charset="0"/>
            </a:endParaRPr>
          </a:p>
        </p:txBody>
      </p:sp>
      <p:sp>
        <p:nvSpPr>
          <p:cNvPr id="31" name="Text Box 12"/>
          <p:cNvSpPr txBox="1">
            <a:spLocks noChangeArrowheads="1"/>
          </p:cNvSpPr>
          <p:nvPr/>
        </p:nvSpPr>
        <p:spPr bwMode="auto">
          <a:xfrm>
            <a:off x="12669203" y="20475258"/>
            <a:ext cx="11608116" cy="3724096"/>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a:solidFill>
                  <a:srgbClr val="006600"/>
                </a:solidFill>
                <a:latin typeface="Times New Roman" pitchFamily="18" charset="0"/>
                <a:cs typeface="Times New Roman" pitchFamily="18" charset="0"/>
              </a:rPr>
              <a:t>Inserting </a:t>
            </a:r>
            <a:r>
              <a:rPr lang="en-US" sz="4400" dirty="0" smtClean="0">
                <a:solidFill>
                  <a:srgbClr val="006600"/>
                </a:solidFill>
                <a:latin typeface="Times New Roman" pitchFamily="18" charset="0"/>
                <a:cs typeface="Times New Roman" pitchFamily="18" charset="0"/>
              </a:rPr>
              <a:t>Tables &amp; Graphs</a:t>
            </a:r>
          </a:p>
          <a:p>
            <a:pPr>
              <a:spcBef>
                <a:spcPts val="0"/>
              </a:spcBef>
              <a:defRPr/>
            </a:pPr>
            <a:r>
              <a:rPr lang="en-US" sz="3200" b="0" dirty="0" smtClean="0">
                <a:latin typeface="Times New Roman" pitchFamily="18" charset="0"/>
                <a:cs typeface="Times New Roman" pitchFamily="18" charset="0"/>
              </a:rPr>
              <a:t>Inserting </a:t>
            </a:r>
            <a:r>
              <a:rPr lang="en-US" sz="3200" b="0" dirty="0">
                <a:latin typeface="Times New Roman" pitchFamily="18" charset="0"/>
                <a:cs typeface="Times New Roman" pitchFamily="18" charset="0"/>
              </a:rPr>
              <a:t>tables, charts and graphs is easier than inserting photos. To insert a chart/graph from Word, Excel, or other applications, highlight the selection, click CTRL-C to copy and CTRL-V to paste it into PowerPoint. You can scale your charts and tables proportionally by holding down the Shift key and dragging in or out on one of the corners.</a:t>
            </a:r>
          </a:p>
        </p:txBody>
      </p:sp>
      <p:sp>
        <p:nvSpPr>
          <p:cNvPr id="33" name="Text Box 15"/>
          <p:cNvSpPr txBox="1">
            <a:spLocks noChangeArrowheads="1"/>
          </p:cNvSpPr>
          <p:nvPr/>
        </p:nvSpPr>
        <p:spPr bwMode="auto">
          <a:xfrm>
            <a:off x="36399153" y="28634502"/>
            <a:ext cx="9982200" cy="4093428"/>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a:spAutoFit/>
          </a:bodyPr>
          <a:lstStyle>
            <a:defPPr>
              <a:defRPr lang="en-US"/>
            </a:defPPr>
            <a:lvl1pPr marL="0" indent="0" eaLnBrk="1" hangingPunct="1">
              <a:spcBef>
                <a:spcPct val="50000"/>
              </a:spcBef>
              <a:defRPr sz="4000" b="1">
                <a:solidFill>
                  <a:srgbClr val="000000"/>
                </a:solidFill>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dirty="0" smtClean="0">
                <a:solidFill>
                  <a:srgbClr val="006600"/>
                </a:solidFill>
                <a:latin typeface="Times New Roman" pitchFamily="18" charset="0"/>
                <a:cs typeface="Times New Roman" pitchFamily="18" charset="0"/>
              </a:rPr>
              <a:t>References</a:t>
            </a:r>
          </a:p>
          <a:p>
            <a:pPr>
              <a:spcBef>
                <a:spcPts val="0"/>
              </a:spcBef>
            </a:pPr>
            <a:r>
              <a:rPr lang="en-US" sz="2800" b="0" dirty="0">
                <a:solidFill>
                  <a:schemeClr val="tx1"/>
                </a:solidFill>
                <a:latin typeface="Times New Roman" pitchFamily="18" charset="0"/>
                <a:cs typeface="Times New Roman" pitchFamily="18" charset="0"/>
              </a:rPr>
              <a:t>References should not be numbered unless you refer specifically to the source in the text of your poster. A poster is not a research paper!</a:t>
            </a:r>
          </a:p>
          <a:p>
            <a:pPr>
              <a:spcBef>
                <a:spcPts val="0"/>
              </a:spcBef>
            </a:pPr>
            <a:endParaRPr lang="en-US" sz="2800" b="0" dirty="0">
              <a:solidFill>
                <a:schemeClr val="tx1"/>
              </a:solidFill>
              <a:latin typeface="Times New Roman" pitchFamily="18" charset="0"/>
              <a:cs typeface="Times New Roman" pitchFamily="18" charset="0"/>
            </a:endParaRPr>
          </a:p>
          <a:p>
            <a:pPr>
              <a:spcBef>
                <a:spcPts val="0"/>
              </a:spcBef>
            </a:pPr>
            <a:r>
              <a:rPr lang="en-US" sz="2800" b="0" dirty="0">
                <a:solidFill>
                  <a:schemeClr val="tx1"/>
                </a:solidFill>
                <a:latin typeface="Times New Roman" pitchFamily="18" charset="0"/>
                <a:cs typeface="Times New Roman" pitchFamily="18" charset="0"/>
              </a:rPr>
              <a:t>References must be alphabetized.</a:t>
            </a:r>
          </a:p>
          <a:p>
            <a:pPr>
              <a:spcBef>
                <a:spcPts val="0"/>
              </a:spcBef>
            </a:pPr>
            <a:endParaRPr lang="en-US" sz="2800" b="0" dirty="0">
              <a:solidFill>
                <a:schemeClr val="tx1"/>
              </a:solidFill>
              <a:latin typeface="Times New Roman" pitchFamily="18" charset="0"/>
              <a:cs typeface="Times New Roman" pitchFamily="18" charset="0"/>
            </a:endParaRPr>
          </a:p>
          <a:p>
            <a:pPr>
              <a:spcBef>
                <a:spcPts val="0"/>
              </a:spcBef>
            </a:pPr>
            <a:r>
              <a:rPr lang="en-US" sz="2800" b="0" dirty="0">
                <a:solidFill>
                  <a:schemeClr val="tx1"/>
                </a:solidFill>
                <a:latin typeface="Times New Roman" pitchFamily="18" charset="0"/>
                <a:cs typeface="Times New Roman" pitchFamily="18" charset="0"/>
              </a:rPr>
              <a:t>References should use a hanging indent.</a:t>
            </a:r>
          </a:p>
          <a:p>
            <a:pPr>
              <a:spcBef>
                <a:spcPts val="0"/>
              </a:spcBef>
            </a:pPr>
            <a:endParaRPr lang="en-US" sz="2800" b="0" dirty="0">
              <a:solidFill>
                <a:schemeClr val="tx1"/>
              </a:solidFill>
              <a:latin typeface="Times New Roman" pitchFamily="18" charset="0"/>
              <a:cs typeface="Times New Roman" pitchFamily="18" charset="0"/>
            </a:endParaRPr>
          </a:p>
          <a:p>
            <a:pPr>
              <a:spcBef>
                <a:spcPts val="0"/>
              </a:spcBef>
            </a:pPr>
            <a:r>
              <a:rPr lang="en-US" sz="2400" b="0" dirty="0">
                <a:solidFill>
                  <a:schemeClr val="tx1"/>
                </a:solidFill>
                <a:latin typeface="Times New Roman" pitchFamily="18" charset="0"/>
                <a:cs typeface="Times New Roman" pitchFamily="18" charset="0"/>
              </a:rPr>
              <a:t>It is okay to use a smaller font for your references</a:t>
            </a:r>
            <a:r>
              <a:rPr lang="en-US" sz="2400" b="0" dirty="0" smtClean="0">
                <a:solidFill>
                  <a:schemeClr val="tx1"/>
                </a:solidFill>
                <a:latin typeface="Times New Roman" pitchFamily="18" charset="0"/>
                <a:cs typeface="Times New Roman" pitchFamily="18" charset="0"/>
              </a:rPr>
              <a:t>.</a:t>
            </a:r>
            <a:endParaRPr lang="en-US" sz="2400" b="0" dirty="0">
              <a:solidFill>
                <a:schemeClr val="tx1"/>
              </a:solidFill>
              <a:latin typeface="Times New Roman" pitchFamily="18" charset="0"/>
              <a:cs typeface="Times New Roman" pitchFamily="18" charset="0"/>
            </a:endParaRPr>
          </a:p>
        </p:txBody>
      </p:sp>
      <p:sp>
        <p:nvSpPr>
          <p:cNvPr id="40" name="Rectangle 180"/>
          <p:cNvSpPr>
            <a:spLocks noChangeArrowheads="1"/>
          </p:cNvSpPr>
          <p:nvPr/>
        </p:nvSpPr>
        <p:spPr bwMode="auto">
          <a:xfrm>
            <a:off x="7700327" y="1093470"/>
            <a:ext cx="38755637"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9600" b="1" dirty="0" smtClean="0">
                <a:latin typeface="Times New Roman" pitchFamily="18" charset="0"/>
                <a:cs typeface="Times New Roman" pitchFamily="18" charset="0"/>
              </a:rPr>
              <a:t>Template for a 52” x 42” Poster Presentation with a 2” Margin</a:t>
            </a:r>
          </a:p>
          <a:p>
            <a:pPr algn="ctr" eaLnBrk="0" hangingPunct="0"/>
            <a:r>
              <a:rPr lang="en-US" sz="5400" b="1" dirty="0" smtClean="0">
                <a:latin typeface="Times New Roman" pitchFamily="18" charset="0"/>
                <a:cs typeface="Times New Roman" pitchFamily="18" charset="0"/>
              </a:rPr>
              <a:t>Student’s Name*, B.S.</a:t>
            </a:r>
            <a:r>
              <a:rPr lang="en-US" sz="5400" baseline="30000" dirty="0" smtClean="0">
                <a:latin typeface="Times New Roman" pitchFamily="18" charset="0"/>
                <a:cs typeface="Times New Roman" pitchFamily="18" charset="0"/>
              </a:rPr>
              <a:t>1</a:t>
            </a:r>
            <a:r>
              <a:rPr lang="en-US" sz="5400" b="1" dirty="0" smtClean="0">
                <a:latin typeface="Times New Roman" pitchFamily="18" charset="0"/>
                <a:cs typeface="Times New Roman" pitchFamily="18" charset="0"/>
              </a:rPr>
              <a:t>; Associate’s Name, M.S.</a:t>
            </a:r>
            <a:r>
              <a:rPr lang="en-US" sz="5400" baseline="30000" dirty="0" smtClean="0">
                <a:latin typeface="Times New Roman" pitchFamily="18" charset="0"/>
                <a:cs typeface="Times New Roman" pitchFamily="18" charset="0"/>
              </a:rPr>
              <a:t>2</a:t>
            </a:r>
            <a:r>
              <a:rPr lang="en-US" sz="5400" b="1" dirty="0" smtClean="0">
                <a:latin typeface="Times New Roman" pitchFamily="18" charset="0"/>
                <a:cs typeface="Times New Roman" pitchFamily="18" charset="0"/>
              </a:rPr>
              <a:t>; MUFSC Advisor’s Name, Ph.D.</a:t>
            </a:r>
            <a:r>
              <a:rPr lang="en-US" sz="5400" baseline="30000" dirty="0" smtClean="0">
                <a:latin typeface="Times New Roman" pitchFamily="18" charset="0"/>
                <a:cs typeface="Times New Roman" pitchFamily="18" charset="0"/>
              </a:rPr>
              <a:t>1</a:t>
            </a:r>
            <a:r>
              <a:rPr lang="en-US" sz="5400" b="1" dirty="0" smtClean="0">
                <a:latin typeface="Times New Roman" pitchFamily="18" charset="0"/>
                <a:cs typeface="Times New Roman" pitchFamily="18" charset="0"/>
              </a:rPr>
              <a:t/>
            </a:r>
            <a:br>
              <a:rPr lang="en-US" sz="5400" b="1" dirty="0" smtClean="0">
                <a:latin typeface="Times New Roman" pitchFamily="18" charset="0"/>
                <a:cs typeface="Times New Roman" pitchFamily="18" charset="0"/>
              </a:rPr>
            </a:br>
            <a:r>
              <a:rPr lang="en-US" sz="4000" baseline="30000" dirty="0" smtClean="0">
                <a:latin typeface="Times New Roman" pitchFamily="18" charset="0"/>
                <a:cs typeface="Times New Roman" pitchFamily="18" charset="0"/>
              </a:rPr>
              <a:t>1</a:t>
            </a:r>
            <a:r>
              <a:rPr lang="en-US" sz="4000" b="1" dirty="0" smtClean="0">
                <a:latin typeface="Times New Roman" pitchFamily="18" charset="0"/>
                <a:cs typeface="Times New Roman" pitchFamily="18" charset="0"/>
              </a:rPr>
              <a:t>Marshall University Forensic Science Center, 1401 Forensic Science Drive, Huntington, WV 25701</a:t>
            </a:r>
          </a:p>
          <a:p>
            <a:pPr algn="ctr" eaLnBrk="0" hangingPunct="0"/>
            <a:r>
              <a:rPr lang="en-US" sz="4000" baseline="30000" dirty="0" smtClean="0">
                <a:latin typeface="Times New Roman" pitchFamily="18" charset="0"/>
                <a:cs typeface="Times New Roman" pitchFamily="18" charset="0"/>
              </a:rPr>
              <a:t>2</a:t>
            </a:r>
            <a:r>
              <a:rPr lang="en-US" sz="4000" b="1" dirty="0" smtClean="0">
                <a:latin typeface="Times New Roman" pitchFamily="18" charset="0"/>
                <a:cs typeface="Times New Roman" pitchFamily="18" charset="0"/>
              </a:rPr>
              <a:t>Associate’s Location and Address</a:t>
            </a:r>
            <a:endParaRPr lang="en-US" sz="4000" b="1" dirty="0">
              <a:latin typeface="Times New Roman" pitchFamily="18" charset="0"/>
              <a:cs typeface="Times New Roman" pitchFamily="18" charset="0"/>
            </a:endParaRPr>
          </a:p>
        </p:txBody>
      </p:sp>
      <p:sp>
        <p:nvSpPr>
          <p:cNvPr id="42" name="Text Box 7"/>
          <p:cNvSpPr txBox="1">
            <a:spLocks noChangeArrowheads="1"/>
          </p:cNvSpPr>
          <p:nvPr/>
        </p:nvSpPr>
        <p:spPr bwMode="auto">
          <a:xfrm>
            <a:off x="1593215" y="17224693"/>
            <a:ext cx="10431145" cy="10125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spcBef>
                <a:spcPts val="0"/>
              </a:spcBef>
            </a:pPr>
            <a:r>
              <a:rPr lang="en-US" sz="4400" b="1" dirty="0" smtClean="0">
                <a:solidFill>
                  <a:srgbClr val="006600"/>
                </a:solidFill>
                <a:latin typeface="Times New Roman" pitchFamily="18" charset="0"/>
                <a:cs typeface="Times New Roman" pitchFamily="18" charset="0"/>
              </a:rPr>
              <a:t>Text Sizes</a:t>
            </a:r>
            <a:endParaRPr lang="en-US" sz="4400" b="1" dirty="0">
              <a:solidFill>
                <a:srgbClr val="006600"/>
              </a:solidFill>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This template uses Times New Roman font at several recommended (although not absolute) text sizes:</a:t>
            </a:r>
          </a:p>
          <a:p>
            <a:pPr eaLnBrk="1" hangingPunct="1"/>
            <a:endParaRPr lang="en-US" dirty="0">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		Title – 96</a:t>
            </a:r>
          </a:p>
          <a:p>
            <a:pPr eaLnBrk="1" hangingPunct="1"/>
            <a:r>
              <a:rPr lang="en-US" dirty="0">
                <a:latin typeface="Times New Roman" pitchFamily="18" charset="0"/>
                <a:cs typeface="Times New Roman" pitchFamily="18" charset="0"/>
              </a:rPr>
              <a:t>		Authors – 54</a:t>
            </a:r>
          </a:p>
          <a:p>
            <a:pPr eaLnBrk="1" hangingPunct="1"/>
            <a:r>
              <a:rPr lang="en-US" dirty="0">
                <a:latin typeface="Times New Roman" pitchFamily="18" charset="0"/>
                <a:cs typeface="Times New Roman" pitchFamily="18" charset="0"/>
              </a:rPr>
              <a:t>		Location – 40</a:t>
            </a:r>
          </a:p>
          <a:p>
            <a:pPr eaLnBrk="1" hangingPunct="1"/>
            <a:r>
              <a:rPr lang="en-US" dirty="0">
                <a:latin typeface="Times New Roman" pitchFamily="18" charset="0"/>
                <a:cs typeface="Times New Roman" pitchFamily="18" charset="0"/>
              </a:rPr>
              <a:t>		Column Headers – 40</a:t>
            </a:r>
          </a:p>
          <a:p>
            <a:pPr eaLnBrk="1" hangingPunct="1"/>
            <a:r>
              <a:rPr lang="en-US" dirty="0">
                <a:latin typeface="Times New Roman" pitchFamily="18" charset="0"/>
                <a:cs typeface="Times New Roman" pitchFamily="18" charset="0"/>
              </a:rPr>
              <a:t>		Text – 32</a:t>
            </a:r>
          </a:p>
          <a:p>
            <a:pPr eaLnBrk="1" hangingPunct="1"/>
            <a:r>
              <a:rPr lang="en-US" dirty="0">
                <a:latin typeface="Times New Roman" pitchFamily="18" charset="0"/>
                <a:cs typeface="Times New Roman" pitchFamily="18" charset="0"/>
              </a:rPr>
              <a:t>		Figure Text – 20 </a:t>
            </a:r>
          </a:p>
          <a:p>
            <a:pPr eaLnBrk="1" hangingPunct="1"/>
            <a:endParaRPr lang="en-US" dirty="0">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You can use any typeface and size you want, but you must be consistent. Don’t switch font types – ever! Keep in mind that a serif font (such as TNR) is easier to read on paper, while a sans serif font (such as </a:t>
            </a:r>
            <a:r>
              <a:rPr lang="en-US" dirty="0">
                <a:latin typeface="Arial" pitchFamily="34" charset="0"/>
                <a:cs typeface="Arial" pitchFamily="34" charset="0"/>
              </a:rPr>
              <a:t>Arial</a:t>
            </a:r>
            <a:r>
              <a:rPr lang="en-US" dirty="0">
                <a:latin typeface="Times New Roman" pitchFamily="18" charset="0"/>
                <a:cs typeface="Times New Roman" pitchFamily="18" charset="0"/>
              </a:rPr>
              <a:t>) is easier to read on a monitor. This poster will, ultimately, be printed, so TNR is more appropriate.</a:t>
            </a:r>
          </a:p>
          <a:p>
            <a:pPr eaLnBrk="1" hangingPunct="1"/>
            <a:endParaRPr lang="en-US" dirty="0">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Remember – several small text boxes are easier to work with than a single large text box.</a:t>
            </a:r>
          </a:p>
        </p:txBody>
      </p:sp>
      <p:sp>
        <p:nvSpPr>
          <p:cNvPr id="51" name="Text Box 7"/>
          <p:cNvSpPr txBox="1">
            <a:spLocks noChangeArrowheads="1"/>
          </p:cNvSpPr>
          <p:nvPr/>
        </p:nvSpPr>
        <p:spPr bwMode="auto">
          <a:xfrm>
            <a:off x="1577340" y="28143855"/>
            <a:ext cx="10447020" cy="7663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3200">
                <a:solidFill>
                  <a:schemeClr val="tx1"/>
                </a:solidFill>
                <a:latin typeface="Helvetica" charset="0"/>
                <a:ea typeface="ＭＳ Ｐゴシック" charset="-128"/>
              </a:defRPr>
            </a:lvl1pPr>
            <a:lvl2pPr marL="742950" indent="-285750" eaLnBrk="0" hangingPunct="0">
              <a:defRPr sz="3200">
                <a:solidFill>
                  <a:schemeClr val="tx1"/>
                </a:solidFill>
                <a:latin typeface="Helvetica" charset="0"/>
                <a:ea typeface="ＭＳ Ｐゴシック" charset="-128"/>
              </a:defRPr>
            </a:lvl2pPr>
            <a:lvl3pPr marL="1143000" indent="-228600" eaLnBrk="0" hangingPunct="0">
              <a:defRPr sz="3200">
                <a:solidFill>
                  <a:schemeClr val="tx1"/>
                </a:solidFill>
                <a:latin typeface="Helvetica" charset="0"/>
                <a:ea typeface="ＭＳ Ｐゴシック" charset="-128"/>
              </a:defRPr>
            </a:lvl3pPr>
            <a:lvl4pPr marL="1600200" indent="-228600" eaLnBrk="0" hangingPunct="0">
              <a:defRPr sz="3200">
                <a:solidFill>
                  <a:schemeClr val="tx1"/>
                </a:solidFill>
                <a:latin typeface="Helvetica" charset="0"/>
                <a:ea typeface="ＭＳ Ｐゴシック" charset="-128"/>
              </a:defRPr>
            </a:lvl4pPr>
            <a:lvl5pPr marL="2057400" indent="-228600" eaLnBrk="0" hangingPunct="0">
              <a:defRPr sz="3200">
                <a:solidFill>
                  <a:schemeClr val="tx1"/>
                </a:solidFill>
                <a:latin typeface="Helvetica" charset="0"/>
                <a:ea typeface="ＭＳ Ｐゴシック" charset="-128"/>
              </a:defRPr>
            </a:lvl5pPr>
            <a:lvl6pPr marL="2514600" indent="-228600" eaLnBrk="0" fontAlgn="base" hangingPunct="0">
              <a:spcBef>
                <a:spcPct val="0"/>
              </a:spcBef>
              <a:spcAft>
                <a:spcPct val="0"/>
              </a:spcAft>
              <a:defRPr sz="3200">
                <a:solidFill>
                  <a:schemeClr val="tx1"/>
                </a:solidFill>
                <a:latin typeface="Helvetica" charset="0"/>
                <a:ea typeface="ＭＳ Ｐゴシック" charset="-128"/>
              </a:defRPr>
            </a:lvl6pPr>
            <a:lvl7pPr marL="2971800" indent="-228600" eaLnBrk="0" fontAlgn="base" hangingPunct="0">
              <a:spcBef>
                <a:spcPct val="0"/>
              </a:spcBef>
              <a:spcAft>
                <a:spcPct val="0"/>
              </a:spcAft>
              <a:defRPr sz="3200">
                <a:solidFill>
                  <a:schemeClr val="tx1"/>
                </a:solidFill>
                <a:latin typeface="Helvetica" charset="0"/>
                <a:ea typeface="ＭＳ Ｐゴシック" charset="-128"/>
              </a:defRPr>
            </a:lvl7pPr>
            <a:lvl8pPr marL="3429000" indent="-228600" eaLnBrk="0" fontAlgn="base" hangingPunct="0">
              <a:spcBef>
                <a:spcPct val="0"/>
              </a:spcBef>
              <a:spcAft>
                <a:spcPct val="0"/>
              </a:spcAft>
              <a:defRPr sz="3200">
                <a:solidFill>
                  <a:schemeClr val="tx1"/>
                </a:solidFill>
                <a:latin typeface="Helvetica" charset="0"/>
                <a:ea typeface="ＭＳ Ｐゴシック" charset="-128"/>
              </a:defRPr>
            </a:lvl8pPr>
            <a:lvl9pPr marL="3886200" indent="-228600" eaLnBrk="0" fontAlgn="base" hangingPunct="0">
              <a:spcBef>
                <a:spcPct val="0"/>
              </a:spcBef>
              <a:spcAft>
                <a:spcPct val="0"/>
              </a:spcAft>
              <a:defRPr sz="3200">
                <a:solidFill>
                  <a:schemeClr val="tx1"/>
                </a:solidFill>
                <a:latin typeface="Helvetica" charset="0"/>
                <a:ea typeface="ＭＳ Ｐゴシック" charset="-128"/>
              </a:defRPr>
            </a:lvl9pPr>
          </a:lstStyle>
          <a:p>
            <a:pPr eaLnBrk="1" hangingPunct="1">
              <a:spcBef>
                <a:spcPts val="0"/>
              </a:spcBef>
            </a:pPr>
            <a:r>
              <a:rPr lang="en-US" sz="4400" b="1" dirty="0" smtClean="0">
                <a:solidFill>
                  <a:srgbClr val="006600"/>
                </a:solidFill>
                <a:latin typeface="Times New Roman" pitchFamily="18" charset="0"/>
                <a:cs typeface="Times New Roman" pitchFamily="18" charset="0"/>
              </a:rPr>
              <a:t>Customizing the Template color Schemes</a:t>
            </a:r>
          </a:p>
          <a:p>
            <a:pPr eaLnBrk="1" hangingPunct="1"/>
            <a:r>
              <a:rPr lang="en-US" dirty="0">
                <a:latin typeface="Times New Roman" pitchFamily="18" charset="0"/>
                <a:cs typeface="Times New Roman" pitchFamily="18" charset="0"/>
              </a:rPr>
              <a:t>For those who wish to further personalize their poster presentation, you can select from any number of alternative color schemes for this poster template.</a:t>
            </a:r>
          </a:p>
          <a:p>
            <a:pPr eaLnBrk="1" hangingPunct="1"/>
            <a:r>
              <a:rPr lang="en-US" dirty="0">
                <a:latin typeface="Times New Roman" pitchFamily="18" charset="0"/>
                <a:cs typeface="Times New Roman" pitchFamily="18" charset="0"/>
              </a:rPr>
              <a:t> </a:t>
            </a:r>
          </a:p>
          <a:p>
            <a:pPr eaLnBrk="1" hangingPunct="1"/>
            <a:r>
              <a:rPr lang="en-US" dirty="0">
                <a:latin typeface="Times New Roman" pitchFamily="18" charset="0"/>
                <a:cs typeface="Times New Roman" pitchFamily="18" charset="0"/>
              </a:rPr>
              <a:t>If you want to change the default design, simply click on the Design tab and select a scheme. If you want to use a different color scheme, click on the Design tab and select the pull-down from the </a:t>
            </a:r>
            <a:r>
              <a:rPr lang="en-US" dirty="0">
                <a:latin typeface="Times New Roman" pitchFamily="18" charset="0"/>
                <a:cs typeface="Times New Roman" pitchFamily="18" charset="0"/>
                <a:sym typeface="Wingdings" pitchFamily="2" charset="2"/>
              </a:rPr>
              <a:t>Colors menu. </a:t>
            </a:r>
            <a:r>
              <a:rPr lang="en-US" dirty="0">
                <a:latin typeface="Times New Roman" pitchFamily="18" charset="0"/>
                <a:cs typeface="Times New Roman" pitchFamily="18" charset="0"/>
              </a:rPr>
              <a:t>The design pane will open, and you can then select the color scheme of your choice – or even design your own.</a:t>
            </a:r>
          </a:p>
          <a:p>
            <a:pPr eaLnBrk="1" hangingPunct="1"/>
            <a:endParaRPr lang="en-US" dirty="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The current template gives your </a:t>
            </a:r>
            <a:r>
              <a:rPr lang="en-US" dirty="0">
                <a:latin typeface="Times New Roman" pitchFamily="18" charset="0"/>
                <a:cs typeface="Times New Roman" pitchFamily="18" charset="0"/>
              </a:rPr>
              <a:t>poster a Marshall green look and feel, although you can tweak it a bit if you want a more authentic Marshall color scheme.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555" y="1195263"/>
            <a:ext cx="7792720" cy="4595294"/>
          </a:xfrm>
          <a:prstGeom prst="rect">
            <a:avLst/>
          </a:prstGeom>
        </p:spPr>
      </p:pic>
      <p:grpSp>
        <p:nvGrpSpPr>
          <p:cNvPr id="28" name="Group 27"/>
          <p:cNvGrpSpPr>
            <a:grpSpLocks/>
          </p:cNvGrpSpPr>
          <p:nvPr/>
        </p:nvGrpSpPr>
        <p:grpSpPr bwMode="auto">
          <a:xfrm>
            <a:off x="12986067" y="15743057"/>
            <a:ext cx="11382692" cy="3502164"/>
            <a:chOff x="10747" y="6554"/>
            <a:chExt cx="4184" cy="1315"/>
          </a:xfrm>
        </p:grpSpPr>
        <p:sp>
          <p:nvSpPr>
            <p:cNvPr id="36" name="Text Box 431"/>
            <p:cNvSpPr txBox="1">
              <a:spLocks noChangeArrowheads="1"/>
            </p:cNvSpPr>
            <p:nvPr/>
          </p:nvSpPr>
          <p:spPr bwMode="auto">
            <a:xfrm>
              <a:off x="10747" y="7696"/>
              <a:ext cx="418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eaLnBrk="1" hangingPunct="1">
                <a:spcBef>
                  <a:spcPct val="50000"/>
                </a:spcBef>
              </a:pPr>
              <a:r>
                <a:rPr lang="en-US" sz="2400" dirty="0">
                  <a:solidFill>
                    <a:srgbClr val="009900"/>
                  </a:solidFill>
                  <a:latin typeface="Times New Roman" pitchFamily="18" charset="0"/>
                  <a:cs typeface="Times New Roman" pitchFamily="18" charset="0"/>
                </a:rPr>
                <a:t>Figure </a:t>
              </a:r>
              <a:r>
                <a:rPr lang="en-US" sz="2400" dirty="0" smtClean="0">
                  <a:solidFill>
                    <a:srgbClr val="009900"/>
                  </a:solidFill>
                  <a:latin typeface="Times New Roman" pitchFamily="18" charset="0"/>
                  <a:cs typeface="Times New Roman" pitchFamily="18" charset="0"/>
                </a:rPr>
                <a:t>1: </a:t>
              </a:r>
              <a:r>
                <a:rPr lang="en-US" sz="2400" dirty="0">
                  <a:solidFill>
                    <a:srgbClr val="009900"/>
                  </a:solidFill>
                  <a:latin typeface="Times New Roman" pitchFamily="18" charset="0"/>
                  <a:cs typeface="Times New Roman" pitchFamily="18" charset="0"/>
                </a:rPr>
                <a:t>Original image at 100%, enlarged 200% and 400%.</a:t>
              </a:r>
            </a:p>
          </p:txBody>
        </p:sp>
        <p:grpSp>
          <p:nvGrpSpPr>
            <p:cNvPr id="41" name="Group 40"/>
            <p:cNvGrpSpPr>
              <a:grpSpLocks/>
            </p:cNvGrpSpPr>
            <p:nvPr/>
          </p:nvGrpSpPr>
          <p:grpSpPr bwMode="auto">
            <a:xfrm>
              <a:off x="10747" y="6554"/>
              <a:ext cx="4184" cy="1135"/>
              <a:chOff x="14525" y="8280"/>
              <a:chExt cx="5198" cy="1410"/>
            </a:xfrm>
          </p:grpSpPr>
          <p:pic>
            <p:nvPicPr>
              <p:cNvPr id="45" name="Picture 44" descr="x-origin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25" y="8280"/>
                <a:ext cx="1272"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2" name="Picture 51" descr="x-2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88" y="8280"/>
                <a:ext cx="1271"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3" name="Picture 52" descr="x-40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51" y="8280"/>
                <a:ext cx="1272"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4" name="Oval 53"/>
              <p:cNvSpPr>
                <a:spLocks noChangeArrowheads="1"/>
              </p:cNvSpPr>
              <p:nvPr/>
            </p:nvSpPr>
            <p:spPr bwMode="auto">
              <a:xfrm>
                <a:off x="18499" y="9080"/>
                <a:ext cx="552" cy="552"/>
              </a:xfrm>
              <a:prstGeom prst="ellipse">
                <a:avLst/>
              </a:prstGeom>
              <a:noFill/>
              <a:ln w="12700">
                <a:solidFill>
                  <a:srgbClr val="CC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endParaRPr lang="en-US"/>
              </a:p>
            </p:txBody>
          </p:sp>
        </p:grpSp>
      </p:grpSp>
      <p:pic>
        <p:nvPicPr>
          <p:cNvPr id="55" name="Picture 5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55893" y="29298651"/>
            <a:ext cx="11512866" cy="7761647"/>
          </a:xfrm>
          <a:prstGeom prst="rect">
            <a:avLst/>
          </a:prstGeom>
          <a:solidFill>
            <a:srgbClr val="F8F8F8"/>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6" name="table"/>
          <p:cNvPicPr>
            <a:picLocks noChangeAspect="1"/>
          </p:cNvPicPr>
          <p:nvPr/>
        </p:nvPicPr>
        <p:blipFill>
          <a:blip r:embed="rId8"/>
          <a:stretch>
            <a:fillRect/>
          </a:stretch>
        </p:blipFill>
        <p:spPr>
          <a:xfrm>
            <a:off x="12827316" y="25063672"/>
            <a:ext cx="11541443" cy="3218802"/>
          </a:xfrm>
          <a:prstGeom prst="rect">
            <a:avLst/>
          </a:prstGeom>
        </p:spPr>
      </p:pic>
      <p:sp>
        <p:nvSpPr>
          <p:cNvPr id="57" name="Text Box 12"/>
          <p:cNvSpPr txBox="1">
            <a:spLocks noChangeArrowheads="1"/>
          </p:cNvSpPr>
          <p:nvPr/>
        </p:nvSpPr>
        <p:spPr bwMode="auto">
          <a:xfrm>
            <a:off x="25320943" y="6435756"/>
            <a:ext cx="10249217" cy="2246769"/>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smtClean="0">
                <a:solidFill>
                  <a:srgbClr val="006600"/>
                </a:solidFill>
                <a:latin typeface="Times New Roman" pitchFamily="18" charset="0"/>
                <a:cs typeface="Times New Roman" pitchFamily="18" charset="0"/>
              </a:rPr>
              <a:t>Labeling Your Headers</a:t>
            </a:r>
          </a:p>
          <a:p>
            <a:pPr>
              <a:spcBef>
                <a:spcPts val="0"/>
              </a:spcBef>
              <a:defRPr/>
            </a:pPr>
            <a:r>
              <a:rPr lang="en-US" sz="3200" b="0" dirty="0" smtClean="0">
                <a:latin typeface="Times New Roman" pitchFamily="18" charset="0"/>
                <a:cs typeface="Times New Roman" pitchFamily="18" charset="0"/>
              </a:rPr>
              <a:t>The </a:t>
            </a:r>
            <a:r>
              <a:rPr lang="en-US" sz="3200" b="0" dirty="0">
                <a:latin typeface="Times New Roman" pitchFamily="18" charset="0"/>
                <a:cs typeface="Times New Roman" pitchFamily="18" charset="0"/>
              </a:rPr>
              <a:t>green headers are used to identify and separate the main topics of your presentation. The most commonly used headers in poster presentations are:</a:t>
            </a:r>
          </a:p>
        </p:txBody>
      </p:sp>
      <p:graphicFrame>
        <p:nvGraphicFramePr>
          <p:cNvPr id="58" name="Table 57"/>
          <p:cNvGraphicFramePr>
            <a:graphicFrameLocks noGrp="1"/>
          </p:cNvGraphicFramePr>
          <p:nvPr>
            <p:extLst>
              <p:ext uri="{D42A27DB-BD31-4B8C-83A1-F6EECF244321}">
                <p14:modId xmlns:p14="http://schemas.microsoft.com/office/powerpoint/2010/main" val="1019017899"/>
              </p:ext>
            </p:extLst>
          </p:nvPr>
        </p:nvGraphicFramePr>
        <p:xfrm>
          <a:off x="25359042" y="8928658"/>
          <a:ext cx="10211118" cy="4234472"/>
        </p:xfrm>
        <a:graphic>
          <a:graphicData uri="http://schemas.openxmlformats.org/drawingml/2006/table">
            <a:tbl>
              <a:tblPr firstRow="1" bandRow="1"/>
              <a:tblGrid>
                <a:gridCol w="5105559"/>
                <a:gridCol w="5105559"/>
              </a:tblGrid>
              <a:tr h="1665242">
                <a:tc>
                  <a:txBody>
                    <a:bodyPr/>
                    <a:lstStyle/>
                    <a:p>
                      <a:pPr algn="ctr"/>
                      <a:r>
                        <a:rPr lang="en-US" sz="3200" b="1" dirty="0" smtClean="0">
                          <a:solidFill>
                            <a:schemeClr val="tx1"/>
                          </a:solidFill>
                          <a:latin typeface="Times New Roman" pitchFamily="18" charset="0"/>
                          <a:cs typeface="Times New Roman" pitchFamily="18" charset="0"/>
                        </a:rPr>
                        <a:t>Abstract, Introduction,</a:t>
                      </a:r>
                      <a:r>
                        <a:rPr lang="en-US" sz="3200" b="1" baseline="0" dirty="0" smtClean="0">
                          <a:solidFill>
                            <a:schemeClr val="tx1"/>
                          </a:solidFill>
                          <a:latin typeface="Times New Roman" pitchFamily="18" charset="0"/>
                          <a:cs typeface="Times New Roman" pitchFamily="18" charset="0"/>
                        </a:rPr>
                        <a:t> or Summary</a:t>
                      </a:r>
                      <a:endParaRPr lang="en-US" sz="3200" b="1" dirty="0">
                        <a:solidFill>
                          <a:schemeClr val="tx1"/>
                        </a:solidFill>
                        <a:latin typeface="Times New Roman" pitchFamily="18" charset="0"/>
                        <a:cs typeface="Times New Roman" pitchFamily="18" charset="0"/>
                      </a:endParaRPr>
                    </a:p>
                  </a:txBody>
                  <a:tcPr/>
                </a:tc>
                <a:tc>
                  <a:txBody>
                    <a:bodyPr/>
                    <a:lstStyle/>
                    <a:p>
                      <a:pPr algn="ctr"/>
                      <a:r>
                        <a:rPr lang="en-US" sz="3200" b="1" dirty="0" smtClean="0">
                          <a:solidFill>
                            <a:schemeClr val="tx1"/>
                          </a:solidFill>
                          <a:latin typeface="Times New Roman" pitchFamily="18" charset="0"/>
                          <a:cs typeface="Times New Roman" pitchFamily="18" charset="0"/>
                        </a:rPr>
                        <a:t>Conclusions</a:t>
                      </a:r>
                      <a:endParaRPr lang="en-US" sz="3200" b="1" dirty="0">
                        <a:solidFill>
                          <a:schemeClr val="tx1"/>
                        </a:solidFill>
                        <a:latin typeface="Times New Roman" pitchFamily="18" charset="0"/>
                        <a:cs typeface="Times New Roman" pitchFamily="18" charset="0"/>
                      </a:endParaRPr>
                    </a:p>
                  </a:txBody>
                  <a:tcPr/>
                </a:tc>
              </a:tr>
              <a:tr h="1665242">
                <a:tc>
                  <a:txBody>
                    <a:bodyPr/>
                    <a:lstStyle/>
                    <a:p>
                      <a:pPr algn="ctr"/>
                      <a:r>
                        <a:rPr lang="en-US" sz="3200" b="1" dirty="0" smtClean="0">
                          <a:solidFill>
                            <a:schemeClr val="tx1"/>
                          </a:solidFill>
                          <a:latin typeface="Times New Roman" pitchFamily="18" charset="0"/>
                          <a:cs typeface="Times New Roman" pitchFamily="18" charset="0"/>
                        </a:rPr>
                        <a:t>Materials and</a:t>
                      </a:r>
                    </a:p>
                    <a:p>
                      <a:pPr algn="ctr"/>
                      <a:r>
                        <a:rPr lang="en-US" sz="3200" b="1" dirty="0" smtClean="0">
                          <a:solidFill>
                            <a:schemeClr val="tx1"/>
                          </a:solidFill>
                          <a:latin typeface="Times New Roman" pitchFamily="18" charset="0"/>
                          <a:cs typeface="Times New Roman" pitchFamily="18" charset="0"/>
                        </a:rPr>
                        <a:t>Methods</a:t>
                      </a:r>
                      <a:endParaRPr lang="en-US" sz="3200" b="1" dirty="0">
                        <a:solidFill>
                          <a:schemeClr val="tx1"/>
                        </a:solidFill>
                        <a:latin typeface="Times New Roman" pitchFamily="18" charset="0"/>
                        <a:cs typeface="Times New Roman" pitchFamily="18" charset="0"/>
                      </a:endParaRPr>
                    </a:p>
                  </a:txBody>
                  <a:tcPr/>
                </a:tc>
                <a:tc>
                  <a:txBody>
                    <a:bodyPr/>
                    <a:lstStyle/>
                    <a:p>
                      <a:pPr algn="ctr"/>
                      <a:r>
                        <a:rPr lang="en-US" sz="3200" b="1" dirty="0" smtClean="0">
                          <a:solidFill>
                            <a:schemeClr val="tx1"/>
                          </a:solidFill>
                          <a:latin typeface="Times New Roman" pitchFamily="18" charset="0"/>
                          <a:cs typeface="Times New Roman" pitchFamily="18" charset="0"/>
                        </a:rPr>
                        <a:t>References</a:t>
                      </a:r>
                      <a:endParaRPr lang="en-US" sz="3200" b="1" dirty="0">
                        <a:solidFill>
                          <a:schemeClr val="tx1"/>
                        </a:solidFill>
                        <a:latin typeface="Times New Roman" pitchFamily="18" charset="0"/>
                        <a:cs typeface="Times New Roman" pitchFamily="18" charset="0"/>
                      </a:endParaRPr>
                    </a:p>
                  </a:txBody>
                  <a:tcPr/>
                </a:tc>
              </a:tr>
              <a:tr h="903988">
                <a:tc>
                  <a:txBody>
                    <a:bodyPr/>
                    <a:lstStyle/>
                    <a:p>
                      <a:pPr algn="ctr"/>
                      <a:r>
                        <a:rPr lang="en-US" sz="3200" b="1" dirty="0" smtClean="0">
                          <a:solidFill>
                            <a:schemeClr val="tx1"/>
                          </a:solidFill>
                          <a:latin typeface="Times New Roman" pitchFamily="18" charset="0"/>
                          <a:cs typeface="Times New Roman" pitchFamily="18" charset="0"/>
                        </a:rPr>
                        <a:t>Results</a:t>
                      </a:r>
                      <a:endParaRPr lang="en-US" sz="3200" b="1" dirty="0">
                        <a:solidFill>
                          <a:schemeClr val="tx1"/>
                        </a:solidFill>
                        <a:latin typeface="Times New Roman" pitchFamily="18" charset="0"/>
                        <a:cs typeface="Times New Roman" pitchFamily="18" charset="0"/>
                      </a:endParaRPr>
                    </a:p>
                  </a:txBody>
                  <a:tcPr/>
                </a:tc>
                <a:tc>
                  <a:txBody>
                    <a:bodyPr/>
                    <a:lstStyle/>
                    <a:p>
                      <a:pPr algn="ctr"/>
                      <a:r>
                        <a:rPr lang="en-US" sz="3200" b="1" dirty="0" smtClean="0">
                          <a:solidFill>
                            <a:schemeClr val="tx1"/>
                          </a:solidFill>
                          <a:latin typeface="Times New Roman" pitchFamily="18" charset="0"/>
                          <a:cs typeface="Times New Roman" pitchFamily="18" charset="0"/>
                        </a:rPr>
                        <a:t>Acknowledgements</a:t>
                      </a:r>
                      <a:endParaRPr lang="en-US" sz="3200" b="1" dirty="0">
                        <a:solidFill>
                          <a:schemeClr val="tx1"/>
                        </a:solidFill>
                        <a:latin typeface="Times New Roman" pitchFamily="18" charset="0"/>
                        <a:cs typeface="Times New Roman" pitchFamily="18" charset="0"/>
                      </a:endParaRPr>
                    </a:p>
                  </a:txBody>
                  <a:tcPr/>
                </a:tc>
              </a:tr>
            </a:tbl>
          </a:graphicData>
        </a:graphic>
      </p:graphicFrame>
      <p:sp>
        <p:nvSpPr>
          <p:cNvPr id="59" name="Text Box 12"/>
          <p:cNvSpPr txBox="1">
            <a:spLocks noChangeArrowheads="1"/>
          </p:cNvSpPr>
          <p:nvPr/>
        </p:nvSpPr>
        <p:spPr bwMode="auto">
          <a:xfrm>
            <a:off x="25320943" y="14327257"/>
            <a:ext cx="10249217" cy="13080504"/>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smtClean="0">
                <a:solidFill>
                  <a:srgbClr val="006600"/>
                </a:solidFill>
                <a:latin typeface="Times New Roman" pitchFamily="18" charset="0"/>
                <a:cs typeface="Times New Roman" pitchFamily="18" charset="0"/>
              </a:rPr>
              <a:t>Additional Notes for Posters</a:t>
            </a:r>
          </a:p>
          <a:p>
            <a:pPr>
              <a:spcBef>
                <a:spcPts val="0"/>
              </a:spcBef>
              <a:defRPr/>
            </a:pPr>
            <a:r>
              <a:rPr lang="en-US" sz="3200" b="0" dirty="0" smtClean="0">
                <a:latin typeface="Times New Roman" pitchFamily="18" charset="0"/>
                <a:cs typeface="Times New Roman" pitchFamily="18" charset="0"/>
              </a:rPr>
              <a:t>First </a:t>
            </a:r>
            <a:r>
              <a:rPr lang="en-US" sz="3200" b="0" dirty="0">
                <a:latin typeface="Times New Roman" pitchFamily="18" charset="0"/>
                <a:cs typeface="Times New Roman" pitchFamily="18" charset="0"/>
              </a:rPr>
              <a:t>– bullet points. 1) bullet points are talking points, which means they should not be complete sentences! You, personally, fill in the missing information when you talk to someone about your poster; 2) you never put a period (.) at the end of a bullet point; 3) if you have two things to say, either use two separate bullet points, or don’t use a bullet point at all. Don’t put two or more important details into a single bullet </a:t>
            </a:r>
            <a:r>
              <a:rPr lang="en-US" sz="3200" b="0" dirty="0" smtClean="0">
                <a:latin typeface="Times New Roman" pitchFamily="18" charset="0"/>
                <a:cs typeface="Times New Roman" pitchFamily="18" charset="0"/>
              </a:rPr>
              <a:t>point.</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smtClean="0">
                <a:latin typeface="Times New Roman" pitchFamily="18" charset="0"/>
                <a:cs typeface="Times New Roman" pitchFamily="18" charset="0"/>
              </a:rPr>
              <a:t>Second </a:t>
            </a:r>
            <a:r>
              <a:rPr lang="en-US" sz="3200" b="0" dirty="0">
                <a:latin typeface="Times New Roman" pitchFamily="18" charset="0"/>
                <a:cs typeface="Times New Roman" pitchFamily="18" charset="0"/>
              </a:rPr>
              <a:t>– keep things short, simple, and to the point. Posters should be self-explanatory – so, remove all non-essential information. The single, most common error is too much </a:t>
            </a:r>
            <a:r>
              <a:rPr lang="en-US" sz="3200" b="0" dirty="0" smtClean="0">
                <a:latin typeface="Times New Roman" pitchFamily="18" charset="0"/>
                <a:cs typeface="Times New Roman" pitchFamily="18" charset="0"/>
              </a:rPr>
              <a:t>text!</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smtClean="0">
                <a:latin typeface="Times New Roman" pitchFamily="18" charset="0"/>
                <a:cs typeface="Times New Roman" pitchFamily="18" charset="0"/>
              </a:rPr>
              <a:t>Third </a:t>
            </a:r>
            <a:r>
              <a:rPr lang="en-US" sz="3200" b="0" dirty="0">
                <a:latin typeface="Times New Roman" pitchFamily="18" charset="0"/>
                <a:cs typeface="Times New Roman" pitchFamily="18" charset="0"/>
              </a:rPr>
              <a:t>– I have included a transparent MUFSC logo from the student-only section of the web site. Transparent logos look much better than something with a white or colored background. If you want to create a transparent logo, just </a:t>
            </a:r>
            <a:r>
              <a:rPr lang="en-US" sz="3200" b="0" dirty="0" smtClean="0">
                <a:latin typeface="Times New Roman" pitchFamily="18" charset="0"/>
                <a:cs typeface="Times New Roman" pitchFamily="18" charset="0"/>
              </a:rPr>
              <a:t>ask.</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smtClean="0">
                <a:latin typeface="Times New Roman" pitchFamily="18" charset="0"/>
                <a:cs typeface="Times New Roman" pitchFamily="18" charset="0"/>
              </a:rPr>
              <a:t>Fourth </a:t>
            </a:r>
            <a:r>
              <a:rPr lang="en-US" sz="3200" b="0" dirty="0">
                <a:latin typeface="Times New Roman" pitchFamily="18" charset="0"/>
                <a:cs typeface="Times New Roman" pitchFamily="18" charset="0"/>
              </a:rPr>
              <a:t>– for the entire length of this poster, do not put anything between the right edge of this column and the right edge of the poster. Leave that 2” margin </a:t>
            </a:r>
            <a:r>
              <a:rPr lang="en-US" sz="3200" b="0" dirty="0" smtClean="0">
                <a:latin typeface="Times New Roman" pitchFamily="18" charset="0"/>
                <a:cs typeface="Times New Roman" pitchFamily="18" charset="0"/>
              </a:rPr>
              <a:t>alone!</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smtClean="0">
                <a:latin typeface="Times New Roman" pitchFamily="18" charset="0"/>
                <a:cs typeface="Times New Roman" pitchFamily="18" charset="0"/>
              </a:rPr>
              <a:t>Finally </a:t>
            </a:r>
            <a:r>
              <a:rPr lang="en-US" sz="3200" b="0" dirty="0">
                <a:latin typeface="Times New Roman" pitchFamily="18" charset="0"/>
                <a:cs typeface="Times New Roman" pitchFamily="18" charset="0"/>
              </a:rPr>
              <a:t>– be consistent. No matter what else you do, you must be consistent throughout.</a:t>
            </a:r>
          </a:p>
        </p:txBody>
      </p:sp>
      <p:sp>
        <p:nvSpPr>
          <p:cNvPr id="60" name="Text Box 12"/>
          <p:cNvSpPr txBox="1">
            <a:spLocks noChangeArrowheads="1"/>
          </p:cNvSpPr>
          <p:nvPr/>
        </p:nvSpPr>
        <p:spPr bwMode="auto">
          <a:xfrm>
            <a:off x="25320943" y="29081016"/>
            <a:ext cx="10249217" cy="8156079"/>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smtClean="0">
                <a:solidFill>
                  <a:srgbClr val="006600"/>
                </a:solidFill>
                <a:latin typeface="Times New Roman" pitchFamily="18" charset="0"/>
                <a:cs typeface="Times New Roman" pitchFamily="18" charset="0"/>
              </a:rPr>
              <a:t>Extra Stuff</a:t>
            </a:r>
          </a:p>
          <a:p>
            <a:pPr>
              <a:spcBef>
                <a:spcPts val="0"/>
              </a:spcBef>
              <a:defRPr/>
            </a:pPr>
            <a:r>
              <a:rPr lang="en-US" sz="3200" b="0" dirty="0" smtClean="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smtClean="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smtClean="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r>
              <a:rPr lang="en-US" sz="3200" b="0" dirty="0" smtClean="0">
                <a:latin typeface="Times New Roman" pitchFamily="18" charset="0"/>
                <a:cs typeface="Times New Roman" pitchFamily="18" charset="0"/>
              </a:rPr>
              <a:t>.</a:t>
            </a:r>
            <a:endParaRPr lang="en-US" sz="3200" b="0" dirty="0">
              <a:latin typeface="Times New Roman" pitchFamily="18" charset="0"/>
              <a:cs typeface="Times New Roman" pitchFamily="18" charset="0"/>
            </a:endParaRPr>
          </a:p>
        </p:txBody>
      </p:sp>
      <p:sp>
        <p:nvSpPr>
          <p:cNvPr id="61" name="Text Box 12"/>
          <p:cNvSpPr txBox="1">
            <a:spLocks noChangeArrowheads="1"/>
          </p:cNvSpPr>
          <p:nvPr/>
        </p:nvSpPr>
        <p:spPr bwMode="auto">
          <a:xfrm>
            <a:off x="36472179" y="17774354"/>
            <a:ext cx="9909175" cy="10618291"/>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smtClean="0">
                <a:solidFill>
                  <a:srgbClr val="006600"/>
                </a:solidFill>
                <a:latin typeface="Times New Roman" pitchFamily="18" charset="0"/>
                <a:cs typeface="Times New Roman" pitchFamily="18" charset="0"/>
              </a:rPr>
              <a:t>Extra Stuff</a:t>
            </a:r>
          </a:p>
          <a:p>
            <a:pPr>
              <a:spcBef>
                <a:spcPts val="0"/>
              </a:spcBef>
              <a:defRPr/>
            </a:pPr>
            <a:r>
              <a:rPr lang="en-US" sz="3200" b="0" dirty="0" smtClean="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smtClean="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r>
              <a:rPr lang="en-US" sz="3200" b="0" dirty="0" smtClean="0">
                <a:latin typeface="Times New Roman" pitchFamily="18" charset="0"/>
                <a:cs typeface="Times New Roman" pitchFamily="18" charset="0"/>
              </a:rPr>
              <a:t>.</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a:latin typeface="Times New Roman" pitchFamily="18" charset="0"/>
              <a:cs typeface="Times New Roman" pitchFamily="18" charset="0"/>
            </a:endParaRPr>
          </a:p>
          <a:p>
            <a:pPr>
              <a:spcBef>
                <a:spcPts val="0"/>
              </a:spcBef>
              <a:defRPr/>
            </a:pPr>
            <a:r>
              <a:rPr lang="en-US" sz="3200" b="0" dirty="0">
                <a:latin typeface="Times New Roman" pitchFamily="18" charset="0"/>
                <a:cs typeface="Times New Roman" pitchFamily="18" charset="0"/>
              </a:rPr>
              <a:t>This is extra stuff to take up the space on the poster so that you can get a good idea of what it  will look like once you have all your information ready.</a:t>
            </a:r>
          </a:p>
          <a:p>
            <a:pPr>
              <a:spcBef>
                <a:spcPts val="0"/>
              </a:spcBef>
              <a:defRPr/>
            </a:pPr>
            <a:endParaRPr lang="en-US" sz="3200" b="0" dirty="0">
              <a:latin typeface="Times New Roman" pitchFamily="18" charset="0"/>
              <a:cs typeface="Times New Roman" pitchFamily="18" charset="0"/>
            </a:endParaRPr>
          </a:p>
        </p:txBody>
      </p:sp>
      <p:sp>
        <p:nvSpPr>
          <p:cNvPr id="32" name="Text Box 12"/>
          <p:cNvSpPr txBox="1">
            <a:spLocks noChangeArrowheads="1"/>
          </p:cNvSpPr>
          <p:nvPr/>
        </p:nvSpPr>
        <p:spPr bwMode="auto">
          <a:xfrm>
            <a:off x="36472179" y="6473856"/>
            <a:ext cx="9064941" cy="769441"/>
          </a:xfrm>
          <a:prstGeom prst="rect">
            <a:avLst/>
          </a:prstGeom>
          <a:no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defPPr>
              <a:defRPr lang="en-US"/>
            </a:defPPr>
            <a:lvl1pPr marL="0" indent="0" eaLnBrk="1" hangingPunct="1">
              <a:spcBef>
                <a:spcPct val="50000"/>
              </a:spcBef>
              <a:defRPr sz="4800" b="1">
                <a:latin typeface="Calibri" pitchFamily="34" charset="0"/>
                <a:cs typeface="Calibri" pitchFamily="34" charset="0"/>
              </a:defRPr>
            </a:lvl1pPr>
            <a:lvl2pPr marL="37931725" indent="-37474525" eaLnBrk="0" hangingPunct="0"/>
            <a:lvl3pPr eaLnBrk="0" hangingPunct="0"/>
            <a:lvl4pPr eaLnBrk="0" hangingPunct="0"/>
            <a:lvl5pPr eaLnBrk="0" hangingPunct="0"/>
            <a:lvl6pPr marL="457200" eaLnBrk="0" fontAlgn="base" hangingPunct="0">
              <a:spcBef>
                <a:spcPct val="0"/>
              </a:spcBef>
              <a:spcAft>
                <a:spcPct val="0"/>
              </a:spcAft>
            </a:lvl6pPr>
            <a:lvl7pPr marL="914400" eaLnBrk="0" fontAlgn="base" hangingPunct="0">
              <a:spcBef>
                <a:spcPct val="0"/>
              </a:spcBef>
              <a:spcAft>
                <a:spcPct val="0"/>
              </a:spcAft>
            </a:lvl7pPr>
            <a:lvl8pPr marL="1371600" eaLnBrk="0" fontAlgn="base" hangingPunct="0">
              <a:spcBef>
                <a:spcPct val="0"/>
              </a:spcBef>
              <a:spcAft>
                <a:spcPct val="0"/>
              </a:spcAft>
            </a:lvl8pPr>
            <a:lvl9pPr marL="1828800" eaLnBrk="0" fontAlgn="base" hangingPunct="0">
              <a:spcBef>
                <a:spcPct val="0"/>
              </a:spcBef>
              <a:spcAft>
                <a:spcPct val="0"/>
              </a:spcAft>
            </a:lvl9pPr>
          </a:lstStyle>
          <a:p>
            <a:pPr>
              <a:spcBef>
                <a:spcPts val="0"/>
              </a:spcBef>
              <a:defRPr/>
            </a:pPr>
            <a:r>
              <a:rPr lang="en-US" sz="4400" dirty="0" smtClean="0">
                <a:solidFill>
                  <a:srgbClr val="006600"/>
                </a:solidFill>
                <a:latin typeface="Times New Roman" pitchFamily="18" charset="0"/>
                <a:cs typeface="Times New Roman" pitchFamily="18" charset="0"/>
              </a:rPr>
              <a:t>More Good Stuff</a:t>
            </a:r>
          </a:p>
        </p:txBody>
      </p:sp>
      <p:pic>
        <p:nvPicPr>
          <p:cNvPr id="34" name="Picture 33" descr="C:\Users\adkins277\AppData\Local\Microsoft\Windows\Temporary Internet Files\Content.IE5\JX7FUASV\MP900435873[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386579" y="7357597"/>
            <a:ext cx="7880350" cy="732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ectangle 34"/>
          <p:cNvSpPr>
            <a:spLocks noChangeArrowheads="1"/>
          </p:cNvSpPr>
          <p:nvPr/>
        </p:nvSpPr>
        <p:spPr bwMode="auto">
          <a:xfrm>
            <a:off x="36472179" y="14936841"/>
            <a:ext cx="9669462"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bIns="91440">
            <a:spAutoFit/>
          </a:bodyPr>
          <a:lstStyle>
            <a:defPPr>
              <a:defRPr lang="en-US"/>
            </a:defPPr>
            <a:lvl1pPr algn="l" rtl="0" fontAlgn="base">
              <a:spcBef>
                <a:spcPct val="0"/>
              </a:spcBef>
              <a:spcAft>
                <a:spcPct val="0"/>
              </a:spcAft>
              <a:defRPr sz="3200" kern="1200">
                <a:solidFill>
                  <a:schemeClr val="tx1"/>
                </a:solidFill>
                <a:latin typeface="Helvetica" charset="0"/>
                <a:ea typeface="ＭＳ Ｐゴシック" charset="-128"/>
                <a:cs typeface="+mn-cs"/>
              </a:defRPr>
            </a:lvl1pPr>
            <a:lvl2pPr marL="457200" algn="l" rtl="0" fontAlgn="base">
              <a:spcBef>
                <a:spcPct val="0"/>
              </a:spcBef>
              <a:spcAft>
                <a:spcPct val="0"/>
              </a:spcAft>
              <a:defRPr sz="3200" kern="1200">
                <a:solidFill>
                  <a:schemeClr val="tx1"/>
                </a:solidFill>
                <a:latin typeface="Helvetica" charset="0"/>
                <a:ea typeface="ＭＳ Ｐゴシック" charset="-128"/>
                <a:cs typeface="+mn-cs"/>
              </a:defRPr>
            </a:lvl2pPr>
            <a:lvl3pPr marL="914400" algn="l" rtl="0" fontAlgn="base">
              <a:spcBef>
                <a:spcPct val="0"/>
              </a:spcBef>
              <a:spcAft>
                <a:spcPct val="0"/>
              </a:spcAft>
              <a:defRPr sz="3200" kern="1200">
                <a:solidFill>
                  <a:schemeClr val="tx1"/>
                </a:solidFill>
                <a:latin typeface="Helvetica" charset="0"/>
                <a:ea typeface="ＭＳ Ｐゴシック" charset="-128"/>
                <a:cs typeface="+mn-cs"/>
              </a:defRPr>
            </a:lvl3pPr>
            <a:lvl4pPr marL="1371600" algn="l" rtl="0" fontAlgn="base">
              <a:spcBef>
                <a:spcPct val="0"/>
              </a:spcBef>
              <a:spcAft>
                <a:spcPct val="0"/>
              </a:spcAft>
              <a:defRPr sz="3200" kern="1200">
                <a:solidFill>
                  <a:schemeClr val="tx1"/>
                </a:solidFill>
                <a:latin typeface="Helvetica" charset="0"/>
                <a:ea typeface="ＭＳ Ｐゴシック" charset="-128"/>
                <a:cs typeface="+mn-cs"/>
              </a:defRPr>
            </a:lvl4pPr>
            <a:lvl5pPr marL="1828800" algn="l" rtl="0" fontAlgn="base">
              <a:spcBef>
                <a:spcPct val="0"/>
              </a:spcBef>
              <a:spcAft>
                <a:spcPct val="0"/>
              </a:spcAft>
              <a:defRPr sz="3200" kern="1200">
                <a:solidFill>
                  <a:schemeClr val="tx1"/>
                </a:solidFill>
                <a:latin typeface="Helvetica" charset="0"/>
                <a:ea typeface="ＭＳ Ｐゴシック" charset="-128"/>
                <a:cs typeface="+mn-cs"/>
              </a:defRPr>
            </a:lvl5pPr>
            <a:lvl6pPr marL="2286000" algn="l" defTabSz="914400" rtl="0" eaLnBrk="1" latinLnBrk="0" hangingPunct="1">
              <a:defRPr sz="3200" kern="1200">
                <a:solidFill>
                  <a:schemeClr val="tx1"/>
                </a:solidFill>
                <a:latin typeface="Helvetica" charset="0"/>
                <a:ea typeface="ＭＳ Ｐゴシック" charset="-128"/>
                <a:cs typeface="+mn-cs"/>
              </a:defRPr>
            </a:lvl6pPr>
            <a:lvl7pPr marL="2743200" algn="l" defTabSz="914400" rtl="0" eaLnBrk="1" latinLnBrk="0" hangingPunct="1">
              <a:defRPr sz="3200" kern="1200">
                <a:solidFill>
                  <a:schemeClr val="tx1"/>
                </a:solidFill>
                <a:latin typeface="Helvetica" charset="0"/>
                <a:ea typeface="ＭＳ Ｐゴシック" charset="-128"/>
                <a:cs typeface="+mn-cs"/>
              </a:defRPr>
            </a:lvl7pPr>
            <a:lvl8pPr marL="3200400" algn="l" defTabSz="914400" rtl="0" eaLnBrk="1" latinLnBrk="0" hangingPunct="1">
              <a:defRPr sz="3200" kern="1200">
                <a:solidFill>
                  <a:schemeClr val="tx1"/>
                </a:solidFill>
                <a:latin typeface="Helvetica" charset="0"/>
                <a:ea typeface="ＭＳ Ｐゴシック" charset="-128"/>
                <a:cs typeface="+mn-cs"/>
              </a:defRPr>
            </a:lvl8pPr>
            <a:lvl9pPr marL="3657600" algn="l" defTabSz="914400" rtl="0" eaLnBrk="1" latinLnBrk="0" hangingPunct="1">
              <a:defRPr sz="3200" kern="1200">
                <a:solidFill>
                  <a:schemeClr val="tx1"/>
                </a:solidFill>
                <a:latin typeface="Helvetica" charset="0"/>
                <a:ea typeface="ＭＳ Ｐゴシック" charset="-128"/>
                <a:cs typeface="+mn-cs"/>
              </a:defRPr>
            </a:lvl9pPr>
          </a:lstStyle>
          <a:p>
            <a:pPr eaLnBrk="0" hangingPunct="0"/>
            <a:r>
              <a:rPr lang="en-US" sz="2400" dirty="0">
                <a:latin typeface="Times New Roman" pitchFamily="18" charset="0"/>
                <a:cs typeface="Times New Roman" pitchFamily="18" charset="0"/>
              </a:rPr>
              <a:t>Figure </a:t>
            </a:r>
            <a:r>
              <a:rPr lang="en-US" sz="2400" dirty="0" smtClean="0">
                <a:latin typeface="Times New Roman" pitchFamily="18" charset="0"/>
                <a:cs typeface="Times New Roman" pitchFamily="18" charset="0"/>
              </a:rPr>
              <a:t>2. </a:t>
            </a:r>
            <a:r>
              <a:rPr lang="en-US" sz="2400" dirty="0">
                <a:latin typeface="Times New Roman" pitchFamily="18" charset="0"/>
                <a:cs typeface="Times New Roman" pitchFamily="18" charset="0"/>
              </a:rPr>
              <a:t>Make sure legends have enough detail to explain to the viewer what the results are, but don’t go on and on. Don’t be tempted to reduce font size in figure legends, axes labels, etc</a:t>
            </a:r>
            <a:r>
              <a:rPr lang="en-US" sz="2400" dirty="0" smtClean="0">
                <a:latin typeface="Times New Roman" pitchFamily="18" charset="0"/>
                <a:cs typeface="Times New Roman" pitchFamily="18" charset="0"/>
              </a:rPr>
              <a:t>. Your </a:t>
            </a:r>
            <a:r>
              <a:rPr lang="en-US" sz="2400" dirty="0">
                <a:latin typeface="Times New Roman" pitchFamily="18" charset="0"/>
                <a:cs typeface="Times New Roman" pitchFamily="18" charset="0"/>
              </a:rPr>
              <a:t>viewers are </a:t>
            </a:r>
            <a:r>
              <a:rPr lang="en-US" sz="2400" dirty="0" smtClean="0">
                <a:latin typeface="Times New Roman" pitchFamily="18" charset="0"/>
                <a:cs typeface="Times New Roman" pitchFamily="18" charset="0"/>
              </a:rPr>
              <a:t>most interested </a:t>
            </a:r>
            <a:r>
              <a:rPr lang="en-US" sz="2400" dirty="0">
                <a:latin typeface="Times New Roman" pitchFamily="18" charset="0"/>
                <a:cs typeface="Times New Roman" pitchFamily="18" charset="0"/>
              </a:rPr>
              <a:t>in reading your </a:t>
            </a:r>
            <a:r>
              <a:rPr lang="en-US" sz="2400" dirty="0" smtClean="0">
                <a:latin typeface="Times New Roman" pitchFamily="18" charset="0"/>
                <a:cs typeface="Times New Roman" pitchFamily="18" charset="0"/>
              </a:rPr>
              <a:t>figures and legends</a:t>
            </a:r>
            <a:r>
              <a:rPr lang="en-US" sz="2400" dirty="0">
                <a:latin typeface="Times New Roman" pitchFamily="18" charset="0"/>
                <a:cs typeface="Times New Roman" pitchFamily="18" charset="0"/>
              </a:rPr>
              <a: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287&quot;&gt;&lt;/object&gt;&lt;object type=&quot;2&quot; unique_id=&quot;10288&quot;&gt;&lt;object type=&quot;3&quot; unique_id=&quot;10289&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3254</TotalTime>
  <Words>1239</Words>
  <Application>Microsoft Office PowerPoint</Application>
  <PresentationFormat>Custom</PresentationFormat>
  <Paragraphs>89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MUFSC</Company>
  <LinksUpToDate>false</LinksUpToDate>
  <SharedDoc>false</SharedDoc>
  <HyperlinkBase>http://www.swarthmore.edu/NatSci/cpurrin1/posteradvice.htm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52x42 Poster Template for MUFSC</dc:title>
  <dc:creator>Ian Levstein</dc:creator>
  <cp:lastModifiedBy>Ian Levstein</cp:lastModifiedBy>
  <cp:revision>489</cp:revision>
  <cp:lastPrinted>2010-02-25T14:58:49Z</cp:lastPrinted>
  <dcterms:created xsi:type="dcterms:W3CDTF">2010-04-29T19:10:14Z</dcterms:created>
  <dcterms:modified xsi:type="dcterms:W3CDTF">2015-01-26T14:28:16Z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