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37"/>
  </p:notesMasterIdLst>
  <p:sldIdLst>
    <p:sldId id="256" r:id="rId2"/>
    <p:sldId id="317" r:id="rId3"/>
    <p:sldId id="323" r:id="rId4"/>
    <p:sldId id="354" r:id="rId5"/>
    <p:sldId id="322" r:id="rId6"/>
    <p:sldId id="343" r:id="rId7"/>
    <p:sldId id="353" r:id="rId8"/>
    <p:sldId id="332" r:id="rId9"/>
    <p:sldId id="324" r:id="rId10"/>
    <p:sldId id="350" r:id="rId11"/>
    <p:sldId id="331" r:id="rId12"/>
    <p:sldId id="333" r:id="rId13"/>
    <p:sldId id="339" r:id="rId14"/>
    <p:sldId id="351" r:id="rId15"/>
    <p:sldId id="345" r:id="rId16"/>
    <p:sldId id="355" r:id="rId17"/>
    <p:sldId id="361" r:id="rId18"/>
    <p:sldId id="340" r:id="rId19"/>
    <p:sldId id="344" r:id="rId20"/>
    <p:sldId id="346" r:id="rId21"/>
    <p:sldId id="326" r:id="rId22"/>
    <p:sldId id="325" r:id="rId23"/>
    <p:sldId id="327" r:id="rId24"/>
    <p:sldId id="328" r:id="rId25"/>
    <p:sldId id="347" r:id="rId26"/>
    <p:sldId id="336" r:id="rId27"/>
    <p:sldId id="330" r:id="rId28"/>
    <p:sldId id="329" r:id="rId29"/>
    <p:sldId id="363" r:id="rId30"/>
    <p:sldId id="337" r:id="rId31"/>
    <p:sldId id="349" r:id="rId32"/>
    <p:sldId id="359" r:id="rId33"/>
    <p:sldId id="358" r:id="rId34"/>
    <p:sldId id="319" r:id="rId35"/>
    <p:sldId id="362"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4128F8"/>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5" autoAdjust="0"/>
    <p:restoredTop sz="77883" autoAdjust="0"/>
  </p:normalViewPr>
  <p:slideViewPr>
    <p:cSldViewPr>
      <p:cViewPr varScale="1">
        <p:scale>
          <a:sx n="49" d="100"/>
          <a:sy n="49" d="100"/>
        </p:scale>
        <p:origin x="-128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Workbook3"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spPr>
            <a:ln>
              <a:solidFill>
                <a:srgbClr val="008000"/>
              </a:solidFill>
            </a:ln>
          </c:spPr>
          <c:marker>
            <c:symbol val="diamond"/>
            <c:size val="10"/>
            <c:spPr>
              <a:solidFill>
                <a:schemeClr val="tx1"/>
              </a:solidFill>
              <a:ln>
                <a:solidFill>
                  <a:schemeClr val="tx1"/>
                </a:solidFill>
              </a:ln>
            </c:spPr>
          </c:marker>
          <c:dLbls>
            <c:dLbl>
              <c:idx val="1"/>
              <c:layout>
                <c:manualLayout>
                  <c:x val="-5.6637168141592899E-2"/>
                  <c:y val="-5.1355206847360897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2000" b="1" i="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Sheet1!$C$2:$C$5</c:f>
              <c:strCache>
                <c:ptCount val="4"/>
                <c:pt idx="0">
                  <c:v>2010</c:v>
                </c:pt>
                <c:pt idx="1">
                  <c:v>2011</c:v>
                </c:pt>
                <c:pt idx="2">
                  <c:v>2012</c:v>
                </c:pt>
                <c:pt idx="3">
                  <c:v>2013 (as of 10/31)</c:v>
                </c:pt>
              </c:strCache>
            </c:strRef>
          </c:cat>
          <c:val>
            <c:numRef>
              <c:f>Sheet1!$B$2:$B$5</c:f>
              <c:numCache>
                <c:formatCode>General</c:formatCode>
                <c:ptCount val="4"/>
                <c:pt idx="0">
                  <c:v>304</c:v>
                </c:pt>
                <c:pt idx="1">
                  <c:v>6138</c:v>
                </c:pt>
                <c:pt idx="2">
                  <c:v>2691</c:v>
                </c:pt>
                <c:pt idx="3">
                  <c:v>833</c:v>
                </c:pt>
              </c:numCache>
            </c:numRef>
          </c:val>
          <c:smooth val="0"/>
        </c:ser>
        <c:dLbls>
          <c:showLegendKey val="0"/>
          <c:showVal val="0"/>
          <c:showCatName val="0"/>
          <c:showSerName val="0"/>
          <c:showPercent val="0"/>
          <c:showBubbleSize val="0"/>
        </c:dLbls>
        <c:marker val="1"/>
        <c:smooth val="0"/>
        <c:axId val="29079808"/>
        <c:axId val="29089792"/>
      </c:lineChart>
      <c:catAx>
        <c:axId val="29079808"/>
        <c:scaling>
          <c:orientation val="minMax"/>
        </c:scaling>
        <c:delete val="0"/>
        <c:axPos val="b"/>
        <c:numFmt formatCode="General" sourceLinked="0"/>
        <c:majorTickMark val="out"/>
        <c:minorTickMark val="none"/>
        <c:tickLblPos val="nextTo"/>
        <c:txPr>
          <a:bodyPr/>
          <a:lstStyle/>
          <a:p>
            <a:pPr>
              <a:defRPr sz="2000" b="1" i="0"/>
            </a:pPr>
            <a:endParaRPr lang="en-US"/>
          </a:p>
        </c:txPr>
        <c:crossAx val="29089792"/>
        <c:crosses val="autoZero"/>
        <c:auto val="1"/>
        <c:lblAlgn val="ctr"/>
        <c:lblOffset val="100"/>
        <c:noMultiLvlLbl val="0"/>
      </c:catAx>
      <c:valAx>
        <c:axId val="29089792"/>
        <c:scaling>
          <c:orientation val="minMax"/>
        </c:scaling>
        <c:delete val="0"/>
        <c:axPos val="l"/>
        <c:majorGridlines/>
        <c:numFmt formatCode="#,##0" sourceLinked="0"/>
        <c:majorTickMark val="out"/>
        <c:minorTickMark val="none"/>
        <c:tickLblPos val="nextTo"/>
        <c:spPr>
          <a:ln>
            <a:solidFill>
              <a:srgbClr val="008000"/>
            </a:solidFill>
          </a:ln>
        </c:spPr>
        <c:txPr>
          <a:bodyPr/>
          <a:lstStyle/>
          <a:p>
            <a:pPr>
              <a:defRPr sz="2000" b="1" i="0"/>
            </a:pPr>
            <a:endParaRPr lang="en-US"/>
          </a:p>
        </c:txPr>
        <c:crossAx val="29079808"/>
        <c:crosses val="autoZero"/>
        <c:crossBetween val="between"/>
      </c:valAx>
      <c:spPr>
        <a:solidFill>
          <a:srgbClr val="CCFFCC"/>
        </a:solidFill>
      </c:spPr>
    </c:plotArea>
    <c:plotVisOnly val="1"/>
    <c:dispBlanksAs val="span"/>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DDE1E2-81E8-487B-87C8-DA98DF6F4BB9}" type="datetimeFigureOut">
              <a:rPr lang="en-US" smtClean="0"/>
              <a:pPr/>
              <a:t>9/2/2014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EAE732-064C-4E15-A1E8-C3A5F65DEF40}" type="slidenum">
              <a:rPr lang="en-US" smtClean="0"/>
              <a:pPr/>
              <a:t>‹#›</a:t>
            </a:fld>
            <a:endParaRPr lang="en-US"/>
          </a:p>
        </p:txBody>
      </p:sp>
    </p:spTree>
    <p:extLst>
      <p:ext uri="{BB962C8B-B14F-4D97-AF65-F5344CB8AC3E}">
        <p14:creationId xmlns:p14="http://schemas.microsoft.com/office/powerpoint/2010/main" val="2807600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EAE732-064C-4E15-A1E8-C3A5F65DEF40}" type="slidenum">
              <a:rPr lang="en-US" smtClean="0"/>
              <a:pPr/>
              <a:t>2</a:t>
            </a:fld>
            <a:endParaRPr lang="en-US"/>
          </a:p>
        </p:txBody>
      </p:sp>
    </p:spTree>
    <p:extLst>
      <p:ext uri="{BB962C8B-B14F-4D97-AF65-F5344CB8AC3E}">
        <p14:creationId xmlns:p14="http://schemas.microsoft.com/office/powerpoint/2010/main" val="3840766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 will be focusing the majority of this presentation on some of the more widely abused </a:t>
            </a:r>
            <a:r>
              <a:rPr lang="en-US" sz="1200" kern="1200" dirty="0" err="1" smtClean="0">
                <a:solidFill>
                  <a:schemeClr val="tx1"/>
                </a:solidFill>
                <a:effectLst/>
                <a:latin typeface="+mn-lt"/>
                <a:ea typeface="+mn-ea"/>
                <a:cs typeface="+mn-cs"/>
              </a:rPr>
              <a:t>cathiones</a:t>
            </a:r>
            <a:r>
              <a:rPr lang="en-US" sz="1200" kern="1200" dirty="0" smtClean="0">
                <a:solidFill>
                  <a:schemeClr val="tx1"/>
                </a:solidFill>
                <a:effectLst/>
                <a:latin typeface="+mn-lt"/>
                <a:ea typeface="+mn-ea"/>
                <a:cs typeface="+mn-cs"/>
              </a:rPr>
              <a:t> in the interest of time</a:t>
            </a:r>
          </a:p>
          <a:p>
            <a:r>
              <a:rPr lang="en-US" sz="1200" kern="1200" dirty="0" smtClean="0">
                <a:solidFill>
                  <a:schemeClr val="tx1"/>
                </a:solidFill>
                <a:effectLst/>
                <a:latin typeface="+mn-lt"/>
                <a:ea typeface="+mn-ea"/>
                <a:cs typeface="+mn-cs"/>
              </a:rPr>
              <a:t>In the United States, MDPV was the substance most widely detected in the blood and urine of patients that were hospitalized for bath salts overdose with </a:t>
            </a:r>
            <a:r>
              <a:rPr lang="en-US" sz="1200" kern="1200" dirty="0" err="1" smtClean="0">
                <a:solidFill>
                  <a:schemeClr val="tx1"/>
                </a:solidFill>
                <a:effectLst/>
                <a:latin typeface="+mn-lt"/>
                <a:ea typeface="+mn-ea"/>
                <a:cs typeface="+mn-cs"/>
              </a:rPr>
              <a:t>methylone</a:t>
            </a:r>
            <a:r>
              <a:rPr lang="en-US" sz="1200" kern="1200" dirty="0" smtClean="0">
                <a:solidFill>
                  <a:schemeClr val="tx1"/>
                </a:solidFill>
                <a:effectLst/>
                <a:latin typeface="+mn-lt"/>
                <a:ea typeface="+mn-ea"/>
                <a:cs typeface="+mn-cs"/>
              </a:rPr>
              <a:t> being second. This was before these compounds were placed into schedule 1 of the controlled substances act in October of 2011.  </a:t>
            </a:r>
          </a:p>
          <a:p>
            <a:r>
              <a:rPr lang="en-US" sz="1200" kern="1200" dirty="0" err="1" smtClean="0">
                <a:solidFill>
                  <a:schemeClr val="tx1"/>
                </a:solidFill>
                <a:effectLst/>
                <a:latin typeface="+mn-lt"/>
                <a:ea typeface="+mn-ea"/>
                <a:cs typeface="+mn-cs"/>
              </a:rPr>
              <a:t>Mephedrone</a:t>
            </a:r>
            <a:r>
              <a:rPr lang="en-US" sz="1200" kern="1200" dirty="0" smtClean="0">
                <a:solidFill>
                  <a:schemeClr val="tx1"/>
                </a:solidFill>
                <a:effectLst/>
                <a:latin typeface="+mn-lt"/>
                <a:ea typeface="+mn-ea"/>
                <a:cs typeface="+mn-cs"/>
              </a:rPr>
              <a:t> was the synthetic cathinone of choice in Europe</a:t>
            </a: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4EAE732-064C-4E15-A1E8-C3A5F65DEF40}" type="slidenum">
              <a:rPr lang="en-US" smtClean="0"/>
              <a:pPr/>
              <a:t>11</a:t>
            </a:fld>
            <a:endParaRPr lang="en-US"/>
          </a:p>
        </p:txBody>
      </p:sp>
    </p:spTree>
    <p:extLst>
      <p:ext uri="{BB962C8B-B14F-4D97-AF65-F5344CB8AC3E}">
        <p14:creationId xmlns:p14="http://schemas.microsoft.com/office/powerpoint/2010/main" val="951667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When many of the synthetic cathinone compounds were at the peak of their popularity, the pharmacological effects were not well documented.  The structural similarities to common neurotransmitters and other, compounds (MDMA, amphetamine, cocaine) gave some clues as to their pharmacological effect. </a:t>
            </a:r>
          </a:p>
          <a:p>
            <a:r>
              <a:rPr lang="en-US" sz="1200" kern="1200" dirty="0" smtClean="0">
                <a:solidFill>
                  <a:schemeClr val="tx1"/>
                </a:solidFill>
                <a:effectLst/>
                <a:latin typeface="+mn-lt"/>
                <a:ea typeface="+mn-ea"/>
                <a:cs typeface="+mn-cs"/>
              </a:rPr>
              <a:t>Some synthetic </a:t>
            </a:r>
            <a:r>
              <a:rPr lang="en-US" sz="1200" kern="1200" dirty="0" err="1" smtClean="0">
                <a:solidFill>
                  <a:schemeClr val="tx1"/>
                </a:solidFill>
                <a:effectLst/>
                <a:latin typeface="+mn-lt"/>
                <a:ea typeface="+mn-ea"/>
                <a:cs typeface="+mn-cs"/>
              </a:rPr>
              <a:t>cathinones</a:t>
            </a:r>
            <a:r>
              <a:rPr lang="en-US" sz="1200" kern="1200" dirty="0" smtClean="0">
                <a:solidFill>
                  <a:schemeClr val="tx1"/>
                </a:solidFill>
                <a:effectLst/>
                <a:latin typeface="+mn-lt"/>
                <a:ea typeface="+mn-ea"/>
                <a:cs typeface="+mn-cs"/>
              </a:rPr>
              <a:t> have structural similarity to dopamine, methamphetamine, MDMA, and </a:t>
            </a:r>
            <a:r>
              <a:rPr lang="en-US" sz="1200" kern="1200" dirty="0" err="1" smtClean="0">
                <a:solidFill>
                  <a:schemeClr val="tx1"/>
                </a:solidFill>
                <a:effectLst/>
                <a:latin typeface="+mn-lt"/>
                <a:ea typeface="+mn-ea"/>
                <a:cs typeface="+mn-cs"/>
              </a:rPr>
              <a:t>pyrovalerone</a:t>
            </a:r>
            <a:r>
              <a:rPr lang="en-US" sz="1200" kern="1200" dirty="0" smtClean="0">
                <a:solidFill>
                  <a:schemeClr val="tx1"/>
                </a:solidFill>
                <a:effectLst/>
                <a:latin typeface="+mn-lt"/>
                <a:ea typeface="+mn-ea"/>
                <a:cs typeface="+mn-cs"/>
              </a:rPr>
              <a:t> – </a:t>
            </a:r>
          </a:p>
          <a:p>
            <a:r>
              <a:rPr lang="en-US" sz="1200" kern="1200" dirty="0" smtClean="0">
                <a:solidFill>
                  <a:schemeClr val="tx1"/>
                </a:solidFill>
                <a:effectLst/>
                <a:latin typeface="+mn-lt"/>
                <a:ea typeface="+mn-ea"/>
                <a:cs typeface="+mn-cs"/>
              </a:rPr>
              <a:t>Given their structural similarities and associated behavioral effects, the mechanism of action of MDPV was thought to be comparable to that of amphetamines, </a:t>
            </a:r>
          </a:p>
          <a:p>
            <a:r>
              <a:rPr lang="en-US" sz="1200" kern="1200" dirty="0" err="1" smtClean="0">
                <a:solidFill>
                  <a:schemeClr val="tx1"/>
                </a:solidFill>
                <a:effectLst/>
                <a:latin typeface="+mn-lt"/>
                <a:ea typeface="+mn-ea"/>
                <a:cs typeface="+mn-cs"/>
              </a:rPr>
              <a:t>Phenethylamine</a:t>
            </a:r>
            <a:r>
              <a:rPr lang="en-US" sz="1200" kern="1200" dirty="0" smtClean="0">
                <a:solidFill>
                  <a:schemeClr val="tx1"/>
                </a:solidFill>
                <a:effectLst/>
                <a:latin typeface="+mn-lt"/>
                <a:ea typeface="+mn-ea"/>
                <a:cs typeface="+mn-cs"/>
              </a:rPr>
              <a:t> is the backbone of </a:t>
            </a:r>
            <a:r>
              <a:rPr lang="en-US" sz="1200" kern="1200" dirty="0" err="1" smtClean="0">
                <a:solidFill>
                  <a:schemeClr val="tx1"/>
                </a:solidFill>
                <a:effectLst/>
                <a:latin typeface="+mn-lt"/>
                <a:ea typeface="+mn-ea"/>
                <a:cs typeface="+mn-cs"/>
              </a:rPr>
              <a:t>methylone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mephedrone</a:t>
            </a:r>
            <a:r>
              <a:rPr lang="en-US" sz="1200" kern="1200" dirty="0" smtClean="0">
                <a:solidFill>
                  <a:schemeClr val="tx1"/>
                </a:solidFill>
                <a:effectLst/>
                <a:latin typeface="+mn-lt"/>
                <a:ea typeface="+mn-ea"/>
                <a:cs typeface="+mn-cs"/>
              </a:rPr>
              <a:t>, and MDPV – add a ketone at the beta carbon (CLICK)</a:t>
            </a:r>
          </a:p>
          <a:p>
            <a:r>
              <a:rPr lang="en-US" sz="1200" kern="1200" dirty="0" err="1" smtClean="0">
                <a:solidFill>
                  <a:schemeClr val="tx1"/>
                </a:solidFill>
                <a:effectLst/>
                <a:latin typeface="+mn-lt"/>
                <a:ea typeface="+mn-ea"/>
                <a:cs typeface="+mn-cs"/>
              </a:rPr>
              <a:t>Methylone</a:t>
            </a:r>
            <a:r>
              <a:rPr lang="en-US" sz="1200" kern="1200" dirty="0" smtClean="0">
                <a:solidFill>
                  <a:schemeClr val="tx1"/>
                </a:solidFill>
                <a:effectLst/>
                <a:latin typeface="+mn-lt"/>
                <a:ea typeface="+mn-ea"/>
                <a:cs typeface="+mn-cs"/>
              </a:rPr>
              <a:t> is methylated on the amine group and alpha carbon, but also has a </a:t>
            </a:r>
            <a:r>
              <a:rPr lang="en-US" sz="1200" kern="1200" dirty="0" err="1" smtClean="0">
                <a:solidFill>
                  <a:schemeClr val="tx1"/>
                </a:solidFill>
                <a:effectLst/>
                <a:latin typeface="+mn-lt"/>
                <a:ea typeface="+mn-ea"/>
                <a:cs typeface="+mn-cs"/>
              </a:rPr>
              <a:t>methylenedioxy</a:t>
            </a:r>
            <a:r>
              <a:rPr lang="en-US" sz="1200" kern="1200" dirty="0" smtClean="0">
                <a:solidFill>
                  <a:schemeClr val="tx1"/>
                </a:solidFill>
                <a:effectLst/>
                <a:latin typeface="+mn-lt"/>
                <a:ea typeface="+mn-ea"/>
                <a:cs typeface="+mn-cs"/>
              </a:rPr>
              <a:t> group on the aromatic ring (CLICK) as do MDPV and </a:t>
            </a:r>
            <a:r>
              <a:rPr lang="en-US" sz="1200" kern="1200" dirty="0" err="1" smtClean="0">
                <a:solidFill>
                  <a:schemeClr val="tx1"/>
                </a:solidFill>
                <a:effectLst/>
                <a:latin typeface="+mn-lt"/>
                <a:ea typeface="+mn-ea"/>
                <a:cs typeface="+mn-cs"/>
              </a:rPr>
              <a:t>methylone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MDPV and </a:t>
            </a:r>
            <a:r>
              <a:rPr lang="en-US" sz="1200" kern="1200" dirty="0" err="1" smtClean="0">
                <a:solidFill>
                  <a:schemeClr val="tx1"/>
                </a:solidFill>
                <a:effectLst/>
                <a:latin typeface="+mn-lt"/>
                <a:ea typeface="+mn-ea"/>
                <a:cs typeface="+mn-cs"/>
              </a:rPr>
              <a:t>pyrovalerone</a:t>
            </a:r>
            <a:r>
              <a:rPr lang="en-US" sz="1200" kern="1200" dirty="0" smtClean="0">
                <a:solidFill>
                  <a:schemeClr val="tx1"/>
                </a:solidFill>
                <a:effectLst/>
                <a:latin typeface="+mn-lt"/>
                <a:ea typeface="+mn-ea"/>
                <a:cs typeface="+mn-cs"/>
              </a:rPr>
              <a:t> also have a </a:t>
            </a:r>
            <a:r>
              <a:rPr lang="en-US" sz="1200" kern="1200" dirty="0" err="1" smtClean="0">
                <a:solidFill>
                  <a:schemeClr val="tx1"/>
                </a:solidFill>
                <a:effectLst/>
                <a:latin typeface="+mn-lt"/>
                <a:ea typeface="+mn-ea"/>
                <a:cs typeface="+mn-cs"/>
              </a:rPr>
              <a:t>pyrrolidine</a:t>
            </a:r>
            <a:r>
              <a:rPr lang="en-US" sz="1200" kern="1200" dirty="0" smtClean="0">
                <a:solidFill>
                  <a:schemeClr val="tx1"/>
                </a:solidFill>
                <a:effectLst/>
                <a:latin typeface="+mn-lt"/>
                <a:ea typeface="+mn-ea"/>
                <a:cs typeface="+mn-cs"/>
              </a:rPr>
              <a:t> group (CLICK) in addition to a propane group on the alpha carbon</a:t>
            </a:r>
          </a:p>
          <a:p>
            <a:endParaRPr lang="en-US" dirty="0"/>
          </a:p>
        </p:txBody>
      </p:sp>
      <p:sp>
        <p:nvSpPr>
          <p:cNvPr id="4" name="Slide Number Placeholder 3"/>
          <p:cNvSpPr>
            <a:spLocks noGrp="1"/>
          </p:cNvSpPr>
          <p:nvPr>
            <p:ph type="sldNum" sz="quarter" idx="10"/>
          </p:nvPr>
        </p:nvSpPr>
        <p:spPr/>
        <p:txBody>
          <a:bodyPr/>
          <a:lstStyle/>
          <a:p>
            <a:fld id="{64EAE732-064C-4E15-A1E8-C3A5F65DEF40}" type="slidenum">
              <a:rPr lang="en-US" smtClean="0"/>
              <a:pPr/>
              <a:t>12</a:t>
            </a:fld>
            <a:endParaRPr lang="en-US"/>
          </a:p>
        </p:txBody>
      </p:sp>
    </p:spTree>
    <p:extLst>
      <p:ext uri="{BB962C8B-B14F-4D97-AF65-F5344CB8AC3E}">
        <p14:creationId xmlns:p14="http://schemas.microsoft.com/office/powerpoint/2010/main" val="3304326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reason for pointing out the structural similarities and differences is that before a lot was understood about the pharmacology of these compounds</a:t>
            </a:r>
            <a:r>
              <a:rPr lang="en-US" sz="1200" kern="1200" baseline="0" dirty="0" smtClean="0">
                <a:solidFill>
                  <a:schemeClr val="tx1"/>
                </a:solidFill>
                <a:effectLst/>
                <a:latin typeface="+mn-lt"/>
                <a:ea typeface="+mn-ea"/>
                <a:cs typeface="+mn-cs"/>
              </a:rPr>
              <a:t> the pharmacology was predicted based on their structural similarities to compounds that were well-studied and the predicted effects of adding certain functional groups such as the beta-ketone, </a:t>
            </a:r>
            <a:r>
              <a:rPr lang="en-US" sz="1200" kern="1200" baseline="0" dirty="0" err="1" smtClean="0">
                <a:solidFill>
                  <a:schemeClr val="tx1"/>
                </a:solidFill>
                <a:effectLst/>
                <a:latin typeface="+mn-lt"/>
                <a:ea typeface="+mn-ea"/>
                <a:cs typeface="+mn-cs"/>
              </a:rPr>
              <a:t>methylenedioxy</a:t>
            </a:r>
            <a:r>
              <a:rPr lang="en-US" sz="1200" kern="1200" baseline="0" dirty="0" smtClean="0">
                <a:solidFill>
                  <a:schemeClr val="tx1"/>
                </a:solidFill>
                <a:effectLst/>
                <a:latin typeface="+mn-lt"/>
                <a:ea typeface="+mn-ea"/>
                <a:cs typeface="+mn-cs"/>
              </a:rPr>
              <a:t>, and/or </a:t>
            </a:r>
            <a:r>
              <a:rPr lang="en-US" sz="1200" kern="1200" baseline="0" dirty="0" err="1" smtClean="0">
                <a:solidFill>
                  <a:schemeClr val="tx1"/>
                </a:solidFill>
                <a:effectLst/>
                <a:latin typeface="+mn-lt"/>
                <a:ea typeface="+mn-ea"/>
                <a:cs typeface="+mn-cs"/>
              </a:rPr>
              <a:t>pyrrolidine</a:t>
            </a:r>
            <a:r>
              <a:rPr lang="en-US" sz="1200" kern="1200" baseline="0" dirty="0" smtClean="0">
                <a:solidFill>
                  <a:schemeClr val="tx1"/>
                </a:solidFill>
                <a:effectLst/>
                <a:latin typeface="+mn-lt"/>
                <a:ea typeface="+mn-ea"/>
                <a:cs typeface="+mn-cs"/>
              </a:rPr>
              <a:t> groups.</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Amphetamine,</a:t>
            </a:r>
            <a:r>
              <a:rPr lang="en-US" sz="1200" kern="1200" baseline="0" dirty="0" smtClean="0">
                <a:solidFill>
                  <a:schemeClr val="tx1"/>
                </a:solidFill>
                <a:effectLst/>
                <a:latin typeface="+mn-lt"/>
                <a:ea typeface="+mn-ea"/>
                <a:cs typeface="+mn-cs"/>
              </a:rPr>
              <a:t> Methamphetamine, MDMA are already known to </a:t>
            </a:r>
            <a:r>
              <a:rPr lang="en-US" sz="1200" kern="1200" dirty="0" smtClean="0">
                <a:solidFill>
                  <a:schemeClr val="tx1"/>
                </a:solidFill>
                <a:effectLst/>
                <a:latin typeface="+mn-lt"/>
                <a:ea typeface="+mn-ea"/>
                <a:cs typeface="+mn-cs"/>
              </a:rPr>
              <a:t>increase extracellular monoamine </a:t>
            </a:r>
            <a:r>
              <a:rPr lang="en-US" sz="1200" kern="1200" dirty="0" err="1" smtClean="0">
                <a:solidFill>
                  <a:schemeClr val="tx1"/>
                </a:solidFill>
                <a:effectLst/>
                <a:latin typeface="+mn-lt"/>
                <a:ea typeface="+mn-ea"/>
                <a:cs typeface="+mn-cs"/>
              </a:rPr>
              <a:t>neurotransporters</a:t>
            </a:r>
            <a:r>
              <a:rPr lang="en-US" sz="1200" kern="1200" dirty="0" smtClean="0">
                <a:solidFill>
                  <a:schemeClr val="tx1"/>
                </a:solidFill>
                <a:effectLst/>
                <a:latin typeface="+mn-lt"/>
                <a:ea typeface="+mn-ea"/>
                <a:cs typeface="+mn-cs"/>
              </a:rPr>
              <a:t> through dopamine, norepinephrine, and serotonin transporters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by either stimulating their release or inhibiting their reuptake </a:t>
            </a:r>
          </a:p>
          <a:p>
            <a:r>
              <a:rPr lang="en-US" sz="1200" kern="1200" dirty="0" smtClean="0">
                <a:solidFill>
                  <a:schemeClr val="tx1"/>
                </a:solidFill>
                <a:effectLst/>
                <a:latin typeface="+mn-lt"/>
                <a:ea typeface="+mn-ea"/>
                <a:cs typeface="+mn-cs"/>
              </a:rPr>
              <a:t>But prior to the past year or two, there were a small number of studies evaluating pharmacology, toxicology, and physiology of many of the synthetic </a:t>
            </a:r>
            <a:r>
              <a:rPr lang="en-US" sz="1200" kern="1200" dirty="0" err="1" smtClean="0">
                <a:solidFill>
                  <a:schemeClr val="tx1"/>
                </a:solidFill>
                <a:effectLst/>
                <a:latin typeface="+mn-lt"/>
                <a:ea typeface="+mn-ea"/>
                <a:cs typeface="+mn-cs"/>
              </a:rPr>
              <a:t>cathinones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However, there are enough differences that they should be considered a unique family of compounds</a:t>
            </a:r>
          </a:p>
          <a:p>
            <a:endParaRPr lang="en-US" dirty="0"/>
          </a:p>
        </p:txBody>
      </p:sp>
      <p:sp>
        <p:nvSpPr>
          <p:cNvPr id="4" name="Slide Number Placeholder 3"/>
          <p:cNvSpPr>
            <a:spLocks noGrp="1"/>
          </p:cNvSpPr>
          <p:nvPr>
            <p:ph type="sldNum" sz="quarter" idx="10"/>
          </p:nvPr>
        </p:nvSpPr>
        <p:spPr/>
        <p:txBody>
          <a:bodyPr/>
          <a:lstStyle/>
          <a:p>
            <a:fld id="{64EAE732-064C-4E15-A1E8-C3A5F65DEF40}" type="slidenum">
              <a:rPr lang="en-US" smtClean="0"/>
              <a:pPr/>
              <a:t>13</a:t>
            </a:fld>
            <a:endParaRPr lang="en-US"/>
          </a:p>
        </p:txBody>
      </p:sp>
    </p:spTree>
    <p:extLst>
      <p:ext uri="{BB962C8B-B14F-4D97-AF65-F5344CB8AC3E}">
        <p14:creationId xmlns:p14="http://schemas.microsoft.com/office/powerpoint/2010/main" val="40517164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Over the past two to three years, there have been a number of studies published that demonstrate the mechanism of action for these drugs, which is a huge step in providing a better insight into their toxicology.</a:t>
            </a:r>
            <a:r>
              <a:rPr lang="en-US" sz="1200" kern="1200" baseline="0" dirty="0" smtClean="0">
                <a:solidFill>
                  <a:schemeClr val="tx1"/>
                </a:solidFill>
                <a:effectLst/>
                <a:latin typeface="+mn-lt"/>
                <a:ea typeface="+mn-ea"/>
                <a:cs typeface="+mn-cs"/>
              </a:rPr>
              <a:t>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This publication summarizing  the findings of in vitro studies by Baumann et al using rat brain </a:t>
            </a:r>
            <a:r>
              <a:rPr lang="en-US" sz="1200" kern="1200" baseline="0" dirty="0" err="1" smtClean="0">
                <a:solidFill>
                  <a:schemeClr val="tx1"/>
                </a:solidFill>
                <a:effectLst/>
                <a:latin typeface="+mn-lt"/>
                <a:ea typeface="+mn-ea"/>
                <a:cs typeface="+mn-cs"/>
              </a:rPr>
              <a:t>synaptosomes</a:t>
            </a:r>
            <a:r>
              <a:rPr lang="en-US" sz="1200" kern="1200" baseline="0" dirty="0" smtClean="0">
                <a:solidFill>
                  <a:schemeClr val="tx1"/>
                </a:solidFill>
                <a:effectLst/>
                <a:latin typeface="+mn-lt"/>
                <a:ea typeface="+mn-ea"/>
                <a:cs typeface="+mn-cs"/>
              </a:rPr>
              <a:t> provided a great deal of information about how the three synthetic </a:t>
            </a:r>
            <a:r>
              <a:rPr lang="en-US" sz="1200" kern="1200" baseline="0" dirty="0" err="1" smtClean="0">
                <a:solidFill>
                  <a:schemeClr val="tx1"/>
                </a:solidFill>
                <a:effectLst/>
                <a:latin typeface="+mn-lt"/>
                <a:ea typeface="+mn-ea"/>
                <a:cs typeface="+mn-cs"/>
              </a:rPr>
              <a:t>cathinones</a:t>
            </a:r>
            <a:r>
              <a:rPr lang="en-US" sz="1200" kern="1200" baseline="0" dirty="0" smtClean="0">
                <a:solidFill>
                  <a:schemeClr val="tx1"/>
                </a:solidFill>
                <a:effectLst/>
                <a:latin typeface="+mn-lt"/>
                <a:ea typeface="+mn-ea"/>
                <a:cs typeface="+mn-cs"/>
              </a:rPr>
              <a:t> (banned in October of 2011) interact with the dopamine, norepinephrine, and serotonin receptors in the brain.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The effectiveness of </a:t>
            </a:r>
            <a:r>
              <a:rPr lang="en-US" sz="1200" kern="1200" baseline="0" dirty="0" err="1" smtClean="0">
                <a:solidFill>
                  <a:schemeClr val="tx1"/>
                </a:solidFill>
                <a:effectLst/>
                <a:latin typeface="+mn-lt"/>
                <a:ea typeface="+mn-ea"/>
                <a:cs typeface="+mn-cs"/>
              </a:rPr>
              <a:t>methylone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mephedrone</a:t>
            </a:r>
            <a:r>
              <a:rPr lang="en-US" sz="1200" kern="1200" baseline="0" dirty="0" smtClean="0">
                <a:solidFill>
                  <a:schemeClr val="tx1"/>
                </a:solidFill>
                <a:effectLst/>
                <a:latin typeface="+mn-lt"/>
                <a:ea typeface="+mn-ea"/>
                <a:cs typeface="+mn-cs"/>
              </a:rPr>
              <a:t>, MDPV to inhibit the uptake of dopamine, norepinephrine, and serotonin through their respective transporters was measured as well as the old favorites of MDMA, amphetamine, and cocaine.  The IC50 or half maximal inhibitory concentration gives an idea of a substances effectiveness to inhibit a biological process.  </a:t>
            </a:r>
            <a:r>
              <a:rPr lang="en-US" sz="1200" kern="1200" baseline="0" dirty="0" err="1" smtClean="0">
                <a:solidFill>
                  <a:schemeClr val="tx1"/>
                </a:solidFill>
                <a:effectLst/>
                <a:latin typeface="+mn-lt"/>
                <a:ea typeface="+mn-ea"/>
                <a:cs typeface="+mn-cs"/>
              </a:rPr>
              <a:t>Methylone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mephedrone</a:t>
            </a:r>
            <a:r>
              <a:rPr lang="en-US" sz="1200" kern="1200" baseline="0" dirty="0" smtClean="0">
                <a:solidFill>
                  <a:schemeClr val="tx1"/>
                </a:solidFill>
                <a:effectLst/>
                <a:latin typeface="+mn-lt"/>
                <a:ea typeface="+mn-ea"/>
                <a:cs typeface="+mn-cs"/>
              </a:rPr>
              <a:t>, and MDPV all effectively inhibited the reuptake of dopamine and norepinephrine.  </a:t>
            </a:r>
            <a:r>
              <a:rPr lang="en-US" sz="1200" kern="1200" baseline="0" dirty="0" err="1" smtClean="0">
                <a:solidFill>
                  <a:schemeClr val="tx1"/>
                </a:solidFill>
                <a:effectLst/>
                <a:latin typeface="+mn-lt"/>
                <a:ea typeface="+mn-ea"/>
                <a:cs typeface="+mn-cs"/>
              </a:rPr>
              <a:t>Methylone</a:t>
            </a:r>
            <a:r>
              <a:rPr lang="en-US" sz="1200" kern="1200" baseline="0" dirty="0" smtClean="0">
                <a:solidFill>
                  <a:schemeClr val="tx1"/>
                </a:solidFill>
                <a:effectLst/>
                <a:latin typeface="+mn-lt"/>
                <a:ea typeface="+mn-ea"/>
                <a:cs typeface="+mn-cs"/>
              </a:rPr>
              <a:t> and </a:t>
            </a:r>
            <a:r>
              <a:rPr lang="en-US" sz="1200" kern="1200" baseline="0" dirty="0" err="1" smtClean="0">
                <a:solidFill>
                  <a:schemeClr val="tx1"/>
                </a:solidFill>
                <a:effectLst/>
                <a:latin typeface="+mn-lt"/>
                <a:ea typeface="+mn-ea"/>
                <a:cs typeface="+mn-cs"/>
              </a:rPr>
              <a:t>mephedrone</a:t>
            </a:r>
            <a:r>
              <a:rPr lang="en-US" sz="1200" kern="1200" baseline="0" dirty="0" smtClean="0">
                <a:solidFill>
                  <a:schemeClr val="tx1"/>
                </a:solidFill>
                <a:effectLst/>
                <a:latin typeface="+mn-lt"/>
                <a:ea typeface="+mn-ea"/>
                <a:cs typeface="+mn-cs"/>
              </a:rPr>
              <a:t> inhibited the reuptake of serotonin, but MDPV did not.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Further investigation into how these three synthetic </a:t>
            </a:r>
            <a:r>
              <a:rPr lang="en-US" sz="1200" kern="1200" baseline="0" dirty="0" err="1" smtClean="0">
                <a:solidFill>
                  <a:schemeClr val="tx1"/>
                </a:solidFill>
                <a:effectLst/>
                <a:latin typeface="+mn-lt"/>
                <a:ea typeface="+mn-ea"/>
                <a:cs typeface="+mn-cs"/>
              </a:rPr>
              <a:t>cathinones</a:t>
            </a:r>
            <a:r>
              <a:rPr lang="en-US" sz="1200" kern="1200" baseline="0" dirty="0" smtClean="0">
                <a:solidFill>
                  <a:schemeClr val="tx1"/>
                </a:solidFill>
                <a:effectLst/>
                <a:latin typeface="+mn-lt"/>
                <a:ea typeface="+mn-ea"/>
                <a:cs typeface="+mn-cs"/>
              </a:rPr>
              <a:t> increase the extracellular concentrations of key neurotransmitters was performed.  The EC50 or half maximal effective concentration refers to the concentration of a substance that produces a response halfway between the baseline and the maximal response.  The EC50s were determined for </a:t>
            </a:r>
            <a:r>
              <a:rPr lang="en-US" sz="1200" kern="1200" baseline="0" dirty="0" err="1" smtClean="0">
                <a:solidFill>
                  <a:schemeClr val="tx1"/>
                </a:solidFill>
                <a:effectLst/>
                <a:latin typeface="+mn-lt"/>
                <a:ea typeface="+mn-ea"/>
                <a:cs typeface="+mn-cs"/>
              </a:rPr>
              <a:t>mephedrone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methylone</a:t>
            </a:r>
            <a:r>
              <a:rPr lang="en-US" sz="1200" kern="1200" baseline="0" dirty="0" smtClean="0">
                <a:solidFill>
                  <a:schemeClr val="tx1"/>
                </a:solidFill>
                <a:effectLst/>
                <a:latin typeface="+mn-lt"/>
                <a:ea typeface="+mn-ea"/>
                <a:cs typeface="+mn-cs"/>
              </a:rPr>
              <a:t>, MDPV, MDMA, amphetamine and cocaine.  </a:t>
            </a:r>
          </a:p>
          <a:p>
            <a:r>
              <a:rPr lang="en-US" sz="1200" kern="1200" baseline="0" dirty="0" smtClean="0">
                <a:solidFill>
                  <a:schemeClr val="tx1"/>
                </a:solidFill>
                <a:effectLst/>
                <a:latin typeface="+mn-lt"/>
                <a:ea typeface="+mn-ea"/>
                <a:cs typeface="+mn-cs"/>
              </a:rPr>
              <a:t>It was determined that </a:t>
            </a:r>
            <a:r>
              <a:rPr lang="en-US" sz="1200" kern="1200" baseline="0" dirty="0" err="1" smtClean="0">
                <a:solidFill>
                  <a:schemeClr val="tx1"/>
                </a:solidFill>
                <a:effectLst/>
                <a:latin typeface="+mn-lt"/>
                <a:ea typeface="+mn-ea"/>
                <a:cs typeface="+mn-cs"/>
              </a:rPr>
              <a:t>mephedrone</a:t>
            </a:r>
            <a:r>
              <a:rPr lang="en-US" sz="1200" kern="1200" baseline="0" dirty="0" smtClean="0">
                <a:solidFill>
                  <a:schemeClr val="tx1"/>
                </a:solidFill>
                <a:effectLst/>
                <a:latin typeface="+mn-lt"/>
                <a:ea typeface="+mn-ea"/>
                <a:cs typeface="+mn-cs"/>
              </a:rPr>
              <a:t> and </a:t>
            </a:r>
            <a:r>
              <a:rPr lang="en-US" sz="1200" kern="1200" baseline="0" dirty="0" err="1" smtClean="0">
                <a:solidFill>
                  <a:schemeClr val="tx1"/>
                </a:solidFill>
                <a:effectLst/>
                <a:latin typeface="+mn-lt"/>
                <a:ea typeface="+mn-ea"/>
                <a:cs typeface="+mn-cs"/>
              </a:rPr>
              <a:t>methylone</a:t>
            </a:r>
            <a:r>
              <a:rPr lang="en-US" sz="1200" kern="1200" baseline="0" dirty="0" smtClean="0">
                <a:solidFill>
                  <a:schemeClr val="tx1"/>
                </a:solidFill>
                <a:effectLst/>
                <a:latin typeface="+mn-lt"/>
                <a:ea typeface="+mn-ea"/>
                <a:cs typeface="+mn-cs"/>
              </a:rPr>
              <a:t> stimulate the release of dopamine, norepinephrine, and serotonin similar to amphetamine and MDMA, while MDPV does not stimulate the release of these neurotransmitters – similar to cocaine.  </a:t>
            </a:r>
          </a:p>
          <a:p>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4EAE732-064C-4E15-A1E8-C3A5F65DEF40}" type="slidenum">
              <a:rPr lang="en-US" smtClean="0"/>
              <a:pPr/>
              <a:t>14</a:t>
            </a:fld>
            <a:endParaRPr lang="en-US"/>
          </a:p>
        </p:txBody>
      </p:sp>
    </p:spTree>
    <p:extLst>
      <p:ext uri="{BB962C8B-B14F-4D97-AF65-F5344CB8AC3E}">
        <p14:creationId xmlns:p14="http://schemas.microsoft.com/office/powerpoint/2010/main" val="35030779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in vitro studies give a great picture of the mechanism of action of these compounds, but in vivo studies were needed as well to further determine the pharmacology of these drugs. </a:t>
            </a:r>
            <a:br>
              <a:rPr lang="en-US" sz="1200" kern="1200" baseline="0" dirty="0" smtClean="0">
                <a:solidFill>
                  <a:schemeClr val="tx1"/>
                </a:solidFill>
                <a:effectLst/>
                <a:latin typeface="+mn-lt"/>
                <a:ea typeface="+mn-ea"/>
                <a:cs typeface="+mn-cs"/>
              </a:rPr>
            </a:br>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Several in vivo studies using rodents have also been conducted over the past 2 to 3 years to better understand these drugs, but the drugs are coming onto the market faster than scientific studies can be conducted</a:t>
            </a:r>
          </a:p>
          <a:p>
            <a:r>
              <a:rPr lang="en-US" sz="1200" kern="1200" baseline="0" dirty="0" smtClean="0">
                <a:solidFill>
                  <a:schemeClr val="tx1"/>
                </a:solidFill>
                <a:effectLst/>
                <a:latin typeface="+mn-lt"/>
                <a:ea typeface="+mn-ea"/>
                <a:cs typeface="+mn-cs"/>
              </a:rPr>
              <a:t>This findings from a few of these papers will be summarized in the next slide.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4EAE732-064C-4E15-A1E8-C3A5F65DEF40}" type="slidenum">
              <a:rPr lang="en-US" smtClean="0"/>
              <a:pPr/>
              <a:t>15</a:t>
            </a:fld>
            <a:endParaRPr lang="en-US"/>
          </a:p>
        </p:txBody>
      </p:sp>
    </p:spTree>
    <p:extLst>
      <p:ext uri="{BB962C8B-B14F-4D97-AF65-F5344CB8AC3E}">
        <p14:creationId xmlns:p14="http://schemas.microsoft.com/office/powerpoint/2010/main" val="180453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effects observed in rodents under</a:t>
            </a:r>
            <a:r>
              <a:rPr lang="en-US" baseline="0" dirty="0" smtClean="0"/>
              <a:t> controlled conditions provide a great insight into the behaviors observed in humans.  </a:t>
            </a:r>
          </a:p>
          <a:p>
            <a:endParaRPr lang="en-US" baseline="0" dirty="0" smtClean="0"/>
          </a:p>
          <a:p>
            <a:r>
              <a:rPr lang="en-US" baseline="0" dirty="0" smtClean="0"/>
              <a:t>Rodents were readily trained to self-administer synthetic </a:t>
            </a:r>
            <a:r>
              <a:rPr lang="en-US" baseline="0" dirty="0" err="1" smtClean="0"/>
              <a:t>cathinones</a:t>
            </a:r>
            <a:r>
              <a:rPr lang="en-US" baseline="0" dirty="0" smtClean="0"/>
              <a:t>.  Often, other compounds such as amphetamine or cocaine could be substituted without any significant effects on the self-administration behaviors.  There are case and anecdotal reports of individuals repeat dosing.</a:t>
            </a:r>
          </a:p>
          <a:p>
            <a:r>
              <a:rPr lang="en-US" baseline="0" dirty="0" smtClean="0"/>
              <a:t>Increased dopamine release – dopamine plays a major role in reward-motivated behavior, when an individual gets an increase in dopamine when taking a drug, it makes them more likely to want to take the drug again and increases the likelihood of addiction</a:t>
            </a:r>
          </a:p>
          <a:p>
            <a:r>
              <a:rPr lang="en-US" baseline="0" dirty="0" smtClean="0"/>
              <a:t>Increased </a:t>
            </a:r>
            <a:r>
              <a:rPr lang="en-US" baseline="0" dirty="0" err="1" smtClean="0"/>
              <a:t>locomotor</a:t>
            </a:r>
            <a:r>
              <a:rPr lang="en-US" baseline="0" dirty="0" smtClean="0"/>
              <a:t> activity – many users report hyperactivity and agitation in their online reports on </a:t>
            </a:r>
            <a:r>
              <a:rPr lang="en-US" baseline="0" dirty="0" err="1" smtClean="0"/>
              <a:t>Erowid</a:t>
            </a:r>
            <a:r>
              <a:rPr lang="en-US" baseline="0" dirty="0" smtClean="0"/>
              <a:t> and other similar sites</a:t>
            </a:r>
          </a:p>
          <a:p>
            <a:r>
              <a:rPr lang="en-US" baseline="0" dirty="0" smtClean="0"/>
              <a:t>Tachycardia and Hypertension are very frequently reported in clinical cases</a:t>
            </a:r>
          </a:p>
          <a:p>
            <a:endParaRPr lang="en-US" baseline="0" dirty="0" smtClean="0"/>
          </a:p>
          <a:p>
            <a:r>
              <a:rPr lang="en-US" baseline="0" dirty="0" smtClean="0"/>
              <a:t>Of a particularly interesting note were some of the findings in the study by </a:t>
            </a:r>
            <a:r>
              <a:rPr lang="en-US" baseline="0" dirty="0" err="1" smtClean="0"/>
              <a:t>Fantegrossi</a:t>
            </a:r>
            <a:r>
              <a:rPr lang="en-US" baseline="0" dirty="0" smtClean="0"/>
              <a:t> and others involving mice.  MDPV was administered to mice at a cool ambient temperature of 20 and 28 °C and it was found that there were differences in the </a:t>
            </a:r>
            <a:r>
              <a:rPr lang="en-US" baseline="0" dirty="0" err="1" smtClean="0"/>
              <a:t>locomotor</a:t>
            </a:r>
            <a:r>
              <a:rPr lang="en-US" baseline="0" dirty="0" smtClean="0"/>
              <a:t> effects, self-injurious behaviors (picking and biting), and hyperthermia.  These behaviors and effects were either less pronounced or absent in the 20 °C temperature compared to the 28 °C temperature suggesting a greater risk of adverse effects at high ambient temperatures.  </a:t>
            </a:r>
          </a:p>
        </p:txBody>
      </p:sp>
      <p:sp>
        <p:nvSpPr>
          <p:cNvPr id="4" name="Slide Number Placeholder 3"/>
          <p:cNvSpPr>
            <a:spLocks noGrp="1"/>
          </p:cNvSpPr>
          <p:nvPr>
            <p:ph type="sldNum" sz="quarter" idx="10"/>
          </p:nvPr>
        </p:nvSpPr>
        <p:spPr/>
        <p:txBody>
          <a:bodyPr/>
          <a:lstStyle/>
          <a:p>
            <a:fld id="{64EAE732-064C-4E15-A1E8-C3A5F65DEF40}" type="slidenum">
              <a:rPr lang="en-US" smtClean="0"/>
              <a:pPr/>
              <a:t>16</a:t>
            </a:fld>
            <a:endParaRPr lang="en-US"/>
          </a:p>
        </p:txBody>
      </p:sp>
    </p:spTree>
    <p:extLst>
      <p:ext uri="{BB962C8B-B14F-4D97-AF65-F5344CB8AC3E}">
        <p14:creationId xmlns:p14="http://schemas.microsoft.com/office/powerpoint/2010/main" val="35761467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a:t>
            </a:r>
            <a:r>
              <a:rPr lang="en-US" baseline="0" dirty="0" smtClean="0"/>
              <a:t> reports from emergency departments documenting their care of patients who have ingested bath salts compounds describe the symptoms as following a typical stimulant </a:t>
            </a:r>
            <a:r>
              <a:rPr lang="en-US" baseline="0" dirty="0" err="1" smtClean="0"/>
              <a:t>toxidrome</a:t>
            </a:r>
            <a:r>
              <a:rPr lang="en-US" baseline="0" dirty="0" smtClean="0"/>
              <a:t>.  </a:t>
            </a:r>
          </a:p>
          <a:p>
            <a:endParaRPr lang="en-US" baseline="0" dirty="0" smtClean="0"/>
          </a:p>
          <a:p>
            <a:r>
              <a:rPr lang="en-US" baseline="0" dirty="0" smtClean="0"/>
              <a:t>In reading reports, each of the symptoms in the stimulant </a:t>
            </a:r>
            <a:r>
              <a:rPr lang="en-US" baseline="0" dirty="0" err="1" smtClean="0"/>
              <a:t>toxidrome</a:t>
            </a:r>
            <a:r>
              <a:rPr lang="en-US" baseline="0" dirty="0" smtClean="0"/>
              <a:t> shown here are listed at least once if not multiple times.  However, these are not the only symptoms that have been documented in bath salts cases</a:t>
            </a:r>
          </a:p>
          <a:p>
            <a:r>
              <a:rPr lang="en-US" baseline="0" dirty="0" smtClean="0"/>
              <a:t>(NEXT SLIDE)</a:t>
            </a:r>
          </a:p>
        </p:txBody>
      </p:sp>
      <p:sp>
        <p:nvSpPr>
          <p:cNvPr id="4" name="Slide Number Placeholder 3"/>
          <p:cNvSpPr>
            <a:spLocks noGrp="1"/>
          </p:cNvSpPr>
          <p:nvPr>
            <p:ph type="sldNum" sz="quarter" idx="10"/>
          </p:nvPr>
        </p:nvSpPr>
        <p:spPr/>
        <p:txBody>
          <a:bodyPr/>
          <a:lstStyle/>
          <a:p>
            <a:fld id="{64EAE732-064C-4E15-A1E8-C3A5F65DEF40}" type="slidenum">
              <a:rPr lang="en-US" smtClean="0"/>
              <a:pPr/>
              <a:t>17</a:t>
            </a:fld>
            <a:endParaRPr lang="en-US"/>
          </a:p>
        </p:txBody>
      </p:sp>
    </p:spTree>
    <p:extLst>
      <p:ext uri="{BB962C8B-B14F-4D97-AF65-F5344CB8AC3E}">
        <p14:creationId xmlns:p14="http://schemas.microsoft.com/office/powerpoint/2010/main" val="33163265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Overall, these compounds</a:t>
            </a:r>
            <a:r>
              <a:rPr lang="en-US" baseline="0" dirty="0" smtClean="0"/>
              <a:t> appear to effect the sympathomimetic, cardiovascular, and central nervous systems as well as producing neuropsychiatric effects</a:t>
            </a:r>
          </a:p>
          <a:p>
            <a:r>
              <a:rPr lang="en-US" baseline="0" dirty="0" smtClean="0"/>
              <a:t>This is not an all-inclusive list, but it does cover a number of cases in which individuals were treated for intoxication with bath salts compounds, which were most likely synthetic </a:t>
            </a:r>
            <a:r>
              <a:rPr lang="en-US" baseline="0" dirty="0" err="1" smtClean="0"/>
              <a:t>cathinones</a:t>
            </a:r>
            <a:r>
              <a:rPr lang="en-US" baseline="0" dirty="0" smtClean="0"/>
              <a:t>.  </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64EAE732-064C-4E15-A1E8-C3A5F65DEF40}" type="slidenum">
              <a:rPr lang="en-US" smtClean="0"/>
              <a:pPr/>
              <a:t>18</a:t>
            </a:fld>
            <a:endParaRPr lang="en-US"/>
          </a:p>
        </p:txBody>
      </p:sp>
    </p:spTree>
    <p:extLst>
      <p:ext uri="{BB962C8B-B14F-4D97-AF65-F5344CB8AC3E}">
        <p14:creationId xmlns:p14="http://schemas.microsoft.com/office/powerpoint/2010/main" val="7347312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Acute toxicity is the leading cause of death in</a:t>
            </a:r>
            <a:r>
              <a:rPr lang="en-US" sz="1200" kern="1200" baseline="0" dirty="0" smtClean="0">
                <a:solidFill>
                  <a:schemeClr val="tx1"/>
                </a:solidFill>
                <a:effectLst/>
                <a:latin typeface="+mn-lt"/>
                <a:ea typeface="+mn-ea"/>
                <a:cs typeface="+mn-cs"/>
              </a:rPr>
              <a:t> cases involving synthetic </a:t>
            </a:r>
            <a:r>
              <a:rPr lang="en-US" sz="1200" kern="1200" baseline="0" dirty="0" err="1" smtClean="0">
                <a:solidFill>
                  <a:schemeClr val="tx1"/>
                </a:solidFill>
                <a:effectLst/>
                <a:latin typeface="+mn-lt"/>
                <a:ea typeface="+mn-ea"/>
                <a:cs typeface="+mn-cs"/>
              </a:rPr>
              <a:t>cathinones</a:t>
            </a:r>
            <a:r>
              <a:rPr lang="en-US" sz="1200" kern="1200" baseline="0" dirty="0" smtClean="0">
                <a:solidFill>
                  <a:schemeClr val="tx1"/>
                </a:solidFill>
                <a:effectLst/>
                <a:latin typeface="+mn-lt"/>
                <a:ea typeface="+mn-ea"/>
                <a:cs typeface="+mn-cs"/>
              </a:rPr>
              <a:t> with self harm and at-risk behavior reported as the second leading cause of death </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Abuse of bath salts has been associated with various manifestations involving altered mental status.  Aggressive behavior including self-mutilation, suicide, and homicidal gestures may be exhibited by individuals under the influence of bath salts</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Some</a:t>
            </a:r>
            <a:r>
              <a:rPr lang="en-US" sz="1200" kern="1200" baseline="0" dirty="0" smtClean="0">
                <a:solidFill>
                  <a:schemeClr val="tx1"/>
                </a:solidFill>
                <a:effectLst/>
                <a:latin typeface="+mn-lt"/>
                <a:ea typeface="+mn-ea"/>
                <a:cs typeface="+mn-cs"/>
              </a:rPr>
              <a:t> of the reported cases of self harm include hanging, self-inflicted gunshot wounds, self-mutilation or self-lacerations, jumping from tall structures, and there has even been at least one report of an individual slitting his own throat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study conducted in the United Kingdom and presented at the 2010 Society of Forensic</a:t>
            </a:r>
            <a:r>
              <a:rPr lang="en-US" sz="1200" kern="1200" baseline="0" dirty="0" smtClean="0">
                <a:solidFill>
                  <a:schemeClr val="tx1"/>
                </a:solidFill>
                <a:effectLst/>
                <a:latin typeface="+mn-lt"/>
                <a:ea typeface="+mn-ea"/>
                <a:cs typeface="+mn-cs"/>
              </a:rPr>
              <a:t> Toxicologists  meeting indicated that </a:t>
            </a:r>
            <a:r>
              <a:rPr lang="en-US" sz="1200" kern="1200" dirty="0" smtClean="0">
                <a:solidFill>
                  <a:schemeClr val="tx1"/>
                </a:solidFill>
                <a:effectLst/>
                <a:latin typeface="+mn-lt"/>
                <a:ea typeface="+mn-ea"/>
                <a:cs typeface="+mn-cs"/>
              </a:rPr>
              <a:t>users of synthetic </a:t>
            </a:r>
            <a:r>
              <a:rPr lang="en-US" sz="1200" kern="1200" dirty="0" err="1" smtClean="0">
                <a:solidFill>
                  <a:schemeClr val="tx1"/>
                </a:solidFill>
                <a:effectLst/>
                <a:latin typeface="+mn-lt"/>
                <a:ea typeface="+mn-ea"/>
                <a:cs typeface="+mn-cs"/>
              </a:rPr>
              <a:t>cathinones</a:t>
            </a:r>
            <a:r>
              <a:rPr lang="en-US" sz="1200" kern="1200" dirty="0" smtClean="0">
                <a:solidFill>
                  <a:schemeClr val="tx1"/>
                </a:solidFill>
                <a:effectLst/>
                <a:latin typeface="+mn-lt"/>
                <a:ea typeface="+mn-ea"/>
                <a:cs typeface="+mn-cs"/>
              </a:rPr>
              <a:t>, including MDPV, committed suicide by physical means (hangings, gunshot wounds, asphyxiation) more frequently than users of other, non-</a:t>
            </a:r>
            <a:r>
              <a:rPr lang="en-US" sz="1200" kern="1200" dirty="0" err="1" smtClean="0">
                <a:solidFill>
                  <a:schemeClr val="tx1"/>
                </a:solidFill>
                <a:effectLst/>
                <a:latin typeface="+mn-lt"/>
                <a:ea typeface="+mn-ea"/>
                <a:cs typeface="+mn-cs"/>
              </a:rPr>
              <a:t>cathinone</a:t>
            </a:r>
            <a:r>
              <a:rPr lang="en-US" sz="1200" kern="1200" dirty="0" smtClean="0">
                <a:solidFill>
                  <a:schemeClr val="tx1"/>
                </a:solidFill>
                <a:effectLst/>
                <a:latin typeface="+mn-lt"/>
                <a:ea typeface="+mn-ea"/>
                <a:cs typeface="+mn-cs"/>
              </a:rPr>
              <a:t> drugs</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Spiller et al. (2011) reported a case involving MDPV use in which an individual committed suicide by self-inflicted firearm injury (Spiller et al, </a:t>
            </a:r>
            <a:r>
              <a:rPr lang="en-US" sz="1200" kern="1200" dirty="0" err="1" smtClean="0">
                <a:solidFill>
                  <a:schemeClr val="tx1"/>
                </a:solidFill>
                <a:effectLst/>
                <a:latin typeface="+mn-lt"/>
                <a:ea typeface="+mn-ea"/>
                <a:cs typeface="+mn-cs"/>
              </a:rPr>
              <a:t>Clin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Tox</a:t>
            </a:r>
            <a:r>
              <a:rPr lang="en-US" sz="1200" kern="1200" dirty="0" smtClean="0">
                <a:solidFill>
                  <a:schemeClr val="tx1"/>
                </a:solidFill>
                <a:effectLst/>
                <a:latin typeface="+mn-lt"/>
                <a:ea typeface="+mn-ea"/>
                <a:cs typeface="+mn-cs"/>
              </a:rPr>
              <a:t> 2011).  </a:t>
            </a:r>
          </a:p>
          <a:p>
            <a:r>
              <a:rPr lang="en-US" sz="1200" kern="1200" dirty="0" smtClean="0">
                <a:solidFill>
                  <a:schemeClr val="tx1"/>
                </a:solidFill>
                <a:effectLst/>
                <a:latin typeface="+mn-lt"/>
                <a:ea typeface="+mn-ea"/>
                <a:cs typeface="+mn-cs"/>
              </a:rPr>
              <a:t>A suicide by hanging was included in the report by Marinetti </a:t>
            </a:r>
            <a:r>
              <a:rPr lang="en-US" sz="1200" i="1" kern="1200" dirty="0" smtClean="0">
                <a:solidFill>
                  <a:schemeClr val="tx1"/>
                </a:solidFill>
                <a:effectLst/>
                <a:latin typeface="+mn-lt"/>
                <a:ea typeface="+mn-ea"/>
                <a:cs typeface="+mn-cs"/>
              </a:rPr>
              <a:t>et al</a:t>
            </a:r>
            <a:r>
              <a:rPr lang="en-US" sz="1200" kern="1200" dirty="0" smtClean="0">
                <a:solidFill>
                  <a:schemeClr val="tx1"/>
                </a:solidFill>
                <a:effectLst/>
                <a:latin typeface="+mn-lt"/>
                <a:ea typeface="+mn-ea"/>
                <a:cs typeface="+mn-cs"/>
              </a:rPr>
              <a:t>. with MDPV being the only drug detected apart from reported past marijuana use.  Deliberate self harm was noted in a patient with local tissue injury due to injection of bath salts in a case series presented by </a:t>
            </a:r>
            <a:r>
              <a:rPr lang="en-US" sz="1200" kern="1200" dirty="0" err="1" smtClean="0">
                <a:solidFill>
                  <a:schemeClr val="tx1"/>
                </a:solidFill>
                <a:effectLst/>
                <a:latin typeface="+mn-lt"/>
                <a:ea typeface="+mn-ea"/>
                <a:cs typeface="+mn-cs"/>
              </a:rPr>
              <a:t>Dorairaj</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et al</a:t>
            </a:r>
            <a:r>
              <a:rPr lang="en-US" sz="1200" kern="1200" dirty="0" smtClean="0">
                <a:solidFill>
                  <a:schemeClr val="tx1"/>
                </a:solidFill>
                <a:effectLst/>
                <a:latin typeface="+mn-lt"/>
                <a:ea typeface="+mn-ea"/>
                <a:cs typeface="+mn-cs"/>
              </a:rPr>
              <a:t> (2012).  Abrasions and lacerations were documented on postmortem examination of one of the decedents in the present case series.  In another decedent, multiple linear scars noted on both wrists appeared to be self-inflicted. </a:t>
            </a:r>
            <a:endParaRPr lang="en-US" dirty="0"/>
          </a:p>
        </p:txBody>
      </p:sp>
      <p:sp>
        <p:nvSpPr>
          <p:cNvPr id="4" name="Slide Number Placeholder 3"/>
          <p:cNvSpPr>
            <a:spLocks noGrp="1"/>
          </p:cNvSpPr>
          <p:nvPr>
            <p:ph type="sldNum" sz="quarter" idx="10"/>
          </p:nvPr>
        </p:nvSpPr>
        <p:spPr/>
        <p:txBody>
          <a:bodyPr/>
          <a:lstStyle/>
          <a:p>
            <a:fld id="{64EAE732-064C-4E15-A1E8-C3A5F65DEF40}" type="slidenum">
              <a:rPr lang="en-US" smtClean="0"/>
              <a:pPr/>
              <a:t>19</a:t>
            </a:fld>
            <a:endParaRPr lang="en-US"/>
          </a:p>
        </p:txBody>
      </p:sp>
    </p:spTree>
    <p:extLst>
      <p:ext uri="{BB962C8B-B14F-4D97-AF65-F5344CB8AC3E}">
        <p14:creationId xmlns:p14="http://schemas.microsoft.com/office/powerpoint/2010/main" val="15225160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West Virginia Office of the Chief Medical Examiner investigated 11 fatalities in which MDPV was detected in blood and/or urine of the decedent. </a:t>
            </a:r>
          </a:p>
          <a:p>
            <a:r>
              <a:rPr lang="en-US" sz="1200" kern="1200" dirty="0" smtClean="0">
                <a:solidFill>
                  <a:schemeClr val="tx1"/>
                </a:solidFill>
                <a:effectLst/>
                <a:latin typeface="+mn-lt"/>
                <a:ea typeface="+mn-ea"/>
                <a:cs typeface="+mn-cs"/>
              </a:rPr>
              <a:t>All 11 cases screened negative for amphetamines by immunoassay with a DRI kit from </a:t>
            </a:r>
            <a:r>
              <a:rPr lang="en-US" sz="1200" kern="1200" dirty="0" err="1" smtClean="0">
                <a:solidFill>
                  <a:schemeClr val="tx1"/>
                </a:solidFill>
                <a:effectLst/>
                <a:latin typeface="+mn-lt"/>
                <a:ea typeface="+mn-ea"/>
                <a:cs typeface="+mn-cs"/>
              </a:rPr>
              <a:t>Microgenics</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MDPV was quantitated in six blood specimens with an average concentration of 0.47 mg/L.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circumstances reported in these f</a:t>
            </a:r>
            <a:r>
              <a:rPr lang="en-US" sz="1200" kern="1200" dirty="0" smtClean="0">
                <a:solidFill>
                  <a:schemeClr val="tx1"/>
                </a:solidFill>
                <a:effectLst/>
                <a:latin typeface="+mn-lt"/>
                <a:ea typeface="+mn-ea"/>
                <a:cs typeface="+mn-cs"/>
              </a:rPr>
              <a:t>atalities involve instances of driving impairment, suicide, fatal drug toxicity, and domestic conflicts.  Everything</a:t>
            </a:r>
            <a:r>
              <a:rPr lang="en-US" sz="1200" kern="1200" baseline="0" dirty="0" smtClean="0">
                <a:solidFill>
                  <a:schemeClr val="tx1"/>
                </a:solidFill>
                <a:effectLst/>
                <a:latin typeface="+mn-lt"/>
                <a:ea typeface="+mn-ea"/>
                <a:cs typeface="+mn-cs"/>
              </a:rPr>
              <a:t> from extreme violence to individuals being found dead in bed was noted in case histories.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six cases, illicit drug use, MDPV, or drug-induced delirium was listed as contributory to death with five of the six cases being positive for additional drugs.   There</a:t>
            </a:r>
            <a:r>
              <a:rPr lang="en-US" sz="1200" kern="1200" baseline="0" dirty="0" smtClean="0">
                <a:solidFill>
                  <a:schemeClr val="tx1"/>
                </a:solidFill>
                <a:effectLst/>
                <a:latin typeface="+mn-lt"/>
                <a:ea typeface="+mn-ea"/>
                <a:cs typeface="+mn-cs"/>
              </a:rPr>
              <a:t> is a summary of these cases on the next slide</a:t>
            </a:r>
          </a:p>
          <a:p>
            <a:endParaRPr lang="en-US" dirty="0"/>
          </a:p>
        </p:txBody>
      </p:sp>
      <p:sp>
        <p:nvSpPr>
          <p:cNvPr id="4" name="Slide Number Placeholder 3"/>
          <p:cNvSpPr>
            <a:spLocks noGrp="1"/>
          </p:cNvSpPr>
          <p:nvPr>
            <p:ph type="sldNum" sz="quarter" idx="10"/>
          </p:nvPr>
        </p:nvSpPr>
        <p:spPr/>
        <p:txBody>
          <a:bodyPr/>
          <a:lstStyle/>
          <a:p>
            <a:fld id="{64EAE732-064C-4E15-A1E8-C3A5F65DEF40}" type="slidenum">
              <a:rPr lang="en-US" smtClean="0"/>
              <a:pPr/>
              <a:t>20</a:t>
            </a:fld>
            <a:endParaRPr lang="en-US"/>
          </a:p>
        </p:txBody>
      </p:sp>
    </p:spTree>
    <p:extLst>
      <p:ext uri="{BB962C8B-B14F-4D97-AF65-F5344CB8AC3E}">
        <p14:creationId xmlns:p14="http://schemas.microsoft.com/office/powerpoint/2010/main" val="630603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Cathinone is contained in the leaves of the </a:t>
            </a:r>
            <a:r>
              <a:rPr lang="en-US" sz="1200" kern="1200" dirty="0" err="1" smtClean="0">
                <a:solidFill>
                  <a:schemeClr val="tx1"/>
                </a:solidFill>
                <a:latin typeface="+mn-lt"/>
                <a:ea typeface="+mn-ea"/>
                <a:cs typeface="+mn-cs"/>
              </a:rPr>
              <a:t>Khat</a:t>
            </a:r>
            <a:r>
              <a:rPr lang="en-US" sz="1200" kern="1200" dirty="0" smtClean="0">
                <a:solidFill>
                  <a:schemeClr val="tx1"/>
                </a:solidFill>
                <a:latin typeface="+mn-lt"/>
                <a:ea typeface="+mn-ea"/>
                <a:cs typeface="+mn-cs"/>
              </a:rPr>
              <a:t> plant,</a:t>
            </a:r>
            <a:r>
              <a:rPr lang="en-US" sz="1200" kern="1200" baseline="0" dirty="0" smtClean="0">
                <a:solidFill>
                  <a:schemeClr val="tx1"/>
                </a:solidFill>
                <a:latin typeface="+mn-lt"/>
                <a:ea typeface="+mn-ea"/>
                <a:cs typeface="+mn-cs"/>
              </a:rPr>
              <a:t> which h</a:t>
            </a:r>
            <a:r>
              <a:rPr lang="en-US" sz="1200" kern="1200" dirty="0" smtClean="0">
                <a:solidFill>
                  <a:schemeClr val="tx1"/>
                </a:solidFill>
                <a:latin typeface="+mn-lt"/>
                <a:ea typeface="+mn-ea"/>
                <a:cs typeface="+mn-cs"/>
              </a:rPr>
              <a:t>as been grown for use as a stimulant for centuries in the Horn of Africa and the Arabian Peninsula. In those</a:t>
            </a:r>
            <a:r>
              <a:rPr lang="en-US" sz="1200" kern="1200" baseline="0" dirty="0" smtClean="0">
                <a:solidFill>
                  <a:schemeClr val="tx1"/>
                </a:solidFill>
                <a:latin typeface="+mn-lt"/>
                <a:ea typeface="+mn-ea"/>
                <a:cs typeface="+mn-cs"/>
              </a:rPr>
              <a:t> locations</a:t>
            </a:r>
            <a:r>
              <a:rPr lang="en-US" sz="1200" kern="1200" dirty="0" smtClean="0">
                <a:solidFill>
                  <a:schemeClr val="tx1"/>
                </a:solidFill>
                <a:latin typeface="+mn-lt"/>
                <a:ea typeface="+mn-ea"/>
                <a:cs typeface="+mn-cs"/>
              </a:rPr>
              <a:t>, chewing </a:t>
            </a:r>
            <a:r>
              <a:rPr lang="en-US" sz="1200" kern="1200" dirty="0" err="1" smtClean="0">
                <a:solidFill>
                  <a:schemeClr val="tx1"/>
                </a:solidFill>
                <a:latin typeface="+mn-lt"/>
                <a:ea typeface="+mn-ea"/>
                <a:cs typeface="+mn-cs"/>
              </a:rPr>
              <a:t>khat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predates the use of coffee and is used in a similar social context.  The leaves</a:t>
            </a:r>
            <a:r>
              <a:rPr lang="en-US" sz="1200" kern="1200" baseline="0" dirty="0" smtClean="0">
                <a:solidFill>
                  <a:schemeClr val="tx1"/>
                </a:solidFill>
                <a:latin typeface="+mn-lt"/>
                <a:ea typeface="+mn-ea"/>
                <a:cs typeface="+mn-cs"/>
              </a:rPr>
              <a:t> are also brewed for tea</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There are more than 40 different compounds within the </a:t>
            </a:r>
            <a:r>
              <a:rPr lang="en-US" sz="1200" kern="1200" baseline="0" dirty="0" err="1" smtClean="0">
                <a:solidFill>
                  <a:schemeClr val="tx1"/>
                </a:solidFill>
                <a:latin typeface="+mn-lt"/>
                <a:ea typeface="+mn-ea"/>
                <a:cs typeface="+mn-cs"/>
              </a:rPr>
              <a:t>Khat</a:t>
            </a:r>
            <a:r>
              <a:rPr lang="en-US" sz="1200" kern="1200" baseline="0" dirty="0" smtClean="0">
                <a:solidFill>
                  <a:schemeClr val="tx1"/>
                </a:solidFill>
                <a:latin typeface="+mn-lt"/>
                <a:ea typeface="+mn-ea"/>
                <a:cs typeface="+mn-cs"/>
              </a:rPr>
              <a:t> plant, but the stimulant component has been identified as cathinone</a:t>
            </a:r>
          </a:p>
          <a:p>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smtClean="0"/>
              <a:t>Khat</a:t>
            </a:r>
            <a:r>
              <a:rPr lang="en-US" sz="1200" dirty="0" smtClean="0"/>
              <a:t> plants are rarely locally grown, so they must be imported by air</a:t>
            </a:r>
            <a:r>
              <a:rPr lang="en-US" sz="1200" baseline="0" dirty="0" smtClean="0"/>
              <a:t>  Here you see </a:t>
            </a:r>
            <a:r>
              <a:rPr lang="en-US" sz="1200" baseline="0" dirty="0" err="1" smtClean="0"/>
              <a:t>khat</a:t>
            </a:r>
            <a:r>
              <a:rPr lang="en-US" sz="1200" baseline="0" dirty="0" smtClean="0"/>
              <a:t> leaves wrapped in banana leaves to keep them from drying out.  As the leaves dry out, the </a:t>
            </a:r>
            <a:r>
              <a:rPr lang="en-US" sz="1200" dirty="0" smtClean="0"/>
              <a:t>Cathinone (</a:t>
            </a:r>
            <a:r>
              <a:rPr lang="en-US" sz="1200" dirty="0" err="1" smtClean="0"/>
              <a:t>Sch</a:t>
            </a:r>
            <a:r>
              <a:rPr lang="en-US" sz="1200" dirty="0" smtClean="0"/>
              <a:t> I) rapidly degrades to </a:t>
            </a:r>
            <a:r>
              <a:rPr lang="en-US" sz="1200" dirty="0" err="1" smtClean="0"/>
              <a:t>cathine</a:t>
            </a:r>
            <a:r>
              <a:rPr lang="en-US" sz="1200" dirty="0" smtClean="0"/>
              <a:t> (</a:t>
            </a:r>
            <a:r>
              <a:rPr lang="en-US" sz="1200" dirty="0" err="1" smtClean="0"/>
              <a:t>Sch</a:t>
            </a:r>
            <a:r>
              <a:rPr lang="en-US" sz="1200" dirty="0" smtClean="0"/>
              <a:t> IV), </a:t>
            </a:r>
            <a:r>
              <a:rPr lang="en-US" sz="1200" dirty="0" err="1" smtClean="0"/>
              <a:t>usally</a:t>
            </a:r>
            <a:r>
              <a:rPr lang="en-US" sz="1200" dirty="0" smtClean="0"/>
              <a:t> within 48 hours. </a:t>
            </a:r>
            <a:endParaRPr lang="en-US" sz="1200" baseline="0" dirty="0" smtClean="0"/>
          </a:p>
          <a:p>
            <a:endParaRPr lang="en-US" sz="1200" dirty="0" smtClean="0"/>
          </a:p>
          <a:p>
            <a:endParaRPr lang="en-US" dirty="0"/>
          </a:p>
        </p:txBody>
      </p:sp>
      <p:sp>
        <p:nvSpPr>
          <p:cNvPr id="4" name="Slide Number Placeholder 3"/>
          <p:cNvSpPr>
            <a:spLocks noGrp="1"/>
          </p:cNvSpPr>
          <p:nvPr>
            <p:ph type="sldNum" sz="quarter" idx="10"/>
          </p:nvPr>
        </p:nvSpPr>
        <p:spPr/>
        <p:txBody>
          <a:bodyPr/>
          <a:lstStyle/>
          <a:p>
            <a:fld id="{64EAE732-064C-4E15-A1E8-C3A5F65DEF40}" type="slidenum">
              <a:rPr lang="en-US" smtClean="0"/>
              <a:pPr/>
              <a:t>3</a:t>
            </a:fld>
            <a:endParaRPr lang="en-US"/>
          </a:p>
        </p:txBody>
      </p:sp>
    </p:spTree>
    <p:extLst>
      <p:ext uri="{BB962C8B-B14F-4D97-AF65-F5344CB8AC3E}">
        <p14:creationId xmlns:p14="http://schemas.microsoft.com/office/powerpoint/2010/main" val="33504888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four of the cases MDPV intoxication was determined to be directly within the primary cause of death taking into consideration the overall death investigation findings.  In six cases, illicit drug use, MDPV, or drug-induced delirium was listed as contributory to death with five of the six cases being positive for additional drugs.</a:t>
            </a:r>
          </a:p>
          <a:p>
            <a:endParaRPr lang="en-US" sz="1200" kern="1200" dirty="0" smtClean="0">
              <a:solidFill>
                <a:schemeClr val="tx1"/>
              </a:solidFill>
              <a:effectLst/>
              <a:latin typeface="+mn-lt"/>
              <a:ea typeface="+mn-ea"/>
              <a:cs typeface="+mn-cs"/>
            </a:endParaRPr>
          </a:p>
          <a:p>
            <a:r>
              <a:rPr lang="en-US" dirty="0" smtClean="0"/>
              <a:t>Three of the</a:t>
            </a:r>
            <a:r>
              <a:rPr lang="en-US" baseline="0" dirty="0" smtClean="0"/>
              <a:t> cases in which an accidental drug overdose was listed as the cause of death had a case history in which the individual was found unresponsive and pronounced dead at the scene.  One of the three individuals had evidence of self-inflicted lacerations, otherwise, the case narratives were mostly unremarkable – the individual went to bed and was found deceased the next morning.</a:t>
            </a:r>
          </a:p>
          <a:p>
            <a:endParaRPr lang="en-US" baseline="0" dirty="0" smtClean="0"/>
          </a:p>
          <a:p>
            <a:r>
              <a:rPr lang="en-US" baseline="0" dirty="0" smtClean="0"/>
              <a:t>Three of the cases had narratives that were more indicative of what one might expect to hear with a “bath salts” case.  Bizarre and/or aggressive behavior.  </a:t>
            </a:r>
          </a:p>
        </p:txBody>
      </p:sp>
      <p:sp>
        <p:nvSpPr>
          <p:cNvPr id="4" name="Slide Number Placeholder 3"/>
          <p:cNvSpPr>
            <a:spLocks noGrp="1"/>
          </p:cNvSpPr>
          <p:nvPr>
            <p:ph type="sldNum" sz="quarter" idx="10"/>
          </p:nvPr>
        </p:nvSpPr>
        <p:spPr/>
        <p:txBody>
          <a:bodyPr/>
          <a:lstStyle/>
          <a:p>
            <a:fld id="{64EAE732-064C-4E15-A1E8-C3A5F65DEF40}" type="slidenum">
              <a:rPr lang="en-US" smtClean="0"/>
              <a:pPr/>
              <a:t>21</a:t>
            </a:fld>
            <a:endParaRPr lang="en-US"/>
          </a:p>
        </p:txBody>
      </p:sp>
    </p:spTree>
    <p:extLst>
      <p:ext uri="{BB962C8B-B14F-4D97-AF65-F5344CB8AC3E}">
        <p14:creationId xmlns:p14="http://schemas.microsoft.com/office/powerpoint/2010/main" val="21411219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search of the literature revealed only one fatality ascribed to isolated MDPV toxicity.  Murray et al. (2012) report a fatality in which the decedent exhibited Excited Delirium Syndrome and presented to the emergency room with aggressive, violent, uncontrollable, and delusional, displaying considerable strength and yelling.  </a:t>
            </a:r>
          </a:p>
          <a:p>
            <a:endParaRPr lang="en-US" dirty="0" smtClean="0"/>
          </a:p>
          <a:p>
            <a:r>
              <a:rPr lang="en-US" dirty="0" smtClean="0"/>
              <a:t>I realize the diagnosis of excited delirium has been controversial.   There have been theories in which this diagnosis</a:t>
            </a:r>
            <a:r>
              <a:rPr lang="en-US" baseline="0" dirty="0" smtClean="0"/>
              <a:t> has been questioned as a possible mechanism to excuse law enforcement behavior.  </a:t>
            </a:r>
            <a:endParaRPr lang="en-US" dirty="0" smtClean="0"/>
          </a:p>
          <a:p>
            <a:r>
              <a:rPr lang="en-US" dirty="0" smtClean="0"/>
              <a:t>The American College of Emergency Physicians has officially recognized excited delirium as a unique syndrome.</a:t>
            </a:r>
            <a:r>
              <a:rPr lang="en-US" baseline="0" dirty="0" smtClean="0"/>
              <a:t>  </a:t>
            </a:r>
            <a:r>
              <a:rPr lang="en-US" dirty="0" smtClean="0"/>
              <a:t> However, it has not been recognized as a medical or psychiatric diagnosis according to either the </a:t>
            </a:r>
            <a:r>
              <a:rPr lang="en-US" i="1" dirty="0" smtClean="0"/>
              <a:t>Diagnostic and Statistical Manual of Mental Disorders, 4th Edition, Text Revision</a:t>
            </a:r>
            <a:r>
              <a:rPr lang="en-US" i="0" baseline="0" dirty="0" smtClean="0"/>
              <a:t> </a:t>
            </a:r>
            <a:r>
              <a:rPr lang="en-US" dirty="0" smtClean="0"/>
              <a:t>(</a:t>
            </a:r>
            <a:r>
              <a:rPr lang="en-US" i="1" dirty="0" smtClean="0"/>
              <a:t>DSM-IV-TR</a:t>
            </a:r>
            <a:r>
              <a:rPr lang="en-US" dirty="0" smtClean="0"/>
              <a:t>) of the American Psychiatric Association or the International Classification of Diseases of the World Health Organization</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rtl="0"/>
            <a:r>
              <a:rPr lang="en-US" dirty="0" smtClean="0"/>
              <a:t>The signs and symptoms for excited delirium may include:</a:t>
            </a:r>
          </a:p>
          <a:p>
            <a:pPr rtl="0"/>
            <a:r>
              <a:rPr lang="en-US" dirty="0" smtClean="0"/>
              <a:t>Paranoia</a:t>
            </a:r>
          </a:p>
          <a:p>
            <a:pPr rtl="0"/>
            <a:r>
              <a:rPr lang="en-US" dirty="0" smtClean="0"/>
              <a:t>Disorientation</a:t>
            </a:r>
          </a:p>
          <a:p>
            <a:pPr rtl="0"/>
            <a:r>
              <a:rPr lang="en-US" dirty="0" smtClean="0"/>
              <a:t>Hyper-aggression</a:t>
            </a:r>
          </a:p>
          <a:p>
            <a:pPr rtl="0"/>
            <a:r>
              <a:rPr lang="en-US" dirty="0" smtClean="0"/>
              <a:t>Tachycardia</a:t>
            </a:r>
          </a:p>
          <a:p>
            <a:pPr rtl="0"/>
            <a:r>
              <a:rPr lang="en-US" dirty="0" smtClean="0"/>
              <a:t>Hallucination</a:t>
            </a:r>
          </a:p>
          <a:p>
            <a:pPr rtl="0"/>
            <a:r>
              <a:rPr lang="en-US" dirty="0" smtClean="0"/>
              <a:t>Incoherent speech or shouting</a:t>
            </a:r>
          </a:p>
          <a:p>
            <a:pPr rtl="0"/>
            <a:r>
              <a:rPr lang="en-US" dirty="0" smtClean="0"/>
              <a:t>Seemingly superhuman strength or endurance (typically while trying to resist restrain efforts)</a:t>
            </a:r>
          </a:p>
          <a:p>
            <a:pPr rtl="0"/>
            <a:r>
              <a:rPr lang="en-US" dirty="0" smtClean="0"/>
              <a:t>Hyperthermia (overheating)/profuse sweating (even in cold weather)</a:t>
            </a:r>
          </a:p>
          <a:p>
            <a:pPr rtl="0"/>
            <a:r>
              <a:rPr lang="en-US" dirty="0" smtClean="0"/>
              <a:t>Inappropriately clothed e.g. having removed garments</a:t>
            </a:r>
          </a:p>
          <a:p>
            <a:pPr rtl="0"/>
            <a:endParaRPr lang="en-US" dirty="0" smtClean="0"/>
          </a:p>
          <a:p>
            <a:pPr rtl="0"/>
            <a:r>
              <a:rPr lang="en-US" dirty="0" smtClean="0"/>
              <a:t>In two</a:t>
            </a:r>
            <a:r>
              <a:rPr lang="en-US" baseline="0" dirty="0" smtClean="0"/>
              <a:t> of the cases, a causes of death citing fatal excited delirium were issued.  In the first case, MDPV was the only significant finding once the toxicology was completed.  There was a very small amount of caffeine, which was present in the product likely consumed.</a:t>
            </a:r>
          </a:p>
          <a:p>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Case 1: 11-980 - Dr. Mahmoud</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47-year-old man was reported by family members to have been abusing bath salts for at least two weeks, exhibiting paranoia and insomnia. The decedent caused a disturbance near his home, reportedly running down the street in his boxer shorts and a t-shirt while yelling, kicking over trash cans, and carrying his laptop claiming that someone was trying to take it away from him. He then assaulted an individual before police arrived at the scene. While attempting to restrain the subject, law enforcement noted him to be combative, displaying excessive physical strength before suddenly going limp. Emergency medical services (EMS) found the subject in cardiac arrest and he was later pronounced at a local hospital following unsuccessful attempts at resuscitation.  </a:t>
            </a:r>
          </a:p>
          <a:p>
            <a:r>
              <a:rPr lang="en-US" sz="1200" kern="1200" dirty="0" smtClean="0">
                <a:solidFill>
                  <a:schemeClr val="tx1"/>
                </a:solidFill>
                <a:effectLst/>
                <a:latin typeface="+mn-lt"/>
                <a:ea typeface="+mn-ea"/>
                <a:cs typeface="+mn-cs"/>
              </a:rPr>
              <a:t>The decedent’s home and vehicle were searched.  An empty plastic container without a lid bearing the designation “White Girl” on a black-colored label was being seized from his vehicle. Investigation of the decedent’s home revealed overturned furniture, significantly damaged walls, and debris strewn about, also as a result of his bizarre behavior.  Cause of death was certified as fatal excited delirium due to MDPV intoxication.     </a:t>
            </a:r>
          </a:p>
          <a:p>
            <a:endParaRPr lang="en-US" dirty="0" smtClean="0"/>
          </a:p>
          <a:p>
            <a:r>
              <a:rPr lang="en-US" sz="1200" u="sng" kern="1200" dirty="0" smtClean="0">
                <a:solidFill>
                  <a:schemeClr val="tx1"/>
                </a:solidFill>
                <a:effectLst/>
                <a:latin typeface="+mn-lt"/>
                <a:ea typeface="+mn-ea"/>
                <a:cs typeface="+mn-cs"/>
              </a:rPr>
              <a:t>Case 3: 11-1277 – Dr. Mahmoud</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51-year-old woman was noted by her sister to be combative, confused, and flipping over furniture.  This behavior lasted more than two hours before the sister called EMS.  The subject became combative with EMS personnel upon their arrival and reportedly went into cardiac arrest once she was strapped to the gurney.  Following successful resuscitation, she resumed her combative behavior by thrashing around, kicking, and attempting to bite hospital personnel.  Her verbal communication was described as incomprehensible.  Hospital staff was impeded in their attempts to obtain vital signs given her combativeness.  She became cyanotic and went into respiratory arrest upon transfer from the EMS cot and was resuscitated again.  Following a third resuscitation attempt, she declined until death, expiring 9.5 hours after hospital admission.  Investigation into the circumstances leading to demise revealed a report by the decedent of having snorted </a:t>
            </a:r>
            <a:r>
              <a:rPr lang="en-US" sz="1200" kern="1200" dirty="0" err="1" smtClean="0">
                <a:solidFill>
                  <a:schemeClr val="tx1"/>
                </a:solidFill>
                <a:effectLst/>
                <a:latin typeface="+mn-lt"/>
                <a:ea typeface="+mn-ea"/>
                <a:cs typeface="+mn-cs"/>
              </a:rPr>
              <a:t>Adderal</a:t>
            </a:r>
            <a:r>
              <a:rPr lang="en-US" sz="1200" kern="1200" dirty="0" smtClean="0">
                <a:solidFill>
                  <a:schemeClr val="tx1"/>
                </a:solidFill>
                <a:effectLst/>
                <a:latin typeface="+mn-lt"/>
                <a:ea typeface="+mn-ea"/>
                <a:cs typeface="+mn-cs"/>
              </a:rPr>
              <a:t>® and awake for approximately two days.  Her family also suspected abuse of bath salts. Cause of death was certified as hypoxic encephalopathy due to fatal excited </a:t>
            </a:r>
            <a:r>
              <a:rPr lang="en-US" sz="1200" kern="1200" dirty="0" err="1" smtClean="0">
                <a:solidFill>
                  <a:schemeClr val="tx1"/>
                </a:solidFill>
                <a:effectLst/>
                <a:latin typeface="+mn-lt"/>
                <a:ea typeface="+mn-ea"/>
                <a:cs typeface="+mn-cs"/>
              </a:rPr>
              <a:t>delerium</a:t>
            </a:r>
            <a:r>
              <a:rPr lang="en-US" sz="1200" kern="1200" dirty="0" smtClean="0">
                <a:solidFill>
                  <a:schemeClr val="tx1"/>
                </a:solidFill>
                <a:effectLst/>
                <a:latin typeface="+mn-lt"/>
                <a:ea typeface="+mn-ea"/>
                <a:cs typeface="+mn-cs"/>
              </a:rPr>
              <a:t> due to presumed MDPV intoxication</a:t>
            </a:r>
          </a:p>
          <a:p>
            <a:endParaRPr lang="en-US" dirty="0" smtClean="0"/>
          </a:p>
          <a:p>
            <a:r>
              <a:rPr lang="en-US" sz="1200" u="none" kern="1200" dirty="0" smtClean="0">
                <a:solidFill>
                  <a:schemeClr val="tx1"/>
                </a:solidFill>
                <a:effectLst/>
                <a:latin typeface="+mn-lt"/>
                <a:ea typeface="+mn-ea"/>
                <a:cs typeface="+mn-cs"/>
              </a:rPr>
              <a:t>The</a:t>
            </a:r>
            <a:r>
              <a:rPr lang="en-US" sz="1200" u="none" kern="1200" baseline="0" dirty="0" smtClean="0">
                <a:solidFill>
                  <a:schemeClr val="tx1"/>
                </a:solidFill>
                <a:effectLst/>
                <a:latin typeface="+mn-lt"/>
                <a:ea typeface="+mn-ea"/>
                <a:cs typeface="+mn-cs"/>
              </a:rPr>
              <a:t> third case in which the overall cause of death was ruled as an accidental cause of death had a few unusual circumstances that are note-worthy</a:t>
            </a:r>
            <a:endParaRPr lang="en-US" sz="1200" u="none" kern="1200" dirty="0" smtClean="0">
              <a:solidFill>
                <a:schemeClr val="tx1"/>
              </a:solidFill>
              <a:effectLst/>
              <a:latin typeface="+mn-lt"/>
              <a:ea typeface="+mn-ea"/>
              <a:cs typeface="+mn-cs"/>
            </a:endParaRPr>
          </a:p>
          <a:p>
            <a:endParaRPr lang="en-US" sz="1200" u="sng"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Case 7: 11-2063 – Dr. Schmidt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28-year-old man was found deceased in the office of his apartment complex with evidence of overturned chairs, broken glassware, skewed curtains, and blood on a desk that appeared to be from an elbow injury.  Numerous small abrasions and lacerations noted on his body were likely self-inflicted.  Items found at the scene included white powder residue, instructions for how to prepare medication capsules along with empty capsules, and information about bath salts and drug-related matters.  Also recovered was a journal recording his feelings following ingestion of capsules he prepared.  Death investigation disclosed two psychiatric hospitalizations for suicidal attempts, most recently three months earlier using drugs.  He was reportedly prescribed duloxetine and lithium.  Cause of death was certified as combined MDPV, duloxetine and lithium intoxication.</a:t>
            </a:r>
          </a:p>
          <a:p>
            <a:endParaRPr lang="en-US" dirty="0" smtClean="0"/>
          </a:p>
          <a:p>
            <a:r>
              <a:rPr lang="en-US" dirty="0" smtClean="0"/>
              <a:t>One</a:t>
            </a:r>
            <a:r>
              <a:rPr lang="en-US" baseline="0" dirty="0" smtClean="0"/>
              <a:t> other case had evidence of self-inflicted injury.  </a:t>
            </a:r>
          </a:p>
          <a:p>
            <a:endParaRPr lang="en-US" baseline="0" dirty="0" smtClean="0"/>
          </a:p>
          <a:p>
            <a:r>
              <a:rPr lang="en-US" sz="1200" u="sng" kern="1200" dirty="0" smtClean="0">
                <a:solidFill>
                  <a:schemeClr val="tx1"/>
                </a:solidFill>
                <a:effectLst/>
                <a:latin typeface="+mn-lt"/>
                <a:ea typeface="+mn-ea"/>
                <a:cs typeface="+mn-cs"/>
              </a:rPr>
              <a:t>Case 11: 11-3624 Dr. </a:t>
            </a:r>
            <a:r>
              <a:rPr lang="en-US" sz="1200" u="sng" kern="1200" dirty="0" err="1" smtClean="0">
                <a:solidFill>
                  <a:schemeClr val="tx1"/>
                </a:solidFill>
                <a:effectLst/>
                <a:latin typeface="+mn-lt"/>
                <a:ea typeface="+mn-ea"/>
                <a:cs typeface="+mn-cs"/>
              </a:rPr>
              <a:t>Sabet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33-year-old male entered the home of his family one evening and inquired “why am I so messed up?”  He then lay down across a mattress and went to sleep.  His family checked on him periodically throughout the night and noting him to be snoring loudly until approximately 4 a.m. the next morning.  EMS was called several hours later when he was found unresponsive and was pronounced dead at the scene.  The decedent’s mother reported a history of drug abuse without knowledge regarding the type of drug(s) involved.  No evidence of drugs or paraphernalia were found at the scene.  Autopsy findings included multiple, parallel linear scars over the flexor surface of both wrists consistent with self-inflicted injury.</a:t>
            </a:r>
          </a:p>
          <a:p>
            <a:endParaRPr lang="en-US" dirty="0"/>
          </a:p>
        </p:txBody>
      </p:sp>
      <p:sp>
        <p:nvSpPr>
          <p:cNvPr id="4" name="Slide Number Placeholder 3"/>
          <p:cNvSpPr>
            <a:spLocks noGrp="1"/>
          </p:cNvSpPr>
          <p:nvPr>
            <p:ph type="sldNum" sz="quarter" idx="10"/>
          </p:nvPr>
        </p:nvSpPr>
        <p:spPr/>
        <p:txBody>
          <a:bodyPr/>
          <a:lstStyle/>
          <a:p>
            <a:fld id="{64EAE732-064C-4E15-A1E8-C3A5F65DEF40}" type="slidenum">
              <a:rPr lang="en-US" smtClean="0"/>
              <a:pPr/>
              <a:t>22</a:t>
            </a:fld>
            <a:endParaRPr lang="en-US"/>
          </a:p>
        </p:txBody>
      </p:sp>
    </p:spTree>
    <p:extLst>
      <p:ext uri="{BB962C8B-B14F-4D97-AF65-F5344CB8AC3E}">
        <p14:creationId xmlns:p14="http://schemas.microsoft.com/office/powerpoint/2010/main" val="13055457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summary</a:t>
            </a:r>
            <a:r>
              <a:rPr lang="en-US" sz="1200" kern="1200" baseline="0" dirty="0" smtClean="0">
                <a:solidFill>
                  <a:schemeClr val="tx1"/>
                </a:solidFill>
                <a:effectLst/>
                <a:latin typeface="+mn-lt"/>
                <a:ea typeface="+mn-ea"/>
                <a:cs typeface="+mn-cs"/>
              </a:rPr>
              <a:t> of the toxicology and cause of death in  </a:t>
            </a:r>
            <a:r>
              <a:rPr lang="en-US" sz="1200" kern="1200" dirty="0" smtClean="0">
                <a:solidFill>
                  <a:schemeClr val="tx1"/>
                </a:solidFill>
                <a:effectLst/>
                <a:latin typeface="+mn-lt"/>
                <a:ea typeface="+mn-ea"/>
                <a:cs typeface="+mn-cs"/>
              </a:rPr>
              <a:t>fatalities in which a drug</a:t>
            </a:r>
            <a:r>
              <a:rPr lang="en-US" sz="1200" kern="1200" baseline="0" dirty="0" smtClean="0">
                <a:solidFill>
                  <a:schemeClr val="tx1"/>
                </a:solidFill>
                <a:effectLst/>
                <a:latin typeface="+mn-lt"/>
                <a:ea typeface="+mn-ea"/>
                <a:cs typeface="+mn-cs"/>
              </a:rPr>
              <a:t> overdose was not ruled as the cause of death are </a:t>
            </a:r>
            <a:r>
              <a:rPr lang="en-US" sz="1200" kern="1200" baseline="0" dirty="0" err="1" smtClean="0">
                <a:solidFill>
                  <a:schemeClr val="tx1"/>
                </a:solidFill>
                <a:effectLst/>
                <a:latin typeface="+mn-lt"/>
                <a:ea typeface="+mn-ea"/>
                <a:cs typeface="+mn-cs"/>
              </a:rPr>
              <a:t>are</a:t>
            </a:r>
            <a:r>
              <a:rPr lang="en-US" sz="1200" kern="1200" baseline="0" dirty="0" smtClean="0">
                <a:solidFill>
                  <a:schemeClr val="tx1"/>
                </a:solidFill>
                <a:effectLst/>
                <a:latin typeface="+mn-lt"/>
                <a:ea typeface="+mn-ea"/>
                <a:cs typeface="+mn-cs"/>
              </a:rPr>
              <a:t> summarized </a:t>
            </a:r>
          </a:p>
          <a:p>
            <a:r>
              <a:rPr lang="en-US" sz="1200" kern="1200" baseline="0" dirty="0" smtClean="0">
                <a:solidFill>
                  <a:schemeClr val="tx1"/>
                </a:solidFill>
                <a:effectLst/>
                <a:latin typeface="+mn-lt"/>
                <a:ea typeface="+mn-ea"/>
                <a:cs typeface="+mn-cs"/>
              </a:rPr>
              <a:t>There was a single-vehicle MVA, two </a:t>
            </a:r>
            <a:r>
              <a:rPr lang="en-US" sz="1200" kern="1200" baseline="0" dirty="0" err="1" smtClean="0">
                <a:solidFill>
                  <a:schemeClr val="tx1"/>
                </a:solidFill>
                <a:effectLst/>
                <a:latin typeface="+mn-lt"/>
                <a:ea typeface="+mn-ea"/>
                <a:cs typeface="+mn-cs"/>
              </a:rPr>
              <a:t>drownings</a:t>
            </a:r>
            <a:r>
              <a:rPr lang="en-US" sz="1200" kern="1200" baseline="0" dirty="0" smtClean="0">
                <a:solidFill>
                  <a:schemeClr val="tx1"/>
                </a:solidFill>
                <a:effectLst/>
                <a:latin typeface="+mn-lt"/>
                <a:ea typeface="+mn-ea"/>
                <a:cs typeface="+mn-cs"/>
              </a:rPr>
              <a:t>, one suicide in which the individual hung himself and a case involving a shooting by law enforcement.  In this case, </a:t>
            </a:r>
            <a:r>
              <a:rPr lang="en-US" sz="1200" kern="1200" dirty="0" smtClean="0">
                <a:solidFill>
                  <a:schemeClr val="tx1"/>
                </a:solidFill>
                <a:effectLst/>
                <a:latin typeface="+mn-lt"/>
                <a:ea typeface="+mn-ea"/>
                <a:cs typeface="+mn-cs"/>
              </a:rPr>
              <a:t>45-year-old man, was noted by neighbors to be roaming around other people’s property and acting suspicious after they heard a gunshot.  Law enforcement was notified and found the decedent sitting on a guardrail holding a bottle of liquor.  He was asked to show his hands and instead produced a .45 caliber handgun, aiming the weapon at law enforcement officials.   He was shot in the head by law enforcement at close range and was expired at the scene.</a:t>
            </a:r>
          </a:p>
          <a:p>
            <a:endParaRPr lang="en-US" sz="1200" u="sng" kern="1200" dirty="0" smtClean="0">
              <a:solidFill>
                <a:schemeClr val="tx1"/>
              </a:solidFill>
              <a:effectLst/>
              <a:latin typeface="+mn-lt"/>
              <a:ea typeface="+mn-ea"/>
              <a:cs typeface="+mn-cs"/>
            </a:endParaRPr>
          </a:p>
          <a:p>
            <a:r>
              <a:rPr lang="en-US" sz="1200" b="1" u="sng" kern="1200" dirty="0" smtClean="0">
                <a:solidFill>
                  <a:schemeClr val="tx1"/>
                </a:solidFill>
                <a:effectLst/>
                <a:latin typeface="+mn-lt"/>
                <a:ea typeface="+mn-ea"/>
                <a:cs typeface="+mn-cs"/>
              </a:rPr>
              <a:t>FOR REFERENCE</a:t>
            </a:r>
            <a:r>
              <a:rPr lang="en-US" sz="1200" b="1" u="sng" kern="1200" baseline="0" dirty="0" smtClean="0">
                <a:solidFill>
                  <a:schemeClr val="tx1"/>
                </a:solidFill>
                <a:effectLst/>
                <a:latin typeface="+mn-lt"/>
                <a:ea typeface="+mn-ea"/>
                <a:cs typeface="+mn-cs"/>
              </a:rPr>
              <a:t> ONLY: </a:t>
            </a:r>
            <a:endParaRPr lang="en-US" sz="1200" b="1" u="sng"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Case 6: 11-1902 – Steve/S.E. McIntire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Law enforcement discovered a 30-year-old man in his vehicle which was parked on the side of a roadway with evidence of apparent collision-associated damage with a significant intrusion into the driver’s side of the vehicle.  The subject was found pulseless and </a:t>
            </a:r>
            <a:r>
              <a:rPr lang="en-US" sz="1200" kern="1200" dirty="0" err="1" smtClean="0">
                <a:solidFill>
                  <a:schemeClr val="tx1"/>
                </a:solidFill>
                <a:effectLst/>
                <a:latin typeface="+mn-lt"/>
                <a:ea typeface="+mn-ea"/>
                <a:cs typeface="+mn-cs"/>
              </a:rPr>
              <a:t>apenic</a:t>
            </a:r>
            <a:r>
              <a:rPr lang="en-US" sz="1200" kern="1200" dirty="0" smtClean="0">
                <a:solidFill>
                  <a:schemeClr val="tx1"/>
                </a:solidFill>
                <a:effectLst/>
                <a:latin typeface="+mn-lt"/>
                <a:ea typeface="+mn-ea"/>
                <a:cs typeface="+mn-cs"/>
              </a:rPr>
              <a:t>.  Following initial resuscitation, he expired in hospital succumbing to multiple injuries including fractures involving the skull, rib cage, legs, and pelvis.  Drug paraphernalia were discovered in decedent’s pockets.  No autopsy was performed and cause of death was multiple injuries due to a motor vehicle accident.</a:t>
            </a:r>
          </a:p>
          <a:p>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Case 8: 11-2203 – Dr. </a:t>
            </a:r>
            <a:r>
              <a:rPr lang="en-US" sz="1200" u="sng" kern="1200" dirty="0" err="1" smtClean="0">
                <a:solidFill>
                  <a:schemeClr val="tx1"/>
                </a:solidFill>
                <a:effectLst/>
                <a:latin typeface="+mn-lt"/>
                <a:ea typeface="+mn-ea"/>
                <a:cs typeface="+mn-cs"/>
              </a:rPr>
              <a:t>Haikal</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body of a 38-year-old man was found floating face-down in a river with no apparent injuries and no obvious entry point into the river near the location of the remains.  Investigation revealed him to be indigent with a significant criminal history including charges for breaking and entering, domestic battery, destruction of property, and assault.  He was last known alive two weeks earlier at which time he jumped from a vehicle and ran through the woods in an apparent attempt to evade individuals he believed were following him.  Death investigation and autopsy findings were consistent with drowning. Asphyxia due to fresh water drowning was certified as the cause of death.</a:t>
            </a:r>
          </a:p>
          <a:p>
            <a:r>
              <a:rPr lang="en-US" sz="1200" u="sng" kern="1200" dirty="0" smtClean="0">
                <a:solidFill>
                  <a:schemeClr val="tx1"/>
                </a:solidFill>
                <a:effectLst/>
                <a:latin typeface="+mn-lt"/>
                <a:ea typeface="+mn-ea"/>
                <a:cs typeface="+mn-cs"/>
              </a:rPr>
              <a:t>Case 9: 11-3093 Dr. Arden – water temp was 48 °F</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28-year-old man had been having marital problems.  He was reportedly visiting with a friend at a lake and stated that he needed to be alone.  He indicated that he was going to go swimming while waiting for his friend to bring the subject’s wife to him so they could talk.  Before leaving, the friend witnessed the decedent getting into the water and starting to swim across the lake.  The friend later returned with the decedent’s wife and could not locate him.  His body was subsequently retrieved from the lake X hours later.  The wife stated to law enforcement that her husband “seemed to be on some type of drug(s) and was very hyper.”  The friend reported that the decedent had taken drugs which he believed were bath salts.  Drowning was certified as the cause of death with intoxication by </a:t>
            </a:r>
            <a:r>
              <a:rPr lang="en-US" sz="1200" kern="1200" dirty="0" err="1" smtClean="0">
                <a:solidFill>
                  <a:schemeClr val="tx1"/>
                </a:solidFill>
                <a:effectLst/>
                <a:latin typeface="+mn-lt"/>
                <a:ea typeface="+mn-ea"/>
                <a:cs typeface="+mn-cs"/>
              </a:rPr>
              <a:t>methylenedioxypyrovalerone</a:t>
            </a:r>
            <a:r>
              <a:rPr lang="en-US" sz="1200" kern="1200" dirty="0" smtClean="0">
                <a:solidFill>
                  <a:schemeClr val="tx1"/>
                </a:solidFill>
                <a:effectLst/>
                <a:latin typeface="+mn-lt"/>
                <a:ea typeface="+mn-ea"/>
                <a:cs typeface="+mn-cs"/>
              </a:rPr>
              <a:t> ("Bath Salts") and oxycodone contributing to death.</a:t>
            </a:r>
          </a:p>
          <a:p>
            <a:r>
              <a:rPr lang="en-US" sz="1200" kern="1200" dirty="0" smtClean="0">
                <a:solidFill>
                  <a:schemeClr val="tx1"/>
                </a:solidFill>
                <a:effectLst/>
                <a:latin typeface="+mn-lt"/>
                <a:ea typeface="+mn-ea"/>
                <a:cs typeface="+mn-cs"/>
              </a:rPr>
              <a:t> </a:t>
            </a:r>
          </a:p>
          <a:p>
            <a:r>
              <a:rPr lang="en-US" sz="1200" u="sng" kern="1200" dirty="0" smtClean="0">
                <a:solidFill>
                  <a:schemeClr val="tx1"/>
                </a:solidFill>
                <a:effectLst/>
                <a:latin typeface="+mn-lt"/>
                <a:ea typeface="+mn-ea"/>
                <a:cs typeface="+mn-cs"/>
              </a:rPr>
              <a:t>Case 4: 11-1418 – Regina/Bob </a:t>
            </a:r>
            <a:r>
              <a:rPr lang="en-US" sz="1200" u="sng" kern="1200" dirty="0" err="1" smtClean="0">
                <a:solidFill>
                  <a:schemeClr val="tx1"/>
                </a:solidFill>
                <a:effectLst/>
                <a:latin typeface="+mn-lt"/>
                <a:ea typeface="+mn-ea"/>
                <a:cs typeface="+mn-cs"/>
              </a:rPr>
              <a:t>Stalnaker</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22-year-old man was found hanging from a storage building rafter by an electrical cord two hours after verbalizing his suicidal ideations to a friend via telephone.  The decedent had reportedly suffered from depression and had indicated to his friend he was despondent over a recent incident in which he had reportedly assaulted his girlfriend, threatening to kill her, and had been arrested for domestic battery.  The decedent’s mother stated that he had admitted to using bath salts prior to the incident.  No autopsy was performed.  Asphyxia due to hanging was the cause of death.</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4EAE732-064C-4E15-A1E8-C3A5F65DEF40}" type="slidenum">
              <a:rPr lang="en-US" smtClean="0"/>
              <a:pPr/>
              <a:t>23</a:t>
            </a:fld>
            <a:endParaRPr lang="en-US"/>
          </a:p>
        </p:txBody>
      </p:sp>
    </p:spTree>
    <p:extLst>
      <p:ext uri="{BB962C8B-B14F-4D97-AF65-F5344CB8AC3E}">
        <p14:creationId xmlns:p14="http://schemas.microsoft.com/office/powerpoint/2010/main" val="37053807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In June of 2012, the Synthetic Drug Abuse Prevention Act was passed.  This act is more known because of the new criteria for scheduling for the synthetic cannabinoids.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There</a:t>
            </a:r>
            <a:r>
              <a:rPr lang="en-US" baseline="0" dirty="0" smtClean="0"/>
              <a:t> have been emergency </a:t>
            </a:r>
            <a:r>
              <a:rPr lang="en-US" baseline="0" dirty="0" err="1" smtClean="0"/>
              <a:t>schedulings</a:t>
            </a:r>
            <a:r>
              <a:rPr lang="en-US" baseline="0" dirty="0" smtClean="0"/>
              <a:t> of these drugs and extensions of emergency schedules, but currently MDPV, </a:t>
            </a:r>
            <a:r>
              <a:rPr lang="en-US" baseline="0" dirty="0" err="1" smtClean="0"/>
              <a:t>methylone</a:t>
            </a:r>
            <a:r>
              <a:rPr lang="en-US" baseline="0" dirty="0" smtClean="0"/>
              <a:t> and </a:t>
            </a:r>
            <a:r>
              <a:rPr lang="en-US" baseline="0" dirty="0" err="1" smtClean="0"/>
              <a:t>mephedrone</a:t>
            </a:r>
            <a:r>
              <a:rPr lang="en-US" baseline="0" dirty="0" smtClean="0"/>
              <a:t> are all Schedule 1 drugs with more soon to be scheduled.  We will get to that in a few slides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64EAE732-064C-4E15-A1E8-C3A5F65DEF40}" type="slidenum">
              <a:rPr lang="en-US" smtClean="0"/>
              <a:pPr/>
              <a:t>24</a:t>
            </a:fld>
            <a:endParaRPr lang="en-US"/>
          </a:p>
        </p:txBody>
      </p:sp>
    </p:spTree>
    <p:extLst>
      <p:ext uri="{BB962C8B-B14F-4D97-AF65-F5344CB8AC3E}">
        <p14:creationId xmlns:p14="http://schemas.microsoft.com/office/powerpoint/2010/main" val="5004442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Soon after the</a:t>
            </a:r>
            <a:r>
              <a:rPr lang="en-US" baseline="0" dirty="0" smtClean="0"/>
              <a:t> emergency ban that covered MDPV, the compounds detected in forensic case work shifted.  This was apparent at the WV OCME and also noted in other laboratories. </a:t>
            </a: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baseline="0" dirty="0" smtClean="0"/>
              <a:t>The most prevalent synthetic </a:t>
            </a:r>
            <a:r>
              <a:rPr lang="en-US" baseline="0" dirty="0" err="1" smtClean="0"/>
              <a:t>cathionone</a:t>
            </a:r>
            <a:r>
              <a:rPr lang="en-US" baseline="0" dirty="0" smtClean="0"/>
              <a:t> that was now being detected was </a:t>
            </a:r>
            <a:r>
              <a:rPr lang="en-US" b="0" i="0" dirty="0" err="1" smtClean="0"/>
              <a:t>Pyrrolidinopentiophenone</a:t>
            </a:r>
            <a:r>
              <a:rPr lang="en-US" b="0" i="0" baseline="0" dirty="0" smtClean="0"/>
              <a:t> or </a:t>
            </a:r>
            <a:r>
              <a:rPr lang="en-US" b="0" i="1" dirty="0" smtClean="0"/>
              <a:t>alpha</a:t>
            </a:r>
            <a:r>
              <a:rPr lang="en-US" b="0" dirty="0" smtClean="0"/>
              <a:t>-</a:t>
            </a:r>
            <a:r>
              <a:rPr lang="en-US" b="0" dirty="0" err="1" smtClean="0"/>
              <a:t>pyrrolidinovalerophenone</a:t>
            </a:r>
            <a:r>
              <a:rPr lang="en-US" b="0" dirty="0" smtClean="0"/>
              <a:t> which</a:t>
            </a:r>
            <a:r>
              <a:rPr lang="en-US" b="0" baseline="0" dirty="0" smtClean="0"/>
              <a:t> will be referred to as </a:t>
            </a:r>
            <a:r>
              <a:rPr lang="el-GR" dirty="0" smtClean="0"/>
              <a:t>α</a:t>
            </a:r>
            <a:r>
              <a:rPr lang="en-US" dirty="0" smtClean="0"/>
              <a:t> – PVP</a:t>
            </a:r>
            <a:r>
              <a:rPr lang="en-US" baseline="0" dirty="0" smtClean="0"/>
              <a:t> for the remainder of the presentation. </a:t>
            </a:r>
            <a:endParaRPr lang="en-US" b="0" i="0" dirty="0" smtClean="0"/>
          </a:p>
          <a:p>
            <a:endParaRPr lang="en-US" dirty="0" smtClean="0"/>
          </a:p>
          <a:p>
            <a:r>
              <a:rPr lang="en-US" dirty="0" smtClean="0"/>
              <a:t>News reports about a compound known</a:t>
            </a:r>
            <a:r>
              <a:rPr lang="en-US" baseline="0" dirty="0" smtClean="0"/>
              <a:t> as “gravel” have been reported in the media relatively recently.  </a:t>
            </a:r>
          </a:p>
          <a:p>
            <a:r>
              <a:rPr lang="en-US" baseline="0" dirty="0" smtClean="0"/>
              <a:t>“Gravel” contains the research chemical alpha-PVP and sometimes contains </a:t>
            </a:r>
            <a:r>
              <a:rPr lang="en-US" baseline="0" dirty="0" err="1" smtClean="0"/>
              <a:t>klonopin</a:t>
            </a:r>
            <a:r>
              <a:rPr lang="en-US" baseline="0" dirty="0" smtClean="0"/>
              <a:t> and amphetamine as well.  </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4EAE732-064C-4E15-A1E8-C3A5F65DEF40}" type="slidenum">
              <a:rPr lang="en-US" smtClean="0"/>
              <a:pPr/>
              <a:t>25</a:t>
            </a:fld>
            <a:endParaRPr lang="en-US"/>
          </a:p>
        </p:txBody>
      </p:sp>
    </p:spTree>
    <p:extLst>
      <p:ext uri="{BB962C8B-B14F-4D97-AF65-F5344CB8AC3E}">
        <p14:creationId xmlns:p14="http://schemas.microsoft.com/office/powerpoint/2010/main" val="5167863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Alpha – PVP is structurally</a:t>
            </a:r>
            <a:r>
              <a:rPr lang="en-US" sz="1200" kern="1200" baseline="0" dirty="0" smtClean="0">
                <a:solidFill>
                  <a:schemeClr val="tx1"/>
                </a:solidFill>
                <a:effectLst/>
                <a:latin typeface="+mn-lt"/>
                <a:ea typeface="+mn-ea"/>
                <a:cs typeface="+mn-cs"/>
              </a:rPr>
              <a:t> similar to MDPV and </a:t>
            </a:r>
            <a:r>
              <a:rPr lang="en-US" sz="1200" kern="1200" baseline="0" dirty="0" err="1" smtClean="0">
                <a:solidFill>
                  <a:schemeClr val="tx1"/>
                </a:solidFill>
                <a:effectLst/>
                <a:latin typeface="+mn-lt"/>
                <a:ea typeface="+mn-ea"/>
                <a:cs typeface="+mn-cs"/>
              </a:rPr>
              <a:t>Pyrovalerone</a:t>
            </a:r>
            <a:r>
              <a:rPr lang="en-US" sz="1200" kern="1200" baseline="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It belongs to the </a:t>
            </a:r>
            <a:r>
              <a:rPr lang="en-US" sz="1200" kern="1200" dirty="0" err="1" smtClean="0">
                <a:solidFill>
                  <a:schemeClr val="tx1"/>
                </a:solidFill>
                <a:effectLst/>
                <a:latin typeface="+mn-lt"/>
                <a:ea typeface="+mn-ea"/>
                <a:cs typeface="+mn-cs"/>
              </a:rPr>
              <a:t>phenethylamine</a:t>
            </a:r>
            <a:r>
              <a:rPr lang="en-US" sz="1200" kern="1200" dirty="0" smtClean="0">
                <a:solidFill>
                  <a:schemeClr val="tx1"/>
                </a:solidFill>
                <a:effectLst/>
                <a:latin typeface="+mn-lt"/>
                <a:ea typeface="+mn-ea"/>
                <a:cs typeface="+mn-cs"/>
              </a:rPr>
              <a:t> family of alkaloid compounds, many of which have stimulant properties, but can have additional psychoactive effects due to “designer” substitutions.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Further classification of α-PVP places it in the </a:t>
            </a:r>
            <a:r>
              <a:rPr lang="en-US" sz="1200" kern="1200" dirty="0" err="1" smtClean="0">
                <a:solidFill>
                  <a:schemeClr val="tx1"/>
                </a:solidFill>
                <a:effectLst/>
                <a:latin typeface="+mn-lt"/>
                <a:ea typeface="+mn-ea"/>
                <a:cs typeface="+mn-cs"/>
              </a:rPr>
              <a:t>pyrrolidinophenone</a:t>
            </a:r>
            <a:r>
              <a:rPr lang="en-US" sz="1200" kern="1200" dirty="0" smtClean="0">
                <a:solidFill>
                  <a:schemeClr val="tx1"/>
                </a:solidFill>
                <a:effectLst/>
                <a:latin typeface="+mn-lt"/>
                <a:ea typeface="+mn-ea"/>
                <a:cs typeface="+mn-cs"/>
              </a:rPr>
              <a:t> group of the </a:t>
            </a:r>
            <a:r>
              <a:rPr lang="en-US" sz="1200" kern="1200" dirty="0" err="1" smtClean="0">
                <a:solidFill>
                  <a:schemeClr val="tx1"/>
                </a:solidFill>
                <a:effectLst/>
                <a:latin typeface="+mn-lt"/>
                <a:ea typeface="+mn-ea"/>
                <a:cs typeface="+mn-cs"/>
              </a:rPr>
              <a:t>phenethylamines</a:t>
            </a:r>
            <a:r>
              <a:rPr lang="en-US" sz="1200" kern="1200" dirty="0" smtClean="0">
                <a:solidFill>
                  <a:schemeClr val="tx1"/>
                </a:solidFill>
                <a:effectLst/>
                <a:latin typeface="+mn-lt"/>
                <a:ea typeface="+mn-ea"/>
                <a:cs typeface="+mn-cs"/>
              </a:rPr>
              <a:t>.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err="1" smtClean="0"/>
              <a:t>Pyrrolidine</a:t>
            </a:r>
            <a:r>
              <a:rPr lang="en-US" sz="2400" dirty="0" smtClean="0"/>
              <a:t> derivative compounds tend to lack </a:t>
            </a:r>
            <a:r>
              <a:rPr lang="en-US" sz="2400" dirty="0" err="1" smtClean="0"/>
              <a:t>entactogenic</a:t>
            </a:r>
            <a:r>
              <a:rPr lang="en-US" sz="2400" dirty="0" smtClean="0"/>
              <a:t> effects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smtClean="0"/>
              <a:t> – many </a:t>
            </a:r>
            <a:r>
              <a:rPr lang="en-US" sz="2400" dirty="0" err="1" smtClean="0"/>
              <a:t>entactogens</a:t>
            </a:r>
            <a:r>
              <a:rPr lang="en-US" sz="2400" baseline="0" dirty="0" smtClean="0"/>
              <a:t> tend to have a substituted-amphetamine core and belong to the </a:t>
            </a:r>
            <a:r>
              <a:rPr lang="en-US" sz="2400" baseline="0" dirty="0" err="1" smtClean="0"/>
              <a:t>phenethylamine</a:t>
            </a:r>
            <a:r>
              <a:rPr lang="en-US" sz="2400" baseline="0" dirty="0" smtClean="0"/>
              <a:t> class of psychoactive drugs, but the </a:t>
            </a:r>
            <a:r>
              <a:rPr lang="en-US" sz="2400" baseline="0" dirty="0" err="1" smtClean="0"/>
              <a:t>pyrrolidine</a:t>
            </a:r>
            <a:r>
              <a:rPr lang="en-US" sz="2400" baseline="0" dirty="0" smtClean="0"/>
              <a:t> derivatives seem to lack </a:t>
            </a:r>
            <a:r>
              <a:rPr lang="en-US" sz="2400" baseline="0" dirty="0" err="1" smtClean="0"/>
              <a:t>entactogenic</a:t>
            </a:r>
            <a:r>
              <a:rPr lang="en-US" sz="2400" baseline="0" dirty="0" smtClean="0"/>
              <a:t> effects</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mechanism of action for the similar </a:t>
            </a:r>
            <a:r>
              <a:rPr lang="en-US" sz="1200" kern="1200" dirty="0" err="1" smtClean="0">
                <a:solidFill>
                  <a:schemeClr val="tx1"/>
                </a:solidFill>
                <a:effectLst/>
                <a:latin typeface="+mn-lt"/>
                <a:ea typeface="+mn-ea"/>
                <a:cs typeface="+mn-cs"/>
              </a:rPr>
              <a:t>pyrrolidinophenone</a:t>
            </a:r>
            <a:r>
              <a:rPr lang="en-US" sz="1200" kern="1200" dirty="0" smtClean="0">
                <a:solidFill>
                  <a:schemeClr val="tx1"/>
                </a:solidFill>
                <a:effectLst/>
                <a:latin typeface="+mn-lt"/>
                <a:ea typeface="+mn-ea"/>
                <a:cs typeface="+mn-cs"/>
              </a:rPr>
              <a:t> compound </a:t>
            </a:r>
            <a:r>
              <a:rPr lang="en-US" sz="1200" kern="1200" dirty="0" err="1" smtClean="0">
                <a:solidFill>
                  <a:schemeClr val="tx1"/>
                </a:solidFill>
                <a:effectLst/>
                <a:latin typeface="+mn-lt"/>
                <a:ea typeface="+mn-ea"/>
                <a:cs typeface="+mn-cs"/>
              </a:rPr>
              <a:t>pyrovalerone</a:t>
            </a:r>
            <a:r>
              <a:rPr lang="en-US" sz="1200" kern="1200" dirty="0" smtClean="0">
                <a:solidFill>
                  <a:schemeClr val="tx1"/>
                </a:solidFill>
                <a:effectLst/>
                <a:latin typeface="+mn-lt"/>
                <a:ea typeface="+mn-ea"/>
                <a:cs typeface="+mn-cs"/>
              </a:rPr>
              <a:t> is the release of dopamine and norepinephrine from respective nerve terminals.  Several structural analogs of </a:t>
            </a:r>
            <a:r>
              <a:rPr lang="en-US" sz="1200" kern="1200" dirty="0" err="1" smtClean="0">
                <a:solidFill>
                  <a:schemeClr val="tx1"/>
                </a:solidFill>
                <a:effectLst/>
                <a:latin typeface="+mn-lt"/>
                <a:ea typeface="+mn-ea"/>
                <a:cs typeface="+mn-cs"/>
              </a:rPr>
              <a:t>pyrovalerone</a:t>
            </a:r>
            <a:r>
              <a:rPr lang="en-US" sz="1200" kern="1200" dirty="0" smtClean="0">
                <a:solidFill>
                  <a:schemeClr val="tx1"/>
                </a:solidFill>
                <a:effectLst/>
                <a:latin typeface="+mn-lt"/>
                <a:ea typeface="+mn-ea"/>
                <a:cs typeface="+mn-cs"/>
              </a:rPr>
              <a:t>, including alpha-PVP, have been found to inhibit monoamine transporters including dopamine, serotonin and norepinephrine.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Risks to humans ingesting </a:t>
            </a:r>
            <a:r>
              <a:rPr lang="en-US" sz="1200" kern="1200" dirty="0" err="1" smtClean="0">
                <a:solidFill>
                  <a:schemeClr val="tx1"/>
                </a:solidFill>
                <a:effectLst/>
                <a:latin typeface="+mn-lt"/>
                <a:ea typeface="+mn-ea"/>
                <a:cs typeface="+mn-cs"/>
              </a:rPr>
              <a:t>pyrrolidinophenone</a:t>
            </a:r>
            <a:r>
              <a:rPr lang="en-US" sz="1200" kern="1200" dirty="0" smtClean="0">
                <a:solidFill>
                  <a:schemeClr val="tx1"/>
                </a:solidFill>
                <a:effectLst/>
                <a:latin typeface="+mn-lt"/>
                <a:ea typeface="+mn-ea"/>
                <a:cs typeface="+mn-cs"/>
              </a:rPr>
              <a:t> compounds have been shown to include life-threatening serotonin syndrome, hepatotoxicity, neurotoxicity, psychopathology, and abuse potential </a:t>
            </a:r>
            <a:endParaRPr lang="en-US" dirty="0"/>
          </a:p>
        </p:txBody>
      </p:sp>
      <p:sp>
        <p:nvSpPr>
          <p:cNvPr id="4" name="Slide Number Placeholder 3"/>
          <p:cNvSpPr>
            <a:spLocks noGrp="1"/>
          </p:cNvSpPr>
          <p:nvPr>
            <p:ph type="sldNum" sz="quarter" idx="10"/>
          </p:nvPr>
        </p:nvSpPr>
        <p:spPr/>
        <p:txBody>
          <a:bodyPr/>
          <a:lstStyle/>
          <a:p>
            <a:fld id="{64EAE732-064C-4E15-A1E8-C3A5F65DEF40}" type="slidenum">
              <a:rPr lang="en-US" smtClean="0"/>
              <a:pPr/>
              <a:t>26</a:t>
            </a:fld>
            <a:endParaRPr lang="en-US"/>
          </a:p>
        </p:txBody>
      </p:sp>
    </p:spTree>
    <p:extLst>
      <p:ext uri="{BB962C8B-B14F-4D97-AF65-F5344CB8AC3E}">
        <p14:creationId xmlns:p14="http://schemas.microsoft.com/office/powerpoint/2010/main" val="34292056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Six fatalities were investigated at the WV OCME between March and December 2012</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Often, cases in which the history documents bizarre, aggressive, hallucinogenic, or paranoid behaviors, and/or symptoms consistent with overstimulation of the sympathetic nervous system are positive for compounds such as α-PVP or other cathinone derivatives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u="sng"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u="none" kern="1200" dirty="0" smtClean="0">
                <a:solidFill>
                  <a:schemeClr val="tx1"/>
                </a:solidFill>
                <a:effectLst/>
                <a:latin typeface="+mn-lt"/>
                <a:ea typeface="+mn-ea"/>
                <a:cs typeface="+mn-cs"/>
              </a:rPr>
              <a:t>The</a:t>
            </a:r>
            <a:r>
              <a:rPr lang="en-US" sz="1200" b="0" u="none" kern="1200" baseline="0" dirty="0" smtClean="0">
                <a:solidFill>
                  <a:schemeClr val="tx1"/>
                </a:solidFill>
                <a:effectLst/>
                <a:latin typeface="+mn-lt"/>
                <a:ea typeface="+mn-ea"/>
                <a:cs typeface="+mn-cs"/>
              </a:rPr>
              <a:t> alpha-PVP cases contained many more clues that a designer stimulant may have played a role in the death of the individual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history of bath salt abuse was noted in the several of the case</a:t>
            </a:r>
            <a:r>
              <a:rPr lang="en-US" sz="1200" kern="1200" baseline="0" dirty="0" smtClean="0">
                <a:solidFill>
                  <a:schemeClr val="tx1"/>
                </a:solidFill>
                <a:effectLst/>
                <a:latin typeface="+mn-lt"/>
                <a:ea typeface="+mn-ea"/>
                <a:cs typeface="+mn-cs"/>
              </a:rPr>
              <a:t> histories.  Evidence was submitted in one case.  In this case…</a:t>
            </a:r>
            <a:endParaRPr lang="en-US" sz="1200" b="0" u="non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u="sng"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kern="1200" dirty="0" smtClean="0">
                <a:solidFill>
                  <a:schemeClr val="tx1"/>
                </a:solidFill>
                <a:effectLst/>
                <a:latin typeface="+mn-lt"/>
                <a:ea typeface="+mn-ea"/>
                <a:cs typeface="+mn-cs"/>
              </a:rPr>
              <a:t>Case 1: </a:t>
            </a:r>
            <a:r>
              <a:rPr lang="en-US" sz="1200" kern="1200" dirty="0" smtClean="0">
                <a:solidFill>
                  <a:schemeClr val="tx1"/>
                </a:solidFill>
                <a:effectLst/>
                <a:latin typeface="+mn-lt"/>
                <a:ea typeface="+mn-ea"/>
                <a:cs typeface="+mn-cs"/>
              </a:rPr>
              <a:t>Law enforcement responded to a call regarding a 31-year-old man with weapons that had reportedly ingested bath salts.  He was reportedly paranoid, armed with multiple guns, holding another individual against her will and threatening suicide.  The subject exited the residence with weapons raised at law enforcement, who then fired shots at him.  He was pronounced dead on the scene.  Several small, white, plastic vials containing powder were discovered in the decedent’s pockets.  The</a:t>
            </a:r>
            <a:r>
              <a:rPr lang="en-US" sz="1200" kern="1200" baseline="0" dirty="0" smtClean="0">
                <a:solidFill>
                  <a:schemeClr val="tx1"/>
                </a:solidFill>
                <a:effectLst/>
                <a:latin typeface="+mn-lt"/>
                <a:ea typeface="+mn-ea"/>
                <a:cs typeface="+mn-cs"/>
              </a:rPr>
              <a:t> photo on the slide shows three of the vials that were found in the decedent’s pocket.  What was likely a fourth vial was also discovered, but it was almost completely destroyed as a result of the shots fired by law enforcement</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4EAE732-064C-4E15-A1E8-C3A5F65DEF40}" type="slidenum">
              <a:rPr lang="en-US" smtClean="0"/>
              <a:pPr/>
              <a:t>27</a:t>
            </a:fld>
            <a:endParaRPr lang="en-US"/>
          </a:p>
        </p:txBody>
      </p:sp>
    </p:spTree>
    <p:extLst>
      <p:ext uri="{BB962C8B-B14F-4D97-AF65-F5344CB8AC3E}">
        <p14:creationId xmlns:p14="http://schemas.microsoft.com/office/powerpoint/2010/main" val="27794627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Case 2: </a:t>
            </a:r>
            <a:r>
              <a:rPr lang="en-US" sz="1200" kern="1200" dirty="0" smtClean="0">
                <a:solidFill>
                  <a:schemeClr val="tx1"/>
                </a:solidFill>
                <a:effectLst/>
                <a:latin typeface="+mn-lt"/>
                <a:ea typeface="+mn-ea"/>
                <a:cs typeface="+mn-cs"/>
              </a:rPr>
              <a:t>A 51-year-old man was found deceased on the floor of his bathroom at approximately 7 AM.  He was last known alive at approximately 1 AM complaining of abdominal pain.  Law enforcement discovered empty packages of bath salts in the residence.  Yellowish-tan powder was noted in the decedent’s nostrils.  </a:t>
            </a:r>
          </a:p>
          <a:p>
            <a:r>
              <a:rPr lang="en-US" sz="1200" kern="1200" dirty="0" smtClean="0">
                <a:solidFill>
                  <a:schemeClr val="tx1"/>
                </a:solidFill>
                <a:effectLst/>
                <a:latin typeface="+mn-lt"/>
                <a:ea typeface="+mn-ea"/>
                <a:cs typeface="+mn-cs"/>
              </a:rPr>
              <a:t> </a:t>
            </a:r>
          </a:p>
          <a:p>
            <a:r>
              <a:rPr lang="en-US" sz="1200" b="1" u="sng" kern="1200" dirty="0" smtClean="0">
                <a:solidFill>
                  <a:schemeClr val="tx1"/>
                </a:solidFill>
                <a:effectLst/>
                <a:latin typeface="+mn-lt"/>
                <a:ea typeface="+mn-ea"/>
                <a:cs typeface="+mn-cs"/>
              </a:rPr>
              <a:t>Case 3: </a:t>
            </a:r>
            <a:r>
              <a:rPr lang="en-US" sz="1200" kern="1200" dirty="0" smtClean="0">
                <a:solidFill>
                  <a:schemeClr val="tx1"/>
                </a:solidFill>
                <a:effectLst/>
                <a:latin typeface="+mn-lt"/>
                <a:ea typeface="+mn-ea"/>
                <a:cs typeface="+mn-cs"/>
              </a:rPr>
              <a:t>A 35-year-old male was found deceased in his wheelchair.  He had been wheelchair-dependent for 10 years due to paralysis resulting from injuries sustained in an all-terrain vehicle accident.  His significant other reported he died due to a seizure event.  The subject had a reported history of bath salt abuse.</a:t>
            </a:r>
          </a:p>
          <a:p>
            <a:r>
              <a:rPr lang="en-US" sz="1200" kern="1200" dirty="0" smtClean="0">
                <a:solidFill>
                  <a:schemeClr val="tx1"/>
                </a:solidFill>
                <a:effectLst/>
                <a:latin typeface="+mn-lt"/>
                <a:ea typeface="+mn-ea"/>
                <a:cs typeface="+mn-cs"/>
              </a:rPr>
              <a:t> </a:t>
            </a:r>
          </a:p>
          <a:p>
            <a:r>
              <a:rPr lang="en-US" sz="1200" b="1" u="sng" kern="1200" dirty="0" smtClean="0">
                <a:solidFill>
                  <a:schemeClr val="tx1"/>
                </a:solidFill>
                <a:effectLst/>
                <a:latin typeface="+mn-lt"/>
                <a:ea typeface="+mn-ea"/>
                <a:cs typeface="+mn-cs"/>
              </a:rPr>
              <a:t>Case 4: </a:t>
            </a:r>
            <a:r>
              <a:rPr lang="en-US" sz="1200" kern="1200" dirty="0" smtClean="0">
                <a:solidFill>
                  <a:schemeClr val="tx1"/>
                </a:solidFill>
                <a:effectLst/>
                <a:latin typeface="+mn-lt"/>
                <a:ea typeface="+mn-ea"/>
                <a:cs typeface="+mn-cs"/>
              </a:rPr>
              <a:t>The body of a 24-year-old female was discovered in the trunk of her car by law enforcement after fleeing from home confinement.  She was known to law enforcement due to a reported history of bath salt abuse.</a:t>
            </a:r>
          </a:p>
          <a:p>
            <a:r>
              <a:rPr lang="en-US" sz="1200" kern="1200" dirty="0" smtClean="0">
                <a:solidFill>
                  <a:schemeClr val="tx1"/>
                </a:solidFill>
                <a:effectLst/>
                <a:latin typeface="+mn-lt"/>
                <a:ea typeface="+mn-ea"/>
                <a:cs typeface="+mn-cs"/>
              </a:rPr>
              <a:t> </a:t>
            </a:r>
          </a:p>
          <a:p>
            <a:r>
              <a:rPr lang="en-US" sz="1200" b="1" u="sng" kern="1200" dirty="0" smtClean="0">
                <a:solidFill>
                  <a:schemeClr val="tx1"/>
                </a:solidFill>
                <a:effectLst/>
                <a:latin typeface="+mn-lt"/>
                <a:ea typeface="+mn-ea"/>
                <a:cs typeface="+mn-cs"/>
              </a:rPr>
              <a:t>Case 5: </a:t>
            </a:r>
            <a:r>
              <a:rPr lang="en-US" sz="1200" kern="1200" dirty="0" smtClean="0">
                <a:solidFill>
                  <a:schemeClr val="tx1"/>
                </a:solidFill>
                <a:effectLst/>
                <a:latin typeface="+mn-lt"/>
                <a:ea typeface="+mn-ea"/>
                <a:cs typeface="+mn-cs"/>
              </a:rPr>
              <a:t>A 53-year-old female was last known alive at 4 PM snoring loudly while asleep on her couch.  She was found unresponsive the next morning.  Medications found in the residence were either not prescribed to her or were significantly off-count.  The decedent was noted to have a pronounced nasal plume.</a:t>
            </a:r>
          </a:p>
          <a:p>
            <a:r>
              <a:rPr lang="en-US" sz="1200" kern="1200" dirty="0" smtClean="0">
                <a:solidFill>
                  <a:schemeClr val="tx1"/>
                </a:solidFill>
                <a:effectLst/>
                <a:latin typeface="+mn-lt"/>
                <a:ea typeface="+mn-ea"/>
                <a:cs typeface="+mn-cs"/>
              </a:rPr>
              <a:t> </a:t>
            </a:r>
          </a:p>
          <a:p>
            <a:r>
              <a:rPr lang="en-US" sz="1200" b="1" u="sng" kern="1200" dirty="0" smtClean="0">
                <a:solidFill>
                  <a:schemeClr val="tx1"/>
                </a:solidFill>
                <a:effectLst/>
                <a:latin typeface="+mn-lt"/>
                <a:ea typeface="+mn-ea"/>
                <a:cs typeface="+mn-cs"/>
              </a:rPr>
              <a:t>Case 6: </a:t>
            </a:r>
            <a:r>
              <a:rPr lang="en-US" sz="1200" kern="1200" dirty="0" smtClean="0">
                <a:solidFill>
                  <a:schemeClr val="tx1"/>
                </a:solidFill>
                <a:effectLst/>
                <a:latin typeface="+mn-lt"/>
                <a:ea typeface="+mn-ea"/>
                <a:cs typeface="+mn-cs"/>
              </a:rPr>
              <a:t>A 43-year-old male was found dead as the result of a self-inflicted gunshot wound to the head.  The decedent documented his suicide using a webcam on his computer.</a:t>
            </a:r>
          </a:p>
          <a:p>
            <a:endParaRPr lang="en-US" sz="1200" b="1" u="none" strike="noStrike" kern="1200" dirty="0" smtClean="0">
              <a:solidFill>
                <a:schemeClr val="tx1"/>
              </a:solidFill>
              <a:effectLst/>
              <a:latin typeface="+mn-lt"/>
              <a:ea typeface="+mn-ea"/>
              <a:cs typeface="+mn-cs"/>
            </a:endParaRPr>
          </a:p>
          <a:p>
            <a:r>
              <a:rPr lang="en-US" sz="1200" b="0" u="none" strike="noStrike" kern="1200" dirty="0" smtClean="0">
                <a:solidFill>
                  <a:schemeClr val="tx1"/>
                </a:solidFill>
                <a:effectLst/>
                <a:latin typeface="+mn-lt"/>
                <a:ea typeface="+mn-ea"/>
                <a:cs typeface="+mn-cs"/>
              </a:rPr>
              <a:t>Again,</a:t>
            </a:r>
            <a:r>
              <a:rPr lang="en-US" sz="1200" b="0" u="none" strike="noStrike" kern="1200" baseline="0" dirty="0" smtClean="0">
                <a:solidFill>
                  <a:schemeClr val="tx1"/>
                </a:solidFill>
                <a:effectLst/>
                <a:latin typeface="+mn-lt"/>
                <a:ea typeface="+mn-ea"/>
                <a:cs typeface="+mn-cs"/>
              </a:rPr>
              <a:t> the case histories are quite varied ranging from the expected bizarre and violent behavior that has been associated with the abuse of synthetic </a:t>
            </a:r>
            <a:r>
              <a:rPr lang="en-US" sz="1200" b="0" u="none" strike="noStrike" kern="1200" baseline="0" dirty="0" err="1" smtClean="0">
                <a:solidFill>
                  <a:schemeClr val="tx1"/>
                </a:solidFill>
                <a:effectLst/>
                <a:latin typeface="+mn-lt"/>
                <a:ea typeface="+mn-ea"/>
                <a:cs typeface="+mn-cs"/>
              </a:rPr>
              <a:t>cathinones</a:t>
            </a:r>
            <a:r>
              <a:rPr lang="en-US" sz="1200" b="0" u="none" strike="noStrike" kern="1200" baseline="0" dirty="0" smtClean="0">
                <a:solidFill>
                  <a:schemeClr val="tx1"/>
                </a:solidFill>
                <a:effectLst/>
                <a:latin typeface="+mn-lt"/>
                <a:ea typeface="+mn-ea"/>
                <a:cs typeface="+mn-cs"/>
              </a:rPr>
              <a:t> to cases in which the individual was found already deceased </a:t>
            </a:r>
            <a:r>
              <a:rPr lang="en-US" sz="1200" b="1" u="none" strike="noStrike"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4EAE732-064C-4E15-A1E8-C3A5F65DEF40}" type="slidenum">
              <a:rPr lang="en-US" smtClean="0"/>
              <a:pPr/>
              <a:t>28</a:t>
            </a:fld>
            <a:endParaRPr lang="en-US"/>
          </a:p>
        </p:txBody>
      </p:sp>
    </p:spTree>
    <p:extLst>
      <p:ext uri="{BB962C8B-B14F-4D97-AF65-F5344CB8AC3E}">
        <p14:creationId xmlns:p14="http://schemas.microsoft.com/office/powerpoint/2010/main" val="15747027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January</a:t>
            </a:r>
            <a:r>
              <a:rPr lang="en-US" baseline="0" dirty="0" smtClean="0"/>
              <a:t> 28, 2014, the DEA issued a notice of intent to </a:t>
            </a:r>
            <a:r>
              <a:rPr lang="en-US" baseline="0" dirty="0" err="1" smtClean="0"/>
              <a:t>temproarily</a:t>
            </a:r>
            <a:r>
              <a:rPr lang="en-US" baseline="0" dirty="0" smtClean="0"/>
              <a:t> schedule 10 more synthetic cathinone compounds into Schedule 1 of the Controlled Substances Act.  These will be published in the Federal Register and effective by February 27</a:t>
            </a:r>
            <a:r>
              <a:rPr lang="en-US" baseline="30000" dirty="0" smtClean="0"/>
              <a:t>th</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64EAE732-064C-4E15-A1E8-C3A5F65DEF40}" type="slidenum">
              <a:rPr lang="en-US" smtClean="0"/>
              <a:pPr/>
              <a:t>29</a:t>
            </a:fld>
            <a:endParaRPr lang="en-US"/>
          </a:p>
        </p:txBody>
      </p:sp>
    </p:spTree>
    <p:extLst>
      <p:ext uri="{BB962C8B-B14F-4D97-AF65-F5344CB8AC3E}">
        <p14:creationId xmlns:p14="http://schemas.microsoft.com/office/powerpoint/2010/main" val="5540166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Controlled</a:t>
            </a:r>
            <a:r>
              <a:rPr lang="en-US" baseline="0" dirty="0" smtClean="0"/>
              <a:t> substance analogs appear to be a problem that we are going to be dealing with for quite a while.  It seems as though each time we get a handle on the latest compounds that are showing up in both clinical and forensic cases a new one pops up to replace it.  Each time a series of compounds is banned, new compounds are quickly manufactured to circumvent the new laws.  </a:t>
            </a:r>
          </a:p>
          <a:p>
            <a:endParaRPr lang="en-US" baseline="0" dirty="0" smtClean="0"/>
          </a:p>
          <a:p>
            <a:r>
              <a:rPr lang="en-US" baseline="0" dirty="0" smtClean="0"/>
              <a:t>After MDPV, </a:t>
            </a:r>
            <a:r>
              <a:rPr lang="en-US" baseline="0" dirty="0" err="1" smtClean="0"/>
              <a:t>methylone</a:t>
            </a:r>
            <a:r>
              <a:rPr lang="en-US" baseline="0" dirty="0" smtClean="0"/>
              <a:t>, and </a:t>
            </a:r>
            <a:r>
              <a:rPr lang="en-US" baseline="0" dirty="0" err="1" smtClean="0"/>
              <a:t>mephedrone</a:t>
            </a:r>
            <a:r>
              <a:rPr lang="en-US" baseline="0" dirty="0" smtClean="0"/>
              <a:t> were placed into Schedule 1 of the controlled substances act, alpha-PVP emerged as one of the compounds frequently observed in case work.  </a:t>
            </a:r>
            <a:r>
              <a:rPr lang="en-US" baseline="0" dirty="0" err="1" smtClean="0"/>
              <a:t>Pentedrone</a:t>
            </a:r>
            <a:r>
              <a:rPr lang="en-US" baseline="0" dirty="0" smtClean="0"/>
              <a:t>, </a:t>
            </a:r>
            <a:r>
              <a:rPr lang="en-US" baseline="0" dirty="0" err="1" smtClean="0"/>
              <a:t>pentylone</a:t>
            </a:r>
            <a:r>
              <a:rPr lang="en-US" baseline="0" dirty="0" smtClean="0"/>
              <a:t>, </a:t>
            </a:r>
            <a:r>
              <a:rPr lang="en-US" baseline="0" dirty="0" err="1" smtClean="0"/>
              <a:t>butylone</a:t>
            </a:r>
            <a:r>
              <a:rPr lang="en-US" baseline="0" dirty="0" smtClean="0"/>
              <a:t> and a few others have been detected as well.  </a:t>
            </a:r>
          </a:p>
          <a:p>
            <a:r>
              <a:rPr lang="en-US" baseline="0" dirty="0" smtClean="0"/>
              <a:t>As I was preparing these slides, I had a few of my graduate students surf a few sites that sold “bath salts” to see what is listed as the active ingredient in some of the more recently sold products.</a:t>
            </a:r>
          </a:p>
          <a:p>
            <a:r>
              <a:rPr lang="en-US" baseline="0" dirty="0" smtClean="0"/>
              <a:t>This bath salts direct site was a relatively easy site to navigate </a:t>
            </a:r>
          </a:p>
          <a:p>
            <a:endParaRPr lang="en-US" baseline="0" dirty="0" smtClean="0"/>
          </a:p>
          <a:p>
            <a:r>
              <a:rPr lang="en-US" baseline="0" dirty="0" smtClean="0"/>
              <a:t>This site claims that if a product is scheduled in your state that you cannot add it to your cart.   It also has lists of products that are legal in each state. </a:t>
            </a:r>
          </a:p>
          <a:p>
            <a:r>
              <a:rPr lang="en-US" baseline="0" dirty="0" smtClean="0"/>
              <a:t>When you click on the “Please click here” it lists the compounds that their products do not contain </a:t>
            </a:r>
          </a:p>
          <a:p>
            <a:r>
              <a:rPr lang="en-US" baseline="0" dirty="0" smtClean="0"/>
              <a:t>This list includes </a:t>
            </a:r>
            <a:r>
              <a:rPr lang="en-US" baseline="0" dirty="0" err="1" smtClean="0"/>
              <a:t>mephedrone</a:t>
            </a:r>
            <a:r>
              <a:rPr lang="en-US" baseline="0" dirty="0" smtClean="0"/>
              <a:t>, MDPV, and </a:t>
            </a:r>
            <a:r>
              <a:rPr lang="en-US" baseline="0" dirty="0" err="1" smtClean="0"/>
              <a:t>Methylone</a:t>
            </a:r>
            <a:r>
              <a:rPr lang="en-US" baseline="0" dirty="0" smtClean="0"/>
              <a:t> on that list as of February 6</a:t>
            </a:r>
            <a:r>
              <a:rPr lang="en-US" baseline="30000" dirty="0" smtClean="0"/>
              <a:t>th</a:t>
            </a:r>
            <a:r>
              <a:rPr lang="en-US" baseline="0" dirty="0" smtClean="0"/>
              <a:t>.  It will be interesting to see if the list updates on February 27</a:t>
            </a:r>
            <a:r>
              <a:rPr lang="en-US" baseline="30000" dirty="0" smtClean="0"/>
              <a:t>th</a:t>
            </a:r>
            <a:r>
              <a:rPr lang="en-US" baseline="0" dirty="0" smtClean="0"/>
              <a:t>, which is when the 10 more compounds are supposed to be scheduled according to the notice of intent to schedule</a:t>
            </a:r>
            <a:endParaRPr lang="en-US" dirty="0"/>
          </a:p>
        </p:txBody>
      </p:sp>
      <p:sp>
        <p:nvSpPr>
          <p:cNvPr id="4" name="Slide Number Placeholder 3"/>
          <p:cNvSpPr>
            <a:spLocks noGrp="1"/>
          </p:cNvSpPr>
          <p:nvPr>
            <p:ph type="sldNum" sz="quarter" idx="10"/>
          </p:nvPr>
        </p:nvSpPr>
        <p:spPr/>
        <p:txBody>
          <a:bodyPr/>
          <a:lstStyle/>
          <a:p>
            <a:fld id="{64EAE732-064C-4E15-A1E8-C3A5F65DEF40}" type="slidenum">
              <a:rPr lang="en-US" smtClean="0"/>
              <a:pPr/>
              <a:t>30</a:t>
            </a:fld>
            <a:endParaRPr lang="en-US"/>
          </a:p>
        </p:txBody>
      </p:sp>
    </p:spTree>
    <p:extLst>
      <p:ext uri="{BB962C8B-B14F-4D97-AF65-F5344CB8AC3E}">
        <p14:creationId xmlns:p14="http://schemas.microsoft.com/office/powerpoint/2010/main" val="1675434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synthesis of </a:t>
            </a:r>
            <a:r>
              <a:rPr lang="en-US" sz="1200" kern="1200" dirty="0" err="1" smtClean="0">
                <a:solidFill>
                  <a:schemeClr val="tx1"/>
                </a:solidFill>
                <a:effectLst/>
                <a:latin typeface="+mn-lt"/>
                <a:ea typeface="+mn-ea"/>
                <a:cs typeface="+mn-cs"/>
              </a:rPr>
              <a:t>mephedrone</a:t>
            </a:r>
            <a:r>
              <a:rPr lang="en-US" sz="1200" kern="1200" dirty="0" smtClean="0">
                <a:solidFill>
                  <a:schemeClr val="tx1"/>
                </a:solidFill>
                <a:effectLst/>
                <a:latin typeface="+mn-lt"/>
                <a:ea typeface="+mn-ea"/>
                <a:cs typeface="+mn-cs"/>
              </a:rPr>
              <a:t> was first described in 1929.  </a:t>
            </a:r>
            <a:r>
              <a:rPr lang="en-US" sz="1200"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Methcathinone</a:t>
            </a:r>
            <a:r>
              <a:rPr lang="en-US" sz="1200" kern="1200" dirty="0" smtClean="0">
                <a:solidFill>
                  <a:schemeClr val="tx1"/>
                </a:solidFill>
                <a:effectLst/>
                <a:latin typeface="+mn-lt"/>
                <a:ea typeface="+mn-ea"/>
                <a:cs typeface="+mn-cs"/>
              </a:rPr>
              <a:t> was first synthesized in Germany in 1928, and used in the Soviet Union as an antidepressant during the 1930's and 1940's. Abuse of </a:t>
            </a:r>
            <a:r>
              <a:rPr lang="en-US" sz="1200" kern="1200" dirty="0" err="1" smtClean="0">
                <a:solidFill>
                  <a:schemeClr val="tx1"/>
                </a:solidFill>
                <a:effectLst/>
                <a:latin typeface="+mn-lt"/>
                <a:ea typeface="+mn-ea"/>
                <a:cs typeface="+mn-cs"/>
              </a:rPr>
              <a:t>methcathinone</a:t>
            </a:r>
            <a:r>
              <a:rPr lang="en-US" sz="1200" kern="1200" dirty="0" smtClean="0">
                <a:solidFill>
                  <a:schemeClr val="tx1"/>
                </a:solidFill>
                <a:effectLst/>
                <a:latin typeface="+mn-lt"/>
                <a:ea typeface="+mn-ea"/>
                <a:cs typeface="+mn-cs"/>
              </a:rPr>
              <a:t>, also known as "</a:t>
            </a:r>
            <a:r>
              <a:rPr lang="en-US" sz="1200" kern="1200" dirty="0" err="1" smtClean="0">
                <a:solidFill>
                  <a:schemeClr val="tx1"/>
                </a:solidFill>
                <a:effectLst/>
                <a:latin typeface="+mn-lt"/>
                <a:ea typeface="+mn-ea"/>
                <a:cs typeface="+mn-cs"/>
              </a:rPr>
              <a:t>ephedrone</a:t>
            </a:r>
            <a:r>
              <a:rPr lang="en-US" sz="1200" kern="1200" dirty="0" smtClean="0">
                <a:solidFill>
                  <a:schemeClr val="tx1"/>
                </a:solidFill>
                <a:effectLst/>
                <a:latin typeface="+mn-lt"/>
                <a:ea typeface="+mn-ea"/>
                <a:cs typeface="+mn-cs"/>
              </a:rPr>
              <a:t>," "Jeff," or "</a:t>
            </a:r>
            <a:r>
              <a:rPr lang="en-US" sz="1200" kern="1200" dirty="0" err="1" smtClean="0">
                <a:solidFill>
                  <a:schemeClr val="tx1"/>
                </a:solidFill>
                <a:effectLst/>
                <a:latin typeface="+mn-lt"/>
                <a:ea typeface="+mn-ea"/>
                <a:cs typeface="+mn-cs"/>
              </a:rPr>
              <a:t>Mulka</a:t>
            </a:r>
            <a:r>
              <a:rPr lang="en-US" sz="1200" kern="1200" dirty="0" smtClean="0">
                <a:solidFill>
                  <a:schemeClr val="tx1"/>
                </a:solidFill>
                <a:effectLst/>
                <a:latin typeface="+mn-lt"/>
                <a:ea typeface="+mn-ea"/>
                <a:cs typeface="+mn-cs"/>
              </a:rPr>
              <a:t>," has been reported in the Soviet Union since the late 1960's.</a:t>
            </a:r>
          </a:p>
          <a:p>
            <a:r>
              <a:rPr lang="en-US" sz="1200" kern="1200" dirty="0" smtClean="0">
                <a:solidFill>
                  <a:schemeClr val="tx1"/>
                </a:solidFill>
                <a:effectLst/>
                <a:latin typeface="+mn-lt"/>
                <a:ea typeface="+mn-ea"/>
                <a:cs typeface="+mn-cs"/>
              </a:rPr>
              <a:t>In the mid-1950's, American pharmaceutical manufacturer Parke Davis &amp; Company conducted preliminary studies on </a:t>
            </a:r>
            <a:r>
              <a:rPr lang="en-US" sz="1200" kern="1200" dirty="0" err="1" smtClean="0">
                <a:solidFill>
                  <a:schemeClr val="tx1"/>
                </a:solidFill>
                <a:effectLst/>
                <a:latin typeface="+mn-lt"/>
                <a:ea typeface="+mn-ea"/>
                <a:cs typeface="+mn-cs"/>
              </a:rPr>
              <a:t>methcathinone</a:t>
            </a:r>
            <a:r>
              <a:rPr lang="en-US" sz="1200" kern="1200" dirty="0" smtClean="0">
                <a:solidFill>
                  <a:schemeClr val="tx1"/>
                </a:solidFill>
                <a:effectLst/>
                <a:latin typeface="+mn-lt"/>
                <a:ea typeface="+mn-ea"/>
                <a:cs typeface="+mn-cs"/>
              </a:rPr>
              <a:t> to determine if it had any medicinal potential.</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 was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tested as both a diet drug and antidepressant, but </a:t>
            </a:r>
            <a:r>
              <a:rPr lang="en-US" sz="1200" kern="1200" dirty="0" err="1" smtClean="0">
                <a:solidFill>
                  <a:schemeClr val="tx1"/>
                </a:solidFill>
                <a:effectLst/>
                <a:latin typeface="+mn-lt"/>
                <a:ea typeface="+mn-ea"/>
                <a:cs typeface="+mn-cs"/>
              </a:rPr>
              <a:t>methcathinone's</a:t>
            </a:r>
            <a:r>
              <a:rPr lang="en-US" sz="1200" kern="1200" dirty="0" smtClean="0">
                <a:solidFill>
                  <a:schemeClr val="tx1"/>
                </a:solidFill>
                <a:effectLst/>
                <a:latin typeface="+mn-lt"/>
                <a:ea typeface="+mn-ea"/>
                <a:cs typeface="+mn-cs"/>
              </a:rPr>
              <a:t> dangers were thought to outweigh its potential value and it was never distributed commercially in the United States.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Cathinone</a:t>
            </a:r>
            <a:r>
              <a:rPr lang="en-US" sz="1200" kern="1200" baseline="0" dirty="0" smtClean="0">
                <a:solidFill>
                  <a:schemeClr val="tx1"/>
                </a:solidFill>
                <a:effectLst/>
                <a:latin typeface="+mn-lt"/>
                <a:ea typeface="+mn-ea"/>
                <a:cs typeface="+mn-cs"/>
              </a:rPr>
              <a:t> was u</a:t>
            </a:r>
            <a:r>
              <a:rPr lang="en-US" sz="1200" kern="1200" dirty="0" smtClean="0">
                <a:solidFill>
                  <a:schemeClr val="tx1"/>
                </a:solidFill>
                <a:effectLst/>
                <a:latin typeface="+mn-lt"/>
                <a:ea typeface="+mn-ea"/>
                <a:cs typeface="+mn-cs"/>
              </a:rPr>
              <a:t>nrestricted when it first appeared, but was designated as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 Schedule I controlled substance by the Drug Enforcement Administration in 1993.</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first Internet reference to it reportedly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occurred in May 2003 .</a:t>
            </a:r>
          </a:p>
          <a:p>
            <a:r>
              <a:rPr lang="en-US" sz="1200" kern="1200" dirty="0" smtClean="0">
                <a:solidFill>
                  <a:schemeClr val="tx1"/>
                </a:solidFill>
                <a:effectLst/>
                <a:latin typeface="+mn-lt"/>
                <a:ea typeface="+mn-ea"/>
                <a:cs typeface="+mn-cs"/>
              </a:rPr>
              <a:t>It was in 2007 that its availability for purchase and its related popularity really took off.</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4EAE732-064C-4E15-A1E8-C3A5F65DEF40}" type="slidenum">
              <a:rPr lang="en-US" smtClean="0"/>
              <a:pPr/>
              <a:t>4</a:t>
            </a:fld>
            <a:endParaRPr lang="en-US"/>
          </a:p>
        </p:txBody>
      </p:sp>
    </p:spTree>
    <p:extLst>
      <p:ext uri="{BB962C8B-B14F-4D97-AF65-F5344CB8AC3E}">
        <p14:creationId xmlns:p14="http://schemas.microsoft.com/office/powerpoint/2010/main" val="18351062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scroll down the webpage, they </a:t>
            </a:r>
            <a:r>
              <a:rPr lang="en-US" baseline="0" dirty="0" smtClean="0"/>
              <a:t>offer stimulating bath salts powder blends that are legal based on location (US, Europe, or Worldwide)</a:t>
            </a:r>
          </a:p>
          <a:p>
            <a:endParaRPr lang="en-US" baseline="0" dirty="0" smtClean="0"/>
          </a:p>
          <a:p>
            <a:r>
              <a:rPr lang="en-US" baseline="0" dirty="0" smtClean="0"/>
              <a:t>You may purchase energizing or euphoric and energizing blends.  Just in case you cannot decide which you would like, variety packs are available.  </a:t>
            </a:r>
          </a:p>
          <a:p>
            <a:endParaRPr lang="en-US" baseline="0" dirty="0" smtClean="0"/>
          </a:p>
          <a:p>
            <a:r>
              <a:rPr lang="en-US" baseline="0" dirty="0" smtClean="0"/>
              <a:t>We went through all of the “Legal in the United States” products to determine the research chemical that each was listed to contain and found the following list…</a:t>
            </a:r>
          </a:p>
          <a:p>
            <a:endParaRPr lang="en-US" baseline="0" dirty="0" smtClean="0"/>
          </a:p>
          <a:p>
            <a:r>
              <a:rPr lang="en-US" baseline="0" dirty="0" smtClean="0"/>
              <a:t>NEXT SLIDE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4EAE732-064C-4E15-A1E8-C3A5F65DEF40}" type="slidenum">
              <a:rPr lang="en-US" smtClean="0"/>
              <a:pPr/>
              <a:t>31</a:t>
            </a:fld>
            <a:endParaRPr lang="en-US"/>
          </a:p>
        </p:txBody>
      </p:sp>
    </p:spTree>
    <p:extLst>
      <p:ext uri="{BB962C8B-B14F-4D97-AF65-F5344CB8AC3E}">
        <p14:creationId xmlns:p14="http://schemas.microsoft.com/office/powerpoint/2010/main" val="4730392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six research chemicals were contained in the “legal in the United States” products.  </a:t>
            </a:r>
          </a:p>
          <a:p>
            <a:r>
              <a:rPr lang="en-US" baseline="0" dirty="0" err="1" smtClean="0"/>
              <a:t>Naphyrone</a:t>
            </a:r>
            <a:r>
              <a:rPr lang="en-US" baseline="0" dirty="0" smtClean="0"/>
              <a:t>, </a:t>
            </a:r>
            <a:r>
              <a:rPr lang="en-US" baseline="0" dirty="0" err="1" smtClean="0"/>
              <a:t>pentedrone</a:t>
            </a:r>
            <a:r>
              <a:rPr lang="en-US" baseline="0" dirty="0" smtClean="0"/>
              <a:t>, and alpha-PVP are soon to be scheduled, but there are already several compounds that are being sold that are not scheduled or on their way to being scheduled and have been seen in case work.  MDPBP was one of the compounds present in evidence submitted to the WV OCME, but it was not detected in any of the biological samples.  It and </a:t>
            </a:r>
            <a:r>
              <a:rPr lang="en-US" baseline="0" dirty="0" err="1" smtClean="0"/>
              <a:t>Buphedrone</a:t>
            </a:r>
            <a:r>
              <a:rPr lang="en-US" baseline="0" dirty="0" smtClean="0"/>
              <a:t> have been around for quite some time based on posts in drug forums such as </a:t>
            </a:r>
            <a:r>
              <a:rPr lang="en-US" baseline="0" dirty="0" err="1" smtClean="0"/>
              <a:t>Erowid</a:t>
            </a:r>
            <a:r>
              <a:rPr lang="en-US" baseline="0" dirty="0" smtClean="0"/>
              <a:t>, but just did not seem to take off as much as MDPV and others.  </a:t>
            </a:r>
          </a:p>
          <a:p>
            <a:endParaRPr lang="en-US" baseline="0" dirty="0" smtClean="0"/>
          </a:p>
          <a:p>
            <a:r>
              <a:rPr lang="en-US" baseline="0" dirty="0" err="1" smtClean="0"/>
              <a:t>Methiopropamine</a:t>
            </a:r>
            <a:r>
              <a:rPr lang="en-US" baseline="0" dirty="0" smtClean="0"/>
              <a:t> is a structural analog of methamphetamine containing a </a:t>
            </a:r>
            <a:r>
              <a:rPr lang="en-US" baseline="0" dirty="0" err="1" smtClean="0"/>
              <a:t>thiophene</a:t>
            </a:r>
            <a:r>
              <a:rPr lang="en-US" baseline="0" dirty="0" smtClean="0"/>
              <a:t> ring in place of the benzene ring. </a:t>
            </a:r>
            <a:r>
              <a:rPr lang="en-US" sz="1200" kern="1200" dirty="0" err="1" smtClean="0">
                <a:solidFill>
                  <a:schemeClr val="tx1"/>
                </a:solidFill>
                <a:effectLst/>
                <a:latin typeface="+mn-lt"/>
                <a:ea typeface="+mn-ea"/>
                <a:cs typeface="+mn-cs"/>
              </a:rPr>
              <a:t>Thiophenes</a:t>
            </a:r>
            <a:r>
              <a:rPr lang="en-US" sz="1200" kern="1200" dirty="0" smtClean="0">
                <a:solidFill>
                  <a:schemeClr val="tx1"/>
                </a:solidFill>
                <a:effectLst/>
                <a:latin typeface="+mn-lt"/>
                <a:ea typeface="+mn-ea"/>
                <a:cs typeface="+mn-cs"/>
              </a:rPr>
              <a:t> are a standard replacement for phenyl in drugs.  The longer C-S bond makes it </a:t>
            </a:r>
            <a:r>
              <a:rPr lang="en-US" sz="1200" kern="1200" dirty="0" err="1" smtClean="0">
                <a:solidFill>
                  <a:schemeClr val="tx1"/>
                </a:solidFill>
                <a:effectLst/>
                <a:latin typeface="+mn-lt"/>
                <a:ea typeface="+mn-ea"/>
                <a:cs typeface="+mn-cs"/>
              </a:rPr>
              <a:t>sterically</a:t>
            </a:r>
            <a:r>
              <a:rPr lang="en-US" sz="1200" kern="1200" dirty="0" smtClean="0">
                <a:solidFill>
                  <a:schemeClr val="tx1"/>
                </a:solidFill>
                <a:effectLst/>
                <a:latin typeface="+mn-lt"/>
                <a:ea typeface="+mn-ea"/>
                <a:cs typeface="+mn-cs"/>
              </a:rPr>
              <a:t> similar to a 6 member ring aromatic.  </a:t>
            </a:r>
            <a:r>
              <a:rPr lang="en-US" baseline="0" dirty="0" smtClean="0"/>
              <a:t>However, chemically, it is not classified as an amphetamine or </a:t>
            </a:r>
            <a:r>
              <a:rPr lang="en-US" baseline="0" dirty="0" err="1" smtClean="0"/>
              <a:t>phenethylamine</a:t>
            </a:r>
            <a:r>
              <a:rPr lang="en-US" baseline="0" dirty="0" smtClean="0"/>
              <a:t>.  According to a 2010 article published in the European Journal of Pharmacology, it is a norepinephrine and dopamine reuptake inhibitor with little activity as a serotonin reuptake inhibitor.  Under the analog act, it can be considered as a methamphetamine analog, but it differs more than most compounds successfully argued under the analog act. </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4EAE732-064C-4E15-A1E8-C3A5F65DEF40}" type="slidenum">
              <a:rPr lang="en-US" smtClean="0"/>
              <a:pPr/>
              <a:t>32</a:t>
            </a:fld>
            <a:endParaRPr lang="en-US"/>
          </a:p>
        </p:txBody>
      </p:sp>
    </p:spTree>
    <p:extLst>
      <p:ext uri="{BB962C8B-B14F-4D97-AF65-F5344CB8AC3E}">
        <p14:creationId xmlns:p14="http://schemas.microsoft.com/office/powerpoint/2010/main" val="15667413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general, synthetic</a:t>
            </a:r>
            <a:r>
              <a:rPr lang="en-US" baseline="0" dirty="0" smtClean="0"/>
              <a:t> </a:t>
            </a:r>
            <a:r>
              <a:rPr lang="en-US" baseline="0" dirty="0" err="1" smtClean="0"/>
              <a:t>cathinones</a:t>
            </a:r>
            <a:r>
              <a:rPr lang="en-US" baseline="0" dirty="0" smtClean="0"/>
              <a:t> cause an increase in the extracellular </a:t>
            </a:r>
            <a:r>
              <a:rPr lang="en-US" baseline="0" dirty="0" err="1" smtClean="0"/>
              <a:t>councentrations</a:t>
            </a:r>
            <a:r>
              <a:rPr lang="en-US" baseline="0" dirty="0" smtClean="0"/>
              <a:t> of the neurotransmitters dopamine, </a:t>
            </a:r>
            <a:r>
              <a:rPr lang="en-US" baseline="0" dirty="0" err="1" smtClean="0"/>
              <a:t>norephinephine</a:t>
            </a:r>
            <a:r>
              <a:rPr lang="en-US" baseline="0" dirty="0" smtClean="0"/>
              <a:t> and serotonin.  </a:t>
            </a:r>
            <a:r>
              <a:rPr lang="en-US" dirty="0" smtClean="0"/>
              <a:t>Some</a:t>
            </a:r>
            <a:r>
              <a:rPr lang="en-US" baseline="0" dirty="0" smtClean="0"/>
              <a:t> are selective for while others are nonselective.  The increase in extracellular concentrations of neurotransmitters can be due inhibiting their reuptake, increasing their release or both.  </a:t>
            </a:r>
          </a:p>
          <a:p>
            <a:endParaRPr lang="en-US" baseline="0" dirty="0" smtClean="0"/>
          </a:p>
          <a:p>
            <a:r>
              <a:rPr lang="en-US" baseline="0" dirty="0" smtClean="0"/>
              <a:t>The most commonly reported signs and symptoms of synthetic cathinone intoxication are sympathomimetic, cardiovascular, and CNS overstimulation.  Neuropsychiatric effects have also been reported in many cases.  </a:t>
            </a:r>
          </a:p>
          <a:p>
            <a:endParaRPr lang="en-US" baseline="0" dirty="0" smtClean="0"/>
          </a:p>
          <a:p>
            <a:r>
              <a:rPr lang="en-US" baseline="0" dirty="0" smtClean="0"/>
              <a:t>Because the manufacturers of bath salts products are not subject to any kind of regulations they can very quickly adjust to changes in the legislation.  As indicated in this presentation MDPV, </a:t>
            </a:r>
            <a:r>
              <a:rPr lang="en-US" baseline="0" dirty="0" err="1" smtClean="0"/>
              <a:t>methylone</a:t>
            </a:r>
            <a:r>
              <a:rPr lang="en-US" baseline="0" dirty="0" smtClean="0"/>
              <a:t>, and </a:t>
            </a:r>
            <a:r>
              <a:rPr lang="en-US" baseline="0" dirty="0" err="1" smtClean="0"/>
              <a:t>mephedrone</a:t>
            </a:r>
            <a:r>
              <a:rPr lang="en-US" baseline="0" dirty="0" smtClean="0"/>
              <a:t> were already schedule 1 substances by the time many of the in vitro and in vivo pharmacological studies could be properly conducted.  </a:t>
            </a:r>
          </a:p>
          <a:p>
            <a:endParaRPr lang="en-US" baseline="0" dirty="0" smtClean="0"/>
          </a:p>
          <a:p>
            <a:r>
              <a:rPr lang="en-US" baseline="0" dirty="0" smtClean="0"/>
              <a:t>The effects of various substitutions on the </a:t>
            </a:r>
            <a:r>
              <a:rPr lang="en-US" baseline="0" dirty="0" err="1" smtClean="0"/>
              <a:t>phenethylamine</a:t>
            </a:r>
            <a:r>
              <a:rPr lang="en-US" baseline="0" dirty="0" smtClean="0"/>
              <a:t> core structure have been studied and the effects of various substitutions documented. </a:t>
            </a:r>
            <a:r>
              <a:rPr lang="en-US" baseline="0" dirty="0"/>
              <a:t> </a:t>
            </a:r>
            <a:r>
              <a:rPr lang="en-US" baseline="0" dirty="0" smtClean="0"/>
              <a:t> Many of these compounds are expected to have similar pharmacology associated with increased extracellular concentrations of key neurotransmitters.</a:t>
            </a:r>
          </a:p>
        </p:txBody>
      </p:sp>
      <p:sp>
        <p:nvSpPr>
          <p:cNvPr id="4" name="Slide Number Placeholder 3"/>
          <p:cNvSpPr>
            <a:spLocks noGrp="1"/>
          </p:cNvSpPr>
          <p:nvPr>
            <p:ph type="sldNum" sz="quarter" idx="10"/>
          </p:nvPr>
        </p:nvSpPr>
        <p:spPr/>
        <p:txBody>
          <a:bodyPr/>
          <a:lstStyle/>
          <a:p>
            <a:fld id="{64EAE732-064C-4E15-A1E8-C3A5F65DEF40}" type="slidenum">
              <a:rPr lang="en-US" smtClean="0"/>
              <a:pPr/>
              <a:t>33</a:t>
            </a:fld>
            <a:endParaRPr lang="en-US"/>
          </a:p>
        </p:txBody>
      </p:sp>
    </p:spTree>
    <p:extLst>
      <p:ext uri="{BB962C8B-B14F-4D97-AF65-F5344CB8AC3E}">
        <p14:creationId xmlns:p14="http://schemas.microsoft.com/office/powerpoint/2010/main" val="1909612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In</a:t>
            </a:r>
            <a:r>
              <a:rPr lang="en-US" sz="1200" b="0" kern="1200" baseline="0" dirty="0" smtClean="0">
                <a:solidFill>
                  <a:schemeClr val="tx1"/>
                </a:solidFill>
                <a:effectLst/>
                <a:latin typeface="+mn-lt"/>
                <a:ea typeface="+mn-ea"/>
                <a:cs typeface="+mn-cs"/>
              </a:rPr>
              <a:t> 2004, there was a move toward combing the pharmaceutical literature for novel compounds with production moving from clandestine labs to large industrial chemical suppliers.  These compounds are often sold and referred to as “research chemicals” </a:t>
            </a:r>
          </a:p>
          <a:p>
            <a:endParaRPr lang="en-US" sz="1200" b="0"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“Future Synthetic Drugs of Abuse”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Donald A. Cooper, DEA, McLean, Virginia (1988) </a:t>
            </a:r>
          </a:p>
          <a:p>
            <a:r>
              <a:rPr lang="en-US" sz="1200" kern="1200" dirty="0" smtClean="0">
                <a:solidFill>
                  <a:schemeClr val="tx1"/>
                </a:solidFill>
                <a:effectLst/>
                <a:latin typeface="+mn-lt"/>
                <a:ea typeface="+mn-ea"/>
                <a:cs typeface="+mn-cs"/>
              </a:rPr>
              <a:t>• Consumer preferences and law enforcement </a:t>
            </a:r>
          </a:p>
          <a:p>
            <a:r>
              <a:rPr lang="en-US" sz="1200" kern="1200" dirty="0" smtClean="0">
                <a:solidFill>
                  <a:schemeClr val="tx1"/>
                </a:solidFill>
                <a:effectLst/>
                <a:latin typeface="+mn-lt"/>
                <a:ea typeface="+mn-ea"/>
                <a:cs typeface="+mn-cs"/>
              </a:rPr>
              <a:t>activities are the two dominate forces affecting today's illicit drug markets. </a:t>
            </a:r>
          </a:p>
          <a:p>
            <a:r>
              <a:rPr lang="en-US" sz="1200" kern="1200" dirty="0" smtClean="0">
                <a:solidFill>
                  <a:schemeClr val="tx1"/>
                </a:solidFill>
                <a:effectLst/>
                <a:latin typeface="+mn-lt"/>
                <a:ea typeface="+mn-ea"/>
                <a:cs typeface="+mn-cs"/>
              </a:rPr>
              <a:t>• While staying within the confines of consumer demand, the clandestine chemist of the future will synthesize those drugs having the highest possible potency in an effort to limit his exposure to law enforcement activities and to expand his illicit business as well.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is unclear who has initiated selection of specific substances and what prompts chemical suppliers to include in product lines </a:t>
            </a:r>
          </a:p>
          <a:p>
            <a:r>
              <a:rPr lang="en-US" sz="1200" kern="1200" dirty="0" smtClean="0">
                <a:solidFill>
                  <a:schemeClr val="tx1"/>
                </a:solidFill>
                <a:effectLst/>
                <a:latin typeface="+mn-lt"/>
                <a:ea typeface="+mn-ea"/>
                <a:cs typeface="+mn-cs"/>
              </a:rPr>
              <a:t>—  US is experiencing a delayed response relative to European drug markets </a:t>
            </a:r>
          </a:p>
          <a:p>
            <a:endParaRPr lang="en-US" dirty="0" smtClean="0"/>
          </a:p>
          <a:p>
            <a:r>
              <a:rPr lang="en-US" sz="1200" b="0" i="0" u="none" strike="noStrike" kern="1200" baseline="0" dirty="0" smtClean="0">
                <a:solidFill>
                  <a:schemeClr val="tx1"/>
                </a:solidFill>
                <a:latin typeface="+mn-lt"/>
                <a:ea typeface="+mn-ea"/>
                <a:cs typeface="+mn-cs"/>
              </a:rPr>
              <a:t>The internet provides virtually unlimited access to medical information and a forum for discussion of numerous health-related</a:t>
            </a:r>
          </a:p>
          <a:p>
            <a:r>
              <a:rPr lang="en-US" sz="1200" b="0" i="0" u="none" strike="noStrike" kern="1200" baseline="0" dirty="0" smtClean="0">
                <a:solidFill>
                  <a:schemeClr val="tx1"/>
                </a:solidFill>
                <a:latin typeface="+mn-lt"/>
                <a:ea typeface="+mn-ea"/>
                <a:cs typeface="+mn-cs"/>
              </a:rPr>
              <a:t>topics to over one billion people globally. Unfortunately, it also facilitates the dissemination of potentially hazardous</a:t>
            </a:r>
          </a:p>
          <a:p>
            <a:r>
              <a:rPr lang="en-US" sz="1200" b="0" i="0" u="none" strike="noStrike" kern="1200" baseline="0" dirty="0" smtClean="0">
                <a:solidFill>
                  <a:schemeClr val="tx1"/>
                </a:solidFill>
                <a:latin typeface="+mn-lt"/>
                <a:ea typeface="+mn-ea"/>
                <a:cs typeface="+mn-cs"/>
              </a:rPr>
              <a:t>substances by providing an alternative source of illicit and prescription drugs.  Furthermore, not only can drugs</a:t>
            </a:r>
          </a:p>
          <a:p>
            <a:r>
              <a:rPr lang="en-US" sz="1200" b="0" i="0" u="none" strike="noStrike" kern="1200" baseline="0" dirty="0" smtClean="0">
                <a:solidFill>
                  <a:schemeClr val="tx1"/>
                </a:solidFill>
                <a:latin typeface="+mn-lt"/>
                <a:ea typeface="+mn-ea"/>
                <a:cs typeface="+mn-cs"/>
              </a:rPr>
              <a:t>be obtained through the internet, but also instructions, advice, and first-person accounts of drug abuse practices.</a:t>
            </a:r>
            <a:endParaRPr lang="en-US" dirty="0"/>
          </a:p>
        </p:txBody>
      </p:sp>
      <p:sp>
        <p:nvSpPr>
          <p:cNvPr id="4" name="Slide Number Placeholder 3"/>
          <p:cNvSpPr>
            <a:spLocks noGrp="1"/>
          </p:cNvSpPr>
          <p:nvPr>
            <p:ph type="sldNum" sz="quarter" idx="10"/>
          </p:nvPr>
        </p:nvSpPr>
        <p:spPr/>
        <p:txBody>
          <a:bodyPr/>
          <a:lstStyle/>
          <a:p>
            <a:fld id="{64EAE732-064C-4E15-A1E8-C3A5F65DEF40}" type="slidenum">
              <a:rPr lang="en-US" smtClean="0"/>
              <a:pPr/>
              <a:t>5</a:t>
            </a:fld>
            <a:endParaRPr lang="en-US"/>
          </a:p>
        </p:txBody>
      </p:sp>
    </p:spTree>
    <p:extLst>
      <p:ext uri="{BB962C8B-B14F-4D97-AF65-F5344CB8AC3E}">
        <p14:creationId xmlns:p14="http://schemas.microsoft.com/office/powerpoint/2010/main" val="4245195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Recreational doses enhance mood and increase alertness according to clinical reports</a:t>
            </a:r>
          </a:p>
          <a:p>
            <a:r>
              <a:rPr lang="en-US" sz="1200" b="0" kern="1200" dirty="0" smtClean="0">
                <a:solidFill>
                  <a:schemeClr val="tx1"/>
                </a:solidFill>
                <a:effectLst/>
                <a:latin typeface="+mn-lt"/>
                <a:ea typeface="+mn-ea"/>
                <a:cs typeface="+mn-cs"/>
              </a:rPr>
              <a:t>Higher or repeated doses can lead to dangerous cardiovascular and neurological complications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effectLst/>
                <a:latin typeface="+mn-lt"/>
                <a:ea typeface="+mn-ea"/>
                <a:cs typeface="+mn-cs"/>
              </a:rPr>
              <a:t>A few interesting quotes from some of these websites can highlight some of these desirable effects.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The big effect of MDPV... Concentration/focus levels go off the scale – I can only concentrate on one thing a time</a:t>
            </a:r>
          </a:p>
          <a:p>
            <a:r>
              <a:rPr lang="en-US" sz="1200" b="0" kern="1200" dirty="0" smtClean="0">
                <a:solidFill>
                  <a:schemeClr val="tx1"/>
                </a:solidFill>
                <a:effectLst/>
                <a:latin typeface="+mn-lt"/>
                <a:ea typeface="+mn-ea"/>
                <a:cs typeface="+mn-cs"/>
              </a:rPr>
              <a:t>I believe that MDPV should be considered more of a study aid. So if I've got a pile of emails to write, or a CD collection to re-organize, I might use MDPV. </a:t>
            </a:r>
          </a:p>
          <a:p>
            <a:endParaRPr lang="en-US"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I have been actively looking for a good legal stimulant drug for a long time </a:t>
            </a:r>
            <a:r>
              <a:rPr lang="en-US" sz="1200" b="0" kern="1200" dirty="0" err="1" smtClean="0">
                <a:solidFill>
                  <a:schemeClr val="tx1"/>
                </a:solidFill>
                <a:effectLst/>
                <a:latin typeface="+mn-lt"/>
                <a:ea typeface="+mn-ea"/>
                <a:cs typeface="+mn-cs"/>
              </a:rPr>
              <a:t>because..well..as</a:t>
            </a:r>
            <a:r>
              <a:rPr lang="en-US" sz="1200" b="0" kern="1200" dirty="0" smtClean="0">
                <a:solidFill>
                  <a:schemeClr val="tx1"/>
                </a:solidFill>
                <a:effectLst/>
                <a:latin typeface="+mn-lt"/>
                <a:ea typeface="+mn-ea"/>
                <a:cs typeface="+mn-cs"/>
              </a:rPr>
              <a:t> with many of us approaching middle age in the early 21st century, I hate my job but am stuck in it for the time being. When I hate my job, I have no motivation to do the work. And I have plenty of work to do, all of which I have been having difficultly finding the energy for. </a:t>
            </a:r>
          </a:p>
          <a:p>
            <a:r>
              <a:rPr lang="en-US" sz="1200" b="0" kern="1200" dirty="0" smtClean="0">
                <a:solidFill>
                  <a:schemeClr val="tx1"/>
                </a:solidFill>
                <a:effectLst/>
                <a:latin typeface="+mn-lt"/>
                <a:ea typeface="+mn-ea"/>
                <a:cs typeface="+mn-cs"/>
              </a:rPr>
              <a:t>I suffer from mild depression, and when it occurs I find myself becoming emotionless, </a:t>
            </a:r>
            <a:r>
              <a:rPr lang="en-US" sz="1200" b="0" kern="1200" dirty="0" err="1" smtClean="0">
                <a:solidFill>
                  <a:schemeClr val="tx1"/>
                </a:solidFill>
                <a:effectLst/>
                <a:latin typeface="+mn-lt"/>
                <a:ea typeface="+mn-ea"/>
                <a:cs typeface="+mn-cs"/>
              </a:rPr>
              <a:t>unstimulated</a:t>
            </a:r>
            <a:r>
              <a:rPr lang="en-US" sz="1200" b="0" kern="1200" dirty="0" smtClean="0">
                <a:solidFill>
                  <a:schemeClr val="tx1"/>
                </a:solidFill>
                <a:effectLst/>
                <a:latin typeface="+mn-lt"/>
                <a:ea typeface="+mn-ea"/>
                <a:cs typeface="+mn-cs"/>
              </a:rPr>
              <a:t> by anything, and I find my attention span shrinking to absolutely nil. I cannot concentrate in this state. I become socially withdrawn without any desire to interact with anyone. My libido vanishes and I have no sexual desire. </a:t>
            </a:r>
          </a:p>
          <a:p>
            <a:r>
              <a:rPr lang="en-US" sz="1200" b="0" kern="1200" dirty="0" smtClean="0">
                <a:solidFill>
                  <a:schemeClr val="tx1"/>
                </a:solidFill>
                <a:effectLst/>
                <a:latin typeface="+mn-lt"/>
                <a:ea typeface="+mn-ea"/>
                <a:cs typeface="+mn-cs"/>
              </a:rPr>
              <a:t>For the first time in a long time, I felt motivated and alert. This will be a useful substance for a depressed person who hates anti-depressants. Self-medication is a risky business, but at the end of the day so is Big-</a:t>
            </a:r>
            <a:r>
              <a:rPr lang="en-US" sz="1200" b="0" kern="1200" dirty="0" err="1" smtClean="0">
                <a:solidFill>
                  <a:schemeClr val="tx1"/>
                </a:solidFill>
                <a:effectLst/>
                <a:latin typeface="+mn-lt"/>
                <a:ea typeface="+mn-ea"/>
                <a:cs typeface="+mn-cs"/>
              </a:rPr>
              <a:t>pharma</a:t>
            </a:r>
            <a:r>
              <a:rPr lang="en-US" sz="1200" b="0" kern="1200" dirty="0" smtClean="0">
                <a:solidFill>
                  <a:schemeClr val="tx1"/>
                </a:solidFill>
                <a:effectLst/>
                <a:latin typeface="+mn-lt"/>
                <a:ea typeface="+mn-ea"/>
                <a:cs typeface="+mn-cs"/>
              </a:rPr>
              <a:t>. </a:t>
            </a:r>
          </a:p>
          <a:p>
            <a:r>
              <a:rPr lang="en-US" sz="1200" b="0" kern="1200" dirty="0" smtClean="0">
                <a:solidFill>
                  <a:schemeClr val="tx1"/>
                </a:solidFill>
                <a:effectLst/>
                <a:latin typeface="+mn-lt"/>
                <a:ea typeface="+mn-ea"/>
                <a:cs typeface="+mn-cs"/>
              </a:rPr>
              <a:t>MDPV experiences are rife with abuse of this drug...</a:t>
            </a:r>
            <a:r>
              <a:rPr lang="en-US" sz="1200" b="0" kern="1200" dirty="0" err="1" smtClean="0">
                <a:solidFill>
                  <a:schemeClr val="tx1"/>
                </a:solidFill>
                <a:effectLst/>
                <a:latin typeface="+mn-lt"/>
                <a:ea typeface="+mn-ea"/>
                <a:cs typeface="+mn-cs"/>
              </a:rPr>
              <a:t>feinding</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redosing</a:t>
            </a:r>
            <a:r>
              <a:rPr lang="en-US" sz="1200" b="0" kern="1200" dirty="0" smtClean="0">
                <a:solidFill>
                  <a:schemeClr val="tx1"/>
                </a:solidFill>
                <a:effectLst/>
                <a:latin typeface="+mn-lt"/>
                <a:ea typeface="+mn-ea"/>
                <a:cs typeface="+mn-cs"/>
              </a:rPr>
              <a:t>, addiction, and overuse. MDPV should be taken in small doses and NEVER </a:t>
            </a:r>
            <a:r>
              <a:rPr lang="en-US" sz="1200" b="0" kern="1200" dirty="0" err="1" smtClean="0">
                <a:solidFill>
                  <a:schemeClr val="tx1"/>
                </a:solidFill>
                <a:effectLst/>
                <a:latin typeface="+mn-lt"/>
                <a:ea typeface="+mn-ea"/>
                <a:cs typeface="+mn-cs"/>
              </a:rPr>
              <a:t>redosed</a:t>
            </a:r>
            <a:r>
              <a:rPr lang="en-US" sz="1200" b="0" kern="1200" dirty="0" smtClean="0">
                <a:solidFill>
                  <a:schemeClr val="tx1"/>
                </a:solidFill>
                <a:effectLst/>
                <a:latin typeface="+mn-lt"/>
                <a:ea typeface="+mn-ea"/>
                <a:cs typeface="+mn-cs"/>
              </a:rPr>
              <a:t> within 24 hours.</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MDPV, in my opinion, is a 'work' drug like coffee. </a:t>
            </a:r>
          </a:p>
          <a:p>
            <a:endParaRPr lang="en-US" b="0" dirty="0"/>
          </a:p>
        </p:txBody>
      </p:sp>
      <p:sp>
        <p:nvSpPr>
          <p:cNvPr id="4" name="Slide Number Placeholder 3"/>
          <p:cNvSpPr>
            <a:spLocks noGrp="1"/>
          </p:cNvSpPr>
          <p:nvPr>
            <p:ph type="sldNum" sz="quarter" idx="10"/>
          </p:nvPr>
        </p:nvSpPr>
        <p:spPr/>
        <p:txBody>
          <a:bodyPr/>
          <a:lstStyle/>
          <a:p>
            <a:fld id="{64EAE732-064C-4E15-A1E8-C3A5F65DEF40}" type="slidenum">
              <a:rPr lang="en-US" smtClean="0"/>
              <a:pPr/>
              <a:t>6</a:t>
            </a:fld>
            <a:endParaRPr lang="en-US"/>
          </a:p>
        </p:txBody>
      </p:sp>
    </p:spTree>
    <p:extLst>
      <p:ext uri="{BB962C8B-B14F-4D97-AF65-F5344CB8AC3E}">
        <p14:creationId xmlns:p14="http://schemas.microsoft.com/office/powerpoint/2010/main" val="1579177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Synthetic </a:t>
            </a:r>
            <a:r>
              <a:rPr lang="en-US" sz="1200" b="0" kern="1200" dirty="0" err="1" smtClean="0">
                <a:solidFill>
                  <a:schemeClr val="tx1"/>
                </a:solidFill>
                <a:effectLst/>
                <a:latin typeface="+mn-lt"/>
                <a:ea typeface="+mn-ea"/>
                <a:cs typeface="+mn-cs"/>
              </a:rPr>
              <a:t>cathinones</a:t>
            </a:r>
            <a:r>
              <a:rPr lang="en-US" sz="1200" b="0" kern="1200" baseline="0" dirty="0" smtClean="0">
                <a:solidFill>
                  <a:schemeClr val="tx1"/>
                </a:solidFill>
                <a:effectLst/>
                <a:latin typeface="+mn-lt"/>
                <a:ea typeface="+mn-ea"/>
                <a:cs typeface="+mn-cs"/>
              </a:rPr>
              <a:t> are often p</a:t>
            </a:r>
            <a:r>
              <a:rPr lang="en-US" sz="1200" b="0" kern="1200" dirty="0" smtClean="0">
                <a:solidFill>
                  <a:schemeClr val="tx1"/>
                </a:solidFill>
                <a:effectLst/>
                <a:latin typeface="+mn-lt"/>
                <a:ea typeface="+mn-ea"/>
                <a:cs typeface="+mn-cs"/>
              </a:rPr>
              <a:t>urchased as “legal highs” that mimic the effects of cocaine, methamphetamine and MDMA, which we will get into a little later why</a:t>
            </a:r>
            <a:r>
              <a:rPr lang="en-US" sz="1200" b="0" kern="1200" baseline="0" dirty="0" smtClean="0">
                <a:solidFill>
                  <a:schemeClr val="tx1"/>
                </a:solidFill>
                <a:effectLst/>
                <a:latin typeface="+mn-lt"/>
                <a:ea typeface="+mn-ea"/>
                <a:cs typeface="+mn-cs"/>
              </a:rPr>
              <a:t> this is not surprising.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They are labeled, “Not for Human Consumption”, this is clearly not the true intention of those selling or purchasing these products.  </a:t>
            </a:r>
          </a:p>
          <a:p>
            <a:r>
              <a:rPr lang="en-US" sz="1200" kern="1200" dirty="0" smtClean="0">
                <a:solidFill>
                  <a:schemeClr val="tx1"/>
                </a:solidFill>
                <a:effectLst/>
                <a:latin typeface="+mn-lt"/>
                <a:ea typeface="+mn-ea"/>
                <a:cs typeface="+mn-cs"/>
              </a:rPr>
              <a:t>Existing laws did not restrict these drugs when they first hit the market, however, state legislatures quickly acted to ban their sales. </a:t>
            </a:r>
          </a:p>
          <a:p>
            <a:r>
              <a:rPr lang="en-US" sz="1200" kern="1200" dirty="0" smtClean="0">
                <a:solidFill>
                  <a:schemeClr val="tx1"/>
                </a:solidFill>
                <a:effectLst/>
                <a:latin typeface="+mn-lt"/>
                <a:ea typeface="+mn-ea"/>
                <a:cs typeface="+mn-cs"/>
              </a:rPr>
              <a:t>The active ingredients in</a:t>
            </a:r>
            <a:r>
              <a:rPr lang="en-US" sz="1200" kern="1200" baseline="0" dirty="0" smtClean="0">
                <a:solidFill>
                  <a:schemeClr val="tx1"/>
                </a:solidFill>
                <a:effectLst/>
                <a:latin typeface="+mn-lt"/>
                <a:ea typeface="+mn-ea"/>
                <a:cs typeface="+mn-cs"/>
              </a:rPr>
              <a:t> the first wave of synthetic </a:t>
            </a:r>
            <a:r>
              <a:rPr lang="en-US" sz="1200" kern="1200" baseline="0" dirty="0" err="1" smtClean="0">
                <a:solidFill>
                  <a:schemeClr val="tx1"/>
                </a:solidFill>
                <a:effectLst/>
                <a:latin typeface="+mn-lt"/>
                <a:ea typeface="+mn-ea"/>
                <a:cs typeface="+mn-cs"/>
              </a:rPr>
              <a:t>cathinones</a:t>
            </a:r>
            <a:r>
              <a:rPr lang="en-US" sz="1200" kern="1200" baseline="0" dirty="0" smtClean="0">
                <a:solidFill>
                  <a:schemeClr val="tx1"/>
                </a:solidFill>
                <a:effectLst/>
                <a:latin typeface="+mn-lt"/>
                <a:ea typeface="+mn-ea"/>
                <a:cs typeface="+mn-cs"/>
              </a:rPr>
              <a:t> were </a:t>
            </a:r>
            <a:r>
              <a:rPr lang="en-US" sz="1200" kern="1200" dirty="0" smtClean="0">
                <a:solidFill>
                  <a:schemeClr val="tx1"/>
                </a:solidFill>
                <a:effectLst/>
                <a:latin typeface="+mn-lt"/>
                <a:ea typeface="+mn-ea"/>
                <a:cs typeface="+mn-cs"/>
              </a:rPr>
              <a:t>the stimulants </a:t>
            </a:r>
            <a:r>
              <a:rPr lang="en-US" sz="1200" kern="1200" dirty="0" err="1" smtClean="0">
                <a:solidFill>
                  <a:schemeClr val="tx1"/>
                </a:solidFill>
                <a:effectLst/>
                <a:latin typeface="+mn-lt"/>
                <a:ea typeface="+mn-ea"/>
                <a:cs typeface="+mn-cs"/>
              </a:rPr>
              <a:t>mephedrone</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methylone</a:t>
            </a:r>
            <a:r>
              <a:rPr lang="en-US" sz="1200" kern="1200" baseline="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methylenedioxypyrovalerone</a:t>
            </a:r>
            <a:r>
              <a:rPr lang="en-US" sz="1200" kern="1200" dirty="0" smtClean="0">
                <a:solidFill>
                  <a:schemeClr val="tx1"/>
                </a:solidFill>
                <a:effectLst/>
                <a:latin typeface="+mn-lt"/>
                <a:ea typeface="+mn-ea"/>
                <a:cs typeface="+mn-cs"/>
              </a:rPr>
              <a:t> (MDPV).</a:t>
            </a:r>
            <a:r>
              <a:rPr lang="en-US" sz="1200"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"Bath salts" were</a:t>
            </a:r>
            <a:r>
              <a:rPr lang="en-US" sz="1200" kern="1200" baseline="0" dirty="0" smtClean="0">
                <a:solidFill>
                  <a:schemeClr val="tx1"/>
                </a:solidFill>
                <a:effectLst/>
                <a:latin typeface="+mn-lt"/>
                <a:ea typeface="+mn-ea"/>
                <a:cs typeface="+mn-cs"/>
              </a:rPr>
              <a:t> found</a:t>
            </a:r>
            <a:r>
              <a:rPr lang="en-US" sz="1200" kern="1200" dirty="0" smtClean="0">
                <a:solidFill>
                  <a:schemeClr val="tx1"/>
                </a:solidFill>
                <a:effectLst/>
                <a:latin typeface="+mn-lt"/>
                <a:ea typeface="+mn-ea"/>
                <a:cs typeface="+mn-cs"/>
              </a:rPr>
              <a:t> in convenience stores, discount tobacco outlets, gas stations, pawnshops, tattoo parlors, truck stops and other locations.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danger with most “legal” substances used to get high is that they were developed and tested for some other purpose, and often include warnings about potential dangers or consequences of misusing them. When they are used to get high, the side effects and consequences are essentially unknown. But often those side effects produce serious risks to both physical and mental health. Unfortunately, these only become apparent after the fact, and can lead to permanent impairment or death. </a:t>
            </a:r>
          </a:p>
          <a:p>
            <a:endParaRPr lang="en-US" dirty="0"/>
          </a:p>
        </p:txBody>
      </p:sp>
      <p:sp>
        <p:nvSpPr>
          <p:cNvPr id="4" name="Slide Number Placeholder 3"/>
          <p:cNvSpPr>
            <a:spLocks noGrp="1"/>
          </p:cNvSpPr>
          <p:nvPr>
            <p:ph type="sldNum" sz="quarter" idx="10"/>
          </p:nvPr>
        </p:nvSpPr>
        <p:spPr/>
        <p:txBody>
          <a:bodyPr/>
          <a:lstStyle/>
          <a:p>
            <a:fld id="{64EAE732-064C-4E15-A1E8-C3A5F65DEF40}" type="slidenum">
              <a:rPr lang="en-US" smtClean="0"/>
              <a:pPr/>
              <a:t>7</a:t>
            </a:fld>
            <a:endParaRPr lang="en-US"/>
          </a:p>
        </p:txBody>
      </p:sp>
    </p:spTree>
    <p:extLst>
      <p:ext uri="{BB962C8B-B14F-4D97-AF65-F5344CB8AC3E}">
        <p14:creationId xmlns:p14="http://schemas.microsoft.com/office/powerpoint/2010/main" val="3920090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There were 304 calls to US Poison Control Centers regarding bath salts in 2010.  Then, that number sky-rocketed to 6138 –a 20-fold increase</a:t>
            </a:r>
          </a:p>
          <a:p>
            <a:r>
              <a:rPr lang="en-US" sz="1200" kern="1200" dirty="0" smtClean="0">
                <a:solidFill>
                  <a:schemeClr val="tx1"/>
                </a:solidFill>
                <a:effectLst/>
                <a:latin typeface="+mn-lt"/>
                <a:ea typeface="+mn-ea"/>
                <a:cs typeface="+mn-cs"/>
              </a:rPr>
              <a:t>The number of calls appears to decrease in 2012 – this is likely not because there was a significant decrease in the use/abuse of bath salts but likely that the users became more savvy and physicians became more experienced at treating patients presenting with the symptoms associated with the use of synthetic cathinone compounds</a:t>
            </a:r>
          </a:p>
          <a:p>
            <a:r>
              <a:rPr lang="en-US" sz="1200" kern="1200" dirty="0" smtClean="0">
                <a:solidFill>
                  <a:schemeClr val="tx1"/>
                </a:solidFill>
                <a:effectLst/>
                <a:latin typeface="+mn-lt"/>
                <a:ea typeface="+mn-ea"/>
                <a:cs typeface="+mn-cs"/>
              </a:rPr>
              <a:t>DEA Seizures</a:t>
            </a:r>
          </a:p>
          <a:p>
            <a:r>
              <a:rPr lang="en-US" sz="1200" kern="1200" dirty="0" smtClean="0">
                <a:solidFill>
                  <a:schemeClr val="tx1"/>
                </a:solidFill>
                <a:effectLst/>
                <a:latin typeface="+mn-lt"/>
                <a:ea typeface="+mn-ea"/>
                <a:cs typeface="+mn-cs"/>
              </a:rPr>
              <a:t>2008 – 14 reports in 8 states</a:t>
            </a:r>
          </a:p>
          <a:p>
            <a:r>
              <a:rPr lang="en-US" sz="1200" kern="1200" dirty="0" smtClean="0">
                <a:solidFill>
                  <a:schemeClr val="tx1"/>
                </a:solidFill>
                <a:effectLst/>
                <a:latin typeface="+mn-lt"/>
                <a:ea typeface="+mn-ea"/>
                <a:cs typeface="+mn-cs"/>
              </a:rPr>
              <a:t>2010 – 290 reports in 21 states</a:t>
            </a:r>
          </a:p>
          <a:p>
            <a:endParaRPr lang="en-US" dirty="0"/>
          </a:p>
        </p:txBody>
      </p:sp>
      <p:sp>
        <p:nvSpPr>
          <p:cNvPr id="4" name="Slide Number Placeholder 3"/>
          <p:cNvSpPr>
            <a:spLocks noGrp="1"/>
          </p:cNvSpPr>
          <p:nvPr>
            <p:ph type="sldNum" sz="quarter" idx="10"/>
          </p:nvPr>
        </p:nvSpPr>
        <p:spPr/>
        <p:txBody>
          <a:bodyPr/>
          <a:lstStyle/>
          <a:p>
            <a:fld id="{64EAE732-064C-4E15-A1E8-C3A5F65DEF40}" type="slidenum">
              <a:rPr lang="en-US" smtClean="0"/>
              <a:pPr/>
              <a:t>8</a:t>
            </a:fld>
            <a:endParaRPr lang="en-US"/>
          </a:p>
        </p:txBody>
      </p:sp>
    </p:spTree>
    <p:extLst>
      <p:ext uri="{BB962C8B-B14F-4D97-AF65-F5344CB8AC3E}">
        <p14:creationId xmlns:p14="http://schemas.microsoft.com/office/powerpoint/2010/main" val="4249532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MDPV was the</a:t>
            </a:r>
            <a:r>
              <a:rPr lang="en-US" sz="1200" kern="1200" baseline="0" dirty="0" smtClean="0">
                <a:solidFill>
                  <a:schemeClr val="tx1"/>
                </a:solidFill>
                <a:effectLst/>
                <a:latin typeface="+mn-lt"/>
                <a:ea typeface="+mn-ea"/>
                <a:cs typeface="+mn-cs"/>
              </a:rPr>
              <a:t> synthetic cathinone most frequently detected in products sold in the United States.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Online discussion of MDPV began around 2005 with popularity increasing in late 2008 and escalating through 2009 with the first report of “bath salts” exposures to US Poison control centers in 2010 </a:t>
            </a:r>
          </a:p>
          <a:p>
            <a:r>
              <a:rPr lang="en-US" sz="1200" kern="1200" dirty="0" smtClean="0">
                <a:solidFill>
                  <a:schemeClr val="tx1"/>
                </a:solidFill>
                <a:effectLst/>
                <a:latin typeface="+mn-lt"/>
                <a:ea typeface="+mn-ea"/>
                <a:cs typeface="+mn-cs"/>
              </a:rPr>
              <a:t>MDPV is anecdotally reported as a ‘very smooth’ compound with ‘no side effects’ and little come-down effects while other users have reported the exact opposite.  The effects are strictly user reported, but appear to be highly dose dependent producing mild CNS stimulation at low doses, but a more potent high (similar to cocaine or methamphetamine) at higher doses. </a:t>
            </a:r>
          </a:p>
          <a:p>
            <a:r>
              <a:rPr lang="en-US" sz="1200" kern="1200" dirty="0" smtClean="0">
                <a:solidFill>
                  <a:schemeClr val="tx1"/>
                </a:solidFill>
                <a:effectLst/>
                <a:latin typeface="+mn-lt"/>
                <a:ea typeface="+mn-ea"/>
                <a:cs typeface="+mn-cs"/>
              </a:rPr>
              <a:t>Syracuse case was "ground zero" for bath salts craze, DEA says</a:t>
            </a:r>
          </a:p>
          <a:p>
            <a:r>
              <a:rPr lang="en-US" sz="1200" kern="1200" dirty="0" smtClean="0">
                <a:solidFill>
                  <a:schemeClr val="tx1"/>
                </a:solidFill>
                <a:effectLst/>
                <a:latin typeface="+mn-lt"/>
                <a:ea typeface="+mn-ea"/>
                <a:cs typeface="+mn-cs"/>
              </a:rPr>
              <a:t>The media was flooded with reports of suicidal, bizarre, and aggressive behavior.</a:t>
            </a:r>
          </a:p>
          <a:p>
            <a:r>
              <a:rPr lang="en-US" b="1" dirty="0" smtClean="0"/>
              <a:t>Man Accused In Bath Salts Case Enters Two Guilty Pleas</a:t>
            </a:r>
          </a:p>
          <a:p>
            <a:pPr lvl="1"/>
            <a:r>
              <a:rPr lang="en-US" dirty="0" smtClean="0"/>
              <a:t>brandished a deadly weapon and escaped from custody</a:t>
            </a:r>
          </a:p>
          <a:p>
            <a:r>
              <a:rPr lang="en-US" b="1" dirty="0" smtClean="0"/>
              <a:t>Man high on bath salts arrested for gun threat</a:t>
            </a:r>
          </a:p>
          <a:p>
            <a:pPr lvl="1"/>
            <a:r>
              <a:rPr lang="en-US" dirty="0" smtClean="0"/>
              <a:t>accused of pointing a rifle at family members</a:t>
            </a:r>
          </a:p>
          <a:p>
            <a:r>
              <a:rPr lang="en-US" b="1" dirty="0" smtClean="0"/>
              <a:t>Man high on 'bath salts' when he broke into home of deputy</a:t>
            </a:r>
          </a:p>
          <a:p>
            <a:pPr lvl="1"/>
            <a:r>
              <a:rPr lang="en-US" dirty="0" smtClean="0"/>
              <a:t>A Nicholas County man told sheriff's deputies he was high on "bath salts" when he allegedly tried to break into the home of a deputy</a:t>
            </a:r>
            <a:endParaRPr lang="en-US" b="1" dirty="0" smtClean="0"/>
          </a:p>
          <a:p>
            <a:r>
              <a:rPr lang="en-US" sz="1200" kern="1200" dirty="0" smtClean="0">
                <a:solidFill>
                  <a:schemeClr val="tx1"/>
                </a:solidFill>
                <a:effectLst/>
                <a:latin typeface="+mn-lt"/>
                <a:ea typeface="+mn-ea"/>
                <a:cs typeface="+mn-cs"/>
              </a:rPr>
              <a:t> </a:t>
            </a:r>
            <a:r>
              <a:rPr lang="en-US" dirty="0" smtClean="0"/>
              <a:t>Teenager 'steals goat and kills it while high on bath salts and dressed in women's underwear'</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4EAE732-064C-4E15-A1E8-C3A5F65DEF40}" type="slidenum">
              <a:rPr lang="en-US" smtClean="0"/>
              <a:pPr/>
              <a:t>9</a:t>
            </a:fld>
            <a:endParaRPr lang="en-US"/>
          </a:p>
        </p:txBody>
      </p:sp>
    </p:spTree>
    <p:extLst>
      <p:ext uri="{BB962C8B-B14F-4D97-AF65-F5344CB8AC3E}">
        <p14:creationId xmlns:p14="http://schemas.microsoft.com/office/powerpoint/2010/main" val="823385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Most newer recreational drugs belong to one of four chemical classes – </a:t>
            </a:r>
            <a:r>
              <a:rPr lang="en-US" sz="1200" kern="1200" dirty="0" err="1" smtClean="0">
                <a:solidFill>
                  <a:schemeClr val="tx1"/>
                </a:solidFill>
                <a:effectLst/>
                <a:latin typeface="+mn-lt"/>
                <a:ea typeface="+mn-ea"/>
                <a:cs typeface="+mn-cs"/>
              </a:rPr>
              <a:t>piperazines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piperidnes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tryrptamines</a:t>
            </a:r>
            <a:r>
              <a:rPr lang="en-US" sz="1200" kern="1200" dirty="0" smtClean="0">
                <a:solidFill>
                  <a:schemeClr val="tx1"/>
                </a:solidFill>
                <a:effectLst/>
                <a:latin typeface="+mn-lt"/>
                <a:ea typeface="+mn-ea"/>
                <a:cs typeface="+mn-cs"/>
              </a:rPr>
              <a:t>  or </a:t>
            </a:r>
            <a:r>
              <a:rPr lang="en-US" sz="1200" kern="1200" dirty="0" err="1" smtClean="0">
                <a:solidFill>
                  <a:schemeClr val="tx1"/>
                </a:solidFill>
                <a:effectLst/>
                <a:latin typeface="+mn-lt"/>
                <a:ea typeface="+mn-ea"/>
                <a:cs typeface="+mn-cs"/>
              </a:rPr>
              <a:t>phenethylamines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synthetic </a:t>
            </a:r>
            <a:r>
              <a:rPr lang="en-US" sz="1200" kern="1200" dirty="0" err="1" smtClean="0">
                <a:solidFill>
                  <a:schemeClr val="tx1"/>
                </a:solidFill>
                <a:effectLst/>
                <a:latin typeface="+mn-lt"/>
                <a:ea typeface="+mn-ea"/>
                <a:cs typeface="+mn-cs"/>
              </a:rPr>
              <a:t>cathinones</a:t>
            </a:r>
            <a:r>
              <a:rPr lang="en-US" sz="1200" kern="1200" dirty="0" smtClean="0">
                <a:solidFill>
                  <a:schemeClr val="tx1"/>
                </a:solidFill>
                <a:effectLst/>
                <a:latin typeface="+mn-lt"/>
                <a:ea typeface="+mn-ea"/>
                <a:cs typeface="+mn-cs"/>
              </a:rPr>
              <a:t> fall into the category of </a:t>
            </a:r>
            <a:r>
              <a:rPr lang="en-US" sz="1200" kern="1200" dirty="0" err="1" smtClean="0">
                <a:solidFill>
                  <a:schemeClr val="tx1"/>
                </a:solidFill>
                <a:effectLst/>
                <a:latin typeface="+mn-lt"/>
                <a:ea typeface="+mn-ea"/>
                <a:cs typeface="+mn-cs"/>
              </a:rPr>
              <a:t>phenethylamines</a:t>
            </a:r>
            <a:r>
              <a:rPr lang="en-US" sz="1200" kern="1200" dirty="0" smtClean="0">
                <a:solidFill>
                  <a:schemeClr val="tx1"/>
                </a:solidFill>
                <a:effectLst/>
                <a:latin typeface="+mn-lt"/>
                <a:ea typeface="+mn-ea"/>
                <a:cs typeface="+mn-cs"/>
              </a:rPr>
              <a:t> (CLICK).  I am going to focus most of this presentation on a few of the synthetic </a:t>
            </a:r>
            <a:r>
              <a:rPr lang="en-US" sz="1200" kern="1200" dirty="0" err="1" smtClean="0">
                <a:solidFill>
                  <a:schemeClr val="tx1"/>
                </a:solidFill>
                <a:effectLst/>
                <a:latin typeface="+mn-lt"/>
                <a:ea typeface="+mn-ea"/>
                <a:cs typeface="+mn-cs"/>
              </a:rPr>
              <a:t>cathinones</a:t>
            </a:r>
            <a:r>
              <a:rPr lang="en-US" sz="1200" kern="1200" dirty="0" smtClean="0">
                <a:solidFill>
                  <a:schemeClr val="tx1"/>
                </a:solidFill>
                <a:effectLst/>
                <a:latin typeface="+mn-lt"/>
                <a:ea typeface="+mn-ea"/>
                <a:cs typeface="+mn-cs"/>
              </a:rPr>
              <a:t> in the interest of time, so I will focus on the classification of those which will be covered.  </a:t>
            </a:r>
          </a:p>
          <a:p>
            <a:r>
              <a:rPr lang="en-US" sz="1200" kern="1200" dirty="0" err="1" smtClean="0">
                <a:solidFill>
                  <a:schemeClr val="tx1"/>
                </a:solidFill>
                <a:effectLst/>
                <a:latin typeface="+mn-lt"/>
                <a:ea typeface="+mn-ea"/>
                <a:cs typeface="+mn-cs"/>
              </a:rPr>
              <a:t>Phenethylamines</a:t>
            </a:r>
            <a:r>
              <a:rPr lang="en-US" sz="1200" kern="1200" dirty="0" smtClean="0">
                <a:solidFill>
                  <a:schemeClr val="tx1"/>
                </a:solidFill>
                <a:effectLst/>
                <a:latin typeface="+mn-lt"/>
                <a:ea typeface="+mn-ea"/>
                <a:cs typeface="+mn-cs"/>
              </a:rPr>
              <a:t> can be further classified as alpha-methylated- , </a:t>
            </a:r>
            <a:r>
              <a:rPr lang="en-US" sz="1200" kern="1200" dirty="0" err="1" smtClean="0">
                <a:solidFill>
                  <a:schemeClr val="tx1"/>
                </a:solidFill>
                <a:effectLst/>
                <a:latin typeface="+mn-lt"/>
                <a:ea typeface="+mn-ea"/>
                <a:cs typeface="+mn-cs"/>
              </a:rPr>
              <a:t>methylenedioxy</a:t>
            </a:r>
            <a:r>
              <a:rPr lang="en-US" sz="1200" kern="1200" dirty="0" smtClean="0">
                <a:solidFill>
                  <a:schemeClr val="tx1"/>
                </a:solidFill>
                <a:effectLst/>
                <a:latin typeface="+mn-lt"/>
                <a:ea typeface="+mn-ea"/>
                <a:cs typeface="+mn-cs"/>
              </a:rPr>
              <a:t>- or ring substituted </a:t>
            </a:r>
            <a:r>
              <a:rPr lang="en-US" sz="1200" kern="1200" dirty="0" err="1" smtClean="0">
                <a:solidFill>
                  <a:schemeClr val="tx1"/>
                </a:solidFill>
                <a:effectLst/>
                <a:latin typeface="+mn-lt"/>
                <a:ea typeface="+mn-ea"/>
                <a:cs typeface="+mn-cs"/>
              </a:rPr>
              <a:t>phenethylamines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ring substituted </a:t>
            </a:r>
            <a:r>
              <a:rPr lang="en-US" sz="1200" kern="1200" dirty="0" err="1" smtClean="0">
                <a:solidFill>
                  <a:schemeClr val="tx1"/>
                </a:solidFill>
                <a:effectLst/>
                <a:latin typeface="+mn-lt"/>
                <a:ea typeface="+mn-ea"/>
                <a:cs typeface="+mn-cs"/>
              </a:rPr>
              <a:t>cateogory</a:t>
            </a:r>
            <a:r>
              <a:rPr lang="en-US" sz="1200" kern="1200" dirty="0" smtClean="0">
                <a:solidFill>
                  <a:schemeClr val="tx1"/>
                </a:solidFill>
                <a:effectLst/>
                <a:latin typeface="+mn-lt"/>
                <a:ea typeface="+mn-ea"/>
                <a:cs typeface="+mn-cs"/>
              </a:rPr>
              <a:t> is the classification covering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many of the 2C compounds– these will to be covered elsewhere in this workshop</a:t>
            </a:r>
          </a:p>
          <a:p>
            <a:r>
              <a:rPr lang="en-US" sz="1200" kern="1200" dirty="0" smtClean="0">
                <a:solidFill>
                  <a:schemeClr val="tx1"/>
                </a:solidFill>
                <a:effectLst/>
                <a:latin typeface="+mn-lt"/>
                <a:ea typeface="+mn-ea"/>
                <a:cs typeface="+mn-cs"/>
              </a:rPr>
              <a:t>MDPV, MDPPP, </a:t>
            </a:r>
            <a:r>
              <a:rPr lang="en-US" sz="1200" kern="1200" dirty="0" err="1" smtClean="0">
                <a:solidFill>
                  <a:schemeClr val="tx1"/>
                </a:solidFill>
                <a:effectLst/>
                <a:latin typeface="+mn-lt"/>
                <a:ea typeface="+mn-ea"/>
                <a:cs typeface="+mn-cs"/>
              </a:rPr>
              <a:t>ethylone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methylone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butylone</a:t>
            </a:r>
            <a:r>
              <a:rPr lang="en-US" sz="1200" kern="1200" dirty="0" smtClean="0">
                <a:solidFill>
                  <a:schemeClr val="tx1"/>
                </a:solidFill>
                <a:effectLst/>
                <a:latin typeface="+mn-lt"/>
                <a:ea typeface="+mn-ea"/>
                <a:cs typeface="+mn-cs"/>
              </a:rPr>
              <a:t> have </a:t>
            </a:r>
            <a:r>
              <a:rPr lang="en-US" sz="1200" kern="1200" dirty="0" err="1" smtClean="0">
                <a:solidFill>
                  <a:schemeClr val="tx1"/>
                </a:solidFill>
                <a:effectLst/>
                <a:latin typeface="+mn-lt"/>
                <a:ea typeface="+mn-ea"/>
                <a:cs typeface="+mn-cs"/>
              </a:rPr>
              <a:t>methylenedioxy</a:t>
            </a:r>
            <a:r>
              <a:rPr lang="en-US" sz="1200" kern="1200" dirty="0" smtClean="0">
                <a:solidFill>
                  <a:schemeClr val="tx1"/>
                </a:solidFill>
                <a:effectLst/>
                <a:latin typeface="+mn-lt"/>
                <a:ea typeface="+mn-ea"/>
                <a:cs typeface="+mn-cs"/>
              </a:rPr>
              <a:t> groups (click), are ring-substituted (CLICK), and contain a beta-ketone (CLICK)</a:t>
            </a:r>
          </a:p>
          <a:p>
            <a:r>
              <a:rPr lang="en-US" sz="1200" kern="1200" dirty="0" smtClean="0">
                <a:solidFill>
                  <a:schemeClr val="tx1"/>
                </a:solidFill>
                <a:effectLst/>
                <a:latin typeface="+mn-lt"/>
                <a:ea typeface="+mn-ea"/>
                <a:cs typeface="+mn-cs"/>
              </a:rPr>
              <a:t>Some of the more classic </a:t>
            </a:r>
            <a:r>
              <a:rPr lang="en-US" sz="1200" kern="1200" dirty="0" err="1" smtClean="0">
                <a:solidFill>
                  <a:schemeClr val="tx1"/>
                </a:solidFill>
                <a:effectLst/>
                <a:latin typeface="+mn-lt"/>
                <a:ea typeface="+mn-ea"/>
                <a:cs typeface="+mn-cs"/>
              </a:rPr>
              <a:t>phenethylamines</a:t>
            </a:r>
            <a:r>
              <a:rPr lang="en-US" sz="1200" kern="1200" dirty="0" smtClean="0">
                <a:solidFill>
                  <a:schemeClr val="tx1"/>
                </a:solidFill>
                <a:effectLst/>
                <a:latin typeface="+mn-lt"/>
                <a:ea typeface="+mn-ea"/>
                <a:cs typeface="+mn-cs"/>
              </a:rPr>
              <a:t> such as amphetamine and methamphetamine are alpha-methylated </a:t>
            </a:r>
            <a:r>
              <a:rPr lang="en-US" sz="1200" kern="1200" dirty="0" err="1" smtClean="0">
                <a:solidFill>
                  <a:schemeClr val="tx1"/>
                </a:solidFill>
                <a:effectLst/>
                <a:latin typeface="+mn-lt"/>
                <a:ea typeface="+mn-ea"/>
                <a:cs typeface="+mn-cs"/>
              </a:rPr>
              <a:t>phenethylamines</a:t>
            </a:r>
            <a:r>
              <a:rPr lang="en-US" sz="1200" kern="1200" dirty="0" smtClean="0">
                <a:solidFill>
                  <a:schemeClr val="tx1"/>
                </a:solidFill>
                <a:effectLst/>
                <a:latin typeface="+mn-lt"/>
                <a:ea typeface="+mn-ea"/>
                <a:cs typeface="+mn-cs"/>
              </a:rPr>
              <a:t> (CLICK) </a:t>
            </a:r>
          </a:p>
          <a:p>
            <a:r>
              <a:rPr lang="en-US" sz="1200" kern="1200" dirty="0" smtClean="0">
                <a:solidFill>
                  <a:schemeClr val="tx1"/>
                </a:solidFill>
                <a:effectLst/>
                <a:latin typeface="+mn-lt"/>
                <a:ea typeface="+mn-ea"/>
                <a:cs typeface="+mn-cs"/>
              </a:rPr>
              <a:t>These can be ring substituted or beta-</a:t>
            </a:r>
            <a:r>
              <a:rPr lang="en-US" sz="1200" kern="1200" dirty="0" err="1" smtClean="0">
                <a:solidFill>
                  <a:schemeClr val="tx1"/>
                </a:solidFill>
                <a:effectLst/>
                <a:latin typeface="+mn-lt"/>
                <a:ea typeface="+mn-ea"/>
                <a:cs typeface="+mn-cs"/>
              </a:rPr>
              <a:t>ketonated</a:t>
            </a:r>
            <a:r>
              <a:rPr lang="en-US" sz="1200" kern="1200" dirty="0" smtClean="0">
                <a:solidFill>
                  <a:schemeClr val="tx1"/>
                </a:solidFill>
                <a:effectLst/>
                <a:latin typeface="+mn-lt"/>
                <a:ea typeface="+mn-ea"/>
                <a:cs typeface="+mn-cs"/>
              </a:rPr>
              <a:t> (CLICK) at this point, please switch the location of the substituted </a:t>
            </a:r>
            <a:r>
              <a:rPr lang="en-US" sz="1200" kern="1200" dirty="0" err="1" smtClean="0">
                <a:solidFill>
                  <a:schemeClr val="tx1"/>
                </a:solidFill>
                <a:effectLst/>
                <a:latin typeface="+mn-lt"/>
                <a:ea typeface="+mn-ea"/>
                <a:cs typeface="+mn-cs"/>
              </a:rPr>
              <a:t>cathionones</a:t>
            </a:r>
            <a:r>
              <a:rPr lang="en-US" sz="1200" kern="1200" dirty="0" smtClean="0">
                <a:solidFill>
                  <a:schemeClr val="tx1"/>
                </a:solidFill>
                <a:effectLst/>
                <a:latin typeface="+mn-lt"/>
                <a:ea typeface="+mn-ea"/>
                <a:cs typeface="+mn-cs"/>
              </a:rPr>
              <a:t> and beta-</a:t>
            </a:r>
            <a:r>
              <a:rPr lang="en-US" sz="1200" kern="1200" dirty="0" err="1" smtClean="0">
                <a:solidFill>
                  <a:schemeClr val="tx1"/>
                </a:solidFill>
                <a:effectLst/>
                <a:latin typeface="+mn-lt"/>
                <a:ea typeface="+mn-ea"/>
                <a:cs typeface="+mn-cs"/>
              </a:rPr>
              <a:t>ketonated</a:t>
            </a:r>
            <a:r>
              <a:rPr lang="en-US" sz="1200" kern="1200" dirty="0" smtClean="0">
                <a:solidFill>
                  <a:schemeClr val="tx1"/>
                </a:solidFill>
                <a:effectLst/>
                <a:latin typeface="+mn-lt"/>
                <a:ea typeface="+mn-ea"/>
                <a:cs typeface="+mn-cs"/>
              </a:rPr>
              <a:t> amphetamines in your handouts.  </a:t>
            </a:r>
          </a:p>
          <a:p>
            <a:r>
              <a:rPr lang="en-US" sz="1200" kern="1200" dirty="0" smtClean="0">
                <a:solidFill>
                  <a:schemeClr val="tx1"/>
                </a:solidFill>
                <a:effectLst/>
                <a:latin typeface="+mn-lt"/>
                <a:ea typeface="+mn-ea"/>
                <a:cs typeface="+mn-cs"/>
              </a:rPr>
              <a:t>We are going to focus on the beta-</a:t>
            </a:r>
            <a:r>
              <a:rPr lang="en-US" sz="1200" kern="1200" dirty="0" err="1" smtClean="0">
                <a:solidFill>
                  <a:schemeClr val="tx1"/>
                </a:solidFill>
                <a:effectLst/>
                <a:latin typeface="+mn-lt"/>
                <a:ea typeface="+mn-ea"/>
                <a:cs typeface="+mn-cs"/>
              </a:rPr>
              <a:t>ketonated</a:t>
            </a:r>
            <a:r>
              <a:rPr lang="en-US" sz="1200" kern="1200" dirty="0" smtClean="0">
                <a:solidFill>
                  <a:schemeClr val="tx1"/>
                </a:solidFill>
                <a:effectLst/>
                <a:latin typeface="+mn-lt"/>
                <a:ea typeface="+mn-ea"/>
                <a:cs typeface="+mn-cs"/>
              </a:rPr>
              <a:t> amphetamines, which is where many of the cathinone compounds are categorized (cathinone itself and then the substituted </a:t>
            </a:r>
            <a:r>
              <a:rPr lang="en-US" sz="1200" kern="1200" dirty="0" err="1" smtClean="0">
                <a:solidFill>
                  <a:schemeClr val="tx1"/>
                </a:solidFill>
                <a:effectLst/>
                <a:latin typeface="+mn-lt"/>
                <a:ea typeface="+mn-ea"/>
                <a:cs typeface="+mn-cs"/>
              </a:rPr>
              <a:t>cathinones</a:t>
            </a:r>
            <a:r>
              <a:rPr lang="en-US" sz="1200" kern="1200" dirty="0" smtClean="0">
                <a:solidFill>
                  <a:schemeClr val="tx1"/>
                </a:solidFill>
                <a:effectLst/>
                <a:latin typeface="+mn-lt"/>
                <a:ea typeface="+mn-ea"/>
                <a:cs typeface="+mn-cs"/>
              </a:rPr>
              <a:t>- CLICK). </a:t>
            </a:r>
          </a:p>
          <a:p>
            <a:r>
              <a:rPr lang="en-US" sz="1200" kern="1200" dirty="0" err="1" smtClean="0">
                <a:solidFill>
                  <a:schemeClr val="tx1"/>
                </a:solidFill>
                <a:effectLst/>
                <a:latin typeface="+mn-lt"/>
                <a:ea typeface="+mn-ea"/>
                <a:cs typeface="+mn-cs"/>
              </a:rPr>
              <a:t>Mephedrone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methedrone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flephedrone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methcathinone</a:t>
            </a:r>
            <a:r>
              <a:rPr lang="en-US" sz="1200" kern="1200" dirty="0" smtClean="0">
                <a:solidFill>
                  <a:schemeClr val="tx1"/>
                </a:solidFill>
                <a:effectLst/>
                <a:latin typeface="+mn-lt"/>
                <a:ea typeface="+mn-ea"/>
                <a:cs typeface="+mn-cs"/>
              </a:rPr>
              <a:t> are all substituted </a:t>
            </a:r>
            <a:r>
              <a:rPr lang="en-US" sz="1200" kern="1200" dirty="0" err="1" smtClean="0">
                <a:solidFill>
                  <a:schemeClr val="tx1"/>
                </a:solidFill>
                <a:effectLst/>
                <a:latin typeface="+mn-lt"/>
                <a:ea typeface="+mn-ea"/>
                <a:cs typeface="+mn-cs"/>
              </a:rPr>
              <a:t>cathinones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 are also </a:t>
            </a:r>
            <a:r>
              <a:rPr lang="en-US" sz="1200" kern="1200" dirty="0" err="1" smtClean="0">
                <a:solidFill>
                  <a:schemeClr val="tx1"/>
                </a:solidFill>
                <a:effectLst/>
                <a:latin typeface="+mn-lt"/>
                <a:ea typeface="+mn-ea"/>
                <a:cs typeface="+mn-cs"/>
              </a:rPr>
              <a:t>pyrrolidine</a:t>
            </a:r>
            <a:r>
              <a:rPr lang="en-US" sz="1200" kern="1200" dirty="0" smtClean="0">
                <a:solidFill>
                  <a:schemeClr val="tx1"/>
                </a:solidFill>
                <a:effectLst/>
                <a:latin typeface="+mn-lt"/>
                <a:ea typeface="+mn-ea"/>
                <a:cs typeface="+mn-cs"/>
              </a:rPr>
              <a:t> derivatives (CLICK) that include </a:t>
            </a:r>
            <a:r>
              <a:rPr lang="en-US" sz="1200" kern="1200" dirty="0" err="1" smtClean="0">
                <a:solidFill>
                  <a:schemeClr val="tx1"/>
                </a:solidFill>
                <a:effectLst/>
                <a:latin typeface="+mn-lt"/>
                <a:ea typeface="+mn-ea"/>
                <a:cs typeface="+mn-cs"/>
              </a:rPr>
              <a:t>naphyrone</a:t>
            </a:r>
            <a:r>
              <a:rPr lang="en-US" sz="1200" kern="1200" dirty="0" smtClean="0">
                <a:solidFill>
                  <a:schemeClr val="tx1"/>
                </a:solidFill>
                <a:effectLst/>
                <a:latin typeface="+mn-lt"/>
                <a:ea typeface="+mn-ea"/>
                <a:cs typeface="+mn-cs"/>
              </a:rPr>
              <a:t>, alpha-PPP, </a:t>
            </a:r>
            <a:r>
              <a:rPr lang="en-US" sz="1200" kern="1200" dirty="0" err="1" smtClean="0">
                <a:solidFill>
                  <a:schemeClr val="tx1"/>
                </a:solidFill>
                <a:effectLst/>
                <a:latin typeface="+mn-lt"/>
                <a:ea typeface="+mn-ea"/>
                <a:cs typeface="+mn-cs"/>
              </a:rPr>
              <a:t>naphyrone</a:t>
            </a:r>
            <a:r>
              <a:rPr lang="en-US" sz="1200" kern="1200" dirty="0" smtClean="0">
                <a:solidFill>
                  <a:schemeClr val="tx1"/>
                </a:solidFill>
                <a:effectLst/>
                <a:latin typeface="+mn-lt"/>
                <a:ea typeface="+mn-ea"/>
                <a:cs typeface="+mn-cs"/>
              </a:rPr>
              <a:t>, MPPP and similar compounds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7051841-B90E-A243-9B4E-2F17247D4F62}" type="slidenum">
              <a:rPr lang="en-US" smtClean="0"/>
              <a:t>10</a:t>
            </a:fld>
            <a:endParaRPr lang="en-US"/>
          </a:p>
        </p:txBody>
      </p:sp>
    </p:spTree>
    <p:extLst>
      <p:ext uri="{BB962C8B-B14F-4D97-AF65-F5344CB8AC3E}">
        <p14:creationId xmlns:p14="http://schemas.microsoft.com/office/powerpoint/2010/main" val="1115020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9/2/2014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extLst>
      <p:ext uri="{BB962C8B-B14F-4D97-AF65-F5344CB8AC3E}">
        <p14:creationId xmlns:p14="http://schemas.microsoft.com/office/powerpoint/2010/main" val="72043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9/2/2014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extLst>
      <p:ext uri="{BB962C8B-B14F-4D97-AF65-F5344CB8AC3E}">
        <p14:creationId xmlns:p14="http://schemas.microsoft.com/office/powerpoint/2010/main" val="1244627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9/2/2014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extLst>
      <p:ext uri="{BB962C8B-B14F-4D97-AF65-F5344CB8AC3E}">
        <p14:creationId xmlns:p14="http://schemas.microsoft.com/office/powerpoint/2010/main" val="3351291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9/2/2014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extLst>
      <p:ext uri="{BB962C8B-B14F-4D97-AF65-F5344CB8AC3E}">
        <p14:creationId xmlns:p14="http://schemas.microsoft.com/office/powerpoint/2010/main" val="1218585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9/2/2014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extLst>
      <p:ext uri="{BB962C8B-B14F-4D97-AF65-F5344CB8AC3E}">
        <p14:creationId xmlns:p14="http://schemas.microsoft.com/office/powerpoint/2010/main" val="3655322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9/2/2014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extLst>
      <p:ext uri="{BB962C8B-B14F-4D97-AF65-F5344CB8AC3E}">
        <p14:creationId xmlns:p14="http://schemas.microsoft.com/office/powerpoint/2010/main" val="481380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9/2/2014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extLst>
      <p:ext uri="{BB962C8B-B14F-4D97-AF65-F5344CB8AC3E}">
        <p14:creationId xmlns:p14="http://schemas.microsoft.com/office/powerpoint/2010/main" val="3551579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9/2/2014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extLst>
      <p:ext uri="{BB962C8B-B14F-4D97-AF65-F5344CB8AC3E}">
        <p14:creationId xmlns:p14="http://schemas.microsoft.com/office/powerpoint/2010/main" val="619617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9/2/2014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extLst>
      <p:ext uri="{BB962C8B-B14F-4D97-AF65-F5344CB8AC3E}">
        <p14:creationId xmlns:p14="http://schemas.microsoft.com/office/powerpoint/2010/main" val="866696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9/2/2014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extLst>
      <p:ext uri="{BB962C8B-B14F-4D97-AF65-F5344CB8AC3E}">
        <p14:creationId xmlns:p14="http://schemas.microsoft.com/office/powerpoint/2010/main" val="2146529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9/2/2014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extLst>
      <p:ext uri="{BB962C8B-B14F-4D97-AF65-F5344CB8AC3E}">
        <p14:creationId xmlns:p14="http://schemas.microsoft.com/office/powerpoint/2010/main" val="1961751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latinLnBrk="0" hangingPunct="1"/>
            <a:fld id="{C699CB88-5E1A-4FAC-892A-60949ACB1F6F}" type="datetimeFigureOut">
              <a:rPr lang="en-US" smtClean="0"/>
              <a:pPr eaLnBrk="1" latinLnBrk="0" hangingPunct="1"/>
              <a:t>9/2/2014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974DF9-AD47-4691-BA21-BBFCE3637A9A}" type="slidenum">
              <a:rPr kumimoji="0" lang="en-US" smtClean="0"/>
              <a:pPr eaLnBrk="1" latinLnBrk="0" hangingPunct="1"/>
              <a:t>‹#›</a:t>
            </a:fld>
            <a:endParaRPr kumimoji="0" lang="en-US"/>
          </a:p>
        </p:txBody>
      </p:sp>
    </p:spTree>
    <p:extLst>
      <p:ext uri="{BB962C8B-B14F-4D97-AF65-F5344CB8AC3E}">
        <p14:creationId xmlns:p14="http://schemas.microsoft.com/office/powerpoint/2010/main" val="398309410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file:///\\localhost\upload.wikimedia.org\wikipedia\commons\5\55\APVP_structure.png"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23.png"/><Relationship Id="rId4" Type="http://schemas.openxmlformats.org/officeDocument/2006/relationships/hyperlink" Target="file:///\\localhost\upload.wikimedia.org\wikipedia\commons\5\55\APVP_structure.png" TargetMode="External"/><Relationship Id="rId9" Type="http://schemas.openxmlformats.org/officeDocument/2006/relationships/image" Target="../media/image34.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882775"/>
            <a:ext cx="8686800" cy="1470025"/>
          </a:xfrm>
        </p:spPr>
        <p:txBody>
          <a:bodyPr/>
          <a:lstStyle/>
          <a:p>
            <a:r>
              <a:rPr lang="en-US" dirty="0" smtClean="0"/>
              <a:t>“Bath Salts:” Cathinones and Related Toxicology</a:t>
            </a:r>
            <a:endParaRPr lang="en-US" dirty="0"/>
          </a:p>
        </p:txBody>
      </p:sp>
      <p:sp>
        <p:nvSpPr>
          <p:cNvPr id="3" name="Subtitle 2"/>
          <p:cNvSpPr>
            <a:spLocks noGrp="1"/>
          </p:cNvSpPr>
          <p:nvPr>
            <p:ph type="subTitle" idx="1"/>
          </p:nvPr>
        </p:nvSpPr>
        <p:spPr>
          <a:xfrm>
            <a:off x="1371600" y="4114800"/>
            <a:ext cx="6400800" cy="1752600"/>
          </a:xfrm>
        </p:spPr>
        <p:txBody>
          <a:bodyPr>
            <a:normAutofit/>
          </a:bodyPr>
          <a:lstStyle/>
          <a:p>
            <a:r>
              <a:rPr lang="en-US" dirty="0" smtClean="0"/>
              <a:t>Lauren Richards-Waugh, Ph.D.</a:t>
            </a:r>
          </a:p>
          <a:p>
            <a:r>
              <a:rPr lang="en-US" dirty="0" smtClean="0"/>
              <a:t>Marshall University </a:t>
            </a:r>
          </a:p>
          <a:p>
            <a:r>
              <a:rPr lang="en-US" dirty="0" smtClean="0"/>
              <a:t>Forensic Science Graduate Program</a:t>
            </a:r>
          </a:p>
          <a:p>
            <a:endParaRPr lang="en-US" dirty="0"/>
          </a:p>
        </p:txBody>
      </p:sp>
    </p:spTree>
    <p:extLst>
      <p:ext uri="{BB962C8B-B14F-4D97-AF65-F5344CB8AC3E}">
        <p14:creationId xmlns:p14="http://schemas.microsoft.com/office/powerpoint/2010/main" val="32868182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31836"/>
            <a:ext cx="8229600" cy="1143000"/>
          </a:xfrm>
        </p:spPr>
        <p:txBody>
          <a:bodyPr>
            <a:normAutofit fontScale="90000"/>
          </a:bodyPr>
          <a:lstStyle/>
          <a:p>
            <a:r>
              <a:rPr lang="en-US" dirty="0" smtClean="0"/>
              <a:t>Classification of Synthetic Cathinones</a:t>
            </a:r>
            <a:endParaRPr lang="en-US" dirty="0"/>
          </a:p>
        </p:txBody>
      </p:sp>
      <p:grpSp>
        <p:nvGrpSpPr>
          <p:cNvPr id="35" name="Group 34"/>
          <p:cNvGrpSpPr/>
          <p:nvPr/>
        </p:nvGrpSpPr>
        <p:grpSpPr>
          <a:xfrm>
            <a:off x="260234" y="1347384"/>
            <a:ext cx="2380724" cy="461665"/>
            <a:chOff x="1216146" y="1813764"/>
            <a:chExt cx="2380724" cy="461665"/>
          </a:xfrm>
          <a:solidFill>
            <a:srgbClr val="CCFFCC"/>
          </a:solidFill>
        </p:grpSpPr>
        <p:sp>
          <p:nvSpPr>
            <p:cNvPr id="34" name="Rounded Rectangle 33"/>
            <p:cNvSpPr/>
            <p:nvPr/>
          </p:nvSpPr>
          <p:spPr>
            <a:xfrm>
              <a:off x="1216146" y="1813764"/>
              <a:ext cx="2380724" cy="461665"/>
            </a:xfrm>
            <a:prstGeom prst="roundRect">
              <a:avLst/>
            </a:prstGeom>
            <a:grpFill/>
            <a:ln>
              <a:solidFill>
                <a:srgbClr val="CCFFC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413112" y="1844541"/>
              <a:ext cx="1986792" cy="400110"/>
            </a:xfrm>
            <a:prstGeom prst="rect">
              <a:avLst/>
            </a:prstGeom>
            <a:grpFill/>
            <a:ln>
              <a:solidFill>
                <a:srgbClr val="CCFFCC"/>
              </a:solidFill>
            </a:ln>
          </p:spPr>
          <p:txBody>
            <a:bodyPr wrap="none" rtlCol="0">
              <a:spAutoFit/>
            </a:bodyPr>
            <a:lstStyle/>
            <a:p>
              <a:pPr algn="ctr"/>
              <a:r>
                <a:rPr lang="en-US" sz="2000" dirty="0" err="1" smtClean="0"/>
                <a:t>Phenethylamines</a:t>
              </a:r>
              <a:endParaRPr lang="en-US" sz="2000" dirty="0"/>
            </a:p>
          </p:txBody>
        </p:sp>
      </p:grpSp>
      <p:grpSp>
        <p:nvGrpSpPr>
          <p:cNvPr id="46" name="Group 45"/>
          <p:cNvGrpSpPr/>
          <p:nvPr/>
        </p:nvGrpSpPr>
        <p:grpSpPr>
          <a:xfrm>
            <a:off x="4955347" y="1347384"/>
            <a:ext cx="2380724" cy="707886"/>
            <a:chOff x="5475388" y="1246735"/>
            <a:chExt cx="2380724" cy="707886"/>
          </a:xfrm>
          <a:solidFill>
            <a:srgbClr val="CCFFCC"/>
          </a:solidFill>
        </p:grpSpPr>
        <p:sp>
          <p:nvSpPr>
            <p:cNvPr id="45" name="Rounded Rectangle 44"/>
            <p:cNvSpPr/>
            <p:nvPr/>
          </p:nvSpPr>
          <p:spPr>
            <a:xfrm>
              <a:off x="5475388" y="1246735"/>
              <a:ext cx="2380724" cy="707886"/>
            </a:xfrm>
            <a:prstGeom prst="roundRect">
              <a:avLst/>
            </a:prstGeom>
            <a:grpFill/>
            <a:ln>
              <a:solidFill>
                <a:srgbClr val="CCFFC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5671227" y="1246735"/>
              <a:ext cx="1989046" cy="707886"/>
            </a:xfrm>
            <a:prstGeom prst="rect">
              <a:avLst/>
            </a:prstGeom>
            <a:grpFill/>
            <a:ln>
              <a:solidFill>
                <a:srgbClr val="CCFFCC"/>
              </a:solidFill>
            </a:ln>
          </p:spPr>
          <p:txBody>
            <a:bodyPr wrap="none" rtlCol="0">
              <a:spAutoFit/>
            </a:bodyPr>
            <a:lstStyle/>
            <a:p>
              <a:pPr algn="ctr"/>
              <a:r>
                <a:rPr lang="en-US" sz="2000" dirty="0" smtClean="0"/>
                <a:t>α-methylated</a:t>
              </a:r>
            </a:p>
            <a:p>
              <a:pPr algn="ctr"/>
              <a:r>
                <a:rPr lang="en-US" sz="2000" dirty="0" err="1" smtClean="0"/>
                <a:t>phenethylamines</a:t>
              </a:r>
              <a:endParaRPr lang="en-US" sz="2000" dirty="0" smtClean="0"/>
            </a:p>
          </p:txBody>
        </p:sp>
      </p:grpSp>
      <p:grpSp>
        <p:nvGrpSpPr>
          <p:cNvPr id="37" name="Group 36"/>
          <p:cNvGrpSpPr/>
          <p:nvPr/>
        </p:nvGrpSpPr>
        <p:grpSpPr>
          <a:xfrm>
            <a:off x="260234" y="2485413"/>
            <a:ext cx="2380724" cy="707886"/>
            <a:chOff x="1062951" y="2517404"/>
            <a:chExt cx="2380724" cy="707886"/>
          </a:xfrm>
          <a:solidFill>
            <a:srgbClr val="CCFFCC"/>
          </a:solidFill>
        </p:grpSpPr>
        <p:sp>
          <p:nvSpPr>
            <p:cNvPr id="36" name="Rounded Rectangle 35"/>
            <p:cNvSpPr/>
            <p:nvPr/>
          </p:nvSpPr>
          <p:spPr>
            <a:xfrm>
              <a:off x="1062951" y="2517404"/>
              <a:ext cx="2380724" cy="707886"/>
            </a:xfrm>
            <a:prstGeom prst="roundRect">
              <a:avLst/>
            </a:prstGeom>
            <a:grpFill/>
            <a:ln>
              <a:solidFill>
                <a:srgbClr val="CCFFC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1258790" y="2517404"/>
              <a:ext cx="1989046" cy="707886"/>
            </a:xfrm>
            <a:prstGeom prst="rect">
              <a:avLst/>
            </a:prstGeom>
            <a:grpFill/>
            <a:ln>
              <a:solidFill>
                <a:srgbClr val="CCFFCC"/>
              </a:solidFill>
            </a:ln>
          </p:spPr>
          <p:txBody>
            <a:bodyPr wrap="none" rtlCol="0">
              <a:spAutoFit/>
            </a:bodyPr>
            <a:lstStyle/>
            <a:p>
              <a:pPr algn="ctr"/>
              <a:r>
                <a:rPr lang="en-US" sz="2000" dirty="0" err="1" smtClean="0"/>
                <a:t>Methylenedioxy</a:t>
              </a:r>
              <a:r>
                <a:rPr lang="en-US" sz="2000" dirty="0" smtClean="0"/>
                <a:t>-</a:t>
              </a:r>
            </a:p>
            <a:p>
              <a:pPr algn="ctr"/>
              <a:r>
                <a:rPr lang="en-US" sz="2000" dirty="0" err="1" smtClean="0"/>
                <a:t>phenethylamines</a:t>
              </a:r>
              <a:endParaRPr lang="en-US" sz="2000" dirty="0" smtClean="0"/>
            </a:p>
          </p:txBody>
        </p:sp>
      </p:grpSp>
      <p:grpSp>
        <p:nvGrpSpPr>
          <p:cNvPr id="39" name="Group 38"/>
          <p:cNvGrpSpPr/>
          <p:nvPr/>
        </p:nvGrpSpPr>
        <p:grpSpPr>
          <a:xfrm>
            <a:off x="260234" y="3869663"/>
            <a:ext cx="2380724" cy="1015663"/>
            <a:chOff x="855492" y="3895136"/>
            <a:chExt cx="2380724" cy="1015663"/>
          </a:xfrm>
          <a:solidFill>
            <a:srgbClr val="CCFFCC"/>
          </a:solidFill>
        </p:grpSpPr>
        <p:sp>
          <p:nvSpPr>
            <p:cNvPr id="38" name="Rounded Rectangle 37"/>
            <p:cNvSpPr/>
            <p:nvPr/>
          </p:nvSpPr>
          <p:spPr>
            <a:xfrm>
              <a:off x="855492" y="3895136"/>
              <a:ext cx="2380724" cy="1015663"/>
            </a:xfrm>
            <a:prstGeom prst="roundRect">
              <a:avLst/>
            </a:prstGeom>
            <a:grpFill/>
            <a:ln>
              <a:solidFill>
                <a:srgbClr val="CCFFC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1051331" y="3895136"/>
              <a:ext cx="1989046" cy="1015663"/>
            </a:xfrm>
            <a:prstGeom prst="rect">
              <a:avLst/>
            </a:prstGeom>
            <a:grpFill/>
            <a:ln>
              <a:solidFill>
                <a:srgbClr val="CCFFCC"/>
              </a:solidFill>
            </a:ln>
          </p:spPr>
          <p:txBody>
            <a:bodyPr wrap="none" rtlCol="0">
              <a:spAutoFit/>
            </a:bodyPr>
            <a:lstStyle/>
            <a:p>
              <a:pPr algn="ctr"/>
              <a:r>
                <a:rPr lang="en-US" sz="2000" dirty="0" smtClean="0"/>
                <a:t>Ring substituted</a:t>
              </a:r>
              <a:endParaRPr lang="en-US" sz="2000" dirty="0"/>
            </a:p>
            <a:p>
              <a:pPr algn="ctr"/>
              <a:r>
                <a:rPr lang="en-US" sz="2000" dirty="0" err="1"/>
                <a:t>m</a:t>
              </a:r>
              <a:r>
                <a:rPr lang="en-US" sz="2000" dirty="0" err="1" smtClean="0"/>
                <a:t>ethylenedioxy</a:t>
              </a:r>
              <a:r>
                <a:rPr lang="en-US" sz="2000" dirty="0" smtClean="0"/>
                <a:t>-</a:t>
              </a:r>
            </a:p>
            <a:p>
              <a:pPr algn="ctr"/>
              <a:r>
                <a:rPr lang="en-US" sz="2000" dirty="0" err="1" smtClean="0"/>
                <a:t>phenethylamines</a:t>
              </a:r>
              <a:endParaRPr lang="en-US" sz="2000" dirty="0" smtClean="0"/>
            </a:p>
          </p:txBody>
        </p:sp>
      </p:grpSp>
      <p:grpSp>
        <p:nvGrpSpPr>
          <p:cNvPr id="41" name="Group 40"/>
          <p:cNvGrpSpPr/>
          <p:nvPr/>
        </p:nvGrpSpPr>
        <p:grpSpPr>
          <a:xfrm>
            <a:off x="260234" y="5561690"/>
            <a:ext cx="2380724" cy="1015663"/>
            <a:chOff x="855492" y="5622886"/>
            <a:chExt cx="2380724" cy="1015663"/>
          </a:xfrm>
          <a:solidFill>
            <a:srgbClr val="CCFFCC"/>
          </a:solidFill>
        </p:grpSpPr>
        <p:sp>
          <p:nvSpPr>
            <p:cNvPr id="40" name="Rounded Rectangle 39"/>
            <p:cNvSpPr/>
            <p:nvPr/>
          </p:nvSpPr>
          <p:spPr>
            <a:xfrm>
              <a:off x="855492" y="5622886"/>
              <a:ext cx="2380724" cy="1015663"/>
            </a:xfrm>
            <a:prstGeom prst="roundRect">
              <a:avLst/>
            </a:prstGeom>
            <a:grpFill/>
            <a:ln>
              <a:solidFill>
                <a:srgbClr val="CCFFC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1051331" y="5622886"/>
              <a:ext cx="1989046" cy="1015663"/>
            </a:xfrm>
            <a:prstGeom prst="rect">
              <a:avLst/>
            </a:prstGeom>
            <a:grpFill/>
            <a:ln>
              <a:solidFill>
                <a:srgbClr val="CCFFCC"/>
              </a:solidFill>
            </a:ln>
          </p:spPr>
          <p:txBody>
            <a:bodyPr wrap="none" rtlCol="0">
              <a:spAutoFit/>
            </a:bodyPr>
            <a:lstStyle/>
            <a:p>
              <a:pPr algn="ctr"/>
              <a:r>
                <a:rPr lang="en-US" sz="2000" dirty="0" smtClean="0"/>
                <a:t>β-</a:t>
              </a:r>
              <a:r>
                <a:rPr lang="en-US" sz="2000" dirty="0" err="1" smtClean="0"/>
                <a:t>ketonated</a:t>
              </a:r>
              <a:endParaRPr lang="en-US" sz="2000" dirty="0" smtClean="0"/>
            </a:p>
            <a:p>
              <a:pPr algn="ctr"/>
              <a:r>
                <a:rPr lang="en-US" sz="2000" dirty="0" err="1" smtClean="0"/>
                <a:t>methylenedioxy</a:t>
              </a:r>
              <a:r>
                <a:rPr lang="en-US" sz="2000" dirty="0" smtClean="0"/>
                <a:t>-</a:t>
              </a:r>
            </a:p>
            <a:p>
              <a:pPr algn="ctr"/>
              <a:r>
                <a:rPr lang="en-US" sz="2000" dirty="0" err="1" smtClean="0"/>
                <a:t>phenethylamines</a:t>
              </a:r>
              <a:endParaRPr lang="en-US" sz="2000" dirty="0" smtClean="0"/>
            </a:p>
          </p:txBody>
        </p:sp>
      </p:grpSp>
      <p:grpSp>
        <p:nvGrpSpPr>
          <p:cNvPr id="49" name="Group 48"/>
          <p:cNvGrpSpPr/>
          <p:nvPr/>
        </p:nvGrpSpPr>
        <p:grpSpPr>
          <a:xfrm>
            <a:off x="3369737" y="2485413"/>
            <a:ext cx="2380724" cy="707886"/>
            <a:chOff x="5279549" y="2932902"/>
            <a:chExt cx="2380724" cy="707886"/>
          </a:xfrm>
          <a:solidFill>
            <a:srgbClr val="CCFFCC"/>
          </a:solidFill>
        </p:grpSpPr>
        <p:sp>
          <p:nvSpPr>
            <p:cNvPr id="47" name="Rounded Rectangle 46"/>
            <p:cNvSpPr/>
            <p:nvPr/>
          </p:nvSpPr>
          <p:spPr>
            <a:xfrm>
              <a:off x="5279549" y="2932902"/>
              <a:ext cx="2380724" cy="707886"/>
            </a:xfrm>
            <a:prstGeom prst="roundRect">
              <a:avLst/>
            </a:prstGeom>
            <a:grpFill/>
            <a:ln>
              <a:solidFill>
                <a:srgbClr val="CCFFC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p:cNvSpPr txBox="1"/>
            <p:nvPr/>
          </p:nvSpPr>
          <p:spPr>
            <a:xfrm>
              <a:off x="5530804" y="2932902"/>
              <a:ext cx="1878214" cy="707886"/>
            </a:xfrm>
            <a:prstGeom prst="rect">
              <a:avLst/>
            </a:prstGeom>
            <a:grpFill/>
            <a:ln>
              <a:solidFill>
                <a:srgbClr val="CCFFCC"/>
              </a:solidFill>
            </a:ln>
          </p:spPr>
          <p:txBody>
            <a:bodyPr wrap="none" rtlCol="0">
              <a:spAutoFit/>
            </a:bodyPr>
            <a:lstStyle/>
            <a:p>
              <a:pPr algn="ctr"/>
              <a:r>
                <a:rPr lang="en-US" sz="2000" dirty="0" smtClean="0"/>
                <a:t>Ring substituted</a:t>
              </a:r>
            </a:p>
            <a:p>
              <a:pPr algn="ctr"/>
              <a:r>
                <a:rPr lang="en-US" sz="2000" dirty="0" smtClean="0"/>
                <a:t>amphetamines</a:t>
              </a:r>
            </a:p>
          </p:txBody>
        </p:sp>
      </p:grpSp>
      <p:grpSp>
        <p:nvGrpSpPr>
          <p:cNvPr id="50" name="Group 49"/>
          <p:cNvGrpSpPr/>
          <p:nvPr/>
        </p:nvGrpSpPr>
        <p:grpSpPr>
          <a:xfrm>
            <a:off x="6526105" y="2485413"/>
            <a:ext cx="2380724" cy="707886"/>
            <a:chOff x="6870824" y="4070923"/>
            <a:chExt cx="2380724" cy="707886"/>
          </a:xfrm>
          <a:solidFill>
            <a:srgbClr val="CCFFCC"/>
          </a:solidFill>
        </p:grpSpPr>
        <p:sp>
          <p:nvSpPr>
            <p:cNvPr id="48" name="Rounded Rectangle 47"/>
            <p:cNvSpPr/>
            <p:nvPr/>
          </p:nvSpPr>
          <p:spPr>
            <a:xfrm>
              <a:off x="6870824" y="4070923"/>
              <a:ext cx="2380724" cy="707886"/>
            </a:xfrm>
            <a:prstGeom prst="roundRect">
              <a:avLst/>
            </a:prstGeom>
            <a:grpFill/>
            <a:ln>
              <a:solidFill>
                <a:srgbClr val="CCFFC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7188830" y="4070923"/>
              <a:ext cx="1744713" cy="707886"/>
            </a:xfrm>
            <a:prstGeom prst="rect">
              <a:avLst/>
            </a:prstGeom>
            <a:grpFill/>
            <a:ln>
              <a:solidFill>
                <a:srgbClr val="CCFFCC"/>
              </a:solidFill>
            </a:ln>
          </p:spPr>
          <p:txBody>
            <a:bodyPr wrap="none" rtlCol="0">
              <a:spAutoFit/>
            </a:bodyPr>
            <a:lstStyle/>
            <a:p>
              <a:pPr algn="ctr"/>
              <a:r>
                <a:rPr lang="en-US" sz="2000" dirty="0" smtClean="0"/>
                <a:t>β-</a:t>
              </a:r>
              <a:r>
                <a:rPr lang="en-US" sz="2000" dirty="0" err="1" smtClean="0"/>
                <a:t>ketonated</a:t>
              </a:r>
              <a:endParaRPr lang="en-US" sz="2000" dirty="0" smtClean="0"/>
            </a:p>
            <a:p>
              <a:pPr algn="ctr"/>
              <a:r>
                <a:rPr lang="en-US" sz="2000" dirty="0" smtClean="0"/>
                <a:t>amphetamines</a:t>
              </a:r>
            </a:p>
          </p:txBody>
        </p:sp>
      </p:grpSp>
      <p:grpSp>
        <p:nvGrpSpPr>
          <p:cNvPr id="54" name="Group 53"/>
          <p:cNvGrpSpPr/>
          <p:nvPr/>
        </p:nvGrpSpPr>
        <p:grpSpPr>
          <a:xfrm>
            <a:off x="3516332" y="4146662"/>
            <a:ext cx="2380724" cy="461665"/>
            <a:chOff x="3960824" y="4024198"/>
            <a:chExt cx="2380724" cy="461665"/>
          </a:xfrm>
          <a:solidFill>
            <a:srgbClr val="CCFFCC"/>
          </a:solidFill>
        </p:grpSpPr>
        <p:sp>
          <p:nvSpPr>
            <p:cNvPr id="52" name="Rounded Rectangle 51"/>
            <p:cNvSpPr/>
            <p:nvPr/>
          </p:nvSpPr>
          <p:spPr>
            <a:xfrm>
              <a:off x="3960824" y="4024198"/>
              <a:ext cx="2380724" cy="461665"/>
            </a:xfrm>
            <a:prstGeom prst="roundRect">
              <a:avLst/>
            </a:prstGeom>
            <a:grpFill/>
            <a:ln>
              <a:solidFill>
                <a:srgbClr val="CCFFC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TextBox 52"/>
            <p:cNvSpPr txBox="1"/>
            <p:nvPr/>
          </p:nvSpPr>
          <p:spPr>
            <a:xfrm>
              <a:off x="4523834" y="4054975"/>
              <a:ext cx="1254702" cy="400110"/>
            </a:xfrm>
            <a:prstGeom prst="rect">
              <a:avLst/>
            </a:prstGeom>
            <a:grpFill/>
            <a:ln>
              <a:solidFill>
                <a:srgbClr val="CCFFCC"/>
              </a:solidFill>
            </a:ln>
          </p:spPr>
          <p:txBody>
            <a:bodyPr wrap="none" rtlCol="0">
              <a:spAutoFit/>
            </a:bodyPr>
            <a:lstStyle/>
            <a:p>
              <a:pPr algn="ctr"/>
              <a:r>
                <a:rPr lang="en-US" sz="2000" dirty="0" smtClean="0"/>
                <a:t>Cathinone</a:t>
              </a:r>
            </a:p>
          </p:txBody>
        </p:sp>
      </p:grpSp>
      <p:grpSp>
        <p:nvGrpSpPr>
          <p:cNvPr id="55" name="Group 54"/>
          <p:cNvGrpSpPr/>
          <p:nvPr/>
        </p:nvGrpSpPr>
        <p:grpSpPr>
          <a:xfrm>
            <a:off x="6532430" y="4023551"/>
            <a:ext cx="2380724" cy="707886"/>
            <a:chOff x="5279549" y="2932902"/>
            <a:chExt cx="2380724" cy="707886"/>
          </a:xfrm>
          <a:solidFill>
            <a:srgbClr val="CCFFCC"/>
          </a:solidFill>
        </p:grpSpPr>
        <p:sp>
          <p:nvSpPr>
            <p:cNvPr id="56" name="Rounded Rectangle 55"/>
            <p:cNvSpPr/>
            <p:nvPr/>
          </p:nvSpPr>
          <p:spPr>
            <a:xfrm>
              <a:off x="5279549" y="2932902"/>
              <a:ext cx="2380724" cy="707886"/>
            </a:xfrm>
            <a:prstGeom prst="roundRect">
              <a:avLst/>
            </a:prstGeom>
            <a:grpFill/>
            <a:ln>
              <a:solidFill>
                <a:srgbClr val="CCFFC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TextBox 56"/>
            <p:cNvSpPr txBox="1"/>
            <p:nvPr/>
          </p:nvSpPr>
          <p:spPr>
            <a:xfrm>
              <a:off x="5777828" y="2932902"/>
              <a:ext cx="1384163" cy="707886"/>
            </a:xfrm>
            <a:prstGeom prst="rect">
              <a:avLst/>
            </a:prstGeom>
            <a:grpFill/>
            <a:ln>
              <a:solidFill>
                <a:srgbClr val="CCFFCC"/>
              </a:solidFill>
            </a:ln>
          </p:spPr>
          <p:txBody>
            <a:bodyPr wrap="none" rtlCol="0">
              <a:spAutoFit/>
            </a:bodyPr>
            <a:lstStyle/>
            <a:p>
              <a:pPr algn="ctr"/>
              <a:r>
                <a:rPr lang="en-US" sz="2000" dirty="0" smtClean="0"/>
                <a:t>Substituted</a:t>
              </a:r>
            </a:p>
            <a:p>
              <a:pPr algn="ctr"/>
              <a:r>
                <a:rPr lang="en-US" sz="2000" dirty="0" smtClean="0"/>
                <a:t>cathinones</a:t>
              </a:r>
            </a:p>
          </p:txBody>
        </p:sp>
      </p:grpSp>
      <p:grpSp>
        <p:nvGrpSpPr>
          <p:cNvPr id="58" name="Group 57"/>
          <p:cNvGrpSpPr/>
          <p:nvPr/>
        </p:nvGrpSpPr>
        <p:grpSpPr>
          <a:xfrm>
            <a:off x="6532430" y="5622886"/>
            <a:ext cx="2380724" cy="1015664"/>
            <a:chOff x="5279549" y="2932902"/>
            <a:chExt cx="2380724" cy="1015664"/>
          </a:xfrm>
          <a:solidFill>
            <a:schemeClr val="tx2">
              <a:lumMod val="20000"/>
              <a:lumOff val="80000"/>
            </a:schemeClr>
          </a:solidFill>
        </p:grpSpPr>
        <p:sp>
          <p:nvSpPr>
            <p:cNvPr id="59" name="Rounded Rectangle 58"/>
            <p:cNvSpPr/>
            <p:nvPr/>
          </p:nvSpPr>
          <p:spPr>
            <a:xfrm>
              <a:off x="5279549" y="2932902"/>
              <a:ext cx="2380724" cy="707886"/>
            </a:xfrm>
            <a:prstGeom prst="roundRect">
              <a:avLst/>
            </a:prstGeom>
            <a:solidFill>
              <a:srgbClr val="CCFFCC"/>
            </a:solidFill>
            <a:ln>
              <a:solidFill>
                <a:srgbClr val="CCFFC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TextBox 59"/>
            <p:cNvSpPr txBox="1"/>
            <p:nvPr/>
          </p:nvSpPr>
          <p:spPr>
            <a:xfrm>
              <a:off x="5798054" y="2932903"/>
              <a:ext cx="1331065" cy="1015663"/>
            </a:xfrm>
            <a:prstGeom prst="rect">
              <a:avLst/>
            </a:prstGeom>
            <a:noFill/>
            <a:ln>
              <a:noFill/>
            </a:ln>
          </p:spPr>
          <p:txBody>
            <a:bodyPr wrap="square" rtlCol="0">
              <a:spAutoFit/>
            </a:bodyPr>
            <a:lstStyle/>
            <a:p>
              <a:pPr algn="ctr"/>
              <a:r>
                <a:rPr lang="en-US" sz="2000" dirty="0" err="1" smtClean="0"/>
                <a:t>Pyrrolidine</a:t>
              </a:r>
              <a:endParaRPr lang="en-US" sz="2000" dirty="0" smtClean="0"/>
            </a:p>
            <a:p>
              <a:pPr algn="ctr"/>
              <a:r>
                <a:rPr lang="en-US" sz="2000" dirty="0" smtClean="0"/>
                <a:t>Derivatives</a:t>
              </a:r>
            </a:p>
            <a:p>
              <a:pPr algn="ctr"/>
              <a:endParaRPr lang="en-US" sz="2000" dirty="0" smtClean="0"/>
            </a:p>
          </p:txBody>
        </p:sp>
      </p:grpSp>
      <p:cxnSp>
        <p:nvCxnSpPr>
          <p:cNvPr id="62" name="Straight Arrow Connector 61"/>
          <p:cNvCxnSpPr/>
          <p:nvPr/>
        </p:nvCxnSpPr>
        <p:spPr>
          <a:xfrm>
            <a:off x="2941321" y="1560549"/>
            <a:ext cx="1713663" cy="0"/>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a:off x="1422335" y="1886842"/>
            <a:ext cx="0" cy="520778"/>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p:nvPr/>
        </p:nvCxnSpPr>
        <p:spPr>
          <a:xfrm>
            <a:off x="1437026" y="3271092"/>
            <a:ext cx="0" cy="520778"/>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a:off x="1422335" y="4963119"/>
            <a:ext cx="0" cy="520778"/>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p:nvPr/>
        </p:nvCxnSpPr>
        <p:spPr>
          <a:xfrm flipH="1">
            <a:off x="4055659" y="2055270"/>
            <a:ext cx="899688" cy="356892"/>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p:nvPr/>
        </p:nvCxnSpPr>
        <p:spPr>
          <a:xfrm>
            <a:off x="7355286" y="2055270"/>
            <a:ext cx="899688" cy="356892"/>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flipH="1">
            <a:off x="5105287" y="3193299"/>
            <a:ext cx="1290349" cy="825093"/>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a:off x="7722792" y="3348036"/>
            <a:ext cx="0" cy="520778"/>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p:nvPr/>
        </p:nvCxnSpPr>
        <p:spPr>
          <a:xfrm>
            <a:off x="7722792" y="4916772"/>
            <a:ext cx="0" cy="520778"/>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051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wipe(up)">
                                      <p:cBhvr>
                                        <p:cTn id="11" dur="500"/>
                                        <p:tgtEl>
                                          <p:spTgt spid="64"/>
                                        </p:tgtEl>
                                      </p:cBhvr>
                                    </p:animEffect>
                                  </p:childTnLst>
                                </p:cTn>
                              </p:par>
                              <p:par>
                                <p:cTn id="12" presetID="22" presetClass="entr" presetSubtype="1"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up)">
                                      <p:cBhvr>
                                        <p:cTn id="14" dur="500"/>
                                        <p:tgtEl>
                                          <p:spTgt spid="3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66"/>
                                        </p:tgtEl>
                                        <p:attrNameLst>
                                          <p:attrName>style.visibility</p:attrName>
                                        </p:attrNameLst>
                                      </p:cBhvr>
                                      <p:to>
                                        <p:strVal val="visible"/>
                                      </p:to>
                                    </p:set>
                                    <p:animEffect transition="in" filter="wipe(up)">
                                      <p:cBhvr>
                                        <p:cTn id="19" dur="500"/>
                                        <p:tgtEl>
                                          <p:spTgt spid="66"/>
                                        </p:tgtEl>
                                      </p:cBhvr>
                                    </p:animEffect>
                                  </p:childTnLst>
                                </p:cTn>
                              </p:par>
                              <p:par>
                                <p:cTn id="20" presetID="22" presetClass="entr" presetSubtype="1"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up)">
                                      <p:cBhvr>
                                        <p:cTn id="22" dur="5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wipe(up)">
                                      <p:cBhvr>
                                        <p:cTn id="27" dur="500"/>
                                        <p:tgtEl>
                                          <p:spTgt spid="67"/>
                                        </p:tgtEl>
                                      </p:cBhvr>
                                    </p:animEffect>
                                  </p:childTnLst>
                                </p:cTn>
                              </p:par>
                              <p:par>
                                <p:cTn id="28" presetID="22" presetClass="entr" presetSubtype="1" fill="hold" nodeType="with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wipe(up)">
                                      <p:cBhvr>
                                        <p:cTn id="30" dur="500"/>
                                        <p:tgtEl>
                                          <p:spTgt spid="4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wipe(left)">
                                      <p:cBhvr>
                                        <p:cTn id="35" dur="500"/>
                                        <p:tgtEl>
                                          <p:spTgt spid="62"/>
                                        </p:tgtEl>
                                      </p:cBhvr>
                                    </p:animEffect>
                                  </p:childTnLst>
                                </p:cTn>
                              </p:par>
                              <p:par>
                                <p:cTn id="36" presetID="22" presetClass="entr" presetSubtype="8" fill="hold" nodeType="with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wipe(left)">
                                      <p:cBhvr>
                                        <p:cTn id="38" dur="500"/>
                                        <p:tgtEl>
                                          <p:spTgt spid="4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68"/>
                                        </p:tgtEl>
                                        <p:attrNameLst>
                                          <p:attrName>style.visibility</p:attrName>
                                        </p:attrNameLst>
                                      </p:cBhvr>
                                      <p:to>
                                        <p:strVal val="visible"/>
                                      </p:to>
                                    </p:set>
                                    <p:animEffect transition="in" filter="wipe(up)">
                                      <p:cBhvr>
                                        <p:cTn id="43" dur="500"/>
                                        <p:tgtEl>
                                          <p:spTgt spid="68"/>
                                        </p:tgtEl>
                                      </p:cBhvr>
                                    </p:animEffect>
                                  </p:childTnLst>
                                </p:cTn>
                              </p:par>
                              <p:par>
                                <p:cTn id="44" presetID="22" presetClass="entr" presetSubtype="1" fill="hold" nodeType="with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par>
                                <p:cTn id="47" presetID="22" presetClass="entr" presetSubtype="1" fill="hold" nodeType="with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wipe(up)">
                                      <p:cBhvr>
                                        <p:cTn id="49" dur="500"/>
                                        <p:tgtEl>
                                          <p:spTgt spid="71"/>
                                        </p:tgtEl>
                                      </p:cBhvr>
                                    </p:animEffect>
                                  </p:childTnLst>
                                </p:cTn>
                              </p:par>
                              <p:par>
                                <p:cTn id="50" presetID="22" presetClass="entr" presetSubtype="1" fill="hold" nodeType="with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wipe(up)">
                                      <p:cBhvr>
                                        <p:cTn id="52" dur="500"/>
                                        <p:tgtEl>
                                          <p:spTgt spid="4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72"/>
                                        </p:tgtEl>
                                        <p:attrNameLst>
                                          <p:attrName>style.visibility</p:attrName>
                                        </p:attrNameLst>
                                      </p:cBhvr>
                                      <p:to>
                                        <p:strVal val="visible"/>
                                      </p:to>
                                    </p:set>
                                    <p:animEffect transition="in" filter="wipe(up)">
                                      <p:cBhvr>
                                        <p:cTn id="57" dur="500"/>
                                        <p:tgtEl>
                                          <p:spTgt spid="72"/>
                                        </p:tgtEl>
                                      </p:cBhvr>
                                    </p:animEffect>
                                  </p:childTnLst>
                                </p:cTn>
                              </p:par>
                              <p:par>
                                <p:cTn id="58" presetID="22" presetClass="entr" presetSubtype="1" fill="hold" nodeType="with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up)">
                                      <p:cBhvr>
                                        <p:cTn id="60" dur="500"/>
                                        <p:tgtEl>
                                          <p:spTgt spid="54"/>
                                        </p:tgtEl>
                                      </p:cBhvr>
                                    </p:animEffect>
                                  </p:childTnLst>
                                </p:cTn>
                              </p:par>
                              <p:par>
                                <p:cTn id="61" presetID="22" presetClass="entr" presetSubtype="1" fill="hold" nodeType="withEffect">
                                  <p:stCondLst>
                                    <p:cond delay="0"/>
                                  </p:stCondLst>
                                  <p:childTnLst>
                                    <p:set>
                                      <p:cBhvr>
                                        <p:cTn id="62" dur="1" fill="hold">
                                          <p:stCondLst>
                                            <p:cond delay="0"/>
                                          </p:stCondLst>
                                        </p:cTn>
                                        <p:tgtEl>
                                          <p:spTgt spid="76"/>
                                        </p:tgtEl>
                                        <p:attrNameLst>
                                          <p:attrName>style.visibility</p:attrName>
                                        </p:attrNameLst>
                                      </p:cBhvr>
                                      <p:to>
                                        <p:strVal val="visible"/>
                                      </p:to>
                                    </p:set>
                                    <p:animEffect transition="in" filter="wipe(up)">
                                      <p:cBhvr>
                                        <p:cTn id="63" dur="500"/>
                                        <p:tgtEl>
                                          <p:spTgt spid="76"/>
                                        </p:tgtEl>
                                      </p:cBhvr>
                                    </p:animEffect>
                                  </p:childTnLst>
                                </p:cTn>
                              </p:par>
                              <p:par>
                                <p:cTn id="64" presetID="22" presetClass="entr" presetSubtype="1" fill="hold" nodeType="withEffect">
                                  <p:stCondLst>
                                    <p:cond delay="0"/>
                                  </p:stCondLst>
                                  <p:childTnLst>
                                    <p:set>
                                      <p:cBhvr>
                                        <p:cTn id="65" dur="1" fill="hold">
                                          <p:stCondLst>
                                            <p:cond delay="0"/>
                                          </p:stCondLst>
                                        </p:cTn>
                                        <p:tgtEl>
                                          <p:spTgt spid="55"/>
                                        </p:tgtEl>
                                        <p:attrNameLst>
                                          <p:attrName>style.visibility</p:attrName>
                                        </p:attrNameLst>
                                      </p:cBhvr>
                                      <p:to>
                                        <p:strVal val="visible"/>
                                      </p:to>
                                    </p:set>
                                    <p:animEffect transition="in" filter="wipe(up)">
                                      <p:cBhvr>
                                        <p:cTn id="66" dur="500"/>
                                        <p:tgtEl>
                                          <p:spTgt spid="55"/>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1" fill="hold" nodeType="click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wipe(up)">
                                      <p:cBhvr>
                                        <p:cTn id="71" dur="500"/>
                                        <p:tgtEl>
                                          <p:spTgt spid="77"/>
                                        </p:tgtEl>
                                      </p:cBhvr>
                                    </p:animEffect>
                                  </p:childTnLst>
                                </p:cTn>
                              </p:par>
                              <p:par>
                                <p:cTn id="72" presetID="22" presetClass="entr" presetSubtype="1" fill="hold" nodeType="with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wipe(up)">
                                      <p:cBhvr>
                                        <p:cTn id="74"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Most frequently abused synthetic cathinones</a:t>
            </a:r>
            <a:endParaRPr lang="en-US" dirty="0"/>
          </a:p>
        </p:txBody>
      </p:sp>
      <p:sp>
        <p:nvSpPr>
          <p:cNvPr id="3" name="Content Placeholder 2"/>
          <p:cNvSpPr>
            <a:spLocks noGrp="1"/>
          </p:cNvSpPr>
          <p:nvPr>
            <p:ph idx="1"/>
          </p:nvPr>
        </p:nvSpPr>
        <p:spPr>
          <a:xfrm>
            <a:off x="381000" y="1600200"/>
            <a:ext cx="8458200" cy="4525963"/>
          </a:xfrm>
        </p:spPr>
        <p:txBody>
          <a:bodyPr>
            <a:normAutofit lnSpcReduction="10000"/>
          </a:bodyPr>
          <a:lstStyle/>
          <a:p>
            <a:r>
              <a:rPr lang="en-US" dirty="0" smtClean="0"/>
              <a:t>United States</a:t>
            </a:r>
          </a:p>
          <a:p>
            <a:pPr lvl="1"/>
            <a:r>
              <a:rPr lang="en-US" dirty="0" smtClean="0"/>
              <a:t>3,4-methylenedioxypyrovalerone (MDPV)</a:t>
            </a:r>
          </a:p>
          <a:p>
            <a:pPr lvl="2"/>
            <a:r>
              <a:rPr lang="en-US" dirty="0" smtClean="0"/>
              <a:t>Substance most commonly detected in blood and urine in patients  hospitalized for bath salts overdose in the US</a:t>
            </a:r>
          </a:p>
          <a:p>
            <a:pPr lvl="1"/>
            <a:r>
              <a:rPr lang="en-US" dirty="0" smtClean="0"/>
              <a:t>3,4-methylenendioxymethcathinone (</a:t>
            </a:r>
            <a:r>
              <a:rPr lang="en-US" dirty="0" err="1" smtClean="0"/>
              <a:t>methylone</a:t>
            </a:r>
            <a:r>
              <a:rPr lang="en-US" dirty="0" smtClean="0"/>
              <a:t>)</a:t>
            </a:r>
          </a:p>
          <a:p>
            <a:pPr lvl="1"/>
            <a:endParaRPr lang="en-US" dirty="0" smtClean="0"/>
          </a:p>
          <a:p>
            <a:r>
              <a:rPr lang="en-US" dirty="0" smtClean="0"/>
              <a:t>Europe</a:t>
            </a:r>
          </a:p>
          <a:p>
            <a:pPr lvl="1"/>
            <a:r>
              <a:rPr lang="en-US" dirty="0" smtClean="0"/>
              <a:t>4-methylmethcathinone (</a:t>
            </a:r>
            <a:r>
              <a:rPr lang="en-US" dirty="0" err="1" smtClean="0"/>
              <a:t>mephedrone</a:t>
            </a:r>
            <a:r>
              <a:rPr lang="en-US" dirty="0" smtClean="0"/>
              <a:t>)</a:t>
            </a:r>
          </a:p>
          <a:p>
            <a:pPr lvl="1"/>
            <a:r>
              <a:rPr lang="en-US" dirty="0" smtClean="0"/>
              <a:t>Replacing MDMA in “ecstasy” tablets</a:t>
            </a:r>
          </a:p>
          <a:p>
            <a:endParaRPr lang="en-US" dirty="0" smtClean="0"/>
          </a:p>
          <a:p>
            <a:pPr marL="0" indent="0">
              <a:buNone/>
            </a:pPr>
            <a:endParaRPr lang="en-US" dirty="0"/>
          </a:p>
        </p:txBody>
      </p:sp>
    </p:spTree>
    <p:extLst>
      <p:ext uri="{BB962C8B-B14F-4D97-AF65-F5344CB8AC3E}">
        <p14:creationId xmlns:p14="http://schemas.microsoft.com/office/powerpoint/2010/main" val="34428518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Structural Similarities	</a:t>
            </a:r>
            <a:endParaRPr lang="en-US" dirty="0"/>
          </a:p>
        </p:txBody>
      </p:sp>
      <p:sp>
        <p:nvSpPr>
          <p:cNvPr id="4" name="TextBox 3"/>
          <p:cNvSpPr txBox="1"/>
          <p:nvPr/>
        </p:nvSpPr>
        <p:spPr>
          <a:xfrm>
            <a:off x="14920" y="2370475"/>
            <a:ext cx="2264061" cy="523220"/>
          </a:xfrm>
          <a:prstGeom prst="rect">
            <a:avLst/>
          </a:prstGeom>
          <a:noFill/>
        </p:spPr>
        <p:txBody>
          <a:bodyPr wrap="none" rtlCol="0">
            <a:spAutoFit/>
          </a:bodyPr>
          <a:lstStyle/>
          <a:p>
            <a:r>
              <a:rPr lang="en-US" sz="2800" dirty="0" smtClean="0"/>
              <a:t>Amphetamine</a:t>
            </a:r>
            <a:endParaRPr lang="en-US" sz="2800" dirty="0"/>
          </a:p>
        </p:txBody>
      </p:sp>
      <p:sp>
        <p:nvSpPr>
          <p:cNvPr id="7" name="TextBox 6"/>
          <p:cNvSpPr txBox="1"/>
          <p:nvPr/>
        </p:nvSpPr>
        <p:spPr>
          <a:xfrm>
            <a:off x="3649456" y="2360295"/>
            <a:ext cx="1227344" cy="523220"/>
          </a:xfrm>
          <a:prstGeom prst="rect">
            <a:avLst/>
          </a:prstGeom>
          <a:noFill/>
        </p:spPr>
        <p:txBody>
          <a:bodyPr wrap="none" rtlCol="0">
            <a:spAutoFit/>
          </a:bodyPr>
          <a:lstStyle/>
          <a:p>
            <a:r>
              <a:rPr lang="en-US" sz="2800" dirty="0" smtClean="0"/>
              <a:t>MDMA</a:t>
            </a:r>
            <a:endParaRPr lang="en-US" sz="2800" dirty="0"/>
          </a:p>
        </p:txBody>
      </p:sp>
      <p:sp>
        <p:nvSpPr>
          <p:cNvPr id="8" name="TextBox 7"/>
          <p:cNvSpPr txBox="1"/>
          <p:nvPr/>
        </p:nvSpPr>
        <p:spPr>
          <a:xfrm>
            <a:off x="228600" y="6334780"/>
            <a:ext cx="2124324" cy="523220"/>
          </a:xfrm>
          <a:prstGeom prst="rect">
            <a:avLst/>
          </a:prstGeom>
          <a:noFill/>
        </p:spPr>
        <p:txBody>
          <a:bodyPr wrap="none" rtlCol="0">
            <a:spAutoFit/>
          </a:bodyPr>
          <a:lstStyle/>
          <a:p>
            <a:r>
              <a:rPr lang="en-US" sz="2800" dirty="0" err="1" smtClean="0"/>
              <a:t>Pyrovalerone</a:t>
            </a:r>
            <a:endParaRPr lang="en-US" sz="2800" dirty="0"/>
          </a:p>
        </p:txBody>
      </p:sp>
      <p:sp>
        <p:nvSpPr>
          <p:cNvPr id="9" name="TextBox 8"/>
          <p:cNvSpPr txBox="1"/>
          <p:nvPr/>
        </p:nvSpPr>
        <p:spPr>
          <a:xfrm>
            <a:off x="3705544" y="6334780"/>
            <a:ext cx="1780856" cy="523220"/>
          </a:xfrm>
          <a:prstGeom prst="rect">
            <a:avLst/>
          </a:prstGeom>
          <a:noFill/>
        </p:spPr>
        <p:txBody>
          <a:bodyPr wrap="none" rtlCol="0">
            <a:spAutoFit/>
          </a:bodyPr>
          <a:lstStyle/>
          <a:p>
            <a:r>
              <a:rPr lang="en-US" sz="2800" dirty="0" err="1" smtClean="0"/>
              <a:t>Methylone</a:t>
            </a:r>
            <a:endParaRPr lang="en-US" sz="2800" dirty="0"/>
          </a:p>
        </p:txBody>
      </p:sp>
      <p:sp>
        <p:nvSpPr>
          <p:cNvPr id="10" name="TextBox 9"/>
          <p:cNvSpPr txBox="1"/>
          <p:nvPr/>
        </p:nvSpPr>
        <p:spPr>
          <a:xfrm>
            <a:off x="6553200" y="6334780"/>
            <a:ext cx="2096798" cy="523220"/>
          </a:xfrm>
          <a:prstGeom prst="rect">
            <a:avLst/>
          </a:prstGeom>
          <a:noFill/>
        </p:spPr>
        <p:txBody>
          <a:bodyPr wrap="none" rtlCol="0">
            <a:spAutoFit/>
          </a:bodyPr>
          <a:lstStyle/>
          <a:p>
            <a:r>
              <a:rPr lang="en-US" sz="2800" dirty="0" err="1" smtClean="0"/>
              <a:t>Mephedrone</a:t>
            </a:r>
            <a:endParaRPr lang="en-US" sz="2800" dirty="0"/>
          </a:p>
        </p:txBody>
      </p:sp>
      <p:sp>
        <p:nvSpPr>
          <p:cNvPr id="11" name="TextBox 10"/>
          <p:cNvSpPr txBox="1"/>
          <p:nvPr/>
        </p:nvSpPr>
        <p:spPr>
          <a:xfrm>
            <a:off x="7104102" y="2370475"/>
            <a:ext cx="1107996" cy="523220"/>
          </a:xfrm>
          <a:prstGeom prst="rect">
            <a:avLst/>
          </a:prstGeom>
          <a:noFill/>
        </p:spPr>
        <p:txBody>
          <a:bodyPr wrap="none" rtlCol="0">
            <a:spAutoFit/>
          </a:bodyPr>
          <a:lstStyle/>
          <a:p>
            <a:r>
              <a:rPr lang="en-US" sz="2800" dirty="0" smtClean="0"/>
              <a:t>MDPV</a:t>
            </a:r>
            <a:endParaRPr lang="en-US" sz="2800" dirty="0"/>
          </a:p>
        </p:txBody>
      </p:sp>
      <p:pic>
        <p:nvPicPr>
          <p:cNvPr id="13" name="Picture 12"/>
          <p:cNvPicPr>
            <a:picLocks noChangeAspect="1"/>
          </p:cNvPicPr>
          <p:nvPr/>
        </p:nvPicPr>
        <p:blipFill>
          <a:blip r:embed="rId3"/>
          <a:stretch>
            <a:fillRect/>
          </a:stretch>
        </p:blipFill>
        <p:spPr>
          <a:xfrm>
            <a:off x="137038" y="1198199"/>
            <a:ext cx="2148961" cy="1042353"/>
          </a:xfrm>
          <a:prstGeom prst="rect">
            <a:avLst/>
          </a:prstGeom>
        </p:spPr>
      </p:pic>
      <p:pic>
        <p:nvPicPr>
          <p:cNvPr id="15" name="Picture 14"/>
          <p:cNvPicPr>
            <a:picLocks noChangeAspect="1"/>
          </p:cNvPicPr>
          <p:nvPr/>
        </p:nvPicPr>
        <p:blipFill>
          <a:blip r:embed="rId4"/>
          <a:stretch>
            <a:fillRect/>
          </a:stretch>
        </p:blipFill>
        <p:spPr>
          <a:xfrm>
            <a:off x="1752600" y="3213981"/>
            <a:ext cx="2590800" cy="1094857"/>
          </a:xfrm>
          <a:prstGeom prst="rect">
            <a:avLst/>
          </a:prstGeom>
        </p:spPr>
      </p:pic>
      <p:pic>
        <p:nvPicPr>
          <p:cNvPr id="17" name="Picture 7" descr="http://0.tqn.com/d/chemistry/1/0/U/d/1/bath-salts-MDPV.png"/>
          <p:cNvPicPr>
            <a:picLocks noChangeAspect="1" noChangeArrowheads="1"/>
          </p:cNvPicPr>
          <p:nvPr/>
        </p:nvPicPr>
        <p:blipFill>
          <a:blip r:embed="rId5" cstate="print"/>
          <a:srcRect/>
          <a:stretch>
            <a:fillRect/>
          </a:stretch>
        </p:blipFill>
        <p:spPr bwMode="auto">
          <a:xfrm>
            <a:off x="6324600" y="990600"/>
            <a:ext cx="2667000" cy="1520190"/>
          </a:xfrm>
          <a:prstGeom prst="rect">
            <a:avLst/>
          </a:prstGeom>
          <a:noFill/>
        </p:spPr>
      </p:pic>
      <p:pic>
        <p:nvPicPr>
          <p:cNvPr id="20" name="Picture 8"/>
          <p:cNvPicPr>
            <a:picLocks noChangeAspect="1" noChangeArrowheads="1"/>
          </p:cNvPicPr>
          <p:nvPr/>
        </p:nvPicPr>
        <p:blipFill>
          <a:blip r:embed="rId6" cstate="print"/>
          <a:srcRect/>
          <a:stretch>
            <a:fillRect/>
          </a:stretch>
        </p:blipFill>
        <p:spPr bwMode="auto">
          <a:xfrm>
            <a:off x="0" y="4859791"/>
            <a:ext cx="2286000" cy="1428750"/>
          </a:xfrm>
          <a:prstGeom prst="rect">
            <a:avLst/>
          </a:prstGeom>
          <a:noFill/>
          <a:ln w="9525">
            <a:noFill/>
            <a:miter lim="800000"/>
            <a:headEnd/>
            <a:tailEnd/>
          </a:ln>
        </p:spPr>
      </p:pic>
      <p:pic>
        <p:nvPicPr>
          <p:cNvPr id="22" name="Picture 21"/>
          <p:cNvPicPr>
            <a:picLocks noChangeAspect="1"/>
          </p:cNvPicPr>
          <p:nvPr/>
        </p:nvPicPr>
        <p:blipFill>
          <a:blip r:embed="rId7"/>
          <a:stretch>
            <a:fillRect/>
          </a:stretch>
        </p:blipFill>
        <p:spPr>
          <a:xfrm>
            <a:off x="3392522" y="4923622"/>
            <a:ext cx="2527688" cy="1301089"/>
          </a:xfrm>
          <a:prstGeom prst="rect">
            <a:avLst/>
          </a:prstGeom>
        </p:spPr>
      </p:pic>
      <p:pic>
        <p:nvPicPr>
          <p:cNvPr id="24" name="Picture 23"/>
          <p:cNvPicPr>
            <a:picLocks noChangeAspect="1"/>
          </p:cNvPicPr>
          <p:nvPr/>
        </p:nvPicPr>
        <p:blipFill>
          <a:blip r:embed="rId8"/>
          <a:stretch>
            <a:fillRect/>
          </a:stretch>
        </p:blipFill>
        <p:spPr>
          <a:xfrm>
            <a:off x="6140561" y="4812166"/>
            <a:ext cx="3003439" cy="1524000"/>
          </a:xfrm>
          <a:prstGeom prst="rect">
            <a:avLst/>
          </a:prstGeom>
        </p:spPr>
      </p:pic>
      <p:pic>
        <p:nvPicPr>
          <p:cNvPr id="26" name="Picture 25"/>
          <p:cNvPicPr>
            <a:picLocks noChangeAspect="1"/>
          </p:cNvPicPr>
          <p:nvPr/>
        </p:nvPicPr>
        <p:blipFill>
          <a:blip r:embed="rId9"/>
          <a:stretch>
            <a:fillRect/>
          </a:stretch>
        </p:blipFill>
        <p:spPr>
          <a:xfrm>
            <a:off x="2831571" y="1025202"/>
            <a:ext cx="2718858" cy="1258893"/>
          </a:xfrm>
          <a:prstGeom prst="rect">
            <a:avLst/>
          </a:prstGeom>
        </p:spPr>
      </p:pic>
      <p:pic>
        <p:nvPicPr>
          <p:cNvPr id="27" name="Picture 26"/>
          <p:cNvPicPr>
            <a:picLocks noChangeAspect="1"/>
          </p:cNvPicPr>
          <p:nvPr/>
        </p:nvPicPr>
        <p:blipFill>
          <a:blip r:embed="rId10"/>
          <a:stretch>
            <a:fillRect/>
          </a:stretch>
        </p:blipFill>
        <p:spPr>
          <a:xfrm>
            <a:off x="5504832" y="3274695"/>
            <a:ext cx="2120780" cy="953160"/>
          </a:xfrm>
          <a:prstGeom prst="rect">
            <a:avLst/>
          </a:prstGeom>
        </p:spPr>
      </p:pic>
      <p:sp>
        <p:nvSpPr>
          <p:cNvPr id="28" name="TextBox 27"/>
          <p:cNvSpPr txBox="1"/>
          <p:nvPr/>
        </p:nvSpPr>
        <p:spPr>
          <a:xfrm>
            <a:off x="5173730" y="4112895"/>
            <a:ext cx="2567204" cy="523220"/>
          </a:xfrm>
          <a:prstGeom prst="rect">
            <a:avLst/>
          </a:prstGeom>
          <a:noFill/>
        </p:spPr>
        <p:txBody>
          <a:bodyPr wrap="none" rtlCol="0">
            <a:spAutoFit/>
          </a:bodyPr>
          <a:lstStyle/>
          <a:p>
            <a:r>
              <a:rPr lang="en-US" sz="2800" dirty="0" err="1" smtClean="0"/>
              <a:t>Phenethylamine</a:t>
            </a:r>
            <a:endParaRPr lang="en-US" sz="2800" dirty="0"/>
          </a:p>
        </p:txBody>
      </p:sp>
      <p:grpSp>
        <p:nvGrpSpPr>
          <p:cNvPr id="36" name="Group 35"/>
          <p:cNvGrpSpPr/>
          <p:nvPr/>
        </p:nvGrpSpPr>
        <p:grpSpPr>
          <a:xfrm>
            <a:off x="990600" y="914400"/>
            <a:ext cx="7010400" cy="4648200"/>
            <a:chOff x="990600" y="914400"/>
            <a:chExt cx="7010400" cy="4648200"/>
          </a:xfrm>
        </p:grpSpPr>
        <p:sp>
          <p:nvSpPr>
            <p:cNvPr id="29" name="Rounded Rectangle 28"/>
            <p:cNvSpPr/>
            <p:nvPr/>
          </p:nvSpPr>
          <p:spPr>
            <a:xfrm>
              <a:off x="7620000" y="914400"/>
              <a:ext cx="381000" cy="685800"/>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ounded Rectangle 29"/>
            <p:cNvSpPr/>
            <p:nvPr/>
          </p:nvSpPr>
          <p:spPr>
            <a:xfrm>
              <a:off x="990600" y="4800600"/>
              <a:ext cx="381000" cy="685800"/>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ounded Rectangle 30"/>
            <p:cNvSpPr/>
            <p:nvPr/>
          </p:nvSpPr>
          <p:spPr>
            <a:xfrm>
              <a:off x="4724400" y="4876800"/>
              <a:ext cx="381000" cy="685800"/>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ounded Rectangle 31"/>
            <p:cNvSpPr/>
            <p:nvPr/>
          </p:nvSpPr>
          <p:spPr>
            <a:xfrm>
              <a:off x="7620000" y="4876800"/>
              <a:ext cx="381000" cy="685800"/>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2819400" y="1371600"/>
            <a:ext cx="3962400" cy="4876800"/>
            <a:chOff x="2819400" y="1371600"/>
            <a:chExt cx="3962400" cy="4876800"/>
          </a:xfrm>
        </p:grpSpPr>
        <p:sp>
          <p:nvSpPr>
            <p:cNvPr id="33" name="Rounded Rectangle 32"/>
            <p:cNvSpPr/>
            <p:nvPr/>
          </p:nvSpPr>
          <p:spPr>
            <a:xfrm>
              <a:off x="6248400" y="1371600"/>
              <a:ext cx="533400" cy="838200"/>
            </a:xfrm>
            <a:prstGeom prst="roundRect">
              <a:avLst/>
            </a:prstGeom>
            <a:noFill/>
            <a:ln w="381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ounded Rectangle 33"/>
            <p:cNvSpPr/>
            <p:nvPr/>
          </p:nvSpPr>
          <p:spPr>
            <a:xfrm>
              <a:off x="2819400" y="1371600"/>
              <a:ext cx="533400" cy="914400"/>
            </a:xfrm>
            <a:prstGeom prst="roundRect">
              <a:avLst/>
            </a:prstGeom>
            <a:noFill/>
            <a:ln w="381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ounded Rectangle 34"/>
            <p:cNvSpPr/>
            <p:nvPr/>
          </p:nvSpPr>
          <p:spPr>
            <a:xfrm>
              <a:off x="3352800" y="5334000"/>
              <a:ext cx="533400" cy="914400"/>
            </a:xfrm>
            <a:prstGeom prst="roundRect">
              <a:avLst/>
            </a:prstGeom>
            <a:noFill/>
            <a:ln w="381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 name="Group 2"/>
          <p:cNvGrpSpPr/>
          <p:nvPr/>
        </p:nvGrpSpPr>
        <p:grpSpPr>
          <a:xfrm>
            <a:off x="1600200" y="914400"/>
            <a:ext cx="7391400" cy="4572000"/>
            <a:chOff x="1600200" y="914400"/>
            <a:chExt cx="7391400" cy="4572000"/>
          </a:xfrm>
        </p:grpSpPr>
        <p:sp>
          <p:nvSpPr>
            <p:cNvPr id="38" name="Rounded Rectangle 37"/>
            <p:cNvSpPr/>
            <p:nvPr/>
          </p:nvSpPr>
          <p:spPr>
            <a:xfrm>
              <a:off x="8305800" y="914400"/>
              <a:ext cx="685800" cy="762000"/>
            </a:xfrm>
            <a:prstGeom prst="roundRect">
              <a:avLst/>
            </a:prstGeom>
            <a:noFill/>
            <a:ln w="3810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ounded Rectangle 38"/>
            <p:cNvSpPr/>
            <p:nvPr/>
          </p:nvSpPr>
          <p:spPr>
            <a:xfrm>
              <a:off x="1600200" y="4724400"/>
              <a:ext cx="685800" cy="762000"/>
            </a:xfrm>
            <a:prstGeom prst="roundRect">
              <a:avLst/>
            </a:prstGeom>
            <a:noFill/>
            <a:ln w="3810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 name="TextBox 4"/>
          <p:cNvSpPr txBox="1"/>
          <p:nvPr/>
        </p:nvSpPr>
        <p:spPr>
          <a:xfrm>
            <a:off x="2130095" y="4112895"/>
            <a:ext cx="1692140" cy="523220"/>
          </a:xfrm>
          <a:prstGeom prst="rect">
            <a:avLst/>
          </a:prstGeom>
          <a:noFill/>
        </p:spPr>
        <p:txBody>
          <a:bodyPr wrap="none" rtlCol="0">
            <a:spAutoFit/>
          </a:bodyPr>
          <a:lstStyle/>
          <a:p>
            <a:r>
              <a:rPr lang="en-US" sz="2800" dirty="0" smtClean="0"/>
              <a:t>Dopamine</a:t>
            </a:r>
            <a:endParaRPr lang="en-US" sz="2800" dirty="0"/>
          </a:p>
        </p:txBody>
      </p:sp>
    </p:spTree>
    <p:extLst>
      <p:ext uri="{BB962C8B-B14F-4D97-AF65-F5344CB8AC3E}">
        <p14:creationId xmlns:p14="http://schemas.microsoft.com/office/powerpoint/2010/main" val="2485742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Predicted Pharmacology of Synthetic Cathinones</a:t>
            </a:r>
            <a:endParaRPr lang="en-US" dirty="0"/>
          </a:p>
        </p:txBody>
      </p:sp>
      <p:sp>
        <p:nvSpPr>
          <p:cNvPr id="3" name="Content Placeholder 2"/>
          <p:cNvSpPr>
            <a:spLocks noGrp="1"/>
          </p:cNvSpPr>
          <p:nvPr>
            <p:ph idx="1"/>
          </p:nvPr>
        </p:nvSpPr>
        <p:spPr>
          <a:xfrm>
            <a:off x="152400" y="1828800"/>
            <a:ext cx="8839200" cy="5105400"/>
          </a:xfrm>
        </p:spPr>
        <p:txBody>
          <a:bodyPr>
            <a:normAutofit fontScale="85000" lnSpcReduction="10000"/>
          </a:bodyPr>
          <a:lstStyle/>
          <a:p>
            <a:r>
              <a:rPr lang="en-US" dirty="0"/>
              <a:t>Structural similarities </a:t>
            </a:r>
            <a:r>
              <a:rPr lang="en-US" dirty="0" smtClean="0"/>
              <a:t>to compounds with known pharmacology</a:t>
            </a:r>
            <a:endParaRPr lang="en-US" dirty="0"/>
          </a:p>
          <a:p>
            <a:pPr lvl="1"/>
            <a:r>
              <a:rPr lang="en-US" dirty="0" smtClean="0"/>
              <a:t>MDMA, amphetamines, dopamine</a:t>
            </a:r>
          </a:p>
          <a:p>
            <a:r>
              <a:rPr lang="en-US" dirty="0" smtClean="0"/>
              <a:t>Increases the amount of extracellular monoamine neurotransmitters</a:t>
            </a:r>
          </a:p>
          <a:p>
            <a:pPr lvl="1"/>
            <a:r>
              <a:rPr lang="en-US" dirty="0" smtClean="0"/>
              <a:t>Dopamine (DA), Norepinephrine (NE), Serotonin (5-HT)</a:t>
            </a:r>
          </a:p>
          <a:p>
            <a:pPr lvl="1"/>
            <a:r>
              <a:rPr lang="en-US" dirty="0" smtClean="0"/>
              <a:t>Abbreviations for respective transporters = DAT, NET and SERT</a:t>
            </a:r>
          </a:p>
          <a:p>
            <a:r>
              <a:rPr lang="en-US" dirty="0" smtClean="0"/>
              <a:t>Mechanisms leading to increased extracellular neurotransmitters</a:t>
            </a:r>
          </a:p>
          <a:p>
            <a:pPr lvl="1"/>
            <a:r>
              <a:rPr lang="en-US" dirty="0" smtClean="0"/>
              <a:t>Stimulate release and Inhibit reuptake</a:t>
            </a:r>
          </a:p>
          <a:p>
            <a:r>
              <a:rPr lang="en-US" dirty="0" smtClean="0"/>
              <a:t>Small number of studies evaluating pharmacology, toxicology, and physiology </a:t>
            </a:r>
          </a:p>
          <a:p>
            <a:pPr marL="0" indent="0">
              <a:buNone/>
            </a:pPr>
            <a:endParaRPr lang="en-US" dirty="0" smtClean="0"/>
          </a:p>
        </p:txBody>
      </p:sp>
    </p:spTree>
    <p:extLst>
      <p:ext uri="{BB962C8B-B14F-4D97-AF65-F5344CB8AC3E}">
        <p14:creationId xmlns:p14="http://schemas.microsoft.com/office/powerpoint/2010/main" val="6689142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57200" y="76200"/>
            <a:ext cx="8229600" cy="1143000"/>
          </a:xfrm>
        </p:spPr>
        <p:txBody>
          <a:bodyPr>
            <a:noAutofit/>
          </a:bodyPr>
          <a:lstStyle/>
          <a:p>
            <a:r>
              <a:rPr lang="en-US" sz="3800" dirty="0"/>
              <a:t>Mechanism of </a:t>
            </a:r>
            <a:r>
              <a:rPr lang="en-US" sz="3800" dirty="0" smtClean="0"/>
              <a:t>Action: </a:t>
            </a:r>
            <a:br>
              <a:rPr lang="en-US" sz="3800" dirty="0" smtClean="0"/>
            </a:br>
            <a:r>
              <a:rPr lang="en-US" sz="3800" dirty="0" err="1" smtClean="0"/>
              <a:t>Mephedrone</a:t>
            </a:r>
            <a:r>
              <a:rPr lang="en-US" sz="3800" dirty="0" smtClean="0"/>
              <a:t>, </a:t>
            </a:r>
            <a:r>
              <a:rPr lang="en-US" sz="3800" dirty="0" err="1" smtClean="0"/>
              <a:t>Methylone</a:t>
            </a:r>
            <a:r>
              <a:rPr lang="en-US" sz="3800" dirty="0"/>
              <a:t> </a:t>
            </a:r>
            <a:r>
              <a:rPr lang="en-US" sz="3800" dirty="0" smtClean="0"/>
              <a:t>and MDPV</a:t>
            </a:r>
            <a:endParaRPr lang="en-US" sz="3800" dirty="0"/>
          </a:p>
        </p:txBody>
      </p:sp>
      <p:sp>
        <p:nvSpPr>
          <p:cNvPr id="14" name="Content Placeholder 13"/>
          <p:cNvSpPr>
            <a:spLocks noGrp="1"/>
          </p:cNvSpPr>
          <p:nvPr>
            <p:ph idx="1"/>
          </p:nvPr>
        </p:nvSpPr>
        <p:spPr>
          <a:xfrm>
            <a:off x="152400" y="2743200"/>
            <a:ext cx="8915400" cy="4114800"/>
          </a:xfrm>
        </p:spPr>
        <p:txBody>
          <a:bodyPr>
            <a:normAutofit fontScale="92500" lnSpcReduction="10000"/>
          </a:bodyPr>
          <a:lstStyle/>
          <a:p>
            <a:r>
              <a:rPr lang="en-US" i="1" dirty="0" smtClean="0"/>
              <a:t>In vitro</a:t>
            </a:r>
            <a:r>
              <a:rPr lang="en-US" dirty="0" smtClean="0"/>
              <a:t> studies performed using rat brain </a:t>
            </a:r>
            <a:r>
              <a:rPr lang="en-US" dirty="0" err="1" smtClean="0"/>
              <a:t>synaptosomes</a:t>
            </a:r>
            <a:r>
              <a:rPr lang="en-US" dirty="0" smtClean="0"/>
              <a:t> </a:t>
            </a:r>
          </a:p>
          <a:p>
            <a:pPr lvl="1"/>
            <a:r>
              <a:rPr lang="en-US" dirty="0" smtClean="0"/>
              <a:t>IC</a:t>
            </a:r>
            <a:r>
              <a:rPr lang="en-US" baseline="-25000" dirty="0" smtClean="0"/>
              <a:t>50</a:t>
            </a:r>
            <a:r>
              <a:rPr lang="en-US" dirty="0" smtClean="0"/>
              <a:t> for DAT, NET and SERT uptake measured</a:t>
            </a:r>
          </a:p>
          <a:p>
            <a:pPr lvl="2"/>
            <a:r>
              <a:rPr lang="en-US" dirty="0" smtClean="0"/>
              <a:t>Uptake of all three neurotransmitters blocked by </a:t>
            </a:r>
            <a:r>
              <a:rPr lang="en-US" dirty="0" err="1" smtClean="0"/>
              <a:t>methylone</a:t>
            </a:r>
            <a:r>
              <a:rPr lang="en-US" dirty="0" smtClean="0"/>
              <a:t> and </a:t>
            </a:r>
            <a:r>
              <a:rPr lang="en-US" dirty="0" err="1" smtClean="0"/>
              <a:t>mephedrone</a:t>
            </a:r>
            <a:r>
              <a:rPr lang="en-US" dirty="0" smtClean="0"/>
              <a:t> </a:t>
            </a:r>
          </a:p>
          <a:p>
            <a:pPr lvl="2"/>
            <a:r>
              <a:rPr lang="en-US" dirty="0" smtClean="0"/>
              <a:t>MDPV blocks DAT and NET uptake, but not SERT </a:t>
            </a:r>
          </a:p>
          <a:p>
            <a:pPr lvl="1"/>
            <a:r>
              <a:rPr lang="en-US" dirty="0" smtClean="0"/>
              <a:t>EC</a:t>
            </a:r>
            <a:r>
              <a:rPr lang="en-US" baseline="-25000" dirty="0" smtClean="0"/>
              <a:t>50</a:t>
            </a:r>
            <a:r>
              <a:rPr lang="en-US" dirty="0" smtClean="0"/>
              <a:t> determined for release of DAT, NET and SERT</a:t>
            </a:r>
          </a:p>
          <a:p>
            <a:pPr lvl="2"/>
            <a:r>
              <a:rPr lang="en-US" dirty="0" err="1" smtClean="0"/>
              <a:t>Mephedrone</a:t>
            </a:r>
            <a:r>
              <a:rPr lang="en-US" dirty="0" smtClean="0"/>
              <a:t> and </a:t>
            </a:r>
            <a:r>
              <a:rPr lang="en-US" dirty="0" err="1" smtClean="0"/>
              <a:t>methylone</a:t>
            </a:r>
            <a:r>
              <a:rPr lang="en-US" dirty="0" smtClean="0"/>
              <a:t> stimulate release at all three transporters</a:t>
            </a:r>
          </a:p>
          <a:p>
            <a:pPr lvl="2"/>
            <a:r>
              <a:rPr lang="en-US" dirty="0" smtClean="0"/>
              <a:t>MDPV is inactive as a releaser</a:t>
            </a:r>
          </a:p>
          <a:p>
            <a:pPr lvl="1"/>
            <a:endParaRPr lang="en-US" dirty="0" smtClean="0"/>
          </a:p>
          <a:p>
            <a:endParaRPr lang="en-US" dirty="0" smtClean="0"/>
          </a:p>
          <a:p>
            <a:pPr lvl="1"/>
            <a:endParaRPr lang="en-US" dirty="0"/>
          </a:p>
        </p:txBody>
      </p:sp>
      <p:pic>
        <p:nvPicPr>
          <p:cNvPr id="5" name="Picture 4"/>
          <p:cNvPicPr>
            <a:picLocks noChangeAspect="1"/>
          </p:cNvPicPr>
          <p:nvPr/>
        </p:nvPicPr>
        <p:blipFill>
          <a:blip r:embed="rId3"/>
          <a:stretch>
            <a:fillRect/>
          </a:stretch>
        </p:blipFill>
        <p:spPr>
          <a:xfrm>
            <a:off x="351273" y="1295400"/>
            <a:ext cx="8441453" cy="1295400"/>
          </a:xfrm>
          <a:prstGeom prst="rect">
            <a:avLst/>
          </a:prstGeom>
        </p:spPr>
      </p:pic>
      <p:pic>
        <p:nvPicPr>
          <p:cNvPr id="7" name="Picture 6"/>
          <p:cNvPicPr>
            <a:picLocks noChangeAspect="1"/>
          </p:cNvPicPr>
          <p:nvPr/>
        </p:nvPicPr>
        <p:blipFill>
          <a:blip r:embed="rId4"/>
          <a:stretch>
            <a:fillRect/>
          </a:stretch>
        </p:blipFill>
        <p:spPr>
          <a:xfrm>
            <a:off x="4533900" y="1295400"/>
            <a:ext cx="4076700" cy="400518"/>
          </a:xfrm>
          <a:prstGeom prst="rect">
            <a:avLst/>
          </a:prstGeom>
        </p:spPr>
      </p:pic>
    </p:spTree>
    <p:extLst>
      <p:ext uri="{BB962C8B-B14F-4D97-AF65-F5344CB8AC3E}">
        <p14:creationId xmlns:p14="http://schemas.microsoft.com/office/powerpoint/2010/main" val="28401002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fontScale="90000"/>
          </a:bodyPr>
          <a:lstStyle/>
          <a:p>
            <a:r>
              <a:rPr lang="en-US" dirty="0" smtClean="0"/>
              <a:t>Synthetic Cathinones Administered to Rodents</a:t>
            </a:r>
            <a:endParaRPr lang="en-US" dirty="0"/>
          </a:p>
        </p:txBody>
      </p:sp>
      <p:sp>
        <p:nvSpPr>
          <p:cNvPr id="3" name="Content Placeholder 2"/>
          <p:cNvSpPr>
            <a:spLocks noGrp="1"/>
          </p:cNvSpPr>
          <p:nvPr>
            <p:ph idx="1"/>
          </p:nvPr>
        </p:nvSpPr>
        <p:spPr>
          <a:xfrm>
            <a:off x="457200" y="1600200"/>
            <a:ext cx="8229600" cy="5029200"/>
          </a:xfrm>
        </p:spPr>
        <p:txBody>
          <a:bodyPr>
            <a:normAutofit fontScale="92500" lnSpcReduction="20000"/>
          </a:bodyPr>
          <a:lstStyle/>
          <a:p>
            <a:r>
              <a:rPr lang="en-US" dirty="0" smtClean="0"/>
              <a:t>Lack of scientific literature describing pharmacology and toxicology until very recently </a:t>
            </a:r>
          </a:p>
          <a:p>
            <a:endParaRPr lang="en-US" dirty="0" smtClean="0"/>
          </a:p>
          <a:p>
            <a:r>
              <a:rPr lang="en-US" dirty="0" smtClean="0"/>
              <a:t>Compounds introduced to market faster than studies can be performed </a:t>
            </a:r>
          </a:p>
          <a:p>
            <a:endParaRPr lang="en-US" dirty="0" smtClean="0"/>
          </a:p>
          <a:p>
            <a:r>
              <a:rPr lang="en-US" dirty="0" smtClean="0"/>
              <a:t>Several studies performed since 2012</a:t>
            </a:r>
          </a:p>
          <a:p>
            <a:pPr lvl="1"/>
            <a:r>
              <a:rPr lang="en-US" dirty="0" err="1" smtClean="0"/>
              <a:t>Marusich</a:t>
            </a:r>
            <a:r>
              <a:rPr lang="en-US" dirty="0" smtClean="0"/>
              <a:t> </a:t>
            </a:r>
            <a:r>
              <a:rPr lang="en-US" i="1" dirty="0" smtClean="0"/>
              <a:t>et al., </a:t>
            </a:r>
            <a:r>
              <a:rPr lang="en-US" dirty="0" err="1" smtClean="0"/>
              <a:t>NeuroToxicology</a:t>
            </a:r>
            <a:r>
              <a:rPr lang="en-US" dirty="0" smtClean="0"/>
              <a:t>. 2012</a:t>
            </a:r>
          </a:p>
          <a:p>
            <a:pPr lvl="1"/>
            <a:r>
              <a:rPr lang="en-US" dirty="0" err="1" smtClean="0"/>
              <a:t>Aarde</a:t>
            </a:r>
            <a:r>
              <a:rPr lang="en-US" dirty="0" smtClean="0"/>
              <a:t> </a:t>
            </a:r>
            <a:r>
              <a:rPr lang="en-US" i="1" dirty="0" smtClean="0"/>
              <a:t>et al., </a:t>
            </a:r>
            <a:r>
              <a:rPr lang="en-US" dirty="0" smtClean="0"/>
              <a:t>Neuropharmacology. 2013</a:t>
            </a:r>
          </a:p>
          <a:p>
            <a:pPr lvl="1"/>
            <a:r>
              <a:rPr lang="en-US" dirty="0" smtClean="0"/>
              <a:t>Baumann </a:t>
            </a:r>
            <a:r>
              <a:rPr lang="en-US" i="1" dirty="0" smtClean="0"/>
              <a:t>et al., </a:t>
            </a:r>
            <a:r>
              <a:rPr lang="en-US" dirty="0" err="1" smtClean="0"/>
              <a:t>Neuropsychopharmacology</a:t>
            </a:r>
            <a:r>
              <a:rPr lang="en-US" dirty="0" smtClean="0"/>
              <a:t>. 2013</a:t>
            </a:r>
          </a:p>
          <a:p>
            <a:pPr lvl="1"/>
            <a:r>
              <a:rPr lang="en-US" dirty="0" err="1" smtClean="0"/>
              <a:t>Fentegrossi</a:t>
            </a:r>
            <a:r>
              <a:rPr lang="en-US" dirty="0" smtClean="0"/>
              <a:t> </a:t>
            </a:r>
            <a:r>
              <a:rPr lang="en-US" i="1" dirty="0" smtClean="0"/>
              <a:t>et al.</a:t>
            </a:r>
            <a:r>
              <a:rPr lang="en-US" dirty="0" smtClean="0"/>
              <a:t>, Neuropharmacology 2013</a:t>
            </a:r>
          </a:p>
          <a:p>
            <a:pPr lvl="1"/>
            <a:r>
              <a:rPr lang="en-US" dirty="0" smtClean="0"/>
              <a:t>Cameron </a:t>
            </a:r>
            <a:r>
              <a:rPr lang="en-US" i="1" dirty="0" smtClean="0"/>
              <a:t>et al.</a:t>
            </a:r>
            <a:r>
              <a:rPr lang="en-US" dirty="0" smtClean="0"/>
              <a:t>, Psychopharmacology. 2013</a:t>
            </a:r>
          </a:p>
          <a:p>
            <a:endParaRPr lang="en-US" dirty="0" smtClean="0"/>
          </a:p>
          <a:p>
            <a:pPr marL="0" indent="0">
              <a:buNone/>
            </a:pPr>
            <a:endParaRPr lang="en-US" dirty="0" smtClean="0"/>
          </a:p>
          <a:p>
            <a:pPr marL="457200" lvl="1" indent="0">
              <a:buNone/>
            </a:pPr>
            <a:endParaRPr lang="en-US" dirty="0" smtClean="0"/>
          </a:p>
        </p:txBody>
      </p:sp>
    </p:spTree>
    <p:extLst>
      <p:ext uri="{BB962C8B-B14F-4D97-AF65-F5344CB8AC3E}">
        <p14:creationId xmlns:p14="http://schemas.microsoft.com/office/powerpoint/2010/main" val="34423570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Autofit/>
          </a:bodyPr>
          <a:lstStyle/>
          <a:p>
            <a:r>
              <a:rPr lang="en-US" sz="3800" dirty="0" smtClean="0"/>
              <a:t>Summary of MDPV Effects in Rodents</a:t>
            </a:r>
            <a:endParaRPr lang="en-US" sz="3800" dirty="0"/>
          </a:p>
        </p:txBody>
      </p:sp>
      <p:sp>
        <p:nvSpPr>
          <p:cNvPr id="3" name="Content Placeholder 2"/>
          <p:cNvSpPr>
            <a:spLocks noGrp="1"/>
          </p:cNvSpPr>
          <p:nvPr>
            <p:ph idx="1"/>
          </p:nvPr>
        </p:nvSpPr>
        <p:spPr>
          <a:xfrm>
            <a:off x="304800" y="1600200"/>
            <a:ext cx="8534400" cy="4525963"/>
          </a:xfrm>
        </p:spPr>
        <p:txBody>
          <a:bodyPr>
            <a:normAutofit fontScale="92500"/>
          </a:bodyPr>
          <a:lstStyle/>
          <a:p>
            <a:r>
              <a:rPr lang="en-US" dirty="0"/>
              <a:t>Self </a:t>
            </a:r>
            <a:r>
              <a:rPr lang="en-US" dirty="0" smtClean="0"/>
              <a:t>administration</a:t>
            </a:r>
          </a:p>
          <a:p>
            <a:r>
              <a:rPr lang="en-US" dirty="0" smtClean="0"/>
              <a:t>Increased dopamine release</a:t>
            </a:r>
          </a:p>
          <a:p>
            <a:r>
              <a:rPr lang="en-US" dirty="0" smtClean="0"/>
              <a:t>Increased </a:t>
            </a:r>
            <a:r>
              <a:rPr lang="en-US" dirty="0" err="1"/>
              <a:t>locomotor</a:t>
            </a:r>
            <a:r>
              <a:rPr lang="en-US" dirty="0"/>
              <a:t> </a:t>
            </a:r>
            <a:r>
              <a:rPr lang="en-US" dirty="0" smtClean="0"/>
              <a:t>activity</a:t>
            </a:r>
          </a:p>
          <a:p>
            <a:pPr lvl="1"/>
            <a:r>
              <a:rPr lang="en-US" dirty="0" smtClean="0"/>
              <a:t>Time and dose dependent</a:t>
            </a:r>
          </a:p>
          <a:p>
            <a:r>
              <a:rPr lang="en-US" dirty="0" smtClean="0"/>
              <a:t>Tachycardia</a:t>
            </a:r>
          </a:p>
          <a:p>
            <a:r>
              <a:rPr lang="en-US" dirty="0" smtClean="0"/>
              <a:t>Hypertension</a:t>
            </a:r>
          </a:p>
          <a:p>
            <a:r>
              <a:rPr lang="en-US" dirty="0" smtClean="0"/>
              <a:t>Effects and behaviors dependent on temperature</a:t>
            </a:r>
          </a:p>
          <a:p>
            <a:pPr lvl="1"/>
            <a:r>
              <a:rPr lang="en-US" dirty="0" smtClean="0"/>
              <a:t>Stereotypy, self injury, hyperthermia</a:t>
            </a:r>
          </a:p>
          <a:p>
            <a:endParaRPr lang="en-US" dirty="0" smtClean="0"/>
          </a:p>
          <a:p>
            <a:endParaRPr lang="en-US" dirty="0"/>
          </a:p>
          <a:p>
            <a:endParaRPr lang="en-US" dirty="0"/>
          </a:p>
        </p:txBody>
      </p:sp>
    </p:spTree>
    <p:extLst>
      <p:ext uri="{BB962C8B-B14F-4D97-AF65-F5344CB8AC3E}">
        <p14:creationId xmlns:p14="http://schemas.microsoft.com/office/powerpoint/2010/main" val="42250712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rmAutofit fontScale="90000"/>
          </a:bodyPr>
          <a:lstStyle/>
          <a:p>
            <a:r>
              <a:rPr lang="en-US" dirty="0" smtClean="0"/>
              <a:t>Sympathomimetic/Stimulant </a:t>
            </a:r>
            <a:r>
              <a:rPr lang="en-US" dirty="0" err="1"/>
              <a:t>T</a:t>
            </a:r>
            <a:r>
              <a:rPr lang="en-US" dirty="0" err="1" smtClean="0"/>
              <a:t>oxidrome</a:t>
            </a:r>
            <a:endParaRPr lang="en-US" dirty="0"/>
          </a:p>
        </p:txBody>
      </p:sp>
      <p:sp>
        <p:nvSpPr>
          <p:cNvPr id="4" name="Content Placeholder 3"/>
          <p:cNvSpPr>
            <a:spLocks noGrp="1"/>
          </p:cNvSpPr>
          <p:nvPr>
            <p:ph sz="half" idx="2"/>
          </p:nvPr>
        </p:nvSpPr>
        <p:spPr>
          <a:xfrm>
            <a:off x="-152400" y="2479675"/>
            <a:ext cx="4040188" cy="3951288"/>
          </a:xfrm>
        </p:spPr>
        <p:txBody>
          <a:bodyPr>
            <a:normAutofit/>
          </a:bodyPr>
          <a:lstStyle/>
          <a:p>
            <a:pPr marL="0" indent="0">
              <a:buNone/>
            </a:pPr>
            <a:r>
              <a:rPr lang="en-US" dirty="0" smtClean="0"/>
              <a:t>	     </a:t>
            </a:r>
            <a:r>
              <a:rPr lang="en-US" u="sng" dirty="0" smtClean="0"/>
              <a:t>Signs and Symptoms</a:t>
            </a:r>
          </a:p>
          <a:p>
            <a:pPr lvl="1"/>
            <a:r>
              <a:rPr lang="en-US" dirty="0" smtClean="0"/>
              <a:t>Excessive speech</a:t>
            </a:r>
          </a:p>
          <a:p>
            <a:pPr lvl="1"/>
            <a:r>
              <a:rPr lang="en-US" dirty="0" smtClean="0"/>
              <a:t>Excessive motor activity</a:t>
            </a:r>
          </a:p>
          <a:p>
            <a:pPr lvl="1"/>
            <a:r>
              <a:rPr lang="en-US" dirty="0" smtClean="0"/>
              <a:t>Tremor</a:t>
            </a:r>
          </a:p>
          <a:p>
            <a:pPr lvl="1"/>
            <a:r>
              <a:rPr lang="en-US" dirty="0" smtClean="0"/>
              <a:t>Insomnia</a:t>
            </a:r>
          </a:p>
          <a:p>
            <a:pPr lvl="1"/>
            <a:r>
              <a:rPr lang="en-US" dirty="0" smtClean="0"/>
              <a:t>Anorexia</a:t>
            </a:r>
          </a:p>
          <a:p>
            <a:pPr lvl="1"/>
            <a:r>
              <a:rPr lang="en-US" dirty="0" err="1" smtClean="0"/>
              <a:t>Hyperreflexia</a:t>
            </a:r>
            <a:endParaRPr lang="en-US" dirty="0" smtClean="0"/>
          </a:p>
          <a:p>
            <a:pPr lvl="1"/>
            <a:r>
              <a:rPr lang="en-US" dirty="0" smtClean="0"/>
              <a:t>Seizures</a:t>
            </a:r>
          </a:p>
          <a:p>
            <a:pPr lvl="1"/>
            <a:r>
              <a:rPr lang="en-US" dirty="0" err="1" smtClean="0"/>
              <a:t>Rhabdomyolysis</a:t>
            </a:r>
            <a:endParaRPr lang="en-US" dirty="0" smtClean="0"/>
          </a:p>
        </p:txBody>
      </p:sp>
      <p:sp>
        <p:nvSpPr>
          <p:cNvPr id="5" name="Content Placeholder 4"/>
          <p:cNvSpPr>
            <a:spLocks noGrp="1"/>
          </p:cNvSpPr>
          <p:nvPr>
            <p:ph sz="quarter" idx="4"/>
          </p:nvPr>
        </p:nvSpPr>
        <p:spPr>
          <a:xfrm>
            <a:off x="5943600" y="2514600"/>
            <a:ext cx="4041775" cy="3951288"/>
          </a:xfrm>
        </p:spPr>
        <p:txBody>
          <a:bodyPr>
            <a:normAutofit fontScale="92500" lnSpcReduction="10000"/>
          </a:bodyPr>
          <a:lstStyle/>
          <a:p>
            <a:pPr marL="0" indent="0">
              <a:buNone/>
            </a:pPr>
            <a:r>
              <a:rPr lang="en-US" dirty="0"/>
              <a:t> </a:t>
            </a:r>
            <a:r>
              <a:rPr lang="en-US" dirty="0" smtClean="0"/>
              <a:t>     </a:t>
            </a:r>
            <a:r>
              <a:rPr lang="en-US" u="sng" dirty="0" smtClean="0"/>
              <a:t>Causative Agents</a:t>
            </a:r>
          </a:p>
          <a:p>
            <a:pPr lvl="1"/>
            <a:r>
              <a:rPr lang="en-US" dirty="0" smtClean="0"/>
              <a:t>Amphetamines</a:t>
            </a:r>
            <a:endParaRPr lang="en-US" dirty="0"/>
          </a:p>
          <a:p>
            <a:pPr lvl="1"/>
            <a:r>
              <a:rPr lang="en-US" dirty="0" smtClean="0"/>
              <a:t>Methamphetamine</a:t>
            </a:r>
          </a:p>
          <a:p>
            <a:pPr lvl="1"/>
            <a:r>
              <a:rPr lang="en-US" dirty="0" smtClean="0"/>
              <a:t>Caffeine</a:t>
            </a:r>
          </a:p>
          <a:p>
            <a:pPr lvl="1"/>
            <a:r>
              <a:rPr lang="en-US" dirty="0" smtClean="0"/>
              <a:t>Cocaine</a:t>
            </a:r>
          </a:p>
          <a:p>
            <a:pPr lvl="1"/>
            <a:r>
              <a:rPr lang="en-US" dirty="0" smtClean="0"/>
              <a:t>Ephedrine</a:t>
            </a:r>
          </a:p>
          <a:p>
            <a:pPr lvl="1"/>
            <a:r>
              <a:rPr lang="en-US" dirty="0" smtClean="0"/>
              <a:t>LSD</a:t>
            </a:r>
          </a:p>
          <a:p>
            <a:pPr lvl="1"/>
            <a:r>
              <a:rPr lang="en-US" dirty="0" smtClean="0"/>
              <a:t>Methylphenidate</a:t>
            </a:r>
          </a:p>
          <a:p>
            <a:pPr lvl="1"/>
            <a:r>
              <a:rPr lang="en-US" dirty="0" smtClean="0"/>
              <a:t>Nicotine</a:t>
            </a:r>
          </a:p>
          <a:p>
            <a:pPr lvl="1"/>
            <a:r>
              <a:rPr lang="en-US" dirty="0" smtClean="0"/>
              <a:t>PCP</a:t>
            </a:r>
          </a:p>
          <a:p>
            <a:pPr lvl="1"/>
            <a:r>
              <a:rPr lang="en-US" dirty="0" smtClean="0"/>
              <a:t>Salbutamol</a:t>
            </a:r>
          </a:p>
          <a:p>
            <a:pPr lvl="1"/>
            <a:r>
              <a:rPr lang="en-US" dirty="0" smtClean="0"/>
              <a:t>Phenylpropanolamine</a:t>
            </a:r>
            <a:endParaRPr lang="en-US" dirty="0"/>
          </a:p>
        </p:txBody>
      </p:sp>
      <p:sp>
        <p:nvSpPr>
          <p:cNvPr id="8" name="Content Placeholder 3"/>
          <p:cNvSpPr txBox="1">
            <a:spLocks/>
          </p:cNvSpPr>
          <p:nvPr/>
        </p:nvSpPr>
        <p:spPr>
          <a:xfrm>
            <a:off x="381000" y="1752600"/>
            <a:ext cx="8382000" cy="762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lgn="ctr">
              <a:buNone/>
            </a:pPr>
            <a:r>
              <a:rPr lang="en-US" dirty="0" err="1" smtClean="0"/>
              <a:t>Toxidrome</a:t>
            </a:r>
            <a:r>
              <a:rPr lang="en-US" dirty="0" smtClean="0"/>
              <a:t> = recognizable syndromes related to drug toxicity</a:t>
            </a:r>
          </a:p>
        </p:txBody>
      </p:sp>
      <p:sp>
        <p:nvSpPr>
          <p:cNvPr id="9" name="Content Placeholder 4"/>
          <p:cNvSpPr txBox="1">
            <a:spLocks/>
          </p:cNvSpPr>
          <p:nvPr/>
        </p:nvSpPr>
        <p:spPr>
          <a:xfrm>
            <a:off x="2740025" y="2906712"/>
            <a:ext cx="4041775" cy="39512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lvl="1"/>
            <a:r>
              <a:rPr lang="en-US" dirty="0"/>
              <a:t>Tachycardia</a:t>
            </a:r>
          </a:p>
          <a:p>
            <a:pPr lvl="1"/>
            <a:r>
              <a:rPr lang="en-US" dirty="0"/>
              <a:t>Hyperactive bowel sounds</a:t>
            </a:r>
          </a:p>
          <a:p>
            <a:pPr lvl="1"/>
            <a:r>
              <a:rPr lang="en-US" dirty="0" smtClean="0"/>
              <a:t>Diaphoresis</a:t>
            </a:r>
          </a:p>
          <a:p>
            <a:pPr lvl="1"/>
            <a:r>
              <a:rPr lang="en-US" dirty="0" smtClean="0"/>
              <a:t>Anxiety</a:t>
            </a:r>
          </a:p>
          <a:p>
            <a:pPr lvl="1"/>
            <a:r>
              <a:rPr lang="en-US" dirty="0" smtClean="0"/>
              <a:t>Delusions</a:t>
            </a:r>
          </a:p>
          <a:p>
            <a:pPr lvl="1"/>
            <a:r>
              <a:rPr lang="en-US" dirty="0" err="1" smtClean="0"/>
              <a:t>Mydriasis</a:t>
            </a:r>
            <a:endParaRPr lang="en-US" dirty="0" smtClean="0"/>
          </a:p>
          <a:p>
            <a:pPr lvl="1"/>
            <a:r>
              <a:rPr lang="en-US" dirty="0" smtClean="0"/>
              <a:t>Paranoia</a:t>
            </a:r>
          </a:p>
          <a:p>
            <a:pPr lvl="1"/>
            <a:r>
              <a:rPr lang="en-US" dirty="0" err="1" smtClean="0"/>
              <a:t>Piloerection</a:t>
            </a:r>
            <a:endParaRPr lang="en-US" dirty="0" smtClean="0"/>
          </a:p>
        </p:txBody>
      </p:sp>
    </p:spTree>
    <p:extLst>
      <p:ext uri="{BB962C8B-B14F-4D97-AF65-F5344CB8AC3E}">
        <p14:creationId xmlns:p14="http://schemas.microsoft.com/office/powerpoint/2010/main" val="35521434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a:t>Symptoms </a:t>
            </a:r>
            <a:r>
              <a:rPr lang="en-US" dirty="0" smtClean="0"/>
              <a:t>Reported </a:t>
            </a:r>
            <a:r>
              <a:rPr lang="en-US" dirty="0"/>
              <a:t>in </a:t>
            </a:r>
            <a:r>
              <a:rPr lang="en-US" dirty="0" smtClean="0"/>
              <a:t>Cases </a:t>
            </a:r>
            <a:r>
              <a:rPr lang="en-US" dirty="0"/>
              <a:t>of </a:t>
            </a:r>
            <a:r>
              <a:rPr lang="en-US" dirty="0" smtClean="0"/>
              <a:t>Synthetic Cathinone Intoxication</a:t>
            </a:r>
            <a:endParaRPr lang="en-US" dirty="0"/>
          </a:p>
        </p:txBody>
      </p:sp>
      <p:sp>
        <p:nvSpPr>
          <p:cNvPr id="3" name="Content Placeholder 2"/>
          <p:cNvSpPr>
            <a:spLocks noGrp="1"/>
          </p:cNvSpPr>
          <p:nvPr>
            <p:ph idx="1"/>
          </p:nvPr>
        </p:nvSpPr>
        <p:spPr>
          <a:xfrm>
            <a:off x="0" y="1600200"/>
            <a:ext cx="9144000" cy="685800"/>
          </a:xfrm>
        </p:spPr>
        <p:txBody>
          <a:bodyPr>
            <a:normAutofit fontScale="77500" lnSpcReduction="20000"/>
          </a:bodyPr>
          <a:lstStyle/>
          <a:p>
            <a:pPr marL="0" indent="0" algn="ctr">
              <a:buNone/>
            </a:pPr>
            <a:r>
              <a:rPr lang="en-US" dirty="0" smtClean="0"/>
              <a:t>Sympathomimetic, cardiovascular, CNS and neuropsychiatric effects</a:t>
            </a:r>
            <a:endParaRPr lang="en-US" dirty="0"/>
          </a:p>
        </p:txBody>
      </p:sp>
      <p:pic>
        <p:nvPicPr>
          <p:cNvPr id="4" name="Picture 3"/>
          <p:cNvPicPr>
            <a:picLocks noChangeAspect="1"/>
          </p:cNvPicPr>
          <p:nvPr/>
        </p:nvPicPr>
        <p:blipFill>
          <a:blip r:embed="rId3"/>
          <a:stretch>
            <a:fillRect/>
          </a:stretch>
        </p:blipFill>
        <p:spPr>
          <a:xfrm>
            <a:off x="533400" y="2540000"/>
            <a:ext cx="8013700" cy="3784600"/>
          </a:xfrm>
          <a:prstGeom prst="rect">
            <a:avLst/>
          </a:prstGeom>
        </p:spPr>
      </p:pic>
    </p:spTree>
    <p:extLst>
      <p:ext uri="{BB962C8B-B14F-4D97-AF65-F5344CB8AC3E}">
        <p14:creationId xmlns:p14="http://schemas.microsoft.com/office/powerpoint/2010/main" val="34357230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Leading Causes of Death in Cases Involving Synthetic Cathinones </a:t>
            </a:r>
            <a:endParaRPr lang="en-US" dirty="0"/>
          </a:p>
        </p:txBody>
      </p:sp>
      <p:sp>
        <p:nvSpPr>
          <p:cNvPr id="3" name="Content Placeholder 2"/>
          <p:cNvSpPr>
            <a:spLocks noGrp="1"/>
          </p:cNvSpPr>
          <p:nvPr>
            <p:ph idx="1"/>
          </p:nvPr>
        </p:nvSpPr>
        <p:spPr>
          <a:xfrm>
            <a:off x="457200" y="1951037"/>
            <a:ext cx="8229600" cy="4525963"/>
          </a:xfrm>
        </p:spPr>
        <p:txBody>
          <a:bodyPr>
            <a:normAutofit lnSpcReduction="10000"/>
          </a:bodyPr>
          <a:lstStyle/>
          <a:p>
            <a:pPr marL="0" indent="0">
              <a:buNone/>
            </a:pPr>
            <a:r>
              <a:rPr lang="en-US" dirty="0" smtClean="0"/>
              <a:t>1. Acute drug toxicity</a:t>
            </a:r>
          </a:p>
          <a:p>
            <a:pPr lvl="1"/>
            <a:r>
              <a:rPr lang="en-US" dirty="0" smtClean="0"/>
              <a:t>Decedent has usually ingested multiple drugs</a:t>
            </a:r>
          </a:p>
          <a:p>
            <a:endParaRPr lang="en-US" dirty="0"/>
          </a:p>
          <a:p>
            <a:pPr marL="0" indent="0">
              <a:buNone/>
            </a:pPr>
            <a:r>
              <a:rPr lang="en-US" dirty="0" smtClean="0"/>
              <a:t>2. Self harm and at risk behavior </a:t>
            </a:r>
          </a:p>
          <a:p>
            <a:pPr lvl="1"/>
            <a:r>
              <a:rPr lang="en-US" dirty="0" smtClean="0"/>
              <a:t>Hanging</a:t>
            </a:r>
          </a:p>
          <a:p>
            <a:pPr lvl="1"/>
            <a:r>
              <a:rPr lang="en-US" dirty="0" smtClean="0"/>
              <a:t>Self-inflicted gunshot wounds</a:t>
            </a:r>
          </a:p>
          <a:p>
            <a:pPr lvl="1"/>
            <a:r>
              <a:rPr lang="en-US" dirty="0" smtClean="0"/>
              <a:t>Self-mutilation (lacerations)</a:t>
            </a:r>
          </a:p>
          <a:p>
            <a:pPr lvl="1"/>
            <a:r>
              <a:rPr lang="en-US" dirty="0" smtClean="0"/>
              <a:t>Jumping from tall structures</a:t>
            </a:r>
          </a:p>
          <a:p>
            <a:pPr lvl="1"/>
            <a:r>
              <a:rPr lang="en-US" dirty="0" smtClean="0"/>
              <a:t>Slitting one’s own throat</a:t>
            </a:r>
          </a:p>
          <a:p>
            <a:endParaRPr lang="en-US" dirty="0"/>
          </a:p>
        </p:txBody>
      </p:sp>
    </p:spTree>
    <p:extLst>
      <p:ext uri="{BB962C8B-B14F-4D97-AF65-F5344CB8AC3E}">
        <p14:creationId xmlns:p14="http://schemas.microsoft.com/office/powerpoint/2010/main" val="22651532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
            <a:ext cx="8229600" cy="899160"/>
          </a:xfrm>
        </p:spPr>
        <p:txBody>
          <a:bodyPr/>
          <a:lstStyle/>
          <a:p>
            <a:r>
              <a:rPr lang="en-US" dirty="0" smtClean="0"/>
              <a:t>Outline</a:t>
            </a:r>
            <a:endParaRPr lang="en-US" dirty="0"/>
          </a:p>
        </p:txBody>
      </p:sp>
      <p:sp>
        <p:nvSpPr>
          <p:cNvPr id="3" name="Content Placeholder 2"/>
          <p:cNvSpPr>
            <a:spLocks noGrp="1"/>
          </p:cNvSpPr>
          <p:nvPr>
            <p:ph idx="1"/>
          </p:nvPr>
        </p:nvSpPr>
        <p:spPr>
          <a:xfrm>
            <a:off x="457200" y="1143000"/>
            <a:ext cx="8229600" cy="5562600"/>
          </a:xfrm>
        </p:spPr>
        <p:txBody>
          <a:bodyPr>
            <a:normAutofit lnSpcReduction="10000"/>
          </a:bodyPr>
          <a:lstStyle/>
          <a:p>
            <a:r>
              <a:rPr lang="en-US" dirty="0"/>
              <a:t>D</a:t>
            </a:r>
            <a:r>
              <a:rPr lang="en-US" dirty="0" smtClean="0"/>
              <a:t>escription of the problem</a:t>
            </a:r>
          </a:p>
          <a:p>
            <a:r>
              <a:rPr lang="en-US" dirty="0" smtClean="0"/>
              <a:t>Classification of widely abused synthetic cathinones</a:t>
            </a:r>
          </a:p>
          <a:p>
            <a:r>
              <a:rPr lang="en-US" dirty="0" err="1" smtClean="0"/>
              <a:t>Methylone</a:t>
            </a:r>
            <a:r>
              <a:rPr lang="en-US" dirty="0" smtClean="0"/>
              <a:t>, </a:t>
            </a:r>
            <a:r>
              <a:rPr lang="en-US" dirty="0" err="1" smtClean="0"/>
              <a:t>mephedrone</a:t>
            </a:r>
            <a:r>
              <a:rPr lang="en-US" dirty="0" smtClean="0"/>
              <a:t>, and 3,4-methylenedioxypyrovalerone (MDPV)</a:t>
            </a:r>
          </a:p>
          <a:p>
            <a:pPr lvl="1"/>
            <a:r>
              <a:rPr lang="en-US" dirty="0" smtClean="0"/>
              <a:t>Pharmacology </a:t>
            </a:r>
            <a:endParaRPr lang="en-US" dirty="0"/>
          </a:p>
          <a:p>
            <a:pPr lvl="1"/>
            <a:r>
              <a:rPr lang="en-US" dirty="0"/>
              <a:t>C</a:t>
            </a:r>
            <a:r>
              <a:rPr lang="en-US" dirty="0" smtClean="0"/>
              <a:t>ase reports</a:t>
            </a:r>
          </a:p>
          <a:p>
            <a:r>
              <a:rPr lang="en-US" dirty="0" smtClean="0"/>
              <a:t>Second generation compounds</a:t>
            </a:r>
          </a:p>
          <a:p>
            <a:r>
              <a:rPr lang="en-US" dirty="0" smtClean="0"/>
              <a:t>Alpha-</a:t>
            </a:r>
            <a:r>
              <a:rPr lang="en-US" dirty="0" err="1" smtClean="0"/>
              <a:t>pyrrolidinopentiophenone</a:t>
            </a:r>
            <a:r>
              <a:rPr lang="en-US" dirty="0" smtClean="0"/>
              <a:t> (</a:t>
            </a:r>
            <a:r>
              <a:rPr lang="el-GR" dirty="0" smtClean="0"/>
              <a:t>α</a:t>
            </a:r>
            <a:r>
              <a:rPr lang="en-US" dirty="0" smtClean="0"/>
              <a:t>-PVP)</a:t>
            </a:r>
          </a:p>
          <a:p>
            <a:pPr lvl="1"/>
            <a:r>
              <a:rPr lang="en-US" dirty="0" smtClean="0"/>
              <a:t>Pharmacology </a:t>
            </a:r>
          </a:p>
          <a:p>
            <a:pPr lvl="1"/>
            <a:r>
              <a:rPr lang="en-US" dirty="0" smtClean="0"/>
              <a:t>Case Reports</a:t>
            </a:r>
          </a:p>
          <a:p>
            <a:endParaRPr lang="en-US" dirty="0" smtClean="0"/>
          </a:p>
          <a:p>
            <a:endParaRPr lang="en-US" dirty="0" smtClean="0"/>
          </a:p>
          <a:p>
            <a:endParaRPr lang="en-US" dirty="0" smtClean="0"/>
          </a:p>
          <a:p>
            <a:endParaRPr lang="en-US" dirty="0" smtClean="0"/>
          </a:p>
          <a:p>
            <a:endParaRPr lang="en-US" dirty="0" smtClean="0"/>
          </a:p>
          <a:p>
            <a:pPr marL="0"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17013276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MDPV Case Series Overview</a:t>
            </a:r>
            <a:endParaRPr lang="en-US" dirty="0"/>
          </a:p>
        </p:txBody>
      </p:sp>
      <p:sp>
        <p:nvSpPr>
          <p:cNvPr id="3" name="Content Placeholder 2"/>
          <p:cNvSpPr>
            <a:spLocks noGrp="1"/>
          </p:cNvSpPr>
          <p:nvPr>
            <p:ph idx="1"/>
          </p:nvPr>
        </p:nvSpPr>
        <p:spPr>
          <a:xfrm>
            <a:off x="457200" y="1219200"/>
            <a:ext cx="8229600" cy="5791200"/>
          </a:xfrm>
        </p:spPr>
        <p:txBody>
          <a:bodyPr>
            <a:normAutofit fontScale="77500" lnSpcReduction="20000"/>
          </a:bodyPr>
          <a:lstStyle/>
          <a:p>
            <a:r>
              <a:rPr lang="en-US" dirty="0" smtClean="0"/>
              <a:t>11 Fatalities investigated at the West Virginia Office of the Chief Medical Examiner (WV OCME)</a:t>
            </a:r>
          </a:p>
          <a:p>
            <a:r>
              <a:rPr lang="en-US" dirty="0" smtClean="0"/>
              <a:t>Timeline: March </a:t>
            </a:r>
            <a:r>
              <a:rPr lang="en-US" dirty="0"/>
              <a:t>2011 and November </a:t>
            </a:r>
            <a:r>
              <a:rPr lang="en-US" dirty="0" smtClean="0"/>
              <a:t>2011</a:t>
            </a:r>
            <a:endParaRPr lang="en-US" dirty="0"/>
          </a:p>
          <a:p>
            <a:pPr lvl="1"/>
            <a:r>
              <a:rPr lang="en-US" sz="3200" dirty="0"/>
              <a:t>6 Accidental </a:t>
            </a:r>
            <a:r>
              <a:rPr lang="en-US" sz="3200" dirty="0" smtClean="0"/>
              <a:t>(Drug Related)</a:t>
            </a:r>
            <a:endParaRPr lang="en-US" sz="3200" dirty="0"/>
          </a:p>
          <a:p>
            <a:pPr lvl="2"/>
            <a:r>
              <a:rPr lang="en-US" sz="3200" dirty="0"/>
              <a:t>5 were positive </a:t>
            </a:r>
            <a:r>
              <a:rPr lang="en-US" sz="3200" dirty="0" smtClean="0"/>
              <a:t>for other </a:t>
            </a:r>
            <a:r>
              <a:rPr lang="en-US" sz="3200" dirty="0"/>
              <a:t>drugs in addition to </a:t>
            </a:r>
            <a:r>
              <a:rPr lang="en-US" sz="3200" dirty="0" smtClean="0"/>
              <a:t>MDPV</a:t>
            </a:r>
          </a:p>
          <a:p>
            <a:pPr lvl="2"/>
            <a:endParaRPr lang="en-US" sz="3200" dirty="0"/>
          </a:p>
          <a:p>
            <a:pPr lvl="1"/>
            <a:r>
              <a:rPr lang="en-US" sz="3200" dirty="0"/>
              <a:t>3 </a:t>
            </a:r>
            <a:r>
              <a:rPr lang="en-US" sz="3200" dirty="0" smtClean="0"/>
              <a:t>Accidental </a:t>
            </a:r>
            <a:r>
              <a:rPr lang="en-US" sz="3200" dirty="0"/>
              <a:t>(Non-drug </a:t>
            </a:r>
            <a:r>
              <a:rPr lang="en-US" sz="3200" dirty="0" smtClean="0"/>
              <a:t>Related)</a:t>
            </a:r>
            <a:endParaRPr lang="en-US" sz="3200" dirty="0"/>
          </a:p>
          <a:p>
            <a:pPr lvl="2"/>
            <a:r>
              <a:rPr lang="en-US" sz="3200" dirty="0"/>
              <a:t>1 motor vehicle accident</a:t>
            </a:r>
          </a:p>
          <a:p>
            <a:pPr lvl="2"/>
            <a:r>
              <a:rPr lang="en-US" sz="3200" dirty="0"/>
              <a:t>2 accidental </a:t>
            </a:r>
            <a:r>
              <a:rPr lang="en-US" sz="3200" dirty="0" err="1" smtClean="0"/>
              <a:t>drownings</a:t>
            </a:r>
            <a:endParaRPr lang="en-US" sz="3200" dirty="0" smtClean="0"/>
          </a:p>
          <a:p>
            <a:pPr lvl="2"/>
            <a:endParaRPr lang="en-US" sz="3200" dirty="0"/>
          </a:p>
          <a:p>
            <a:pPr lvl="1"/>
            <a:r>
              <a:rPr lang="en-US" sz="3200" dirty="0"/>
              <a:t>1 </a:t>
            </a:r>
            <a:r>
              <a:rPr lang="en-US" sz="3200" dirty="0" smtClean="0"/>
              <a:t>Suicide</a:t>
            </a:r>
            <a:endParaRPr lang="en-US" sz="3200" dirty="0"/>
          </a:p>
          <a:p>
            <a:pPr lvl="2"/>
            <a:r>
              <a:rPr lang="en-US" sz="3200" dirty="0" smtClean="0"/>
              <a:t>Hanging</a:t>
            </a:r>
          </a:p>
          <a:p>
            <a:pPr lvl="2"/>
            <a:endParaRPr lang="en-US" sz="3200" dirty="0"/>
          </a:p>
          <a:p>
            <a:pPr lvl="1"/>
            <a:r>
              <a:rPr lang="en-US" sz="3200" dirty="0"/>
              <a:t>1 Homicide</a:t>
            </a:r>
          </a:p>
          <a:p>
            <a:pPr lvl="2"/>
            <a:r>
              <a:rPr lang="en-US" sz="3200" dirty="0"/>
              <a:t>Gun shot wound (inflicted by law enforcement)</a:t>
            </a:r>
          </a:p>
          <a:p>
            <a:endParaRPr lang="en-US" dirty="0"/>
          </a:p>
        </p:txBody>
      </p:sp>
      <p:pic>
        <p:nvPicPr>
          <p:cNvPr id="5" name="Picture 6" descr="S:\DrKraner\Bath Salts Cases\Trace Evidence from 11-980\DSC00959.JPG"/>
          <p:cNvPicPr>
            <a:picLocks noChangeAspect="1" noChangeArrowheads="1"/>
          </p:cNvPicPr>
          <p:nvPr/>
        </p:nvPicPr>
        <p:blipFill>
          <a:blip r:embed="rId3" cstate="print"/>
          <a:srcRect/>
          <a:stretch>
            <a:fillRect/>
          </a:stretch>
        </p:blipFill>
        <p:spPr bwMode="auto">
          <a:xfrm>
            <a:off x="5867400" y="3810000"/>
            <a:ext cx="2413000" cy="1809750"/>
          </a:xfrm>
          <a:prstGeom prst="rect">
            <a:avLst/>
          </a:prstGeom>
          <a:noFill/>
          <a:ln>
            <a:solidFill>
              <a:schemeClr val="tx1"/>
            </a:solidFill>
          </a:ln>
        </p:spPr>
      </p:pic>
    </p:spTree>
    <p:extLst>
      <p:ext uri="{BB962C8B-B14F-4D97-AF65-F5344CB8AC3E}">
        <p14:creationId xmlns:p14="http://schemas.microsoft.com/office/powerpoint/2010/main" val="16112620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808038"/>
          </a:xfrm>
        </p:spPr>
        <p:txBody>
          <a:bodyPr>
            <a:normAutofit/>
          </a:bodyPr>
          <a:lstStyle/>
          <a:p>
            <a:r>
              <a:rPr lang="en-US" sz="4200" dirty="0" smtClean="0"/>
              <a:t>Accidental Drug Overdoses</a:t>
            </a:r>
            <a:endParaRPr lang="en-US" sz="4200" dirty="0"/>
          </a:p>
        </p:txBody>
      </p:sp>
      <p:pic>
        <p:nvPicPr>
          <p:cNvPr id="2050" name="Picture 2"/>
          <p:cNvPicPr>
            <a:picLocks noChangeAspect="1" noChangeArrowheads="1"/>
          </p:cNvPicPr>
          <p:nvPr/>
        </p:nvPicPr>
        <p:blipFill>
          <a:blip r:embed="rId3"/>
          <a:srcRect/>
          <a:stretch>
            <a:fillRect/>
          </a:stretch>
        </p:blipFill>
        <p:spPr bwMode="auto">
          <a:xfrm>
            <a:off x="228600" y="733456"/>
            <a:ext cx="8701088" cy="5819744"/>
          </a:xfrm>
          <a:prstGeom prst="rect">
            <a:avLst/>
          </a:prstGeom>
          <a:noFill/>
          <a:ln w="9525">
            <a:noFill/>
            <a:miter lim="800000"/>
            <a:headEnd/>
            <a:tailEnd/>
          </a:ln>
          <a:effectLst/>
        </p:spPr>
      </p:pic>
    </p:spTree>
    <p:extLst>
      <p:ext uri="{BB962C8B-B14F-4D97-AF65-F5344CB8AC3E}">
        <p14:creationId xmlns:p14="http://schemas.microsoft.com/office/powerpoint/2010/main" val="35966359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Accidental Drug Overdoses</a:t>
            </a:r>
            <a:endParaRPr lang="en-US" dirty="0"/>
          </a:p>
        </p:txBody>
      </p:sp>
      <p:sp>
        <p:nvSpPr>
          <p:cNvPr id="3" name="Content Placeholder 2"/>
          <p:cNvSpPr>
            <a:spLocks noGrp="1"/>
          </p:cNvSpPr>
          <p:nvPr>
            <p:ph idx="1"/>
          </p:nvPr>
        </p:nvSpPr>
        <p:spPr>
          <a:xfrm>
            <a:off x="0" y="1447800"/>
            <a:ext cx="9144000" cy="5410200"/>
          </a:xfrm>
        </p:spPr>
        <p:txBody>
          <a:bodyPr>
            <a:normAutofit fontScale="92500" lnSpcReduction="20000"/>
          </a:bodyPr>
          <a:lstStyle/>
          <a:p>
            <a:r>
              <a:rPr lang="en-US" dirty="0" smtClean="0"/>
              <a:t>Male, 47 y, COD = Fatal excited delirium due to MDPV intoxication</a:t>
            </a:r>
          </a:p>
          <a:p>
            <a:endParaRPr lang="en-US" dirty="0" smtClean="0"/>
          </a:p>
          <a:p>
            <a:r>
              <a:rPr lang="en-US" dirty="0" smtClean="0"/>
              <a:t>Female, 51 y, COD = Hypoxic encephalopathy due to fatal excited delirium due to presumed MDPV intoxication</a:t>
            </a:r>
          </a:p>
          <a:p>
            <a:endParaRPr lang="en-US" dirty="0" smtClean="0"/>
          </a:p>
          <a:p>
            <a:r>
              <a:rPr lang="en-US" dirty="0" smtClean="0"/>
              <a:t>Male, 28, COD = Combined MDPV, </a:t>
            </a:r>
            <a:r>
              <a:rPr lang="en-US" dirty="0" err="1" smtClean="0"/>
              <a:t>duloxetine</a:t>
            </a:r>
            <a:r>
              <a:rPr lang="en-US" dirty="0" smtClean="0"/>
              <a:t>, and lithium intoxication</a:t>
            </a:r>
          </a:p>
          <a:p>
            <a:pPr lvl="1"/>
            <a:r>
              <a:rPr lang="en-US" dirty="0" smtClean="0"/>
              <a:t>Evidence of self mutilation</a:t>
            </a:r>
          </a:p>
          <a:p>
            <a:pPr lvl="1"/>
            <a:r>
              <a:rPr lang="en-US" dirty="0" smtClean="0"/>
              <a:t>Previous suicide attempts</a:t>
            </a:r>
          </a:p>
          <a:p>
            <a:pPr lvl="1"/>
            <a:r>
              <a:rPr lang="en-US" dirty="0" smtClean="0"/>
              <a:t>Capsules and journal discovered on death scene</a:t>
            </a:r>
            <a:endParaRPr lang="en-US" dirty="0"/>
          </a:p>
        </p:txBody>
      </p:sp>
    </p:spTree>
    <p:extLst>
      <p:ext uri="{BB962C8B-B14F-4D97-AF65-F5344CB8AC3E}">
        <p14:creationId xmlns:p14="http://schemas.microsoft.com/office/powerpoint/2010/main" val="971023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4962"/>
            <a:ext cx="8229600" cy="808038"/>
          </a:xfrm>
        </p:spPr>
        <p:txBody>
          <a:bodyPr>
            <a:normAutofit/>
          </a:bodyPr>
          <a:lstStyle/>
          <a:p>
            <a:r>
              <a:rPr lang="en-US" sz="4200" dirty="0" smtClean="0"/>
              <a:t>Non-Drug Overdose Cause of Death</a:t>
            </a:r>
            <a:endParaRPr lang="en-US" sz="4200" dirty="0"/>
          </a:p>
        </p:txBody>
      </p:sp>
      <p:pic>
        <p:nvPicPr>
          <p:cNvPr id="1027" name="Picture 3"/>
          <p:cNvPicPr>
            <a:picLocks noChangeAspect="1" noChangeArrowheads="1"/>
          </p:cNvPicPr>
          <p:nvPr/>
        </p:nvPicPr>
        <p:blipFill>
          <a:blip r:embed="rId3"/>
          <a:srcRect/>
          <a:stretch>
            <a:fillRect/>
          </a:stretch>
        </p:blipFill>
        <p:spPr bwMode="auto">
          <a:xfrm>
            <a:off x="76200" y="1371600"/>
            <a:ext cx="8980783" cy="4800600"/>
          </a:xfrm>
          <a:prstGeom prst="rect">
            <a:avLst/>
          </a:prstGeom>
          <a:noFill/>
          <a:ln w="9525">
            <a:noFill/>
            <a:miter lim="800000"/>
            <a:headEnd/>
            <a:tailEnd/>
          </a:ln>
          <a:effectLst/>
        </p:spPr>
      </p:pic>
    </p:spTree>
    <p:extLst>
      <p:ext uri="{BB962C8B-B14F-4D97-AF65-F5344CB8AC3E}">
        <p14:creationId xmlns:p14="http://schemas.microsoft.com/office/powerpoint/2010/main" val="27919016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62600" y="5715000"/>
            <a:ext cx="34290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76200"/>
            <a:ext cx="8229600" cy="1143000"/>
          </a:xfrm>
        </p:spPr>
        <p:txBody>
          <a:bodyPr>
            <a:normAutofit fontScale="90000"/>
          </a:bodyPr>
          <a:lstStyle/>
          <a:p>
            <a:r>
              <a:rPr lang="en-US" dirty="0" smtClean="0"/>
              <a:t>Synthetic Cathinones Banned in the US</a:t>
            </a:r>
            <a:endParaRPr lang="en-US" dirty="0"/>
          </a:p>
        </p:txBody>
      </p:sp>
      <p:sp>
        <p:nvSpPr>
          <p:cNvPr id="3" name="Content Placeholder 2"/>
          <p:cNvSpPr>
            <a:spLocks noGrp="1"/>
          </p:cNvSpPr>
          <p:nvPr>
            <p:ph idx="1"/>
          </p:nvPr>
        </p:nvSpPr>
        <p:spPr>
          <a:xfrm>
            <a:off x="152400" y="1600200"/>
            <a:ext cx="8991600" cy="5181600"/>
          </a:xfrm>
        </p:spPr>
        <p:txBody>
          <a:bodyPr>
            <a:normAutofit fontScale="92500" lnSpcReduction="10000"/>
          </a:bodyPr>
          <a:lstStyle/>
          <a:p>
            <a:r>
              <a:rPr lang="en-US" dirty="0" smtClean="0"/>
              <a:t>October 21, 2011 – </a:t>
            </a:r>
            <a:r>
              <a:rPr lang="en-US" dirty="0" err="1" smtClean="0"/>
              <a:t>mephedrone</a:t>
            </a:r>
            <a:r>
              <a:rPr lang="en-US" dirty="0" smtClean="0"/>
              <a:t>, </a:t>
            </a:r>
            <a:r>
              <a:rPr lang="en-US" dirty="0" err="1" smtClean="0"/>
              <a:t>methylone</a:t>
            </a:r>
            <a:r>
              <a:rPr lang="en-US" dirty="0" smtClean="0"/>
              <a:t>, MDPV as well as their salts, isomers, and isomers of salts temporarily placed onto Schedule 1 of the Controlled Substances Act (CSA)</a:t>
            </a:r>
          </a:p>
          <a:p>
            <a:endParaRPr lang="en-US" dirty="0" smtClean="0"/>
          </a:p>
          <a:p>
            <a:r>
              <a:rPr lang="en-US" dirty="0" smtClean="0"/>
              <a:t>June 2012 – Synthetic Drug Abuse Prevention Act was passed</a:t>
            </a:r>
          </a:p>
          <a:p>
            <a:pPr lvl="1"/>
            <a:r>
              <a:rPr lang="en-US" dirty="0" err="1" smtClean="0"/>
              <a:t>Mephedrone</a:t>
            </a:r>
            <a:r>
              <a:rPr lang="en-US" dirty="0" smtClean="0"/>
              <a:t> and MDPV added to Schedule 1 of CSA</a:t>
            </a:r>
          </a:p>
          <a:p>
            <a:endParaRPr lang="en-US" dirty="0" smtClean="0"/>
          </a:p>
          <a:p>
            <a:r>
              <a:rPr lang="en-US" dirty="0" smtClean="0"/>
              <a:t>October 2012 – </a:t>
            </a:r>
            <a:r>
              <a:rPr lang="en-US" dirty="0" err="1" smtClean="0"/>
              <a:t>Mephedrone</a:t>
            </a:r>
            <a:r>
              <a:rPr lang="en-US" dirty="0" smtClean="0"/>
              <a:t> scheduling extended until April 20, 2013</a:t>
            </a:r>
          </a:p>
          <a:p>
            <a:pPr marL="457200" lvl="1" indent="0">
              <a:buNone/>
            </a:pPr>
            <a:endParaRPr lang="en-US" dirty="0" smtClean="0"/>
          </a:p>
        </p:txBody>
      </p:sp>
    </p:spTree>
    <p:extLst>
      <p:ext uri="{BB962C8B-B14F-4D97-AF65-F5344CB8AC3E}">
        <p14:creationId xmlns:p14="http://schemas.microsoft.com/office/powerpoint/2010/main" val="35547397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New Synthetic Stimulants Reported in Forensic Casework </a:t>
            </a:r>
            <a:endParaRPr lang="en-US" dirty="0"/>
          </a:p>
        </p:txBody>
      </p:sp>
      <p:sp>
        <p:nvSpPr>
          <p:cNvPr id="3" name="Content Placeholder 2"/>
          <p:cNvSpPr>
            <a:spLocks noGrp="1"/>
          </p:cNvSpPr>
          <p:nvPr>
            <p:ph idx="1"/>
          </p:nvPr>
        </p:nvSpPr>
        <p:spPr>
          <a:xfrm>
            <a:off x="304800" y="1676400"/>
            <a:ext cx="8839200" cy="5029200"/>
          </a:xfrm>
        </p:spPr>
        <p:txBody>
          <a:bodyPr>
            <a:normAutofit fontScale="85000" lnSpcReduction="20000"/>
          </a:bodyPr>
          <a:lstStyle/>
          <a:p>
            <a:r>
              <a:rPr lang="en-US" dirty="0" smtClean="0"/>
              <a:t>Marinetti and </a:t>
            </a:r>
            <a:r>
              <a:rPr lang="en-US" dirty="0" err="1" smtClean="0">
                <a:solidFill>
                  <a:srgbClr val="000000"/>
                </a:solidFill>
              </a:rPr>
              <a:t>Antonides</a:t>
            </a:r>
            <a:r>
              <a:rPr lang="en-US" dirty="0" smtClean="0">
                <a:solidFill>
                  <a:srgbClr val="000000"/>
                </a:solidFill>
              </a:rPr>
              <a:t>,</a:t>
            </a:r>
            <a:r>
              <a:rPr lang="en-US" dirty="0" smtClean="0"/>
              <a:t> JAT 2013</a:t>
            </a:r>
          </a:p>
          <a:p>
            <a:pPr lvl="1"/>
            <a:r>
              <a:rPr lang="en-US" dirty="0" smtClean="0"/>
              <a:t>Most recently –α-</a:t>
            </a:r>
            <a:r>
              <a:rPr lang="en-US" dirty="0" err="1" smtClean="0"/>
              <a:t>pyrrolidonpentiophenone</a:t>
            </a:r>
            <a:r>
              <a:rPr lang="en-US" dirty="0" smtClean="0"/>
              <a:t> (α-PVP) and Pentylone</a:t>
            </a:r>
          </a:p>
          <a:p>
            <a:pPr lvl="1"/>
            <a:r>
              <a:rPr lang="en-US" dirty="0" smtClean="0"/>
              <a:t>Others detected – </a:t>
            </a:r>
            <a:r>
              <a:rPr lang="en-US" dirty="0" err="1" smtClean="0"/>
              <a:t>Methylone</a:t>
            </a:r>
            <a:r>
              <a:rPr lang="en-US" dirty="0" smtClean="0"/>
              <a:t>, </a:t>
            </a:r>
            <a:r>
              <a:rPr lang="en-US" dirty="0" err="1" smtClean="0"/>
              <a:t>Pyrovalerone</a:t>
            </a:r>
            <a:r>
              <a:rPr lang="en-US" dirty="0"/>
              <a:t> </a:t>
            </a:r>
            <a:r>
              <a:rPr lang="en-US" dirty="0" smtClean="0"/>
              <a:t>and </a:t>
            </a:r>
            <a:r>
              <a:rPr lang="en-US" dirty="0" err="1" smtClean="0"/>
              <a:t>Methedrone</a:t>
            </a:r>
            <a:endParaRPr lang="en-US" dirty="0" smtClean="0"/>
          </a:p>
          <a:p>
            <a:pPr lvl="1"/>
            <a:endParaRPr lang="en-US" dirty="0"/>
          </a:p>
          <a:p>
            <a:r>
              <a:rPr lang="en-US" dirty="0" smtClean="0"/>
              <a:t>Shanks </a:t>
            </a:r>
            <a:r>
              <a:rPr lang="en-US" i="1" dirty="0" smtClean="0"/>
              <a:t>et al.</a:t>
            </a:r>
            <a:r>
              <a:rPr lang="en-US" dirty="0" smtClean="0"/>
              <a:t>, JAT 2012</a:t>
            </a:r>
          </a:p>
          <a:p>
            <a:pPr lvl="1"/>
            <a:r>
              <a:rPr lang="en-US" dirty="0" smtClean="0"/>
              <a:t>Report MPPP</a:t>
            </a:r>
            <a:r>
              <a:rPr lang="en-US" dirty="0"/>
              <a:t>, α-</a:t>
            </a:r>
            <a:r>
              <a:rPr lang="en-US" dirty="0" smtClean="0"/>
              <a:t>PVP and </a:t>
            </a:r>
            <a:r>
              <a:rPr lang="en-US" dirty="0" err="1" smtClean="0"/>
              <a:t>Butylone</a:t>
            </a:r>
            <a:r>
              <a:rPr lang="en-US" dirty="0" smtClean="0"/>
              <a:t> detected in products analyzed between September 8, 2011 and April 1, 2012 (“Post- federal ban”)</a:t>
            </a:r>
          </a:p>
          <a:p>
            <a:endParaRPr lang="en-US" dirty="0" smtClean="0"/>
          </a:p>
          <a:p>
            <a:r>
              <a:rPr lang="en-US" dirty="0" smtClean="0"/>
              <a:t>WV OCME</a:t>
            </a:r>
          </a:p>
          <a:p>
            <a:pPr lvl="1"/>
            <a:r>
              <a:rPr lang="en-US" dirty="0"/>
              <a:t>α-PVP </a:t>
            </a:r>
            <a:r>
              <a:rPr lang="en-US" dirty="0" smtClean="0"/>
              <a:t>detected in several postmortem cases</a:t>
            </a:r>
          </a:p>
          <a:p>
            <a:pPr lvl="1"/>
            <a:r>
              <a:rPr lang="en-US" dirty="0" err="1" smtClean="0"/>
              <a:t>Pentedrone</a:t>
            </a:r>
            <a:r>
              <a:rPr lang="en-US" dirty="0" smtClean="0"/>
              <a:t> also detected in one case</a:t>
            </a:r>
            <a:endParaRPr lang="en-US" dirty="0"/>
          </a:p>
        </p:txBody>
      </p:sp>
    </p:spTree>
    <p:extLst>
      <p:ext uri="{BB962C8B-B14F-4D97-AF65-F5344CB8AC3E}">
        <p14:creationId xmlns:p14="http://schemas.microsoft.com/office/powerpoint/2010/main" val="33769072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rmAutofit fontScale="90000"/>
          </a:bodyPr>
          <a:lstStyle/>
          <a:p>
            <a:r>
              <a:rPr lang="en-US" dirty="0" smtClean="0"/>
              <a:t>Alpha-PVP –similarities to other well-studied compounds</a:t>
            </a:r>
            <a:endParaRPr lang="en-US" dirty="0"/>
          </a:p>
        </p:txBody>
      </p:sp>
      <p:sp>
        <p:nvSpPr>
          <p:cNvPr id="3" name="Content Placeholder 2"/>
          <p:cNvSpPr>
            <a:spLocks noGrp="1"/>
          </p:cNvSpPr>
          <p:nvPr>
            <p:ph idx="1"/>
          </p:nvPr>
        </p:nvSpPr>
        <p:spPr>
          <a:xfrm>
            <a:off x="0" y="1341437"/>
            <a:ext cx="9144000" cy="4525963"/>
          </a:xfrm>
        </p:spPr>
        <p:txBody>
          <a:bodyPr/>
          <a:lstStyle/>
          <a:p>
            <a:r>
              <a:rPr lang="en-US" sz="2800" dirty="0" smtClean="0"/>
              <a:t>MDPV and </a:t>
            </a:r>
            <a:r>
              <a:rPr lang="en-US" sz="2800" dirty="0" err="1" smtClean="0"/>
              <a:t>pyrovalerone</a:t>
            </a:r>
            <a:endParaRPr lang="en-US" sz="2800" dirty="0" smtClean="0"/>
          </a:p>
          <a:p>
            <a:pPr lvl="1"/>
            <a:r>
              <a:rPr lang="en-US" sz="2400" dirty="0" err="1" smtClean="0"/>
              <a:t>Pyrrolidine</a:t>
            </a:r>
            <a:r>
              <a:rPr lang="en-US" sz="2400" dirty="0" smtClean="0"/>
              <a:t> derivative compounds tend to lack </a:t>
            </a:r>
            <a:r>
              <a:rPr lang="en-US" sz="2400" dirty="0" err="1" smtClean="0"/>
              <a:t>entactogenic</a:t>
            </a:r>
            <a:r>
              <a:rPr lang="en-US" sz="2400" dirty="0" smtClean="0"/>
              <a:t> effects</a:t>
            </a:r>
          </a:p>
          <a:p>
            <a:pPr lvl="1"/>
            <a:r>
              <a:rPr lang="en-US" sz="2400" dirty="0" err="1" smtClean="0"/>
              <a:t>Pyrovalerone</a:t>
            </a:r>
            <a:r>
              <a:rPr lang="en-US" sz="2400" dirty="0" smtClean="0"/>
              <a:t> causes the releases </a:t>
            </a:r>
            <a:r>
              <a:rPr lang="en-US" sz="2400" dirty="0"/>
              <a:t>of dopamine and norepinephrine from </a:t>
            </a:r>
            <a:r>
              <a:rPr lang="en-US" sz="2400" dirty="0" smtClean="0"/>
              <a:t>respective </a:t>
            </a:r>
            <a:r>
              <a:rPr lang="en-US" sz="2400" dirty="0"/>
              <a:t>nerve terminals </a:t>
            </a:r>
            <a:endParaRPr lang="en-US" sz="2400" dirty="0" smtClean="0"/>
          </a:p>
          <a:p>
            <a:r>
              <a:rPr lang="en-US" sz="2800" dirty="0"/>
              <a:t>S</a:t>
            </a:r>
            <a:r>
              <a:rPr lang="en-US" sz="2800" dirty="0" smtClean="0"/>
              <a:t>tructural </a:t>
            </a:r>
            <a:r>
              <a:rPr lang="en-US" sz="2800" dirty="0"/>
              <a:t>analogs of </a:t>
            </a:r>
            <a:r>
              <a:rPr lang="en-US" sz="2800" dirty="0" err="1" smtClean="0"/>
              <a:t>pyrovalerone</a:t>
            </a:r>
            <a:r>
              <a:rPr lang="en-US" sz="2800" dirty="0" smtClean="0"/>
              <a:t> have been shown </a:t>
            </a:r>
            <a:r>
              <a:rPr lang="en-US" sz="2800" dirty="0"/>
              <a:t>to inhibit monoamine transporters including dopamine, serotonin and norepinephrine </a:t>
            </a:r>
            <a:endParaRPr lang="en-US" sz="2800" dirty="0" smtClean="0"/>
          </a:p>
          <a:p>
            <a:endParaRPr lang="en-US" dirty="0"/>
          </a:p>
        </p:txBody>
      </p:sp>
      <p:grpSp>
        <p:nvGrpSpPr>
          <p:cNvPr id="18" name="Group 17"/>
          <p:cNvGrpSpPr/>
          <p:nvPr/>
        </p:nvGrpSpPr>
        <p:grpSpPr>
          <a:xfrm>
            <a:off x="3620221" y="4876800"/>
            <a:ext cx="2274575" cy="2014531"/>
            <a:chOff x="3602993" y="4876800"/>
            <a:chExt cx="2274575" cy="2014531"/>
          </a:xfrm>
        </p:grpSpPr>
        <p:pic>
          <p:nvPicPr>
            <p:cNvPr id="11" name="Picture 10" descr="File:APVP structure.png">
              <a:hlinkClick r:id="rId3"/>
            </p:cNvPr>
            <p:cNvPicPr>
              <a:picLocks noChangeAspect="1" noChangeArrowheads="1"/>
            </p:cNvPicPr>
            <p:nvPr/>
          </p:nvPicPr>
          <p:blipFill>
            <a:blip r:embed="rId4" cstate="print"/>
            <a:srcRect/>
            <a:stretch>
              <a:fillRect/>
            </a:stretch>
          </p:blipFill>
          <p:spPr bwMode="auto">
            <a:xfrm>
              <a:off x="3602993" y="4876800"/>
              <a:ext cx="2274575" cy="1734207"/>
            </a:xfrm>
            <a:prstGeom prst="rect">
              <a:avLst/>
            </a:prstGeom>
            <a:noFill/>
          </p:spPr>
        </p:pic>
        <p:sp>
          <p:nvSpPr>
            <p:cNvPr id="5" name="TextBox 4"/>
            <p:cNvSpPr txBox="1"/>
            <p:nvPr/>
          </p:nvSpPr>
          <p:spPr>
            <a:xfrm>
              <a:off x="4203753" y="6368111"/>
              <a:ext cx="1073055" cy="523220"/>
            </a:xfrm>
            <a:prstGeom prst="rect">
              <a:avLst/>
            </a:prstGeom>
            <a:noFill/>
          </p:spPr>
          <p:txBody>
            <a:bodyPr wrap="none" rtlCol="0">
              <a:spAutoFit/>
            </a:bodyPr>
            <a:lstStyle/>
            <a:p>
              <a:r>
                <a:rPr lang="en-US" sz="2800" dirty="0" smtClean="0"/>
                <a:t>α-PVP</a:t>
              </a:r>
              <a:endParaRPr lang="en-US" sz="2800" dirty="0"/>
            </a:p>
          </p:txBody>
        </p:sp>
      </p:grpSp>
      <p:grpSp>
        <p:nvGrpSpPr>
          <p:cNvPr id="17" name="Group 16"/>
          <p:cNvGrpSpPr/>
          <p:nvPr/>
        </p:nvGrpSpPr>
        <p:grpSpPr>
          <a:xfrm>
            <a:off x="228600" y="5027242"/>
            <a:ext cx="2514600" cy="1820578"/>
            <a:chOff x="228600" y="5027242"/>
            <a:chExt cx="2514600" cy="1820578"/>
          </a:xfrm>
        </p:grpSpPr>
        <p:sp>
          <p:nvSpPr>
            <p:cNvPr id="7" name="TextBox 6"/>
            <p:cNvSpPr txBox="1"/>
            <p:nvPr/>
          </p:nvSpPr>
          <p:spPr>
            <a:xfrm>
              <a:off x="931902" y="6324600"/>
              <a:ext cx="1107996" cy="523220"/>
            </a:xfrm>
            <a:prstGeom prst="rect">
              <a:avLst/>
            </a:prstGeom>
            <a:noFill/>
          </p:spPr>
          <p:txBody>
            <a:bodyPr wrap="none" rtlCol="0">
              <a:spAutoFit/>
            </a:bodyPr>
            <a:lstStyle/>
            <a:p>
              <a:r>
                <a:rPr lang="en-US" sz="2800" dirty="0" smtClean="0"/>
                <a:t>MDPV</a:t>
              </a:r>
              <a:endParaRPr lang="en-US" sz="2800" dirty="0"/>
            </a:p>
          </p:txBody>
        </p:sp>
        <p:pic>
          <p:nvPicPr>
            <p:cNvPr id="12" name="Picture 7" descr="http://0.tqn.com/d/chemistry/1/0/U/d/1/bath-salts-MDPV.png"/>
            <p:cNvPicPr>
              <a:picLocks noChangeAspect="1" noChangeArrowheads="1"/>
            </p:cNvPicPr>
            <p:nvPr/>
          </p:nvPicPr>
          <p:blipFill>
            <a:blip r:embed="rId5" cstate="print"/>
            <a:srcRect/>
            <a:stretch>
              <a:fillRect/>
            </a:stretch>
          </p:blipFill>
          <p:spPr bwMode="auto">
            <a:xfrm>
              <a:off x="228600" y="5027242"/>
              <a:ext cx="2514600" cy="1433322"/>
            </a:xfrm>
            <a:prstGeom prst="rect">
              <a:avLst/>
            </a:prstGeom>
            <a:noFill/>
          </p:spPr>
        </p:pic>
      </p:grpSp>
      <p:grpSp>
        <p:nvGrpSpPr>
          <p:cNvPr id="19" name="Group 18"/>
          <p:cNvGrpSpPr/>
          <p:nvPr/>
        </p:nvGrpSpPr>
        <p:grpSpPr>
          <a:xfrm>
            <a:off x="6629400" y="4953001"/>
            <a:ext cx="2362200" cy="1894820"/>
            <a:chOff x="6771816" y="5050221"/>
            <a:chExt cx="2219784" cy="1797599"/>
          </a:xfrm>
        </p:grpSpPr>
        <p:sp>
          <p:nvSpPr>
            <p:cNvPr id="10" name="TextBox 9"/>
            <p:cNvSpPr txBox="1"/>
            <p:nvPr/>
          </p:nvSpPr>
          <p:spPr>
            <a:xfrm>
              <a:off x="6819546" y="6324600"/>
              <a:ext cx="2124324" cy="523220"/>
            </a:xfrm>
            <a:prstGeom prst="rect">
              <a:avLst/>
            </a:prstGeom>
            <a:noFill/>
          </p:spPr>
          <p:txBody>
            <a:bodyPr wrap="none" rtlCol="0">
              <a:spAutoFit/>
            </a:bodyPr>
            <a:lstStyle/>
            <a:p>
              <a:r>
                <a:rPr lang="en-US" sz="2800" dirty="0" err="1" smtClean="0"/>
                <a:t>Pyrovalerone</a:t>
              </a:r>
              <a:endParaRPr lang="en-US" sz="2800" dirty="0" smtClean="0"/>
            </a:p>
          </p:txBody>
        </p:sp>
        <p:pic>
          <p:nvPicPr>
            <p:cNvPr id="16" name="Picture 8"/>
            <p:cNvPicPr>
              <a:picLocks noChangeAspect="1" noChangeArrowheads="1"/>
            </p:cNvPicPr>
            <p:nvPr/>
          </p:nvPicPr>
          <p:blipFill>
            <a:blip r:embed="rId6" cstate="print"/>
            <a:srcRect/>
            <a:stretch>
              <a:fillRect/>
            </a:stretch>
          </p:blipFill>
          <p:spPr bwMode="auto">
            <a:xfrm>
              <a:off x="6771816" y="5050221"/>
              <a:ext cx="2219784" cy="1387365"/>
            </a:xfrm>
            <a:prstGeom prst="rect">
              <a:avLst/>
            </a:prstGeom>
            <a:noFill/>
            <a:ln w="9525">
              <a:noFill/>
              <a:miter lim="800000"/>
              <a:headEnd/>
              <a:tailEnd/>
            </a:ln>
          </p:spPr>
        </p:pic>
      </p:grpSp>
    </p:spTree>
    <p:extLst>
      <p:ext uri="{BB962C8B-B14F-4D97-AF65-F5344CB8AC3E}">
        <p14:creationId xmlns:p14="http://schemas.microsoft.com/office/powerpoint/2010/main" val="35536781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l-GR" dirty="0"/>
              <a:t>α</a:t>
            </a:r>
            <a:r>
              <a:rPr lang="en-US" dirty="0"/>
              <a:t>-PVP Case Series</a:t>
            </a:r>
          </a:p>
        </p:txBody>
      </p:sp>
      <p:sp>
        <p:nvSpPr>
          <p:cNvPr id="3" name="Content Placeholder 2"/>
          <p:cNvSpPr>
            <a:spLocks noGrp="1"/>
          </p:cNvSpPr>
          <p:nvPr>
            <p:ph idx="1"/>
          </p:nvPr>
        </p:nvSpPr>
        <p:spPr>
          <a:xfrm>
            <a:off x="541948" y="990600"/>
            <a:ext cx="8229600" cy="1905000"/>
          </a:xfrm>
        </p:spPr>
        <p:txBody>
          <a:bodyPr>
            <a:normAutofit fontScale="85000" lnSpcReduction="10000"/>
          </a:bodyPr>
          <a:lstStyle/>
          <a:p>
            <a:r>
              <a:rPr lang="en-US" dirty="0" smtClean="0"/>
              <a:t>Six fatalities investigated at the WV OCME between March and December 2012</a:t>
            </a:r>
          </a:p>
          <a:p>
            <a:r>
              <a:rPr lang="en-US" dirty="0" smtClean="0"/>
              <a:t>Many more clues in </a:t>
            </a:r>
            <a:r>
              <a:rPr lang="el-GR" dirty="0"/>
              <a:t>α</a:t>
            </a:r>
            <a:r>
              <a:rPr lang="en-US" dirty="0"/>
              <a:t>-PVP </a:t>
            </a:r>
            <a:r>
              <a:rPr lang="en-US" dirty="0" smtClean="0"/>
              <a:t>cases than MDPV cases</a:t>
            </a:r>
          </a:p>
          <a:p>
            <a:pPr lvl="1"/>
            <a:r>
              <a:rPr lang="en-US" dirty="0" smtClean="0"/>
              <a:t>Evidence submitted in one case</a:t>
            </a:r>
          </a:p>
        </p:txBody>
      </p:sp>
      <p:grpSp>
        <p:nvGrpSpPr>
          <p:cNvPr id="12" name="Group 11"/>
          <p:cNvGrpSpPr/>
          <p:nvPr/>
        </p:nvGrpSpPr>
        <p:grpSpPr>
          <a:xfrm>
            <a:off x="27279599" y="6862090"/>
            <a:ext cx="10304784" cy="8377910"/>
            <a:chOff x="25212589" y="7097884"/>
            <a:chExt cx="12862947" cy="12874538"/>
          </a:xfrm>
        </p:grpSpPr>
        <p:sp>
          <p:nvSpPr>
            <p:cNvPr id="13" name="Rectangle 12"/>
            <p:cNvSpPr/>
            <p:nvPr/>
          </p:nvSpPr>
          <p:spPr bwMode="auto">
            <a:xfrm>
              <a:off x="26353988" y="7121304"/>
              <a:ext cx="11721548" cy="1285111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224463" rtl="0" eaLnBrk="1" fontAlgn="base" latinLnBrk="0" hangingPunct="1">
                <a:lnSpc>
                  <a:spcPct val="100000"/>
                </a:lnSpc>
                <a:spcBef>
                  <a:spcPct val="0"/>
                </a:spcBef>
                <a:spcAft>
                  <a:spcPct val="0"/>
                </a:spcAft>
                <a:buClrTx/>
                <a:buSzTx/>
                <a:buFontTx/>
                <a:buNone/>
                <a:tabLst/>
              </a:pPr>
              <a:endParaRPr kumimoji="0" lang="en-US" sz="10300" b="0" i="0" u="none" strike="noStrike" cap="none" normalizeH="0" baseline="0" smtClean="0">
                <a:ln>
                  <a:noFill/>
                </a:ln>
                <a:solidFill>
                  <a:schemeClr val="tx1"/>
                </a:solidFill>
                <a:effectLst/>
                <a:latin typeface="Arial" charset="0"/>
                <a:cs typeface="Arial" charset="0"/>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12589" y="7097884"/>
              <a:ext cx="6145094" cy="4873489"/>
            </a:xfrm>
            <a:prstGeom prst="rect">
              <a:avLst/>
            </a:prstGeom>
            <a:noFill/>
            <a:ln>
              <a:noFill/>
            </a:ln>
          </p:spPr>
        </p:pic>
      </p:grpSp>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104" y="2743200"/>
            <a:ext cx="9008696" cy="2088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2"/>
          <p:cNvSpPr txBox="1">
            <a:spLocks/>
          </p:cNvSpPr>
          <p:nvPr/>
        </p:nvSpPr>
        <p:spPr>
          <a:xfrm>
            <a:off x="533400" y="4953000"/>
            <a:ext cx="8229600" cy="1905000"/>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All three vials contained α-PVP and </a:t>
            </a:r>
            <a:r>
              <a:rPr lang="en-US" dirty="0" err="1" smtClean="0"/>
              <a:t>pentedrone</a:t>
            </a:r>
            <a:endParaRPr lang="en-US" dirty="0" smtClean="0"/>
          </a:p>
          <a:p>
            <a:r>
              <a:rPr lang="en-US" dirty="0" smtClean="0"/>
              <a:t>Vial </a:t>
            </a:r>
            <a:r>
              <a:rPr lang="en-US" dirty="0"/>
              <a:t>“SF” also contained N-</a:t>
            </a:r>
            <a:r>
              <a:rPr lang="en-US" dirty="0" err="1"/>
              <a:t>ethylcathinone</a:t>
            </a:r>
            <a:r>
              <a:rPr lang="en-US" dirty="0"/>
              <a:t>, 4-methyl-N-ethylcathinone, </a:t>
            </a:r>
            <a:r>
              <a:rPr lang="en-US" dirty="0" err="1" smtClean="0"/>
              <a:t>butylone</a:t>
            </a:r>
            <a:r>
              <a:rPr lang="en-US" dirty="0"/>
              <a:t>, and 3',4'-methylenedioxy-α-</a:t>
            </a:r>
            <a:r>
              <a:rPr lang="en-US" dirty="0" err="1"/>
              <a:t>pyrrolidinobutiophenone</a:t>
            </a:r>
            <a:r>
              <a:rPr lang="en-US" dirty="0"/>
              <a:t> (MDPBP)</a:t>
            </a:r>
            <a:endParaRPr lang="en-US" dirty="0" smtClean="0"/>
          </a:p>
        </p:txBody>
      </p:sp>
    </p:spTree>
    <p:extLst>
      <p:ext uri="{BB962C8B-B14F-4D97-AF65-F5344CB8AC3E}">
        <p14:creationId xmlns:p14="http://schemas.microsoft.com/office/powerpoint/2010/main" val="32866573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l-GR" dirty="0" smtClean="0"/>
              <a:t>α</a:t>
            </a:r>
            <a:r>
              <a:rPr lang="en-US" dirty="0" smtClean="0"/>
              <a:t>-PVP Case Series:</a:t>
            </a:r>
            <a:br>
              <a:rPr lang="en-US" dirty="0" smtClean="0"/>
            </a:br>
            <a:r>
              <a:rPr lang="en-US" dirty="0" smtClean="0"/>
              <a:t>Toxicology Findings, COD and MOD</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228600" y="1371600"/>
            <a:ext cx="8839200" cy="5352927"/>
          </a:xfrm>
          <a:prstGeom prst="rect">
            <a:avLst/>
          </a:prstGeom>
          <a:noFill/>
          <a:ln>
            <a:noFill/>
          </a:ln>
        </p:spPr>
      </p:pic>
    </p:spTree>
    <p:extLst>
      <p:ext uri="{BB962C8B-B14F-4D97-AF65-F5344CB8AC3E}">
        <p14:creationId xmlns:p14="http://schemas.microsoft.com/office/powerpoint/2010/main" val="6588166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January 28, 2014 – DEA Notice of Intent to Schedule </a:t>
            </a:r>
            <a:endParaRPr lang="en-US" dirty="0"/>
          </a:p>
        </p:txBody>
      </p:sp>
      <p:sp>
        <p:nvSpPr>
          <p:cNvPr id="3" name="Content Placeholder 2"/>
          <p:cNvSpPr>
            <a:spLocks noGrp="1"/>
          </p:cNvSpPr>
          <p:nvPr>
            <p:ph idx="1"/>
          </p:nvPr>
        </p:nvSpPr>
        <p:spPr>
          <a:xfrm>
            <a:off x="-76200" y="1600200"/>
            <a:ext cx="9372600" cy="5105400"/>
          </a:xfrm>
        </p:spPr>
        <p:txBody>
          <a:bodyPr>
            <a:normAutofit fontScale="77500" lnSpcReduction="20000"/>
          </a:bodyPr>
          <a:lstStyle/>
          <a:p>
            <a:pPr marL="0" indent="0">
              <a:spcAft>
                <a:spcPts val="1000"/>
              </a:spcAft>
              <a:buNone/>
            </a:pPr>
            <a:r>
              <a:rPr lang="en-US" dirty="0" smtClean="0"/>
              <a:t>(1) 4-methyl-</a:t>
            </a:r>
            <a:r>
              <a:rPr lang="en-US" i="1" dirty="0" smtClean="0"/>
              <a:t>N-</a:t>
            </a:r>
            <a:r>
              <a:rPr lang="en-US" dirty="0" smtClean="0"/>
              <a:t>ethylcathinone (4-MEC)</a:t>
            </a:r>
            <a:endParaRPr lang="en-US" dirty="0"/>
          </a:p>
          <a:p>
            <a:pPr marL="0" indent="0">
              <a:spcAft>
                <a:spcPts val="1000"/>
              </a:spcAft>
              <a:buNone/>
            </a:pPr>
            <a:r>
              <a:rPr lang="en-US" dirty="0"/>
              <a:t>(2) 4-methyl</a:t>
            </a:r>
            <a:r>
              <a:rPr lang="en-US" i="1" dirty="0"/>
              <a:t>alpha</a:t>
            </a:r>
            <a:r>
              <a:rPr lang="en-US" dirty="0"/>
              <a:t>-pyrrolidinopropiophenone </a:t>
            </a:r>
            <a:r>
              <a:rPr lang="en-US" dirty="0" smtClean="0"/>
              <a:t>(4-MePPP)</a:t>
            </a:r>
            <a:endParaRPr lang="en-US" dirty="0"/>
          </a:p>
          <a:p>
            <a:pPr marL="0" indent="0">
              <a:spcAft>
                <a:spcPts val="1000"/>
              </a:spcAft>
              <a:buNone/>
            </a:pPr>
            <a:r>
              <a:rPr lang="en-US" dirty="0"/>
              <a:t>(3) </a:t>
            </a:r>
            <a:r>
              <a:rPr lang="en-US" dirty="0" err="1"/>
              <a:t>alphapyrrolidinopentiophenone</a:t>
            </a:r>
            <a:r>
              <a:rPr lang="en-US" dirty="0"/>
              <a:t> </a:t>
            </a:r>
            <a:r>
              <a:rPr lang="en-US" dirty="0" smtClean="0"/>
              <a:t>(</a:t>
            </a:r>
            <a:r>
              <a:rPr lang="el-GR" dirty="0" smtClean="0"/>
              <a:t>α</a:t>
            </a:r>
            <a:r>
              <a:rPr lang="en-US" dirty="0" smtClean="0"/>
              <a:t>-PVP)</a:t>
            </a:r>
            <a:endParaRPr lang="en-US" dirty="0"/>
          </a:p>
          <a:p>
            <a:pPr marL="0" indent="0">
              <a:spcAft>
                <a:spcPts val="1000"/>
              </a:spcAft>
              <a:buNone/>
            </a:pPr>
            <a:r>
              <a:rPr lang="en-US" dirty="0"/>
              <a:t>(4) 1-(1,3-benzodioxol-5-yl)-2-(</a:t>
            </a:r>
            <a:r>
              <a:rPr lang="en-US" dirty="0" err="1"/>
              <a:t>methylamino</a:t>
            </a:r>
            <a:r>
              <a:rPr lang="en-US" dirty="0"/>
              <a:t>)butan-1-one </a:t>
            </a:r>
            <a:r>
              <a:rPr lang="en-US" dirty="0" smtClean="0"/>
              <a:t>(</a:t>
            </a:r>
            <a:r>
              <a:rPr lang="en-US" dirty="0" err="1" smtClean="0"/>
              <a:t>butylone</a:t>
            </a:r>
            <a:r>
              <a:rPr lang="en-US" dirty="0" smtClean="0"/>
              <a:t>)</a:t>
            </a:r>
            <a:endParaRPr lang="en-US" dirty="0"/>
          </a:p>
          <a:p>
            <a:pPr marL="0" indent="0">
              <a:spcAft>
                <a:spcPts val="1000"/>
              </a:spcAft>
              <a:buNone/>
            </a:pPr>
            <a:r>
              <a:rPr lang="en-US" dirty="0"/>
              <a:t>(5) 2-(</a:t>
            </a:r>
            <a:r>
              <a:rPr lang="en-US" dirty="0" err="1"/>
              <a:t>methylamino</a:t>
            </a:r>
            <a:r>
              <a:rPr lang="en-US" dirty="0"/>
              <a:t>)-1-phenylpentan-1-one </a:t>
            </a:r>
            <a:r>
              <a:rPr lang="en-US" dirty="0" smtClean="0"/>
              <a:t>(</a:t>
            </a:r>
            <a:r>
              <a:rPr lang="en-US" dirty="0" err="1" smtClean="0"/>
              <a:t>pentedrone</a:t>
            </a:r>
            <a:r>
              <a:rPr lang="en-US" dirty="0" smtClean="0"/>
              <a:t>)</a:t>
            </a:r>
            <a:endParaRPr lang="en-US" dirty="0"/>
          </a:p>
          <a:p>
            <a:pPr marL="0" indent="0">
              <a:spcAft>
                <a:spcPts val="1000"/>
              </a:spcAft>
              <a:buNone/>
            </a:pPr>
            <a:r>
              <a:rPr lang="en-US" dirty="0"/>
              <a:t>(6) 1-(1,3-benzodioxol-5-yl)-2-(</a:t>
            </a:r>
            <a:r>
              <a:rPr lang="en-US" dirty="0" err="1"/>
              <a:t>methylamino</a:t>
            </a:r>
            <a:r>
              <a:rPr lang="en-US" dirty="0"/>
              <a:t>)pentan-1-one </a:t>
            </a:r>
            <a:r>
              <a:rPr lang="en-US" dirty="0" smtClean="0"/>
              <a:t>(</a:t>
            </a:r>
            <a:r>
              <a:rPr lang="en-US" dirty="0" err="1" smtClean="0"/>
              <a:t>pentylone</a:t>
            </a:r>
            <a:r>
              <a:rPr lang="en-US" dirty="0" smtClean="0"/>
              <a:t>)</a:t>
            </a:r>
            <a:endParaRPr lang="en-US" dirty="0"/>
          </a:p>
          <a:p>
            <a:pPr marL="0" indent="0">
              <a:spcAft>
                <a:spcPts val="1000"/>
              </a:spcAft>
              <a:buNone/>
            </a:pPr>
            <a:r>
              <a:rPr lang="en-US" dirty="0"/>
              <a:t>(7) 4-fluoro-</a:t>
            </a:r>
            <a:r>
              <a:rPr lang="en-US" i="1" dirty="0"/>
              <a:t>N</a:t>
            </a:r>
            <a:r>
              <a:rPr lang="en-US" dirty="0"/>
              <a:t>methylcathinone </a:t>
            </a:r>
            <a:r>
              <a:rPr lang="en-US" dirty="0" smtClean="0"/>
              <a:t>(4-FMC)</a:t>
            </a:r>
            <a:endParaRPr lang="en-US" dirty="0"/>
          </a:p>
          <a:p>
            <a:pPr marL="0" indent="0">
              <a:spcAft>
                <a:spcPts val="1000"/>
              </a:spcAft>
              <a:buNone/>
            </a:pPr>
            <a:r>
              <a:rPr lang="en-US" dirty="0"/>
              <a:t>(8) 3-fluoro-</a:t>
            </a:r>
            <a:r>
              <a:rPr lang="en-US" i="1" dirty="0"/>
              <a:t>N</a:t>
            </a:r>
            <a:r>
              <a:rPr lang="en-US" dirty="0"/>
              <a:t>-methylcathinone </a:t>
            </a:r>
            <a:r>
              <a:rPr lang="en-US" dirty="0" smtClean="0"/>
              <a:t>(3-FMC)</a:t>
            </a:r>
            <a:endParaRPr lang="en-US" dirty="0"/>
          </a:p>
          <a:p>
            <a:pPr marL="0" indent="0">
              <a:spcAft>
                <a:spcPts val="1000"/>
              </a:spcAft>
              <a:buNone/>
            </a:pPr>
            <a:r>
              <a:rPr lang="en-US" dirty="0"/>
              <a:t>(9) 1-(naphthalen-2-yl)-2-(pyrrolidin-1-yl)pentan-1-one </a:t>
            </a:r>
            <a:r>
              <a:rPr lang="en-US" dirty="0" smtClean="0"/>
              <a:t>(</a:t>
            </a:r>
            <a:r>
              <a:rPr lang="en-US" dirty="0" err="1" smtClean="0"/>
              <a:t>naphyrone</a:t>
            </a:r>
            <a:r>
              <a:rPr lang="en-US" dirty="0" smtClean="0"/>
              <a:t>)</a:t>
            </a:r>
            <a:endParaRPr lang="en-US" dirty="0"/>
          </a:p>
          <a:p>
            <a:pPr marL="0" indent="0">
              <a:spcAft>
                <a:spcPts val="1000"/>
              </a:spcAft>
              <a:buNone/>
            </a:pPr>
            <a:r>
              <a:rPr lang="en-US" dirty="0"/>
              <a:t>(10) alpha-</a:t>
            </a:r>
            <a:r>
              <a:rPr lang="en-US" dirty="0" err="1"/>
              <a:t>pyrrolidinobutiophenone</a:t>
            </a:r>
            <a:r>
              <a:rPr lang="en-US" dirty="0"/>
              <a:t> </a:t>
            </a:r>
            <a:r>
              <a:rPr lang="en-US" dirty="0" smtClean="0"/>
              <a:t>(</a:t>
            </a:r>
            <a:r>
              <a:rPr lang="el-GR" dirty="0" smtClean="0"/>
              <a:t>α</a:t>
            </a:r>
            <a:r>
              <a:rPr lang="en-US" dirty="0" smtClean="0"/>
              <a:t>-PBP)</a:t>
            </a:r>
            <a:endParaRPr lang="en-US" dirty="0"/>
          </a:p>
          <a:p>
            <a:endParaRPr lang="en-US" dirty="0"/>
          </a:p>
        </p:txBody>
      </p:sp>
    </p:spTree>
    <p:extLst>
      <p:ext uri="{BB962C8B-B14F-4D97-AF65-F5344CB8AC3E}">
        <p14:creationId xmlns:p14="http://schemas.microsoft.com/office/powerpoint/2010/main" val="27582503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Cathinone</a:t>
            </a:r>
            <a:endParaRPr lang="en-US" dirty="0"/>
          </a:p>
        </p:txBody>
      </p:sp>
      <p:sp>
        <p:nvSpPr>
          <p:cNvPr id="3" name="Content Placeholder 2"/>
          <p:cNvSpPr>
            <a:spLocks noGrp="1"/>
          </p:cNvSpPr>
          <p:nvPr>
            <p:ph idx="1"/>
          </p:nvPr>
        </p:nvSpPr>
        <p:spPr>
          <a:xfrm>
            <a:off x="457200" y="1295400"/>
            <a:ext cx="8229600" cy="2819400"/>
          </a:xfrm>
        </p:spPr>
        <p:txBody>
          <a:bodyPr>
            <a:normAutofit fontScale="92500" lnSpcReduction="20000"/>
          </a:bodyPr>
          <a:lstStyle/>
          <a:p>
            <a:r>
              <a:rPr lang="en-US" dirty="0" smtClean="0"/>
              <a:t>Pharmacologically active, natural component of the </a:t>
            </a:r>
            <a:r>
              <a:rPr lang="en-US" dirty="0" err="1" smtClean="0"/>
              <a:t>khat</a:t>
            </a:r>
            <a:r>
              <a:rPr lang="en-US" dirty="0" smtClean="0"/>
              <a:t> plant (</a:t>
            </a:r>
            <a:r>
              <a:rPr lang="en-US" i="1" dirty="0" smtClean="0"/>
              <a:t>Catha </a:t>
            </a:r>
            <a:r>
              <a:rPr lang="en-US" i="1" dirty="0" err="1" smtClean="0"/>
              <a:t>edulis</a:t>
            </a:r>
            <a:r>
              <a:rPr lang="en-US" i="1" dirty="0" smtClean="0"/>
              <a:t>)</a:t>
            </a:r>
            <a:endParaRPr lang="en-US" dirty="0" smtClean="0"/>
          </a:p>
          <a:p>
            <a:r>
              <a:rPr lang="en-US" dirty="0" smtClean="0"/>
              <a:t>Chewing of the leaves for stimulant properties has a long history</a:t>
            </a:r>
          </a:p>
          <a:p>
            <a:r>
              <a:rPr lang="en-US" dirty="0" smtClean="0"/>
              <a:t>Dried leaves are not as stimulating </a:t>
            </a:r>
          </a:p>
          <a:p>
            <a:r>
              <a:rPr lang="en-US" dirty="0" smtClean="0"/>
              <a:t>Naturally converted to </a:t>
            </a:r>
            <a:r>
              <a:rPr lang="en-US" dirty="0" err="1" smtClean="0"/>
              <a:t>cathine</a:t>
            </a:r>
            <a:r>
              <a:rPr lang="en-US" dirty="0" smtClean="0"/>
              <a:t> (much less active)</a:t>
            </a:r>
            <a:endParaRPr lang="en-US" dirty="0"/>
          </a:p>
        </p:txBody>
      </p:sp>
      <p:pic>
        <p:nvPicPr>
          <p:cNvPr id="6" name="Picture 2" descr="C:\Users\richards18\Pictures\Khat leav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066032"/>
            <a:ext cx="3301550" cy="248716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print">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000240" y="3962400"/>
            <a:ext cx="3686560" cy="2654323"/>
          </a:xfrm>
          <a:prstGeom prst="rect">
            <a:avLst/>
          </a:prstGeom>
          <a:ln>
            <a:noFill/>
          </a:ln>
          <a:effectLst>
            <a:softEdge rad="112500"/>
          </a:effectLst>
        </p:spPr>
      </p:pic>
    </p:spTree>
    <p:extLst>
      <p:ext uri="{BB962C8B-B14F-4D97-AF65-F5344CB8AC3E}">
        <p14:creationId xmlns:p14="http://schemas.microsoft.com/office/powerpoint/2010/main" val="24785240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t>Current Products for Sale</a:t>
            </a:r>
            <a:endParaRPr lang="en-US" dirty="0"/>
          </a:p>
        </p:txBody>
      </p:sp>
      <p:sp>
        <p:nvSpPr>
          <p:cNvPr id="4" name="Content Placeholder 3"/>
          <p:cNvSpPr>
            <a:spLocks noGrp="1"/>
          </p:cNvSpPr>
          <p:nvPr>
            <p:ph idx="1"/>
          </p:nvPr>
        </p:nvSpPr>
        <p:spPr>
          <a:xfrm>
            <a:off x="457200" y="762000"/>
            <a:ext cx="8229600" cy="457200"/>
          </a:xfrm>
        </p:spPr>
        <p:txBody>
          <a:bodyPr>
            <a:normAutofit fontScale="85000" lnSpcReduction="20000"/>
          </a:bodyPr>
          <a:lstStyle/>
          <a:p>
            <a:pPr marL="0" indent="0" algn="ctr">
              <a:buNone/>
            </a:pPr>
            <a:r>
              <a:rPr lang="en-US" dirty="0" err="1" smtClean="0"/>
              <a:t>www.bath</a:t>
            </a:r>
            <a:r>
              <a:rPr lang="en-US" dirty="0" smtClean="0"/>
              <a:t>-salts-</a:t>
            </a:r>
            <a:r>
              <a:rPr lang="en-US" dirty="0" err="1" smtClean="0"/>
              <a:t>direct.com</a:t>
            </a:r>
            <a:endParaRPr lang="en-US" dirty="0"/>
          </a:p>
        </p:txBody>
      </p:sp>
      <p:pic>
        <p:nvPicPr>
          <p:cNvPr id="3" name="Picture 2" descr="Bath Salts Direc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8311" y="1219200"/>
            <a:ext cx="6440289" cy="5181600"/>
          </a:xfrm>
          <a:prstGeom prst="rect">
            <a:avLst/>
          </a:prstGeom>
        </p:spPr>
      </p:pic>
      <p:sp>
        <p:nvSpPr>
          <p:cNvPr id="5" name="Content Placeholder 3"/>
          <p:cNvSpPr txBox="1">
            <a:spLocks/>
          </p:cNvSpPr>
          <p:nvPr/>
        </p:nvSpPr>
        <p:spPr>
          <a:xfrm>
            <a:off x="457200" y="6553200"/>
            <a:ext cx="8229600" cy="228600"/>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400" dirty="0" smtClean="0"/>
              <a:t>- Accessed November 19, 2013</a:t>
            </a:r>
            <a:endParaRPr lang="en-US" sz="1400" dirty="0"/>
          </a:p>
        </p:txBody>
      </p:sp>
    </p:spTree>
    <p:extLst>
      <p:ext uri="{BB962C8B-B14F-4D97-AF65-F5344CB8AC3E}">
        <p14:creationId xmlns:p14="http://schemas.microsoft.com/office/powerpoint/2010/main" val="5021687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Products for Sale</a:t>
            </a:r>
            <a:endParaRPr lang="en-US" dirty="0"/>
          </a:p>
        </p:txBody>
      </p:sp>
      <p:pic>
        <p:nvPicPr>
          <p:cNvPr id="6" name="Picture 5" descr="2 Stimulating Powder Blend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71600"/>
            <a:ext cx="3619500" cy="2959100"/>
          </a:xfrm>
          <a:prstGeom prst="rect">
            <a:avLst/>
          </a:prstGeom>
        </p:spPr>
      </p:pic>
      <p:pic>
        <p:nvPicPr>
          <p:cNvPr id="7" name="Picture 6" descr="3 Legal Blends in USA.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0800" y="1905000"/>
            <a:ext cx="6389864" cy="4495800"/>
          </a:xfrm>
          <a:prstGeom prst="rect">
            <a:avLst/>
          </a:prstGeom>
        </p:spPr>
      </p:pic>
      <p:sp>
        <p:nvSpPr>
          <p:cNvPr id="10" name="Bent-Up Arrow 9"/>
          <p:cNvSpPr/>
          <p:nvPr/>
        </p:nvSpPr>
        <p:spPr>
          <a:xfrm rot="5400000">
            <a:off x="1371600" y="4191000"/>
            <a:ext cx="1066800" cy="990600"/>
          </a:xfrm>
          <a:prstGeom prst="ben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86367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A Few Compounds </a:t>
            </a:r>
            <a:r>
              <a:rPr lang="en-US" dirty="0"/>
              <a:t>Advertised in </a:t>
            </a:r>
            <a:r>
              <a:rPr lang="en-US" dirty="0" smtClean="0"/>
              <a:t>Products Currently for Sale</a:t>
            </a:r>
            <a:endParaRPr lang="en-US" dirty="0"/>
          </a:p>
        </p:txBody>
      </p:sp>
      <p:sp>
        <p:nvSpPr>
          <p:cNvPr id="3" name="Content Placeholder 2"/>
          <p:cNvSpPr>
            <a:spLocks noGrp="1"/>
          </p:cNvSpPr>
          <p:nvPr>
            <p:ph idx="1"/>
          </p:nvPr>
        </p:nvSpPr>
        <p:spPr>
          <a:xfrm>
            <a:off x="152400" y="1295400"/>
            <a:ext cx="8991600" cy="1066800"/>
          </a:xfrm>
        </p:spPr>
        <p:txBody>
          <a:bodyPr>
            <a:normAutofit fontScale="85000" lnSpcReduction="10000"/>
          </a:bodyPr>
          <a:lstStyle/>
          <a:p>
            <a:r>
              <a:rPr lang="en-US" dirty="0" smtClean="0"/>
              <a:t>3',4'-Methylenedioxy-a-pyrrolidinobutyrophenone (MDPBP)   </a:t>
            </a:r>
            <a:endParaRPr lang="en-US" dirty="0">
              <a:solidFill>
                <a:srgbClr val="000000"/>
              </a:solidFill>
              <a:ea typeface="Lucida Grande"/>
              <a:cs typeface="Lucida Grande"/>
            </a:endParaRPr>
          </a:p>
          <a:p>
            <a:r>
              <a:rPr lang="en-US" dirty="0" smtClean="0">
                <a:solidFill>
                  <a:srgbClr val="000000"/>
                </a:solidFill>
                <a:ea typeface="Lucida Grande"/>
                <a:cs typeface="Lucida Grande"/>
              </a:rPr>
              <a:t>α-</a:t>
            </a:r>
            <a:r>
              <a:rPr lang="en-US" dirty="0" err="1" smtClean="0">
                <a:solidFill>
                  <a:srgbClr val="000000"/>
                </a:solidFill>
                <a:ea typeface="Lucida Grande"/>
                <a:cs typeface="Lucida Grande"/>
              </a:rPr>
              <a:t>pyrrolidinopentiophenone</a:t>
            </a:r>
            <a:r>
              <a:rPr lang="en-US" dirty="0">
                <a:solidFill>
                  <a:srgbClr val="000000"/>
                </a:solidFill>
                <a:ea typeface="Lucida Grande"/>
                <a:cs typeface="Lucida Grande"/>
              </a:rPr>
              <a:t> </a:t>
            </a:r>
            <a:r>
              <a:rPr lang="en-US" dirty="0" smtClean="0">
                <a:solidFill>
                  <a:srgbClr val="000000"/>
                </a:solidFill>
                <a:ea typeface="Lucida Grande"/>
                <a:cs typeface="Lucida Grande"/>
              </a:rPr>
              <a:t>(</a:t>
            </a:r>
            <a:r>
              <a:rPr lang="el-GR" dirty="0" smtClean="0"/>
              <a:t>α</a:t>
            </a:r>
            <a:r>
              <a:rPr lang="en-US" dirty="0"/>
              <a:t>-</a:t>
            </a:r>
            <a:r>
              <a:rPr lang="en-US" dirty="0" smtClean="0"/>
              <a:t>PVP)</a:t>
            </a:r>
          </a:p>
          <a:p>
            <a:endParaRPr lang="en-US" dirty="0"/>
          </a:p>
          <a:p>
            <a:endParaRPr lang="en-US" dirty="0" smtClean="0">
              <a:solidFill>
                <a:srgbClr val="000000"/>
              </a:solidFill>
              <a:ea typeface="Lucida Grande"/>
              <a:cs typeface="Lucida Grande"/>
            </a:endParaRPr>
          </a:p>
          <a:p>
            <a:endParaRPr lang="en-US" dirty="0" smtClean="0">
              <a:solidFill>
                <a:srgbClr val="000000"/>
              </a:solidFill>
              <a:ea typeface="Lucida Grande"/>
              <a:cs typeface="Lucida Grande"/>
            </a:endParaRPr>
          </a:p>
          <a:p>
            <a:endParaRPr lang="en-US" dirty="0" smtClean="0">
              <a:solidFill>
                <a:srgbClr val="000000"/>
              </a:solidFill>
              <a:ea typeface="Lucida Grande"/>
              <a:cs typeface="Lucida Grande"/>
            </a:endParaRPr>
          </a:p>
          <a:p>
            <a:endParaRPr lang="en-US" dirty="0" smtClean="0"/>
          </a:p>
          <a:p>
            <a:endParaRPr lang="en-US" dirty="0" smtClean="0"/>
          </a:p>
          <a:p>
            <a:endParaRPr lang="en-US" dirty="0"/>
          </a:p>
        </p:txBody>
      </p:sp>
      <p:pic>
        <p:nvPicPr>
          <p:cNvPr id="4" name="Picture 3"/>
          <p:cNvPicPr>
            <a:picLocks noChangeAspect="1"/>
          </p:cNvPicPr>
          <p:nvPr/>
        </p:nvPicPr>
        <p:blipFill>
          <a:blip r:embed="rId3"/>
          <a:stretch>
            <a:fillRect/>
          </a:stretch>
        </p:blipFill>
        <p:spPr>
          <a:xfrm>
            <a:off x="235577" y="3048000"/>
            <a:ext cx="2747923" cy="1314511"/>
          </a:xfrm>
          <a:prstGeom prst="rect">
            <a:avLst/>
          </a:prstGeom>
        </p:spPr>
      </p:pic>
      <p:pic>
        <p:nvPicPr>
          <p:cNvPr id="6" name="Picture 5" descr="File:APVP structure.png">
            <a:hlinkClick r:id="rId4"/>
          </p:cNvPr>
          <p:cNvPicPr>
            <a:picLocks noChangeAspect="1" noChangeArrowheads="1"/>
          </p:cNvPicPr>
          <p:nvPr/>
        </p:nvPicPr>
        <p:blipFill>
          <a:blip r:embed="rId5" cstate="print"/>
          <a:srcRect/>
          <a:stretch>
            <a:fillRect/>
          </a:stretch>
        </p:blipFill>
        <p:spPr bwMode="auto">
          <a:xfrm>
            <a:off x="3655385" y="2895600"/>
            <a:ext cx="2398643" cy="1828800"/>
          </a:xfrm>
          <a:prstGeom prst="rect">
            <a:avLst/>
          </a:prstGeom>
          <a:noFill/>
        </p:spPr>
      </p:pic>
      <p:pic>
        <p:nvPicPr>
          <p:cNvPr id="9" name="Picture 8"/>
          <p:cNvPicPr>
            <a:picLocks noChangeAspect="1"/>
          </p:cNvPicPr>
          <p:nvPr/>
        </p:nvPicPr>
        <p:blipFill>
          <a:blip r:embed="rId6"/>
          <a:stretch>
            <a:fillRect/>
          </a:stretch>
        </p:blipFill>
        <p:spPr>
          <a:xfrm>
            <a:off x="6951749" y="2895600"/>
            <a:ext cx="2116051" cy="1473200"/>
          </a:xfrm>
          <a:prstGeom prst="rect">
            <a:avLst/>
          </a:prstGeom>
        </p:spPr>
      </p:pic>
      <p:pic>
        <p:nvPicPr>
          <p:cNvPr id="10" name="Picture 9"/>
          <p:cNvPicPr>
            <a:picLocks noChangeAspect="1"/>
          </p:cNvPicPr>
          <p:nvPr/>
        </p:nvPicPr>
        <p:blipFill>
          <a:blip r:embed="rId7"/>
          <a:stretch>
            <a:fillRect/>
          </a:stretch>
        </p:blipFill>
        <p:spPr>
          <a:xfrm>
            <a:off x="3673606" y="5305778"/>
            <a:ext cx="2362200" cy="1399822"/>
          </a:xfrm>
          <a:prstGeom prst="rect">
            <a:avLst/>
          </a:prstGeom>
        </p:spPr>
      </p:pic>
      <p:pic>
        <p:nvPicPr>
          <p:cNvPr id="11" name="Picture 10"/>
          <p:cNvPicPr>
            <a:picLocks noChangeAspect="1"/>
          </p:cNvPicPr>
          <p:nvPr/>
        </p:nvPicPr>
        <p:blipFill>
          <a:blip r:embed="rId8"/>
          <a:stretch>
            <a:fillRect/>
          </a:stretch>
        </p:blipFill>
        <p:spPr>
          <a:xfrm>
            <a:off x="125032" y="5143500"/>
            <a:ext cx="2969012" cy="1714500"/>
          </a:xfrm>
          <a:prstGeom prst="rect">
            <a:avLst/>
          </a:prstGeom>
        </p:spPr>
      </p:pic>
      <p:sp>
        <p:nvSpPr>
          <p:cNvPr id="12" name="TextBox 11"/>
          <p:cNvSpPr txBox="1"/>
          <p:nvPr/>
        </p:nvSpPr>
        <p:spPr>
          <a:xfrm>
            <a:off x="4318179" y="2524780"/>
            <a:ext cx="1073055" cy="523220"/>
          </a:xfrm>
          <a:prstGeom prst="rect">
            <a:avLst/>
          </a:prstGeom>
          <a:noFill/>
        </p:spPr>
        <p:txBody>
          <a:bodyPr wrap="none" rtlCol="0">
            <a:spAutoFit/>
          </a:bodyPr>
          <a:lstStyle/>
          <a:p>
            <a:r>
              <a:rPr lang="en-US" sz="2800" dirty="0" smtClean="0"/>
              <a:t>α-PVP</a:t>
            </a:r>
            <a:endParaRPr lang="en-US" sz="2800" dirty="0"/>
          </a:p>
        </p:txBody>
      </p:sp>
      <p:sp>
        <p:nvSpPr>
          <p:cNvPr id="13" name="TextBox 12"/>
          <p:cNvSpPr txBox="1"/>
          <p:nvPr/>
        </p:nvSpPr>
        <p:spPr>
          <a:xfrm>
            <a:off x="970093" y="2514600"/>
            <a:ext cx="1278891" cy="523220"/>
          </a:xfrm>
          <a:prstGeom prst="rect">
            <a:avLst/>
          </a:prstGeom>
          <a:noFill/>
        </p:spPr>
        <p:txBody>
          <a:bodyPr wrap="none" rtlCol="0">
            <a:spAutoFit/>
          </a:bodyPr>
          <a:lstStyle/>
          <a:p>
            <a:r>
              <a:rPr lang="en-US" sz="2800" dirty="0" smtClean="0"/>
              <a:t>MDPBP</a:t>
            </a:r>
            <a:endParaRPr lang="en-US" sz="2800" dirty="0"/>
          </a:p>
        </p:txBody>
      </p:sp>
      <p:sp>
        <p:nvSpPr>
          <p:cNvPr id="14" name="TextBox 13"/>
          <p:cNvSpPr txBox="1"/>
          <p:nvPr/>
        </p:nvSpPr>
        <p:spPr>
          <a:xfrm>
            <a:off x="7012221" y="2524780"/>
            <a:ext cx="1995107" cy="523220"/>
          </a:xfrm>
          <a:prstGeom prst="rect">
            <a:avLst/>
          </a:prstGeom>
          <a:noFill/>
        </p:spPr>
        <p:txBody>
          <a:bodyPr wrap="none" rtlCol="0">
            <a:spAutoFit/>
          </a:bodyPr>
          <a:lstStyle/>
          <a:p>
            <a:r>
              <a:rPr lang="en-US" sz="2800" dirty="0" smtClean="0"/>
              <a:t>Buphedrone</a:t>
            </a:r>
            <a:endParaRPr lang="en-US" sz="2800" dirty="0"/>
          </a:p>
        </p:txBody>
      </p:sp>
      <p:sp>
        <p:nvSpPr>
          <p:cNvPr id="15" name="TextBox 14"/>
          <p:cNvSpPr txBox="1"/>
          <p:nvPr/>
        </p:nvSpPr>
        <p:spPr>
          <a:xfrm>
            <a:off x="704470" y="4648200"/>
            <a:ext cx="1810136" cy="523220"/>
          </a:xfrm>
          <a:prstGeom prst="rect">
            <a:avLst/>
          </a:prstGeom>
          <a:noFill/>
        </p:spPr>
        <p:txBody>
          <a:bodyPr wrap="none" rtlCol="0">
            <a:spAutoFit/>
          </a:bodyPr>
          <a:lstStyle/>
          <a:p>
            <a:r>
              <a:rPr lang="en-US" sz="2800" dirty="0" smtClean="0"/>
              <a:t>Naphyrone</a:t>
            </a:r>
            <a:endParaRPr lang="en-US" sz="2800" dirty="0"/>
          </a:p>
        </p:txBody>
      </p:sp>
      <p:sp>
        <p:nvSpPr>
          <p:cNvPr id="16" name="TextBox 15"/>
          <p:cNvSpPr txBox="1"/>
          <p:nvPr/>
        </p:nvSpPr>
        <p:spPr>
          <a:xfrm>
            <a:off x="3429000" y="4648200"/>
            <a:ext cx="2851412" cy="523220"/>
          </a:xfrm>
          <a:prstGeom prst="rect">
            <a:avLst/>
          </a:prstGeom>
          <a:noFill/>
        </p:spPr>
        <p:txBody>
          <a:bodyPr wrap="none" rtlCol="0">
            <a:spAutoFit/>
          </a:bodyPr>
          <a:lstStyle/>
          <a:p>
            <a:r>
              <a:rPr lang="en-US" sz="2800" dirty="0" smtClean="0"/>
              <a:t>Methiopropamine</a:t>
            </a:r>
            <a:endParaRPr lang="en-US" sz="2800" dirty="0"/>
          </a:p>
        </p:txBody>
      </p:sp>
      <p:pic>
        <p:nvPicPr>
          <p:cNvPr id="17" name="Picture 16"/>
          <p:cNvPicPr>
            <a:picLocks noChangeAspect="1"/>
          </p:cNvPicPr>
          <p:nvPr/>
        </p:nvPicPr>
        <p:blipFill>
          <a:blip r:embed="rId9"/>
          <a:stretch>
            <a:fillRect/>
          </a:stretch>
        </p:blipFill>
        <p:spPr>
          <a:xfrm>
            <a:off x="6942974" y="5166159"/>
            <a:ext cx="2133600" cy="1691841"/>
          </a:xfrm>
          <a:prstGeom prst="rect">
            <a:avLst/>
          </a:prstGeom>
        </p:spPr>
      </p:pic>
      <p:sp>
        <p:nvSpPr>
          <p:cNvPr id="18" name="TextBox 17"/>
          <p:cNvSpPr txBox="1"/>
          <p:nvPr/>
        </p:nvSpPr>
        <p:spPr>
          <a:xfrm>
            <a:off x="7056316" y="4648200"/>
            <a:ext cx="1906917" cy="523220"/>
          </a:xfrm>
          <a:prstGeom prst="rect">
            <a:avLst/>
          </a:prstGeom>
          <a:noFill/>
        </p:spPr>
        <p:txBody>
          <a:bodyPr wrap="none" rtlCol="0">
            <a:spAutoFit/>
          </a:bodyPr>
          <a:lstStyle/>
          <a:p>
            <a:r>
              <a:rPr lang="en-US" sz="2800" dirty="0" err="1" smtClean="0"/>
              <a:t>Pentedrone</a:t>
            </a:r>
            <a:endParaRPr lang="en-US" sz="2800" dirty="0"/>
          </a:p>
        </p:txBody>
      </p:sp>
    </p:spTree>
    <p:extLst>
      <p:ext uri="{BB962C8B-B14F-4D97-AF65-F5344CB8AC3E}">
        <p14:creationId xmlns:p14="http://schemas.microsoft.com/office/powerpoint/2010/main" val="22724995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Summary and Conclusions</a:t>
            </a:r>
            <a:endParaRPr lang="en-US" dirty="0"/>
          </a:p>
        </p:txBody>
      </p:sp>
      <p:sp>
        <p:nvSpPr>
          <p:cNvPr id="3" name="Content Placeholder 2"/>
          <p:cNvSpPr>
            <a:spLocks noGrp="1"/>
          </p:cNvSpPr>
          <p:nvPr>
            <p:ph idx="1"/>
          </p:nvPr>
        </p:nvSpPr>
        <p:spPr>
          <a:xfrm>
            <a:off x="457200" y="1143000"/>
            <a:ext cx="8229600" cy="5486400"/>
          </a:xfrm>
        </p:spPr>
        <p:txBody>
          <a:bodyPr>
            <a:normAutofit fontScale="77500" lnSpcReduction="20000"/>
          </a:bodyPr>
          <a:lstStyle/>
          <a:p>
            <a:r>
              <a:rPr lang="en-US" dirty="0" smtClean="0"/>
              <a:t>In general, synthetic cathinones</a:t>
            </a:r>
            <a:r>
              <a:rPr lang="en-US" dirty="0"/>
              <a:t> </a:t>
            </a:r>
            <a:r>
              <a:rPr lang="en-US" dirty="0" smtClean="0"/>
              <a:t>cause an increase in the </a:t>
            </a:r>
            <a:r>
              <a:rPr lang="en-US" dirty="0"/>
              <a:t>extracellular </a:t>
            </a:r>
            <a:r>
              <a:rPr lang="en-US" dirty="0" smtClean="0"/>
              <a:t>concentrations of the neurotransmitters DA, NE and/or 5-HT</a:t>
            </a:r>
          </a:p>
          <a:p>
            <a:endParaRPr lang="en-US" dirty="0" smtClean="0"/>
          </a:p>
          <a:p>
            <a:r>
              <a:rPr lang="en-US" dirty="0" smtClean="0"/>
              <a:t>Symptoms of synthetic cathinone intoxication include sympathomimetic, cardiovascular and </a:t>
            </a:r>
            <a:r>
              <a:rPr lang="en-US" dirty="0"/>
              <a:t>CNS </a:t>
            </a:r>
            <a:r>
              <a:rPr lang="en-US" dirty="0" smtClean="0"/>
              <a:t>overstimulation as well neuropsychiatric effects</a:t>
            </a:r>
          </a:p>
          <a:p>
            <a:endParaRPr lang="en-US" dirty="0" smtClean="0"/>
          </a:p>
          <a:p>
            <a:r>
              <a:rPr lang="en-US" dirty="0" smtClean="0"/>
              <a:t>Manufacturers of bath salts products quickly adjust to legislation to change the composition of their products</a:t>
            </a:r>
          </a:p>
          <a:p>
            <a:pPr lvl="1"/>
            <a:r>
              <a:rPr lang="en-US" dirty="0" smtClean="0"/>
              <a:t>Results in limited knowledge regarding pharmacology and toxicology of newer compounds</a:t>
            </a:r>
          </a:p>
          <a:p>
            <a:pPr marL="0" indent="0">
              <a:buNone/>
            </a:pPr>
            <a:r>
              <a:rPr lang="en-US" dirty="0" smtClean="0"/>
              <a:t> </a:t>
            </a:r>
          </a:p>
          <a:p>
            <a:r>
              <a:rPr lang="en-US" dirty="0" smtClean="0"/>
              <a:t>Due </a:t>
            </a:r>
            <a:r>
              <a:rPr lang="en-US" dirty="0"/>
              <a:t>to structural similarities, many synthetic </a:t>
            </a:r>
            <a:r>
              <a:rPr lang="en-US" dirty="0" smtClean="0"/>
              <a:t>cathinones </a:t>
            </a:r>
            <a:r>
              <a:rPr lang="en-US" dirty="0"/>
              <a:t>(</a:t>
            </a:r>
            <a:r>
              <a:rPr lang="en-US" dirty="0" smtClean="0"/>
              <a:t>will likely) </a:t>
            </a:r>
            <a:r>
              <a:rPr lang="en-US" dirty="0"/>
              <a:t>have similar </a:t>
            </a:r>
            <a:r>
              <a:rPr lang="en-US" dirty="0" smtClean="0"/>
              <a:t>pharmacology and toxicology</a:t>
            </a:r>
            <a:endParaRPr lang="en-US" dirty="0"/>
          </a:p>
          <a:p>
            <a:endParaRPr lang="en-US" dirty="0"/>
          </a:p>
          <a:p>
            <a:endParaRPr lang="en-US" dirty="0" smtClean="0"/>
          </a:p>
          <a:p>
            <a:endParaRPr lang="en-US" dirty="0"/>
          </a:p>
        </p:txBody>
      </p:sp>
    </p:spTree>
    <p:extLst>
      <p:ext uri="{BB962C8B-B14F-4D97-AF65-F5344CB8AC3E}">
        <p14:creationId xmlns:p14="http://schemas.microsoft.com/office/powerpoint/2010/main" val="12257857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Your Brain on Bath Salts </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11200" y="1840468"/>
            <a:ext cx="7721600" cy="3505200"/>
          </a:xfrm>
          <a:prstGeom prst="rect">
            <a:avLst/>
          </a:prstGeom>
          <a:ln>
            <a:noFill/>
          </a:ln>
          <a:effectLst>
            <a:softEdge rad="112500"/>
          </a:effectLst>
        </p:spPr>
      </p:pic>
      <p:sp>
        <p:nvSpPr>
          <p:cNvPr id="3" name="Rectangle 2"/>
          <p:cNvSpPr/>
          <p:nvPr/>
        </p:nvSpPr>
        <p:spPr>
          <a:xfrm>
            <a:off x="762000" y="5345668"/>
            <a:ext cx="7010400" cy="369332"/>
          </a:xfrm>
          <a:prstGeom prst="rect">
            <a:avLst/>
          </a:prstGeom>
        </p:spPr>
        <p:txBody>
          <a:bodyPr wrap="square">
            <a:spAutoFit/>
          </a:bodyPr>
          <a:lstStyle/>
          <a:p>
            <a:r>
              <a:rPr lang="en-US" dirty="0"/>
              <a:t>http://www.pbs.org/newshour/multimedia/bath-salts/</a:t>
            </a:r>
          </a:p>
        </p:txBody>
      </p:sp>
    </p:spTree>
    <p:extLst>
      <p:ext uri="{BB962C8B-B14F-4D97-AF65-F5344CB8AC3E}">
        <p14:creationId xmlns:p14="http://schemas.microsoft.com/office/powerpoint/2010/main" val="42521201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Full References for Studies Listed During Presentation</a:t>
            </a:r>
            <a:endParaRPr lang="en-US" dirty="0"/>
          </a:p>
        </p:txBody>
      </p:sp>
      <p:sp>
        <p:nvSpPr>
          <p:cNvPr id="3" name="Content Placeholder 2"/>
          <p:cNvSpPr>
            <a:spLocks noGrp="1"/>
          </p:cNvSpPr>
          <p:nvPr>
            <p:ph idx="1"/>
          </p:nvPr>
        </p:nvSpPr>
        <p:spPr>
          <a:xfrm>
            <a:off x="457200" y="1600200"/>
            <a:ext cx="8229600" cy="5638800"/>
          </a:xfrm>
        </p:spPr>
        <p:txBody>
          <a:bodyPr>
            <a:normAutofit fontScale="40000" lnSpcReduction="20000"/>
          </a:bodyPr>
          <a:lstStyle/>
          <a:p>
            <a:r>
              <a:rPr lang="en-US" dirty="0" err="1"/>
              <a:t>Aarde</a:t>
            </a:r>
            <a:r>
              <a:rPr lang="en-US" dirty="0"/>
              <a:t>, S. M., P. K. Huang, K. M. </a:t>
            </a:r>
            <a:r>
              <a:rPr lang="en-US" dirty="0" err="1"/>
              <a:t>Creehan</a:t>
            </a:r>
            <a:r>
              <a:rPr lang="en-US" dirty="0"/>
              <a:t>, T. J. Dickerson and M. A. </a:t>
            </a:r>
            <a:r>
              <a:rPr lang="en-US" dirty="0" err="1"/>
              <a:t>Taffe</a:t>
            </a:r>
            <a:r>
              <a:rPr lang="en-US" dirty="0"/>
              <a:t> (2013). "The novel recreational drug 3,4-methylenedioxypyrovalerone (MDPV) is a potent psychomotor stimulant: self-administration and </a:t>
            </a:r>
            <a:r>
              <a:rPr lang="en-US" dirty="0" err="1"/>
              <a:t>locomotor</a:t>
            </a:r>
            <a:r>
              <a:rPr lang="en-US" dirty="0"/>
              <a:t> activity in rats." </a:t>
            </a:r>
            <a:r>
              <a:rPr lang="en-US" u="sng" dirty="0"/>
              <a:t>Neuropharmacology</a:t>
            </a:r>
            <a:r>
              <a:rPr lang="en-US" dirty="0"/>
              <a:t> </a:t>
            </a:r>
            <a:r>
              <a:rPr lang="en-US" b="1" dirty="0"/>
              <a:t>71</a:t>
            </a:r>
            <a:r>
              <a:rPr lang="en-US" dirty="0"/>
              <a:t>: 130-140</a:t>
            </a:r>
            <a:r>
              <a:rPr lang="en-US" dirty="0" smtClean="0"/>
              <a:t>.</a:t>
            </a:r>
          </a:p>
          <a:p>
            <a:endParaRPr lang="en-US" dirty="0"/>
          </a:p>
          <a:p>
            <a:r>
              <a:rPr lang="en-US" dirty="0"/>
              <a:t>Baumann, M. H., J. S. </a:t>
            </a:r>
            <a:r>
              <a:rPr lang="en-US" dirty="0" err="1"/>
              <a:t>Partilla</a:t>
            </a:r>
            <a:r>
              <a:rPr lang="en-US" dirty="0"/>
              <a:t> and K. R. </a:t>
            </a:r>
            <a:r>
              <a:rPr lang="en-US" dirty="0" err="1"/>
              <a:t>Lehner</a:t>
            </a:r>
            <a:r>
              <a:rPr lang="en-US" dirty="0"/>
              <a:t> (2013). "Psychoactive "bath salts": not so soothing." </a:t>
            </a:r>
            <a:r>
              <a:rPr lang="en-US" u="sng" dirty="0" err="1"/>
              <a:t>Eur</a:t>
            </a:r>
            <a:r>
              <a:rPr lang="en-US" u="sng" dirty="0"/>
              <a:t> J </a:t>
            </a:r>
            <a:r>
              <a:rPr lang="en-US" u="sng" dirty="0" err="1"/>
              <a:t>Pharmacol</a:t>
            </a:r>
            <a:r>
              <a:rPr lang="en-US" dirty="0"/>
              <a:t> </a:t>
            </a:r>
            <a:r>
              <a:rPr lang="en-US" b="1" dirty="0"/>
              <a:t>698</a:t>
            </a:r>
            <a:r>
              <a:rPr lang="en-US" dirty="0"/>
              <a:t>(1-3): 1-5</a:t>
            </a:r>
            <a:r>
              <a:rPr lang="en-US" dirty="0" smtClean="0"/>
              <a:t>.</a:t>
            </a:r>
          </a:p>
          <a:p>
            <a:endParaRPr lang="en-US" dirty="0"/>
          </a:p>
          <a:p>
            <a:r>
              <a:rPr lang="en-US" dirty="0"/>
              <a:t>Baumann, M. H., J. S. </a:t>
            </a:r>
            <a:r>
              <a:rPr lang="en-US" dirty="0" err="1"/>
              <a:t>Partilla</a:t>
            </a:r>
            <a:r>
              <a:rPr lang="en-US" dirty="0"/>
              <a:t>, K. R. </a:t>
            </a:r>
            <a:r>
              <a:rPr lang="en-US" dirty="0" err="1"/>
              <a:t>Lehner</a:t>
            </a:r>
            <a:r>
              <a:rPr lang="en-US" dirty="0"/>
              <a:t>, E. B. Thorndike, A. F. Hoffman, M. Holy, R. B. Rothman, S. R. Goldberg, C. R. </a:t>
            </a:r>
            <a:r>
              <a:rPr lang="en-US" dirty="0" err="1"/>
              <a:t>Lupica</a:t>
            </a:r>
            <a:r>
              <a:rPr lang="en-US" dirty="0"/>
              <a:t>, H. H. </a:t>
            </a:r>
            <a:r>
              <a:rPr lang="en-US" dirty="0" err="1"/>
              <a:t>Sitte</a:t>
            </a:r>
            <a:r>
              <a:rPr lang="en-US" dirty="0"/>
              <a:t>, S. D. Brandt, S. R. </a:t>
            </a:r>
            <a:r>
              <a:rPr lang="en-US" dirty="0" err="1"/>
              <a:t>Tella</a:t>
            </a:r>
            <a:r>
              <a:rPr lang="en-US" dirty="0"/>
              <a:t>, N. V. </a:t>
            </a:r>
            <a:r>
              <a:rPr lang="en-US" dirty="0" err="1"/>
              <a:t>Cozzi</a:t>
            </a:r>
            <a:r>
              <a:rPr lang="en-US" dirty="0"/>
              <a:t> and C. W. Schindler (2013). "Powerful cocaine-like actions of 3,4-methylenedioxypyrovalerone (MDPV), a principal constituent of psychoactive 'bath salts' products." </a:t>
            </a:r>
            <a:r>
              <a:rPr lang="en-US" u="sng" dirty="0" err="1"/>
              <a:t>Neuropsychopharmacology</a:t>
            </a:r>
            <a:r>
              <a:rPr lang="en-US" dirty="0"/>
              <a:t> </a:t>
            </a:r>
            <a:r>
              <a:rPr lang="en-US" b="1" dirty="0"/>
              <a:t>38</a:t>
            </a:r>
            <a:r>
              <a:rPr lang="en-US" dirty="0"/>
              <a:t>(4): 552-562</a:t>
            </a:r>
            <a:r>
              <a:rPr lang="en-US" dirty="0" smtClean="0"/>
              <a:t>.</a:t>
            </a:r>
          </a:p>
          <a:p>
            <a:endParaRPr lang="en-US" dirty="0"/>
          </a:p>
          <a:p>
            <a:r>
              <a:rPr lang="en-US" dirty="0"/>
              <a:t>Cameron, K., R. </a:t>
            </a:r>
            <a:r>
              <a:rPr lang="en-US" dirty="0" err="1"/>
              <a:t>Kolanos</a:t>
            </a:r>
            <a:r>
              <a:rPr lang="en-US" dirty="0"/>
              <a:t>, R. </a:t>
            </a:r>
            <a:r>
              <a:rPr lang="en-US" dirty="0" err="1"/>
              <a:t>Verkariya</a:t>
            </a:r>
            <a:r>
              <a:rPr lang="en-US" dirty="0"/>
              <a:t>, L. De </a:t>
            </a:r>
            <a:r>
              <a:rPr lang="en-US" dirty="0" err="1"/>
              <a:t>Felice</a:t>
            </a:r>
            <a:r>
              <a:rPr lang="en-US" dirty="0"/>
              <a:t> and R. A. </a:t>
            </a:r>
            <a:r>
              <a:rPr lang="en-US" dirty="0" err="1"/>
              <a:t>Glennon</a:t>
            </a:r>
            <a:r>
              <a:rPr lang="en-US" dirty="0"/>
              <a:t> (2013). "</a:t>
            </a:r>
            <a:r>
              <a:rPr lang="en-US" dirty="0" err="1"/>
              <a:t>Mephedrone</a:t>
            </a:r>
            <a:r>
              <a:rPr lang="en-US" dirty="0"/>
              <a:t> and </a:t>
            </a:r>
            <a:r>
              <a:rPr lang="en-US" dirty="0" err="1"/>
              <a:t>methylenedioxypyrovalerone</a:t>
            </a:r>
            <a:r>
              <a:rPr lang="en-US" dirty="0"/>
              <a:t> (MDPV), major constituents of "bath salts," produce opposite effects at the human dopamine transporter." </a:t>
            </a:r>
            <a:r>
              <a:rPr lang="en-US" u="sng" dirty="0"/>
              <a:t>Psychopharmacology (</a:t>
            </a:r>
            <a:r>
              <a:rPr lang="en-US" u="sng" dirty="0" err="1"/>
              <a:t>Berl</a:t>
            </a:r>
            <a:r>
              <a:rPr lang="en-US" u="sng" dirty="0"/>
              <a:t>)</a:t>
            </a:r>
            <a:r>
              <a:rPr lang="en-US" dirty="0"/>
              <a:t> </a:t>
            </a:r>
            <a:r>
              <a:rPr lang="en-US" b="1" dirty="0"/>
              <a:t>227</a:t>
            </a:r>
            <a:r>
              <a:rPr lang="en-US" dirty="0"/>
              <a:t>(3): 493-499</a:t>
            </a:r>
            <a:r>
              <a:rPr lang="en-US" dirty="0" smtClean="0"/>
              <a:t>.</a:t>
            </a:r>
          </a:p>
          <a:p>
            <a:endParaRPr lang="en-US" dirty="0"/>
          </a:p>
          <a:p>
            <a:r>
              <a:rPr lang="en-US" dirty="0" err="1"/>
              <a:t>Fantegrossi</a:t>
            </a:r>
            <a:r>
              <a:rPr lang="en-US" dirty="0"/>
              <a:t>, W. E., B. M. Gannon, S. M. Zimmerman and K. C. Rice (2013). "In vivo effects of abused 'bath salt' constituent 3,4-methylenedioxypyrovalerone (MDPV) in mice: drug discrimination, thermoregulation, and </a:t>
            </a:r>
            <a:r>
              <a:rPr lang="en-US" dirty="0" err="1"/>
              <a:t>locomotor</a:t>
            </a:r>
            <a:r>
              <a:rPr lang="en-US" dirty="0"/>
              <a:t> activity." </a:t>
            </a:r>
            <a:r>
              <a:rPr lang="en-US" u="sng" dirty="0" err="1"/>
              <a:t>Neuropsychopharmacology</a:t>
            </a:r>
            <a:r>
              <a:rPr lang="en-US" dirty="0"/>
              <a:t> </a:t>
            </a:r>
            <a:r>
              <a:rPr lang="en-US" b="1" dirty="0"/>
              <a:t>38</a:t>
            </a:r>
            <a:r>
              <a:rPr lang="en-US" dirty="0"/>
              <a:t>(4): 563-573</a:t>
            </a:r>
            <a:r>
              <a:rPr lang="en-US" dirty="0" smtClean="0"/>
              <a:t>.</a:t>
            </a:r>
          </a:p>
          <a:p>
            <a:endParaRPr lang="en-US" dirty="0"/>
          </a:p>
          <a:p>
            <a:r>
              <a:rPr lang="en-US" dirty="0"/>
              <a:t>Marinetti, L. J. and H. M. </a:t>
            </a:r>
            <a:r>
              <a:rPr lang="en-US" dirty="0" err="1"/>
              <a:t>Antonides</a:t>
            </a:r>
            <a:r>
              <a:rPr lang="en-US" dirty="0"/>
              <a:t> (2013). "Analysis of synthetic cathinones commonly found in bath salts in human performance and postmortem toxicology: method development, drug distribution and interpretation of results." </a:t>
            </a:r>
            <a:r>
              <a:rPr lang="en-US" u="sng" dirty="0"/>
              <a:t>J Anal </a:t>
            </a:r>
            <a:r>
              <a:rPr lang="en-US" u="sng" dirty="0" err="1"/>
              <a:t>Toxicol</a:t>
            </a:r>
            <a:r>
              <a:rPr lang="en-US" dirty="0"/>
              <a:t> </a:t>
            </a:r>
            <a:r>
              <a:rPr lang="en-US" b="1" dirty="0"/>
              <a:t>37</a:t>
            </a:r>
            <a:r>
              <a:rPr lang="en-US" dirty="0"/>
              <a:t>(3): 135-146.</a:t>
            </a:r>
          </a:p>
          <a:p>
            <a:r>
              <a:rPr lang="en-US" dirty="0" err="1"/>
              <a:t>Marusich</a:t>
            </a:r>
            <a:r>
              <a:rPr lang="en-US" dirty="0"/>
              <a:t>, J. A., K. R. Grant, B. E. </a:t>
            </a:r>
            <a:r>
              <a:rPr lang="en-US" dirty="0" err="1"/>
              <a:t>Blough</a:t>
            </a:r>
            <a:r>
              <a:rPr lang="en-US" dirty="0"/>
              <a:t> and J. L. Wiley (2012). "Effects of synthetic cathinones contained in "bath salts" on motor behavior and a functional observational battery in mice." </a:t>
            </a:r>
            <a:r>
              <a:rPr lang="en-US" u="sng" dirty="0" err="1"/>
              <a:t>Neurotoxicology</a:t>
            </a:r>
            <a:r>
              <a:rPr lang="en-US" dirty="0"/>
              <a:t> </a:t>
            </a:r>
            <a:r>
              <a:rPr lang="en-US" b="1" dirty="0"/>
              <a:t>33</a:t>
            </a:r>
            <a:r>
              <a:rPr lang="en-US" dirty="0"/>
              <a:t>(5): 1305-1313</a:t>
            </a:r>
            <a:r>
              <a:rPr lang="en-US" dirty="0" smtClean="0"/>
              <a:t>.</a:t>
            </a:r>
          </a:p>
          <a:p>
            <a:endParaRPr lang="en-US" dirty="0"/>
          </a:p>
          <a:p>
            <a:r>
              <a:rPr lang="en-US" dirty="0"/>
              <a:t>Shanks, K. G., T. </a:t>
            </a:r>
            <a:r>
              <a:rPr lang="en-US" dirty="0" err="1"/>
              <a:t>Dahn</a:t>
            </a:r>
            <a:r>
              <a:rPr lang="en-US" dirty="0"/>
              <a:t>, G. </a:t>
            </a:r>
            <a:r>
              <a:rPr lang="en-US" dirty="0" err="1"/>
              <a:t>Behonick</a:t>
            </a:r>
            <a:r>
              <a:rPr lang="en-US" dirty="0"/>
              <a:t> and A. Terrell (2012). "Analysis of first and second generation legal highs for synthetic cannabinoids and synthetic stimulants by ultra-performance liquid chromatography and time of flight mass spectrometry." </a:t>
            </a:r>
            <a:r>
              <a:rPr lang="en-US" u="sng" dirty="0"/>
              <a:t>J Anal </a:t>
            </a:r>
            <a:r>
              <a:rPr lang="en-US" u="sng" dirty="0" err="1"/>
              <a:t>Toxicol</a:t>
            </a:r>
            <a:r>
              <a:rPr lang="en-US" dirty="0"/>
              <a:t> </a:t>
            </a:r>
            <a:r>
              <a:rPr lang="en-US" b="1" dirty="0"/>
              <a:t>36</a:t>
            </a:r>
            <a:r>
              <a:rPr lang="en-US" dirty="0"/>
              <a:t>(6): 360-371.</a:t>
            </a:r>
          </a:p>
          <a:p>
            <a:endParaRPr lang="en-US" dirty="0"/>
          </a:p>
        </p:txBody>
      </p:sp>
    </p:spTree>
    <p:extLst>
      <p:ext uri="{BB962C8B-B14F-4D97-AF65-F5344CB8AC3E}">
        <p14:creationId xmlns:p14="http://schemas.microsoft.com/office/powerpoint/2010/main" val="3319443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Initial Good Intentions</a:t>
            </a:r>
            <a:endParaRPr lang="en-US" dirty="0"/>
          </a:p>
        </p:txBody>
      </p:sp>
      <p:sp>
        <p:nvSpPr>
          <p:cNvPr id="3" name="Content Placeholder 2"/>
          <p:cNvSpPr>
            <a:spLocks noGrp="1"/>
          </p:cNvSpPr>
          <p:nvPr>
            <p:ph idx="1"/>
          </p:nvPr>
        </p:nvSpPr>
        <p:spPr>
          <a:xfrm>
            <a:off x="76200" y="1600200"/>
            <a:ext cx="9067800" cy="5105400"/>
          </a:xfrm>
        </p:spPr>
        <p:txBody>
          <a:bodyPr>
            <a:normAutofit fontScale="92500" lnSpcReduction="10000"/>
          </a:bodyPr>
          <a:lstStyle/>
          <a:p>
            <a:r>
              <a:rPr lang="en-US" sz="3400" dirty="0" err="1"/>
              <a:t>Methcathinone</a:t>
            </a:r>
            <a:r>
              <a:rPr lang="en-US" sz="3400" dirty="0"/>
              <a:t> and </a:t>
            </a:r>
            <a:r>
              <a:rPr lang="en-US" sz="3400" dirty="0" err="1"/>
              <a:t>mephedrone</a:t>
            </a:r>
            <a:r>
              <a:rPr lang="en-US" sz="3400" dirty="0"/>
              <a:t> were first synthesized in the late </a:t>
            </a:r>
            <a:r>
              <a:rPr lang="en-US" sz="3400" dirty="0" smtClean="0"/>
              <a:t>1920s</a:t>
            </a:r>
          </a:p>
          <a:p>
            <a:endParaRPr lang="en-US" sz="3400" dirty="0"/>
          </a:p>
          <a:p>
            <a:r>
              <a:rPr lang="en-US" sz="3400" dirty="0" smtClean="0"/>
              <a:t>Prescribed </a:t>
            </a:r>
            <a:r>
              <a:rPr lang="en-US" sz="3400" dirty="0"/>
              <a:t>as </a:t>
            </a:r>
            <a:r>
              <a:rPr lang="en-US" sz="3400" dirty="0" smtClean="0"/>
              <a:t>antidepressants</a:t>
            </a:r>
          </a:p>
          <a:p>
            <a:endParaRPr lang="en-US" sz="3400" dirty="0"/>
          </a:p>
          <a:p>
            <a:r>
              <a:rPr lang="en-US" sz="3400" dirty="0" smtClean="0"/>
              <a:t>Medical </a:t>
            </a:r>
            <a:r>
              <a:rPr lang="en-US" sz="3400" dirty="0"/>
              <a:t>use was not long term</a:t>
            </a:r>
          </a:p>
          <a:p>
            <a:pPr lvl="1"/>
            <a:r>
              <a:rPr lang="en-US" sz="3200" dirty="0"/>
              <a:t>Serious side </a:t>
            </a:r>
            <a:r>
              <a:rPr lang="en-US" sz="3200" dirty="0" smtClean="0"/>
              <a:t>effects</a:t>
            </a:r>
          </a:p>
          <a:p>
            <a:pPr lvl="1"/>
            <a:endParaRPr lang="en-US" sz="3200" dirty="0"/>
          </a:p>
          <a:p>
            <a:r>
              <a:rPr lang="en-US" sz="3400" dirty="0"/>
              <a:t>Had a revival in the mid-2000s</a:t>
            </a:r>
          </a:p>
          <a:p>
            <a:pPr lvl="1"/>
            <a:r>
              <a:rPr lang="en-US" sz="3200" dirty="0"/>
              <a:t>Many more have been </a:t>
            </a:r>
            <a:r>
              <a:rPr lang="en-US" sz="3200" dirty="0" smtClean="0"/>
              <a:t>synthesized</a:t>
            </a:r>
            <a:endParaRPr lang="en-US" dirty="0"/>
          </a:p>
        </p:txBody>
      </p:sp>
    </p:spTree>
    <p:extLst>
      <p:ext uri="{BB962C8B-B14F-4D97-AF65-F5344CB8AC3E}">
        <p14:creationId xmlns:p14="http://schemas.microsoft.com/office/powerpoint/2010/main" val="31603975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did we get here?</a:t>
            </a:r>
            <a:endParaRPr lang="en-US" dirty="0"/>
          </a:p>
        </p:txBody>
      </p:sp>
      <p:sp>
        <p:nvSpPr>
          <p:cNvPr id="3" name="Content Placeholder 2"/>
          <p:cNvSpPr>
            <a:spLocks noGrp="1"/>
          </p:cNvSpPr>
          <p:nvPr>
            <p:ph idx="1"/>
          </p:nvPr>
        </p:nvSpPr>
        <p:spPr>
          <a:xfrm>
            <a:off x="76200" y="1295400"/>
            <a:ext cx="9067800" cy="5334000"/>
          </a:xfrm>
        </p:spPr>
        <p:txBody>
          <a:bodyPr>
            <a:normAutofit fontScale="92500" lnSpcReduction="20000"/>
          </a:bodyPr>
          <a:lstStyle/>
          <a:p>
            <a:r>
              <a:rPr lang="en-US" dirty="0" smtClean="0"/>
              <a:t>2004 – move toward combing pharmaceutical literature for novel compounds</a:t>
            </a:r>
          </a:p>
          <a:p>
            <a:endParaRPr lang="en-US" dirty="0" smtClean="0"/>
          </a:p>
          <a:p>
            <a:r>
              <a:rPr lang="en-US" dirty="0" smtClean="0"/>
              <a:t>Production moves from clandestine labs to international industrial chemical suppliers</a:t>
            </a:r>
          </a:p>
          <a:p>
            <a:endParaRPr lang="en-US" dirty="0" smtClean="0"/>
          </a:p>
          <a:p>
            <a:r>
              <a:rPr lang="en-US" dirty="0" smtClean="0"/>
              <a:t>Internet marketing and sales</a:t>
            </a:r>
          </a:p>
          <a:p>
            <a:endParaRPr lang="en-US" dirty="0" smtClean="0"/>
          </a:p>
          <a:p>
            <a:r>
              <a:rPr lang="en-US" dirty="0" smtClean="0"/>
              <a:t>Began with 1-benzylpiperidines (BZP)</a:t>
            </a:r>
          </a:p>
          <a:p>
            <a:endParaRPr lang="en-US" dirty="0" smtClean="0"/>
          </a:p>
          <a:p>
            <a:r>
              <a:rPr lang="en-US" dirty="0" smtClean="0"/>
              <a:t>Currently, cathinones , cannabinoids, </a:t>
            </a:r>
            <a:r>
              <a:rPr lang="en-US" dirty="0" err="1" smtClean="0"/>
              <a:t>tryptamines</a:t>
            </a:r>
            <a:r>
              <a:rPr lang="en-US" dirty="0" smtClean="0"/>
              <a:t>, </a:t>
            </a:r>
            <a:r>
              <a:rPr lang="en-US" dirty="0" err="1" smtClean="0"/>
              <a:t>NBOMe</a:t>
            </a:r>
            <a:r>
              <a:rPr lang="en-US" dirty="0"/>
              <a:t> </a:t>
            </a:r>
            <a:r>
              <a:rPr lang="en-US" dirty="0" smtClean="0"/>
              <a:t>compounds</a:t>
            </a:r>
          </a:p>
          <a:p>
            <a:endParaRPr lang="en-US" dirty="0"/>
          </a:p>
        </p:txBody>
      </p:sp>
    </p:spTree>
    <p:extLst>
      <p:ext uri="{BB962C8B-B14F-4D97-AF65-F5344CB8AC3E}">
        <p14:creationId xmlns:p14="http://schemas.microsoft.com/office/powerpoint/2010/main" val="26618030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Most Commonly Reported Desirable Effects</a:t>
            </a:r>
            <a:endParaRPr lang="en-US" dirty="0"/>
          </a:p>
        </p:txBody>
      </p:sp>
      <p:sp>
        <p:nvSpPr>
          <p:cNvPr id="4" name="Content Placeholder 3"/>
          <p:cNvSpPr>
            <a:spLocks noGrp="1"/>
          </p:cNvSpPr>
          <p:nvPr>
            <p:ph sz="half" idx="1"/>
          </p:nvPr>
        </p:nvSpPr>
        <p:spPr>
          <a:xfrm>
            <a:off x="457200" y="1798637"/>
            <a:ext cx="4038600" cy="4525963"/>
          </a:xfrm>
        </p:spPr>
        <p:txBody>
          <a:bodyPr/>
          <a:lstStyle/>
          <a:p>
            <a:r>
              <a:rPr lang="en-US" dirty="0" smtClean="0"/>
              <a:t>Increased alertness</a:t>
            </a:r>
          </a:p>
          <a:p>
            <a:r>
              <a:rPr lang="en-US" dirty="0" smtClean="0"/>
              <a:t>Analgesic effects</a:t>
            </a:r>
          </a:p>
          <a:p>
            <a:r>
              <a:rPr lang="en-US" dirty="0" smtClean="0"/>
              <a:t>Increased energy</a:t>
            </a:r>
          </a:p>
          <a:p>
            <a:r>
              <a:rPr lang="en-US" dirty="0" smtClean="0"/>
              <a:t>Stimulation</a:t>
            </a:r>
          </a:p>
          <a:p>
            <a:r>
              <a:rPr lang="en-US" dirty="0" smtClean="0"/>
              <a:t>Increased libido	</a:t>
            </a:r>
          </a:p>
          <a:p>
            <a:r>
              <a:rPr lang="en-US" dirty="0" smtClean="0"/>
              <a:t>Euphoria</a:t>
            </a:r>
          </a:p>
          <a:p>
            <a:r>
              <a:rPr lang="en-US" dirty="0" smtClean="0"/>
              <a:t>Empathy</a:t>
            </a:r>
            <a:endParaRPr lang="en-US" dirty="0"/>
          </a:p>
        </p:txBody>
      </p:sp>
      <p:pic>
        <p:nvPicPr>
          <p:cNvPr id="6" name="Picture 5"/>
          <p:cNvPicPr>
            <a:picLocks noChangeAspect="1"/>
          </p:cNvPicPr>
          <p:nvPr/>
        </p:nvPicPr>
        <p:blipFill>
          <a:blip r:embed="rId3"/>
          <a:stretch>
            <a:fillRect/>
          </a:stretch>
        </p:blipFill>
        <p:spPr>
          <a:xfrm>
            <a:off x="4114800" y="1854700"/>
            <a:ext cx="4826000" cy="850900"/>
          </a:xfrm>
          <a:prstGeom prst="rect">
            <a:avLst/>
          </a:prstGeom>
        </p:spPr>
      </p:pic>
      <p:pic>
        <p:nvPicPr>
          <p:cNvPr id="7" name="Picture 6"/>
          <p:cNvPicPr>
            <a:picLocks noChangeAspect="1"/>
          </p:cNvPicPr>
          <p:nvPr/>
        </p:nvPicPr>
        <p:blipFill>
          <a:blip r:embed="rId4"/>
          <a:stretch>
            <a:fillRect/>
          </a:stretch>
        </p:blipFill>
        <p:spPr>
          <a:xfrm>
            <a:off x="4457700" y="2921500"/>
            <a:ext cx="4140200" cy="850900"/>
          </a:xfrm>
          <a:prstGeom prst="rect">
            <a:avLst/>
          </a:prstGeom>
        </p:spPr>
      </p:pic>
      <p:pic>
        <p:nvPicPr>
          <p:cNvPr id="8" name="Picture 7"/>
          <p:cNvPicPr>
            <a:picLocks noChangeAspect="1"/>
          </p:cNvPicPr>
          <p:nvPr/>
        </p:nvPicPr>
        <p:blipFill>
          <a:blip r:embed="rId5"/>
          <a:stretch>
            <a:fillRect/>
          </a:stretch>
        </p:blipFill>
        <p:spPr>
          <a:xfrm>
            <a:off x="4768850" y="4064500"/>
            <a:ext cx="3517900" cy="1193800"/>
          </a:xfrm>
          <a:prstGeom prst="rect">
            <a:avLst/>
          </a:prstGeom>
        </p:spPr>
      </p:pic>
      <p:pic>
        <p:nvPicPr>
          <p:cNvPr id="10" name="Picture 9"/>
          <p:cNvPicPr>
            <a:picLocks noChangeAspect="1"/>
          </p:cNvPicPr>
          <p:nvPr/>
        </p:nvPicPr>
        <p:blipFill>
          <a:blip r:embed="rId6"/>
          <a:stretch>
            <a:fillRect/>
          </a:stretch>
        </p:blipFill>
        <p:spPr>
          <a:xfrm>
            <a:off x="5118100" y="5512300"/>
            <a:ext cx="2819400" cy="736100"/>
          </a:xfrm>
          <a:prstGeom prst="rect">
            <a:avLst/>
          </a:prstGeom>
        </p:spPr>
      </p:pic>
    </p:spTree>
    <p:extLst>
      <p:ext uri="{BB962C8B-B14F-4D97-AF65-F5344CB8AC3E}">
        <p14:creationId xmlns:p14="http://schemas.microsoft.com/office/powerpoint/2010/main" val="20121055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229600" cy="1143000"/>
          </a:xfrm>
        </p:spPr>
        <p:txBody>
          <a:bodyPr/>
          <a:lstStyle/>
          <a:p>
            <a:r>
              <a:rPr lang="en-US" dirty="0" smtClean="0"/>
              <a:t>Synthetic Cathinones</a:t>
            </a:r>
            <a:endParaRPr lang="en-US" dirty="0"/>
          </a:p>
        </p:txBody>
      </p:sp>
      <p:sp>
        <p:nvSpPr>
          <p:cNvPr id="7" name="Content Placeholder 6"/>
          <p:cNvSpPr>
            <a:spLocks noGrp="1"/>
          </p:cNvSpPr>
          <p:nvPr>
            <p:ph idx="1"/>
          </p:nvPr>
        </p:nvSpPr>
        <p:spPr>
          <a:xfrm>
            <a:off x="457200" y="1219201"/>
            <a:ext cx="8229600" cy="2819399"/>
          </a:xfrm>
        </p:spPr>
        <p:txBody>
          <a:bodyPr>
            <a:normAutofit fontScale="85000" lnSpcReduction="10000"/>
          </a:bodyPr>
          <a:lstStyle/>
          <a:p>
            <a:r>
              <a:rPr lang="en-US" dirty="0" smtClean="0"/>
              <a:t>Often </a:t>
            </a:r>
            <a:r>
              <a:rPr lang="en-US" dirty="0"/>
              <a:t>described as a “legal” alternative to cocaine or </a:t>
            </a:r>
            <a:r>
              <a:rPr lang="en-US" dirty="0" smtClean="0"/>
              <a:t>amphetamine</a:t>
            </a:r>
            <a:endParaRPr lang="en-US" dirty="0"/>
          </a:p>
          <a:p>
            <a:r>
              <a:rPr lang="en-US" dirty="0" smtClean="0"/>
              <a:t>“Designer” drugs – structurally similar to existing drugs</a:t>
            </a:r>
          </a:p>
          <a:p>
            <a:r>
              <a:rPr lang="en-US" dirty="0"/>
              <a:t>Contained within products </a:t>
            </a:r>
            <a:r>
              <a:rPr lang="en-US" dirty="0" smtClean="0"/>
              <a:t>marketed </a:t>
            </a:r>
            <a:r>
              <a:rPr lang="en-US" dirty="0"/>
              <a:t>as bath salts, bonsai food, powder </a:t>
            </a:r>
            <a:r>
              <a:rPr lang="en-US" dirty="0" smtClean="0"/>
              <a:t>cleaner and many others</a:t>
            </a:r>
          </a:p>
          <a:p>
            <a:pPr lvl="1"/>
            <a:r>
              <a:rPr lang="en-US" dirty="0" smtClean="0"/>
              <a:t>Labeled “not for human consumption” </a:t>
            </a:r>
            <a:endParaRPr lang="en-US" dirty="0"/>
          </a:p>
          <a:p>
            <a:endParaRPr lang="en-US" dirty="0" smtClean="0"/>
          </a:p>
          <a:p>
            <a:endParaRPr lang="en-US" dirty="0"/>
          </a:p>
          <a:p>
            <a:endParaRPr lang="en-US" dirty="0"/>
          </a:p>
        </p:txBody>
      </p:sp>
      <p:pic>
        <p:nvPicPr>
          <p:cNvPr id="10"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3886201"/>
            <a:ext cx="5429221" cy="2788720"/>
          </a:xfrm>
          <a:prstGeom prst="rect">
            <a:avLst/>
          </a:prstGeom>
          <a:ln>
            <a:noFill/>
          </a:ln>
          <a:effectLst>
            <a:softEdge rad="112500"/>
          </a:effectLst>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25360" y="3733800"/>
            <a:ext cx="2934143" cy="2934143"/>
          </a:xfrm>
          <a:prstGeom prst="rect">
            <a:avLst/>
          </a:prstGeom>
          <a:ln>
            <a:noFill/>
          </a:ln>
          <a:effectLst>
            <a:softEdge rad="112500"/>
          </a:effectLst>
        </p:spPr>
      </p:pic>
    </p:spTree>
    <p:extLst>
      <p:ext uri="{BB962C8B-B14F-4D97-AF65-F5344CB8AC3E}">
        <p14:creationId xmlns:p14="http://schemas.microsoft.com/office/powerpoint/2010/main" val="10487642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dirty="0" smtClean="0"/>
              <a:t>US Poison Control Centers:</a:t>
            </a:r>
            <a:br>
              <a:rPr lang="en-US" dirty="0" smtClean="0"/>
            </a:br>
            <a:r>
              <a:rPr lang="en-US" sz="3600" dirty="0" smtClean="0"/>
              <a:t>Calls regarding human Exposures to Bath Salts</a:t>
            </a:r>
            <a:endParaRPr lang="en-US" sz="3600" dirty="0"/>
          </a:p>
        </p:txBody>
      </p:sp>
      <p:sp>
        <p:nvSpPr>
          <p:cNvPr id="73" name="Content Placeholder 72"/>
          <p:cNvSpPr>
            <a:spLocks noGrp="1"/>
          </p:cNvSpPr>
          <p:nvPr>
            <p:ph idx="1"/>
          </p:nvPr>
        </p:nvSpPr>
        <p:spPr>
          <a:xfrm>
            <a:off x="609600" y="6425611"/>
            <a:ext cx="8229600" cy="411163"/>
          </a:xfrm>
        </p:spPr>
        <p:txBody>
          <a:bodyPr>
            <a:normAutofit fontScale="25000" lnSpcReduction="20000"/>
          </a:bodyPr>
          <a:lstStyle/>
          <a:p>
            <a:pPr marL="0" indent="0">
              <a:buNone/>
            </a:pPr>
            <a:r>
              <a:rPr lang="en-US" sz="5600" dirty="0"/>
              <a:t>https://aapcc.s3.amazonaws.com/files/library/Bath_Salts_Data_for_Website_10.31.2013.pdf </a:t>
            </a:r>
            <a:endParaRPr lang="en-US" sz="5600" dirty="0" smtClean="0"/>
          </a:p>
          <a:p>
            <a:pPr marL="0" indent="0">
              <a:buNone/>
            </a:pPr>
            <a:r>
              <a:rPr lang="en-US" sz="5600" dirty="0" smtClean="0"/>
              <a:t>– </a:t>
            </a:r>
            <a:r>
              <a:rPr lang="en-US" sz="5600" dirty="0"/>
              <a:t>accessed Nov. 22, 2013</a:t>
            </a:r>
          </a:p>
          <a:p>
            <a:endParaRPr lang="en-US" dirty="0"/>
          </a:p>
        </p:txBody>
      </p:sp>
      <p:graphicFrame>
        <p:nvGraphicFramePr>
          <p:cNvPr id="74" name="Chart 73"/>
          <p:cNvGraphicFramePr>
            <a:graphicFrameLocks/>
          </p:cNvGraphicFramePr>
          <p:nvPr>
            <p:extLst>
              <p:ext uri="{D42A27DB-BD31-4B8C-83A1-F6EECF244321}">
                <p14:modId xmlns:p14="http://schemas.microsoft.com/office/powerpoint/2010/main" val="998283205"/>
              </p:ext>
            </p:extLst>
          </p:nvPr>
        </p:nvGraphicFramePr>
        <p:xfrm>
          <a:off x="990600" y="1752600"/>
          <a:ext cx="7175500" cy="44513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266149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MDPV</a:t>
            </a:r>
            <a:r>
              <a:rPr lang="en-US" dirty="0" smtClean="0">
                <a:solidFill>
                  <a:schemeClr val="tx1"/>
                </a:solidFill>
              </a:rPr>
              <a:t> Timeline</a:t>
            </a:r>
            <a:endParaRPr lang="en-US" dirty="0">
              <a:solidFill>
                <a:schemeClr val="tx1"/>
              </a:solidFill>
            </a:endParaRPr>
          </a:p>
        </p:txBody>
      </p:sp>
      <p:sp>
        <p:nvSpPr>
          <p:cNvPr id="3" name="Content Placeholder 2"/>
          <p:cNvSpPr>
            <a:spLocks noGrp="1"/>
          </p:cNvSpPr>
          <p:nvPr>
            <p:ph idx="1"/>
          </p:nvPr>
        </p:nvSpPr>
        <p:spPr>
          <a:xfrm>
            <a:off x="228600" y="1219200"/>
            <a:ext cx="8610600" cy="5943600"/>
          </a:xfrm>
        </p:spPr>
        <p:txBody>
          <a:bodyPr>
            <a:normAutofit fontScale="92500" lnSpcReduction="10000"/>
          </a:bodyPr>
          <a:lstStyle/>
          <a:p>
            <a:pPr>
              <a:spcAft>
                <a:spcPts val="500"/>
              </a:spcAft>
            </a:pPr>
            <a:r>
              <a:rPr lang="en-US" dirty="0" smtClean="0"/>
              <a:t>Around 2005 – Online discussions of MDPV began</a:t>
            </a:r>
          </a:p>
          <a:p>
            <a:pPr lvl="1">
              <a:spcAft>
                <a:spcPts val="500"/>
              </a:spcAft>
            </a:pPr>
            <a:r>
              <a:rPr lang="en-US" dirty="0" smtClean="0"/>
              <a:t>Tracked by The </a:t>
            </a:r>
            <a:r>
              <a:rPr lang="en-US" dirty="0" err="1" smtClean="0"/>
              <a:t>Psychonaut</a:t>
            </a:r>
            <a:r>
              <a:rPr lang="en-US" dirty="0" smtClean="0"/>
              <a:t> Web Mapping Project</a:t>
            </a:r>
          </a:p>
          <a:p>
            <a:pPr>
              <a:spcAft>
                <a:spcPts val="500"/>
              </a:spcAft>
            </a:pPr>
            <a:endParaRPr lang="en-US" dirty="0" smtClean="0"/>
          </a:p>
          <a:p>
            <a:pPr>
              <a:spcAft>
                <a:spcPts val="500"/>
              </a:spcAft>
            </a:pPr>
            <a:r>
              <a:rPr lang="en-US" dirty="0" smtClean="0"/>
              <a:t>2008 through 2009 – escalating number of user accounts reported online</a:t>
            </a:r>
          </a:p>
          <a:p>
            <a:pPr>
              <a:spcAft>
                <a:spcPts val="500"/>
              </a:spcAft>
            </a:pPr>
            <a:endParaRPr lang="en-US" dirty="0" smtClean="0"/>
          </a:p>
          <a:p>
            <a:pPr>
              <a:spcAft>
                <a:spcPts val="500"/>
              </a:spcAft>
            </a:pPr>
            <a:r>
              <a:rPr lang="en-US" dirty="0" smtClean="0"/>
              <a:t>2010 – first “bath salt” exposure reported to a U.S. Poison Control Center</a:t>
            </a:r>
          </a:p>
          <a:p>
            <a:pPr>
              <a:spcAft>
                <a:spcPts val="500"/>
              </a:spcAft>
            </a:pPr>
            <a:endParaRPr lang="en-US" dirty="0" smtClean="0"/>
          </a:p>
          <a:p>
            <a:pPr>
              <a:spcAft>
                <a:spcPts val="500"/>
              </a:spcAft>
            </a:pPr>
            <a:r>
              <a:rPr lang="en-US" dirty="0" smtClean="0"/>
              <a:t>“Bath salts” cases began to flood the U.S. news media in early 2011</a:t>
            </a:r>
          </a:p>
        </p:txBody>
      </p:sp>
    </p:spTree>
    <p:extLst>
      <p:ext uri="{BB962C8B-B14F-4D97-AF65-F5344CB8AC3E}">
        <p14:creationId xmlns:p14="http://schemas.microsoft.com/office/powerpoint/2010/main" val="717581309"/>
      </p:ext>
    </p:extLst>
  </p:cSld>
  <p:clrMapOvr>
    <a:masterClrMapping/>
  </p:clrMapOvr>
  <p:timing>
    <p:tnLst>
      <p:par>
        <p:cTn id="1" dur="indefinite" restart="never" nodeType="tmRoot"/>
      </p:par>
    </p:tnLst>
  </p:timing>
</p:sld>
</file>

<file path=ppt/theme/theme1.xml><?xml version="1.0" encoding="utf-8"?>
<a:theme xmlns:a="http://schemas.openxmlformats.org/drawingml/2006/main" name="Marshall Forensic Science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AAFS 2014 Background</Template>
  <TotalTime>7222</TotalTime>
  <Words>7181</Words>
  <Application>Microsoft Office PowerPoint</Application>
  <PresentationFormat>On-screen Show (4:3)</PresentationFormat>
  <Paragraphs>610</Paragraphs>
  <Slides>35</Slides>
  <Notes>32</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Marshall Forensic Science PPT Template</vt:lpstr>
      <vt:lpstr>“Bath Salts:” Cathinones and Related Toxicology</vt:lpstr>
      <vt:lpstr>Outline</vt:lpstr>
      <vt:lpstr>Cathinone</vt:lpstr>
      <vt:lpstr>Initial Good Intentions</vt:lpstr>
      <vt:lpstr>How did we get here?</vt:lpstr>
      <vt:lpstr>Most Commonly Reported Desirable Effects</vt:lpstr>
      <vt:lpstr>Synthetic Cathinones</vt:lpstr>
      <vt:lpstr>US Poison Control Centers: Calls regarding human Exposures to Bath Salts</vt:lpstr>
      <vt:lpstr>MDPV Timeline</vt:lpstr>
      <vt:lpstr>Classification of Synthetic Cathinones</vt:lpstr>
      <vt:lpstr>Most frequently abused synthetic cathinones</vt:lpstr>
      <vt:lpstr>Structural Similarities </vt:lpstr>
      <vt:lpstr>Predicted Pharmacology of Synthetic Cathinones</vt:lpstr>
      <vt:lpstr>Mechanism of Action:  Mephedrone, Methylone and MDPV</vt:lpstr>
      <vt:lpstr>Synthetic Cathinones Administered to Rodents</vt:lpstr>
      <vt:lpstr>Summary of MDPV Effects in Rodents</vt:lpstr>
      <vt:lpstr>Sympathomimetic/Stimulant Toxidrome</vt:lpstr>
      <vt:lpstr>Symptoms Reported in Cases of Synthetic Cathinone Intoxication</vt:lpstr>
      <vt:lpstr>Leading Causes of Death in Cases Involving Synthetic Cathinones </vt:lpstr>
      <vt:lpstr>MDPV Case Series Overview</vt:lpstr>
      <vt:lpstr>Accidental Drug Overdoses</vt:lpstr>
      <vt:lpstr>Accidental Drug Overdoses</vt:lpstr>
      <vt:lpstr>Non-Drug Overdose Cause of Death</vt:lpstr>
      <vt:lpstr>Synthetic Cathinones Banned in the US</vt:lpstr>
      <vt:lpstr>New Synthetic Stimulants Reported in Forensic Casework </vt:lpstr>
      <vt:lpstr>Alpha-PVP –similarities to other well-studied compounds</vt:lpstr>
      <vt:lpstr>α-PVP Case Series</vt:lpstr>
      <vt:lpstr>α-PVP Case Series: Toxicology Findings, COD and MOD</vt:lpstr>
      <vt:lpstr>January 28, 2014 – DEA Notice of Intent to Schedule </vt:lpstr>
      <vt:lpstr>Current Products for Sale</vt:lpstr>
      <vt:lpstr>Current Products for Sale</vt:lpstr>
      <vt:lpstr>A Few Compounds Advertised in Products Currently for Sale</vt:lpstr>
      <vt:lpstr>Summary and Conclusions</vt:lpstr>
      <vt:lpstr>Your Brain on Bath Salts </vt:lpstr>
      <vt:lpstr>Full References for Studies Listed During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Synthetic Drugs: Challenges in Forensic Science</dc:title>
  <dc:creator>Lauren R. Waugh</dc:creator>
  <cp:lastModifiedBy>Tiffany L. Hussell</cp:lastModifiedBy>
  <cp:revision>295</cp:revision>
  <dcterms:created xsi:type="dcterms:W3CDTF">2013-01-09T16:05:49Z</dcterms:created>
  <dcterms:modified xsi:type="dcterms:W3CDTF">2014-09-02T15:38:21Z</dcterms:modified>
</cp:coreProperties>
</file>