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8" r:id="rId4"/>
    <p:sldId id="26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2B2C2-E0DA-1B48-AC5D-3C6F52E278A5}" type="datetimeFigureOut">
              <a:rPr lang="en-US" smtClean="0"/>
              <a:t>8/19/14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F02B0-B3DD-AD4D-9074-3CED016F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07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480F2-1E76-8C4C-94E0-F99F5E69B80D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47D8C-A3CF-1B46-A2A8-ED9A5B78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7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56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MALLORY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55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MALLORY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97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28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EVELYN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5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Barbara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48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Barbara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27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MALLORY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28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MALLORY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50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MALLORY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23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MALLORY:  Mention that if using </a:t>
            </a:r>
            <a:r>
              <a:rPr lang="en-US" dirty="0" err="1" smtClean="0"/>
              <a:t>MUOnline</a:t>
            </a:r>
            <a:r>
              <a:rPr lang="en-US" dirty="0" smtClean="0"/>
              <a:t> is new to you as an instructor, you can note this in Digital Measures for annual reporting</a:t>
            </a:r>
            <a:r>
              <a:rPr lang="en-US" baseline="0" dirty="0" smtClean="0"/>
              <a:t> purposes.  This is a benefit to you for participating in the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7D8C-A3CF-1B46-A2A8-ED9A5B782D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9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18,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marshall.edu/ucf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2014 FYS Summer Workgroup Overview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Mallory Carpenter, Jamey Halleck, Evelyn </a:t>
            </a:r>
            <a:r>
              <a:rPr lang="en-US" sz="1600" dirty="0" err="1" smtClean="0"/>
              <a:t>Pupplo</a:t>
            </a:r>
            <a:r>
              <a:rPr lang="en-US" sz="1600" dirty="0" smtClean="0"/>
              <a:t>-Cody, Jennifer </a:t>
            </a:r>
            <a:r>
              <a:rPr lang="en-US" sz="1600" dirty="0" err="1" smtClean="0"/>
              <a:t>Sias</a:t>
            </a:r>
            <a:r>
              <a:rPr lang="en-US" sz="1600" dirty="0" smtClean="0"/>
              <a:t>, and Barbara Tarter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733365" y="2446866"/>
            <a:ext cx="2813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Avenir Heavy"/>
                <a:cs typeface="Avenir Heavy"/>
              </a:rPr>
              <a:t>Catchy Title:</a:t>
            </a:r>
          </a:p>
          <a:p>
            <a:r>
              <a:rPr lang="en-US" sz="2800" b="1" dirty="0" smtClean="0">
                <a:latin typeface="Avenir Heavy"/>
                <a:cs typeface="Avenir Heavy"/>
              </a:rPr>
              <a:t>Catalysts</a:t>
            </a:r>
            <a:endParaRPr lang="en-US" sz="2800" b="1" dirty="0"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322112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the Exam Online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737504"/>
              </p:ext>
            </p:extLst>
          </p:nvPr>
        </p:nvGraphicFramePr>
        <p:xfrm>
          <a:off x="1042986" y="2324098"/>
          <a:ext cx="6947868" cy="322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3934"/>
                <a:gridCol w="3473934"/>
              </a:tblGrid>
              <a:tr h="793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Potential Issues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Resolutions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Lack of familiarity with Blackboard - students</a:t>
                      </a:r>
                      <a:endParaRPr lang="en-US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Other classes currently use </a:t>
                      </a:r>
                      <a:r>
                        <a:rPr lang="en-US" sz="2000" dirty="0" err="1">
                          <a:effectLst/>
                          <a:latin typeface="Calibri"/>
                          <a:ea typeface="Cambria"/>
                          <a:cs typeface="Times New Roman"/>
                        </a:rPr>
                        <a:t>MUOnline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Practice Exam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Builds skills for future classes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effectLst/>
                          <a:latin typeface="Calibri"/>
                          <a:ea typeface="Cambria"/>
                          <a:cs typeface="Times New Roman"/>
                        </a:rPr>
                        <a:t>MUOnline</a:t>
                      </a: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 tutorials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2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the Exam Online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138040"/>
              </p:ext>
            </p:extLst>
          </p:nvPr>
        </p:nvGraphicFramePr>
        <p:xfrm>
          <a:off x="1042986" y="2324098"/>
          <a:ext cx="6947868" cy="324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3934"/>
                <a:gridCol w="3473934"/>
              </a:tblGrid>
              <a:tr h="793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Potential Issues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Resolutions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Not all students have laptops</a:t>
                      </a:r>
                      <a:endParaRPr lang="en-US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Laptops available for checkout at the library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Multiple computer labs throughout campus and residence halls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mbria"/>
                          <a:cs typeface="Times New Roman"/>
                        </a:rPr>
                        <a:t>-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mbria"/>
                          <a:cs typeface="Times New Roman"/>
                          <a:hlinkClick r:id="rId3"/>
                        </a:rPr>
                        <a:t>http://</a:t>
                      </a:r>
                      <a:r>
                        <a:rPr lang="en-US" sz="2000" dirty="0" err="1" smtClean="0">
                          <a:effectLst/>
                          <a:latin typeface="Calibri"/>
                          <a:ea typeface="Cambria"/>
                          <a:cs typeface="Times New Roman"/>
                          <a:hlinkClick r:id="rId3"/>
                        </a:rPr>
                        <a:t>www.marshall.edu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mbria"/>
                          <a:cs typeface="Times New Roman"/>
                          <a:hlinkClick r:id="rId3"/>
                        </a:rPr>
                        <a:t>/</a:t>
                      </a:r>
                      <a:r>
                        <a:rPr lang="en-US" sz="2000" dirty="0" err="1" smtClean="0">
                          <a:effectLst/>
                          <a:latin typeface="Calibri"/>
                          <a:ea typeface="Cambria"/>
                          <a:cs typeface="Times New Roman"/>
                          <a:hlinkClick r:id="rId3"/>
                        </a:rPr>
                        <a:t>ucf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mbria"/>
                          <a:cs typeface="Times New Roman"/>
                          <a:hlinkClick r:id="rId3"/>
                        </a:rPr>
                        <a:t>/</a:t>
                      </a:r>
                      <a:endParaRPr lang="en-US" sz="2000" b="1" dirty="0">
                        <a:solidFill>
                          <a:srgbClr val="FF66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67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the FYS Exam in </a:t>
            </a:r>
            <a:r>
              <a:rPr lang="en-US" dirty="0" err="1" smtClean="0"/>
              <a:t>MUOnline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look!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1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 &amp;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4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6 scenarios</a:t>
            </a:r>
          </a:p>
          <a:p>
            <a:r>
              <a:rPr lang="en-US" dirty="0" smtClean="0"/>
              <a:t>Created 10 new scenarios</a:t>
            </a:r>
          </a:p>
          <a:p>
            <a:r>
              <a:rPr lang="en-US" dirty="0" smtClean="0"/>
              <a:t>Revised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3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FYS Exam – a short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Spring 2012</a:t>
            </a:r>
          </a:p>
          <a:p>
            <a:pPr lvl="1"/>
            <a:r>
              <a:rPr lang="en-US" dirty="0" smtClean="0"/>
              <a:t>CLA Training</a:t>
            </a:r>
          </a:p>
          <a:p>
            <a:r>
              <a:rPr lang="en-US" dirty="0" smtClean="0"/>
              <a:t>Summer 2012</a:t>
            </a:r>
          </a:p>
          <a:p>
            <a:pPr lvl="1"/>
            <a:r>
              <a:rPr lang="en-US" dirty="0" smtClean="0"/>
              <a:t>Purpose of FYS Exam – Standardization and assessment of FYS learning outcomes</a:t>
            </a:r>
          </a:p>
          <a:p>
            <a:pPr lvl="1"/>
            <a:r>
              <a:rPr lang="en-US" dirty="0" smtClean="0"/>
              <a:t>Workgroup developed FYS Exam scenarios based on the CLA model</a:t>
            </a:r>
          </a:p>
          <a:p>
            <a:pPr lvl="1"/>
            <a:r>
              <a:rPr lang="en-US" dirty="0" smtClean="0"/>
              <a:t>10% of semester course grade</a:t>
            </a:r>
          </a:p>
          <a:p>
            <a:pPr lvl="1"/>
            <a:r>
              <a:rPr lang="en-US" dirty="0" smtClean="0"/>
              <a:t>WOW – provided a pre-test/assessment</a:t>
            </a:r>
          </a:p>
          <a:p>
            <a:pPr lvl="1"/>
            <a:r>
              <a:rPr lang="en-US" dirty="0" smtClean="0"/>
              <a:t>Sample scenarios for use in class in FYS 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0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70" y="73810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Benefits of the New Process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dirty="0" smtClean="0"/>
              <a:t>Authentic documents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Savings $ (# of Sections X Cost of Exams)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/>
              <a:t>Easier to read /No hand-writing issues </a:t>
            </a:r>
            <a:endParaRPr lang="en-US" sz="2000" dirty="0" smtClean="0"/>
          </a:p>
          <a:p>
            <a:pPr marL="365760" lvl="1" indent="0">
              <a:buNone/>
            </a:pPr>
            <a:endParaRPr lang="en-US" sz="2000" dirty="0" smtClean="0"/>
          </a:p>
          <a:p>
            <a:pPr lvl="1"/>
            <a:r>
              <a:rPr lang="en-US" sz="2000" dirty="0"/>
              <a:t>Final Exam materials for instructors include analysis of each scenario and companion documents aka </a:t>
            </a:r>
            <a:r>
              <a:rPr lang="en-US" sz="2000" dirty="0" smtClean="0"/>
              <a:t>cheat-sheets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9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2286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Benefits of the New Process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Storage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/>
              <a:t>Assessment Access </a:t>
            </a:r>
            <a:r>
              <a:rPr lang="en-US" sz="2000" dirty="0" smtClean="0"/>
              <a:t>(As recommended by summer 2014 GEAR committee)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/>
              <a:t>Practice exam allows instructors and students to troubleshoot potential problems 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/>
              <a:t>Instructors have access to the exam earlier </a:t>
            </a:r>
          </a:p>
        </p:txBody>
      </p:sp>
    </p:spTree>
    <p:extLst>
      <p:ext uri="{BB962C8B-B14F-4D97-AF65-F5344CB8AC3E}">
        <p14:creationId xmlns:p14="http://schemas.microsoft.com/office/powerpoint/2010/main" val="197835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the Exam Online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305633"/>
              </p:ext>
            </p:extLst>
          </p:nvPr>
        </p:nvGraphicFramePr>
        <p:xfrm>
          <a:off x="1042988" y="2324100"/>
          <a:ext cx="6940732" cy="340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0366"/>
                <a:gridCol w="3470366"/>
              </a:tblGrid>
              <a:tr h="945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Potential Issues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Resolutions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Potential technical difficulties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Practice Exam 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effectLst/>
                          <a:latin typeface="Calibri"/>
                          <a:ea typeface="Cambria"/>
                          <a:cs typeface="Times New Roman"/>
                        </a:rPr>
                        <a:t>MUOnline</a:t>
                      </a: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 loads exams into Blackboard for all FYS sections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One hard-copy 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Lifelines available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03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the Exam Online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578391"/>
              </p:ext>
            </p:extLst>
          </p:nvPr>
        </p:nvGraphicFramePr>
        <p:xfrm>
          <a:off x="1042986" y="2324098"/>
          <a:ext cx="6947868" cy="32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3934"/>
                <a:gridCol w="3473934"/>
              </a:tblGrid>
              <a:tr h="981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Potential Issues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Resolutions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9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Potential for students to share the exam</a:t>
                      </a:r>
                      <a:endParaRPr lang="en-US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Different exam for each exam day should reduce plagiarism potential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3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the Exam Online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952870"/>
              </p:ext>
            </p:extLst>
          </p:nvPr>
        </p:nvGraphicFramePr>
        <p:xfrm>
          <a:off x="1042986" y="2324098"/>
          <a:ext cx="6947868" cy="2832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3934"/>
                <a:gridCol w="3473934"/>
              </a:tblGrid>
              <a:tr h="1008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Potential Issues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Resolutions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3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Change –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why do we </a:t>
                      </a:r>
                      <a:r>
                        <a:rPr lang="en-US" sz="2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have to do something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different?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Underscores the Information Literacy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FYS Outcome rather than being a “</a:t>
                      </a:r>
                      <a:r>
                        <a:rPr lang="en-US" sz="2000" baseline="0" dirty="0" err="1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schoolish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” activity</a:t>
                      </a:r>
                      <a:endParaRPr lang="en-US" sz="2000" dirty="0" smtClean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1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the Exam Online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847808"/>
              </p:ext>
            </p:extLst>
          </p:nvPr>
        </p:nvGraphicFramePr>
        <p:xfrm>
          <a:off x="1042986" y="2324098"/>
          <a:ext cx="6947868" cy="322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3934"/>
                <a:gridCol w="3473934"/>
              </a:tblGrid>
              <a:tr h="793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Potential Issues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Resolutions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Lack of familiarity with Blackboard - faculty</a:t>
                      </a:r>
                      <a:endParaRPr lang="en-US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Training sessions offered by FYS Coordinator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effectLst/>
                          <a:latin typeface="Calibri"/>
                          <a:ea typeface="Cambria"/>
                          <a:cs typeface="Times New Roman"/>
                        </a:rPr>
                        <a:t>MUOnline</a:t>
                      </a: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 Design Center assistance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effectLst/>
                          <a:latin typeface="Calibri"/>
                          <a:ea typeface="Cambria"/>
                          <a:cs typeface="Times New Roman"/>
                        </a:rPr>
                        <a:t>MUOnline</a:t>
                      </a:r>
                      <a:r>
                        <a:rPr lang="en-US" sz="20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 tutorials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60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2916</TotalTime>
  <Words>427</Words>
  <Application>Microsoft Macintosh PowerPoint</Application>
  <PresentationFormat>On-screen Show (4:3)</PresentationFormat>
  <Paragraphs>98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2014 FYS Summer Workgroup Overview</vt:lpstr>
      <vt:lpstr>Overview of our work</vt:lpstr>
      <vt:lpstr>FYS Exam – a short history</vt:lpstr>
      <vt:lpstr>Benefits of the New Process</vt:lpstr>
      <vt:lpstr>Benefits of the New Process</vt:lpstr>
      <vt:lpstr>Moving the Exam Online</vt:lpstr>
      <vt:lpstr>Moving the Exam Online</vt:lpstr>
      <vt:lpstr>Moving the Exam Online</vt:lpstr>
      <vt:lpstr>Moving the Exam Online</vt:lpstr>
      <vt:lpstr>Moving the Exam Online</vt:lpstr>
      <vt:lpstr>Moving the Exam Online</vt:lpstr>
      <vt:lpstr>How will the FYS Exam in MUOnline work?</vt:lpstr>
      <vt:lpstr>Announcements &amp; Questions?</vt:lpstr>
    </vt:vector>
  </TitlesOfParts>
  <Company>Marshall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FYS Summer Workgroup</dc:title>
  <dc:creator>Marshall University</dc:creator>
  <cp:lastModifiedBy>Marshall University</cp:lastModifiedBy>
  <cp:revision>19</cp:revision>
  <cp:lastPrinted>2014-08-19T17:38:55Z</cp:lastPrinted>
  <dcterms:created xsi:type="dcterms:W3CDTF">2014-06-13T14:12:45Z</dcterms:created>
  <dcterms:modified xsi:type="dcterms:W3CDTF">2014-08-20T19:12:16Z</dcterms:modified>
</cp:coreProperties>
</file>