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94A17-B310-4514-B305-CDFD994CB632}" v="108" dt="2019-10-23T11:06:56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CE94A17-B310-4514-B305-CDFD994CB632}"/>
    <pc:docChg chg="addSld delSld modSld sldOrd">
      <pc:chgData name="" userId="" providerId="" clId="Web-{2CE94A17-B310-4514-B305-CDFD994CB632}" dt="2019-10-23T11:06:56.561" v="97"/>
      <pc:docMkLst>
        <pc:docMk/>
      </pc:docMkLst>
      <pc:sldChg chg="addSp delSp modSp addAnim modAnim">
        <pc:chgData name="" userId="" providerId="" clId="Web-{2CE94A17-B310-4514-B305-CDFD994CB632}" dt="2019-10-23T11:04:16.295" v="87"/>
        <pc:sldMkLst>
          <pc:docMk/>
          <pc:sldMk cId="2328758665" sldId="257"/>
        </pc:sldMkLst>
        <pc:spChg chg="mod">
          <ac:chgData name="" userId="" providerId="" clId="Web-{2CE94A17-B310-4514-B305-CDFD994CB632}" dt="2019-10-23T11:03:29.451" v="78" actId="20577"/>
          <ac:spMkLst>
            <pc:docMk/>
            <pc:sldMk cId="2328758665" sldId="257"/>
            <ac:spMk id="3" creationId="{00000000-0000-0000-0000-000000000000}"/>
          </ac:spMkLst>
        </pc:spChg>
        <pc:picChg chg="add del mod">
          <ac:chgData name="" userId="" providerId="" clId="Web-{2CE94A17-B310-4514-B305-CDFD994CB632}" dt="2019-10-23T11:04:16.295" v="87"/>
          <ac:picMkLst>
            <pc:docMk/>
            <pc:sldMk cId="2328758665" sldId="257"/>
            <ac:picMk id="4" creationId="{6EC3D118-D63F-48C3-A208-51F9EE4A8B34}"/>
          </ac:picMkLst>
        </pc:picChg>
      </pc:sldChg>
      <pc:sldChg chg="modSp addAnim modAnim">
        <pc:chgData name="" userId="" providerId="" clId="Web-{2CE94A17-B310-4514-B305-CDFD994CB632}" dt="2019-10-23T10:54:07.502" v="14"/>
        <pc:sldMkLst>
          <pc:docMk/>
          <pc:sldMk cId="4124783919" sldId="258"/>
        </pc:sldMkLst>
        <pc:spChg chg="mod">
          <ac:chgData name="" userId="" providerId="" clId="Web-{2CE94A17-B310-4514-B305-CDFD994CB632}" dt="2019-10-23T10:52:38.314" v="8" actId="20577"/>
          <ac:spMkLst>
            <pc:docMk/>
            <pc:sldMk cId="4124783919" sldId="258"/>
            <ac:spMk id="3" creationId="{00000000-0000-0000-0000-000000000000}"/>
          </ac:spMkLst>
        </pc:spChg>
      </pc:sldChg>
      <pc:sldChg chg="addAnim modAnim">
        <pc:chgData name="" userId="" providerId="" clId="Web-{2CE94A17-B310-4514-B305-CDFD994CB632}" dt="2019-10-23T10:55:03.095" v="16"/>
        <pc:sldMkLst>
          <pc:docMk/>
          <pc:sldMk cId="960482817" sldId="259"/>
        </pc:sldMkLst>
      </pc:sldChg>
      <pc:sldChg chg="modSp">
        <pc:chgData name="" userId="" providerId="" clId="Web-{2CE94A17-B310-4514-B305-CDFD994CB632}" dt="2019-10-23T10:55:42.242" v="17" actId="20577"/>
        <pc:sldMkLst>
          <pc:docMk/>
          <pc:sldMk cId="2065103516" sldId="262"/>
        </pc:sldMkLst>
        <pc:spChg chg="mod">
          <ac:chgData name="" userId="" providerId="" clId="Web-{2CE94A17-B310-4514-B305-CDFD994CB632}" dt="2019-10-23T10:55:42.242" v="17" actId="20577"/>
          <ac:spMkLst>
            <pc:docMk/>
            <pc:sldMk cId="2065103516" sldId="262"/>
            <ac:spMk id="4" creationId="{00000000-0000-0000-0000-000000000000}"/>
          </ac:spMkLst>
        </pc:spChg>
      </pc:sldChg>
      <pc:sldChg chg="addAnim modAnim">
        <pc:chgData name="" userId="" providerId="" clId="Web-{2CE94A17-B310-4514-B305-CDFD994CB632}" dt="2019-10-23T10:56:01.149" v="23"/>
        <pc:sldMkLst>
          <pc:docMk/>
          <pc:sldMk cId="2409345111" sldId="264"/>
        </pc:sldMkLst>
      </pc:sldChg>
      <pc:sldChg chg="ord addAnim modAnim">
        <pc:chgData name="" userId="" providerId="" clId="Web-{2CE94A17-B310-4514-B305-CDFD994CB632}" dt="2019-10-23T10:57:18.836" v="29"/>
        <pc:sldMkLst>
          <pc:docMk/>
          <pc:sldMk cId="17740492" sldId="265"/>
        </pc:sldMkLst>
      </pc:sldChg>
      <pc:sldChg chg="addSp delSp modSp new ord">
        <pc:chgData name="" userId="" providerId="" clId="Web-{2CE94A17-B310-4514-B305-CDFD994CB632}" dt="2019-10-23T11:04:36.029" v="89"/>
        <pc:sldMkLst>
          <pc:docMk/>
          <pc:sldMk cId="233863645" sldId="267"/>
        </pc:sldMkLst>
        <pc:spChg chg="mod">
          <ac:chgData name="" userId="" providerId="" clId="Web-{2CE94A17-B310-4514-B305-CDFD994CB632}" dt="2019-10-23T10:57:59.649" v="33" actId="20577"/>
          <ac:spMkLst>
            <pc:docMk/>
            <pc:sldMk cId="233863645" sldId="267"/>
            <ac:spMk id="2" creationId="{AE63DEFF-E826-4CA2-A023-3CDAF81EDEC5}"/>
          </ac:spMkLst>
        </pc:spChg>
        <pc:spChg chg="mod">
          <ac:chgData name="" userId="" providerId="" clId="Web-{2CE94A17-B310-4514-B305-CDFD994CB632}" dt="2019-10-23T11:02:35.123" v="67" actId="20577"/>
          <ac:spMkLst>
            <pc:docMk/>
            <pc:sldMk cId="233863645" sldId="267"/>
            <ac:spMk id="3" creationId="{00C88D67-7108-4528-B809-12349A461CCB}"/>
          </ac:spMkLst>
        </pc:spChg>
        <pc:picChg chg="add del mod">
          <ac:chgData name="" userId="" providerId="" clId="Web-{2CE94A17-B310-4514-B305-CDFD994CB632}" dt="2019-10-23T11:00:45.883" v="49"/>
          <ac:picMkLst>
            <pc:docMk/>
            <pc:sldMk cId="233863645" sldId="267"/>
            <ac:picMk id="4" creationId="{B68BFC2E-AC7F-4E06-BF17-9F7ED3B3A085}"/>
          </ac:picMkLst>
        </pc:picChg>
        <pc:picChg chg="add del mod">
          <ac:chgData name="" userId="" providerId="" clId="Web-{2CE94A17-B310-4514-B305-CDFD994CB632}" dt="2019-10-23T11:01:08.342" v="52"/>
          <ac:picMkLst>
            <pc:docMk/>
            <pc:sldMk cId="233863645" sldId="267"/>
            <ac:picMk id="6" creationId="{9CB4002C-2F6C-45CA-9EFB-42D4115B5E9B}"/>
          </ac:picMkLst>
        </pc:picChg>
        <pc:picChg chg="add del mod">
          <ac:chgData name="" userId="" providerId="" clId="Web-{2CE94A17-B310-4514-B305-CDFD994CB632}" dt="2019-10-23T11:02:28.873" v="60"/>
          <ac:picMkLst>
            <pc:docMk/>
            <pc:sldMk cId="233863645" sldId="267"/>
            <ac:picMk id="8" creationId="{FBFB8D9C-3BDD-4AAC-A072-286EE5231E61}"/>
          </ac:picMkLst>
        </pc:picChg>
      </pc:sldChg>
      <pc:sldChg chg="addSp modSp new addAnim modAnim">
        <pc:chgData name="" userId="" providerId="" clId="Web-{2CE94A17-B310-4514-B305-CDFD994CB632}" dt="2019-10-23T11:06:56.561" v="97"/>
        <pc:sldMkLst>
          <pc:docMk/>
          <pc:sldMk cId="780200459" sldId="268"/>
        </pc:sldMkLst>
        <pc:picChg chg="add mod">
          <ac:chgData name="" userId="" providerId="" clId="Web-{2CE94A17-B310-4514-B305-CDFD994CB632}" dt="2019-10-23T11:05:37.358" v="94" actId="1076"/>
          <ac:picMkLst>
            <pc:docMk/>
            <pc:sldMk cId="780200459" sldId="268"/>
            <ac:picMk id="2" creationId="{F25BBD7B-686C-4024-AFF4-A5151995A52A}"/>
          </ac:picMkLst>
        </pc:picChg>
      </pc:sldChg>
      <pc:sldChg chg="addSp delSp modSp new del">
        <pc:chgData name="" userId="" providerId="" clId="Web-{2CE94A17-B310-4514-B305-CDFD994CB632}" dt="2019-10-23T11:03:22.186" v="77"/>
        <pc:sldMkLst>
          <pc:docMk/>
          <pc:sldMk cId="3949267716" sldId="268"/>
        </pc:sldMkLst>
        <pc:picChg chg="add del mod">
          <ac:chgData name="" userId="" providerId="" clId="Web-{2CE94A17-B310-4514-B305-CDFD994CB632}" dt="2019-10-23T11:03:17.264" v="76"/>
          <ac:picMkLst>
            <pc:docMk/>
            <pc:sldMk cId="3949267716" sldId="268"/>
            <ac:picMk id="2" creationId="{7944651A-CA07-4833-BDE9-5AF308F9590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FYS 100: The Bond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Dr. Sherry L. Early</a:t>
            </a:r>
          </a:p>
        </p:txBody>
      </p:sp>
    </p:spTree>
    <p:extLst>
      <p:ext uri="{BB962C8B-B14F-4D97-AF65-F5344CB8AC3E}">
        <p14:creationId xmlns:p14="http://schemas.microsoft.com/office/powerpoint/2010/main" val="486442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Animals as Pets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047" y="3069772"/>
            <a:ext cx="4097575" cy="176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423" y="3065106"/>
            <a:ext cx="3825641" cy="17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47" y="914401"/>
            <a:ext cx="8796082" cy="49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3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F25BBD7B-686C-4024-AFF4-A5151995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5" y="1506786"/>
            <a:ext cx="9989387" cy="36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DEFF-E826-4CA2-A023-3CDAF81ED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88D67-7108-4528-B809-12349A461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386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 from James Herriot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“If having a soul means being able to feel love and loyalty and gratitude, then animals are better off than a lot of humans.”</a:t>
            </a:r>
          </a:p>
          <a:p>
            <a:pPr marL="0" indent="0">
              <a:buNone/>
            </a:pPr>
            <a:r>
              <a:rPr lang="en-US" i="1" dirty="0"/>
              <a:t>~All Creatures Great and Small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87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section of FYS 100, we will…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be able to compare and contrast the pros and cons of the human-animal bond;</a:t>
            </a:r>
          </a:p>
          <a:p>
            <a:pPr lvl="0"/>
            <a:r>
              <a:rPr lang="en-US" dirty="0"/>
              <a:t>summarize aspects related to animal activism;</a:t>
            </a:r>
          </a:p>
          <a:p>
            <a:pPr lvl="0"/>
            <a:r>
              <a:rPr lang="en-US" dirty="0"/>
              <a:t>interpret human and animal rights and laws;</a:t>
            </a:r>
          </a:p>
          <a:p>
            <a:pPr lvl="0"/>
            <a:r>
              <a:rPr lang="en-US" dirty="0"/>
              <a:t>describe an interview conducted with an animal activist leader;</a:t>
            </a:r>
          </a:p>
          <a:p>
            <a:r>
              <a:rPr lang="en-US" dirty="0"/>
              <a:t>identify how to engage in the Charleston community with animals;</a:t>
            </a:r>
          </a:p>
          <a:p>
            <a:pPr lvl="0"/>
            <a:r>
              <a:rPr lang="en-US" dirty="0"/>
              <a:t>write letters to legislators as animal advocates; and</a:t>
            </a:r>
          </a:p>
          <a:p>
            <a:pPr lvl="0"/>
            <a:r>
              <a:rPr lang="en-US" dirty="0"/>
              <a:t>illustrate your comprehensive learning journey in written and presentation forms.</a:t>
            </a:r>
          </a:p>
        </p:txBody>
      </p:sp>
    </p:spTree>
    <p:extLst>
      <p:ext uri="{BB962C8B-B14F-4D97-AF65-F5344CB8AC3E}">
        <p14:creationId xmlns:p14="http://schemas.microsoft.com/office/powerpoint/2010/main" val="41247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Assignment—The Bond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Introduction-Revisit/Interpret Metacognitive Thinking</a:t>
            </a:r>
          </a:p>
          <a:p>
            <a:r>
              <a:rPr lang="en-US" dirty="0"/>
              <a:t>Body (3-5 paragraphs)-Integrate Assignments, Course Material, &amp; Discussion Forum Contributions Regarding the Human-Animal Bond</a:t>
            </a:r>
          </a:p>
          <a:p>
            <a:r>
              <a:rPr lang="en-US" dirty="0"/>
              <a:t>Conclusion-Comprehensive Takeaways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163908"/>
          </a:xfrm>
        </p:spPr>
        <p:txBody>
          <a:bodyPr/>
          <a:lstStyle/>
          <a:p>
            <a:r>
              <a:rPr lang="en-US" dirty="0"/>
              <a:t>Written Assignment Rubric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586142"/>
              </p:ext>
            </p:extLst>
          </p:nvPr>
        </p:nvGraphicFramePr>
        <p:xfrm>
          <a:off x="3597495" y="2557463"/>
          <a:ext cx="5173281" cy="3479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6109">
                  <a:extLst>
                    <a:ext uri="{9D8B030D-6E8A-4147-A177-3AD203B41FA5}">
                      <a16:colId xmlns:a16="http://schemas.microsoft.com/office/drawing/2014/main" val="2945966124"/>
                    </a:ext>
                  </a:extLst>
                </a:gridCol>
                <a:gridCol w="1187775">
                  <a:extLst>
                    <a:ext uri="{9D8B030D-6E8A-4147-A177-3AD203B41FA5}">
                      <a16:colId xmlns:a16="http://schemas.microsoft.com/office/drawing/2014/main" val="3285334600"/>
                    </a:ext>
                  </a:extLst>
                </a:gridCol>
                <a:gridCol w="1187775">
                  <a:extLst>
                    <a:ext uri="{9D8B030D-6E8A-4147-A177-3AD203B41FA5}">
                      <a16:colId xmlns:a16="http://schemas.microsoft.com/office/drawing/2014/main" val="1267835647"/>
                    </a:ext>
                  </a:extLst>
                </a:gridCol>
                <a:gridCol w="1581622">
                  <a:extLst>
                    <a:ext uri="{9D8B030D-6E8A-4147-A177-3AD203B41FA5}">
                      <a16:colId xmlns:a16="http://schemas.microsoft.com/office/drawing/2014/main" val="1149607346"/>
                    </a:ext>
                  </a:extLst>
                </a:gridCol>
              </a:tblGrid>
              <a:tr h="35383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Component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Exceeds Expectations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Meets Expectations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Below Expectations/Missing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3000604086"/>
                  </a:ext>
                </a:extLst>
              </a:tr>
              <a:tr h="53075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Metacognitive Thinking the Introduction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1-2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1213650454"/>
                  </a:ext>
                </a:extLst>
              </a:tr>
              <a:tr h="45750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Incorporated Discussion Forum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1-2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1256977454"/>
                  </a:ext>
                </a:extLst>
              </a:tr>
              <a:tr h="53075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Incorporated Course  Assignments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8-10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1-7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2546106919"/>
                  </a:ext>
                </a:extLst>
              </a:tr>
              <a:tr h="35383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Conclusion Paragraph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1-2 points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2938078086"/>
                  </a:ext>
                </a:extLst>
              </a:tr>
              <a:tr h="4494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Proper Citations in Text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1-2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3269113320"/>
                  </a:ext>
                </a:extLst>
              </a:tr>
              <a:tr h="35383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Grammar and Spelling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1-2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1386201473"/>
                  </a:ext>
                </a:extLst>
              </a:tr>
              <a:tr h="4494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Proper Citations in References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3-5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1-2 points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 points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17" marR="59117" marT="0" marB="0"/>
                </a:tc>
                <a:extLst>
                  <a:ext uri="{0D108BD9-81ED-4DB2-BD59-A6C34878D82A}">
                    <a16:rowId xmlns:a16="http://schemas.microsoft.com/office/drawing/2014/main" val="318134521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Project Rubric (40 points total)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4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Bond Presentation Rubric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544971"/>
              </p:ext>
            </p:extLst>
          </p:nvPr>
        </p:nvGraphicFramePr>
        <p:xfrm>
          <a:off x="2593909" y="2547257"/>
          <a:ext cx="6802019" cy="3405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985">
                  <a:extLst>
                    <a:ext uri="{9D8B030D-6E8A-4147-A177-3AD203B41FA5}">
                      <a16:colId xmlns:a16="http://schemas.microsoft.com/office/drawing/2014/main" val="2490497709"/>
                    </a:ext>
                  </a:extLst>
                </a:gridCol>
                <a:gridCol w="1561730">
                  <a:extLst>
                    <a:ext uri="{9D8B030D-6E8A-4147-A177-3AD203B41FA5}">
                      <a16:colId xmlns:a16="http://schemas.microsoft.com/office/drawing/2014/main" val="4129448923"/>
                    </a:ext>
                  </a:extLst>
                </a:gridCol>
                <a:gridCol w="1561730">
                  <a:extLst>
                    <a:ext uri="{9D8B030D-6E8A-4147-A177-3AD203B41FA5}">
                      <a16:colId xmlns:a16="http://schemas.microsoft.com/office/drawing/2014/main" val="2818746869"/>
                    </a:ext>
                  </a:extLst>
                </a:gridCol>
                <a:gridCol w="2079574">
                  <a:extLst>
                    <a:ext uri="{9D8B030D-6E8A-4147-A177-3AD203B41FA5}">
                      <a16:colId xmlns:a16="http://schemas.microsoft.com/office/drawing/2014/main" val="9831485"/>
                    </a:ext>
                  </a:extLst>
                </a:gridCol>
              </a:tblGrid>
              <a:tr h="51272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Component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Exceeds Expectations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Meets Expectations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Below Expectations/Missing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208551"/>
                  </a:ext>
                </a:extLst>
              </a:tr>
              <a:tr h="67443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Metacognitive Thinking Defined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point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7424781"/>
                  </a:ext>
                </a:extLst>
              </a:tr>
              <a:tr h="155593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Provided Examples of Course  Assignments Connected to their Learning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3-5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0256928"/>
                  </a:ext>
                </a:extLst>
              </a:tr>
              <a:tr h="662586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Well Prepared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 points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points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992998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269551" y="-58052"/>
            <a:ext cx="143059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Project Presentation Rubric (10 points total)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7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Presentation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Bond through the Eyes of the Flintstones</a:t>
            </a:r>
          </a:p>
        </p:txBody>
      </p:sp>
    </p:spTree>
    <p:extLst>
      <p:ext uri="{BB962C8B-B14F-4D97-AF65-F5344CB8AC3E}">
        <p14:creationId xmlns:p14="http://schemas.microsoft.com/office/powerpoint/2010/main" val="206510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33" y="886408"/>
            <a:ext cx="8543222" cy="48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4" y="2220684"/>
            <a:ext cx="3821966" cy="15955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50711" y="735400"/>
            <a:ext cx="9601200" cy="1303337"/>
          </a:xfrm>
        </p:spPr>
        <p:txBody>
          <a:bodyPr/>
          <a:lstStyle/>
          <a:p>
            <a:r>
              <a:rPr lang="en-US" dirty="0"/>
              <a:t>Animals as 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16" y="2099386"/>
            <a:ext cx="3838025" cy="1595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67" y="3816220"/>
            <a:ext cx="5163489" cy="22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</TotalTime>
  <Words>309</Words>
  <Application>Microsoft Office PowerPoint</Application>
  <PresentationFormat>Widescreen</PresentationFormat>
  <Paragraphs>73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Organic</vt:lpstr>
      <vt:lpstr>FYS 100: The Bond</vt:lpstr>
      <vt:lpstr>A Quote from James Herriot</vt:lpstr>
      <vt:lpstr>In this section of FYS 100, we will…</vt:lpstr>
      <vt:lpstr>The Assignment—The Bond</vt:lpstr>
      <vt:lpstr>Written Assignment Rubric</vt:lpstr>
      <vt:lpstr>The Bond Presentation Rubric</vt:lpstr>
      <vt:lpstr>Example Presentation</vt:lpstr>
      <vt:lpstr>PowerPoint Presentation</vt:lpstr>
      <vt:lpstr>Animals as Resources</vt:lpstr>
      <vt:lpstr>Animals as Pets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FYS 100: The Bond</dc:title>
  <dc:creator>Early, Sherry</dc:creator>
  <cp:lastModifiedBy>Early, Sherry</cp:lastModifiedBy>
  <cp:revision>36</cp:revision>
  <dcterms:created xsi:type="dcterms:W3CDTF">2019-10-22T20:24:39Z</dcterms:created>
  <dcterms:modified xsi:type="dcterms:W3CDTF">2019-10-23T11:07:00Z</dcterms:modified>
</cp:coreProperties>
</file>