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6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2/19/18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2/19/18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2/19/18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2/19/18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2/19/18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2/19/18</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thisamericanlife.org/radio-archives/episode/621/fear-and-loathing-in-homer-and-rockvil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bguides.marshall.edu/c.php?g=389273&amp;p=2641451" TargetMode="External"/><Relationship Id="rId4" Type="http://schemas.openxmlformats.org/officeDocument/2006/relationships/hyperlink" Target="https://libguides.marshall.edu/c.php?g=389273&amp;p=2641474" TargetMode="External"/><Relationship Id="rId5" Type="http://schemas.openxmlformats.org/officeDocument/2006/relationships/hyperlink" Target="https://libguides.marshall.edu/c.php?g=389273&amp;p=2641484" TargetMode="External"/><Relationship Id="rId6" Type="http://schemas.openxmlformats.org/officeDocument/2006/relationships/hyperlink" Target="https://libguides.marshall.edu/c.php?g=389273&amp;p=2641488" TargetMode="External"/><Relationship Id="rId7" Type="http://schemas.openxmlformats.org/officeDocument/2006/relationships/hyperlink" Target="https://libguides.marshall.edu/c.php?g=389273&amp;p=2641494" TargetMode="External"/><Relationship Id="rId8" Type="http://schemas.openxmlformats.org/officeDocument/2006/relationships/hyperlink" Target="https://libguides.marshall.edu/c.php?g=389273&amp;p=2641382" TargetMode="External"/><Relationship Id="rId1" Type="http://schemas.openxmlformats.org/officeDocument/2006/relationships/slideLayout" Target="../slideLayouts/slideLayout2.xml"/><Relationship Id="rId2" Type="http://schemas.openxmlformats.org/officeDocument/2006/relationships/hyperlink" Target="https://libguides.marshall.edu/c.php?g=389273&amp;p=264139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hbe6xBibOL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ted.com/talks/julia_galef_why_you_think_you_re_right_even_if_you_re_wro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ibguides.reynolds.edu/fakenews/bia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FYS 100</a:t>
            </a:r>
            <a:endParaRPr lang="en-US" dirty="0"/>
          </a:p>
        </p:txBody>
      </p:sp>
      <p:sp>
        <p:nvSpPr>
          <p:cNvPr id="3" name="Subtitle 2"/>
          <p:cNvSpPr>
            <a:spLocks noGrp="1"/>
          </p:cNvSpPr>
          <p:nvPr>
            <p:ph type="subTitle" idx="1"/>
          </p:nvPr>
        </p:nvSpPr>
        <p:spPr/>
        <p:txBody>
          <a:bodyPr/>
          <a:lstStyle/>
          <a:p>
            <a:r>
              <a:rPr lang="en-US" dirty="0" smtClean="0"/>
              <a:t>Professor Jennifer </a:t>
            </a:r>
            <a:r>
              <a:rPr lang="en-US" dirty="0" err="1" smtClean="0"/>
              <a:t>Sias</a:t>
            </a:r>
            <a:endParaRPr lang="en-US" dirty="0"/>
          </a:p>
        </p:txBody>
      </p:sp>
    </p:spTree>
    <p:extLst>
      <p:ext uri="{BB962C8B-B14F-4D97-AF65-F5344CB8AC3E}">
        <p14:creationId xmlns:p14="http://schemas.microsoft.com/office/powerpoint/2010/main" val="1241295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1447800"/>
          </a:xfrm>
        </p:spPr>
        <p:txBody>
          <a:bodyPr/>
          <a:lstStyle/>
          <a:p>
            <a:r>
              <a:rPr lang="en-US" dirty="0" smtClean="0"/>
              <a:t>This American Life </a:t>
            </a:r>
            <a:br>
              <a:rPr lang="en-US" dirty="0" smtClean="0"/>
            </a:br>
            <a:r>
              <a:rPr lang="en-US" sz="2000" b="1" dirty="0"/>
              <a:t>Episode: 621 Fear and Loathing in Homer and Rockville</a:t>
            </a:r>
            <a:r>
              <a:rPr lang="en-US" sz="2000" dirty="0"/>
              <a:t/>
            </a:r>
            <a:br>
              <a:rPr lang="en-US" sz="2000" dirty="0"/>
            </a:br>
            <a:endParaRPr lang="en-US" sz="2000" dirty="0"/>
          </a:p>
        </p:txBody>
      </p:sp>
      <p:sp>
        <p:nvSpPr>
          <p:cNvPr id="3" name="Content Placeholder 2"/>
          <p:cNvSpPr>
            <a:spLocks noGrp="1"/>
          </p:cNvSpPr>
          <p:nvPr>
            <p:ph idx="1"/>
          </p:nvPr>
        </p:nvSpPr>
        <p:spPr/>
        <p:txBody>
          <a:bodyPr>
            <a:normAutofit/>
          </a:bodyPr>
          <a:lstStyle/>
          <a:p>
            <a:pPr marL="0" indent="0">
              <a:buNone/>
            </a:pPr>
            <a:r>
              <a:rPr lang="en-US" sz="2400" dirty="0" smtClean="0">
                <a:hlinkClick r:id="rId2"/>
              </a:rPr>
              <a:t>https</a:t>
            </a:r>
            <a:r>
              <a:rPr lang="en-US" sz="2400" dirty="0">
                <a:hlinkClick r:id="rId2"/>
              </a:rPr>
              <a:t>://www.thisamericanlife.org/radio-archives/episode/621/fear-and-loathing-in-homer-and-rockville</a:t>
            </a:r>
            <a:endParaRPr lang="en-US" sz="2400" dirty="0"/>
          </a:p>
          <a:p>
            <a:pPr marL="0" indent="0">
              <a:buNone/>
            </a:pPr>
            <a:r>
              <a:rPr lang="en-US" sz="2400" dirty="0"/>
              <a:t>Take notes as you listen.  Here are some questions to guide your listening and note taking:</a:t>
            </a:r>
          </a:p>
          <a:p>
            <a:pPr marL="914400" lvl="0" indent="-914400">
              <a:buFont typeface="+mj-lt"/>
              <a:buAutoNum type="arabicPeriod"/>
            </a:pPr>
            <a:r>
              <a:rPr lang="en-US" sz="2400" dirty="0"/>
              <a:t>What issue(s) did the towns of Homer and Rockville grapple with? </a:t>
            </a:r>
          </a:p>
          <a:p>
            <a:pPr marL="914400" lvl="0" indent="-914400">
              <a:buFont typeface="+mj-lt"/>
              <a:buAutoNum type="arabicPeriod"/>
            </a:pPr>
            <a:r>
              <a:rPr lang="en-US" sz="2400" dirty="0"/>
              <a:t>How did those issues come up in each town?  Why? </a:t>
            </a:r>
          </a:p>
          <a:p>
            <a:endParaRPr lang="en-US" dirty="0"/>
          </a:p>
        </p:txBody>
      </p:sp>
    </p:spTree>
    <p:extLst>
      <p:ext uri="{BB962C8B-B14F-4D97-AF65-F5344CB8AC3E}">
        <p14:creationId xmlns:p14="http://schemas.microsoft.com/office/powerpoint/2010/main" val="163220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pPr lvl="0"/>
            <a:r>
              <a:rPr lang="en-US" sz="3200" dirty="0" smtClean="0"/>
              <a:t>Information Literacy</a:t>
            </a:r>
          </a:p>
          <a:p>
            <a:pPr lvl="0"/>
            <a:r>
              <a:rPr lang="en-US" sz="3200" dirty="0" smtClean="0"/>
              <a:t>Confirmation Bias</a:t>
            </a:r>
            <a:endParaRPr lang="en-US" sz="3200" dirty="0"/>
          </a:p>
          <a:p>
            <a:r>
              <a:rPr lang="en-US" sz="3200" dirty="0" smtClean="0"/>
              <a:t>This American Life - Episode</a:t>
            </a:r>
            <a:r>
              <a:rPr lang="en-US" sz="3200" dirty="0"/>
              <a:t>: 621 Fear and Loathing in Homer and </a:t>
            </a:r>
            <a:r>
              <a:rPr lang="en-US" sz="3200" dirty="0" smtClean="0"/>
              <a:t>Rockville</a:t>
            </a:r>
            <a:endParaRPr lang="en-US" sz="3200" dirty="0"/>
          </a:p>
          <a:p>
            <a:pPr lvl="0"/>
            <a:endParaRPr lang="en-US" sz="3200" dirty="0"/>
          </a:p>
          <a:p>
            <a:endParaRPr lang="en-US" dirty="0"/>
          </a:p>
        </p:txBody>
      </p:sp>
    </p:spTree>
    <p:extLst>
      <p:ext uri="{BB962C8B-B14F-4D97-AF65-F5344CB8AC3E}">
        <p14:creationId xmlns:p14="http://schemas.microsoft.com/office/powerpoint/2010/main" val="2592323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Information Literacy?  </a:t>
            </a:r>
          </a:p>
        </p:txBody>
      </p:sp>
      <p:sp>
        <p:nvSpPr>
          <p:cNvPr id="3" name="Content Placeholder 2"/>
          <p:cNvSpPr>
            <a:spLocks noGrp="1"/>
          </p:cNvSpPr>
          <p:nvPr>
            <p:ph idx="1"/>
          </p:nvPr>
        </p:nvSpPr>
        <p:spPr/>
        <p:txBody>
          <a:bodyPr/>
          <a:lstStyle/>
          <a:p>
            <a:pPr lvl="0"/>
            <a:r>
              <a:rPr lang="en-US" dirty="0" smtClean="0"/>
              <a:t>Let's </a:t>
            </a:r>
            <a:r>
              <a:rPr lang="en-US" dirty="0"/>
              <a:t>review your reading homework.  Prepare index cards like you </a:t>
            </a:r>
            <a:r>
              <a:rPr lang="en-US" dirty="0" smtClean="0"/>
              <a:t>did for</a:t>
            </a:r>
            <a:r>
              <a:rPr lang="en-US" dirty="0"/>
              <a:t> Metacognitive Thinking.  </a:t>
            </a:r>
            <a:r>
              <a:rPr lang="en-US" dirty="0" smtClean="0"/>
              <a:t>You're </a:t>
            </a:r>
            <a:r>
              <a:rPr lang="en-US" dirty="0" err="1" smtClean="0"/>
              <a:t>buiding</a:t>
            </a:r>
            <a:r>
              <a:rPr lang="en-US" dirty="0"/>
              <a:t> your very own deck of cards!</a:t>
            </a:r>
          </a:p>
          <a:p>
            <a:endParaRPr lang="en-US" dirty="0"/>
          </a:p>
        </p:txBody>
      </p:sp>
    </p:spTree>
    <p:extLst>
      <p:ext uri="{BB962C8B-B14F-4D97-AF65-F5344CB8AC3E}">
        <p14:creationId xmlns:p14="http://schemas.microsoft.com/office/powerpoint/2010/main" val="1164142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Literacy</a:t>
            </a:r>
            <a:endParaRPr lang="en-US" dirty="0"/>
          </a:p>
        </p:txBody>
      </p:sp>
      <p:sp>
        <p:nvSpPr>
          <p:cNvPr id="3" name="Content Placeholder 2"/>
          <p:cNvSpPr>
            <a:spLocks noGrp="1"/>
          </p:cNvSpPr>
          <p:nvPr>
            <p:ph idx="1"/>
          </p:nvPr>
        </p:nvSpPr>
        <p:spPr/>
        <p:txBody>
          <a:bodyPr>
            <a:normAutofit lnSpcReduction="10000"/>
          </a:bodyPr>
          <a:lstStyle/>
          <a:p>
            <a:r>
              <a:rPr lang="en-US" dirty="0" smtClean="0">
                <a:hlinkClick r:id="rId2" tooltip="Information resources reflect their creators’ expertise and credibility, and are evaluated based on the information need and the context in which the information will be used. Authority is constructed in that various communities may recognize different ty"/>
              </a:rPr>
              <a:t>Authority </a:t>
            </a:r>
            <a:r>
              <a:rPr lang="en-US" dirty="0">
                <a:hlinkClick r:id="rId2" tooltip="Information resources reflect their creators’ expertise and credibility, and are evaluated based on the information need and the context in which the information will be used. Authority is constructed in that various communities may recognize different ty"/>
              </a:rPr>
              <a:t>is Constructed and Contextual</a:t>
            </a:r>
            <a:endParaRPr lang="en-US" dirty="0"/>
          </a:p>
          <a:p>
            <a:r>
              <a:rPr lang="en-US" dirty="0">
                <a:hlinkClick r:id="rId3" tooltip="Information in any format is produced to convey a message and is shared via a selected delivery method. The iterative processes of researching, creating, revising, and disseminating information vary, and the resulting product reflects these differences."/>
              </a:rPr>
              <a:t>Information Creation as a Process</a:t>
            </a:r>
            <a:endParaRPr lang="en-US" dirty="0"/>
          </a:p>
          <a:p>
            <a:r>
              <a:rPr lang="en-US" dirty="0">
                <a:hlinkClick r:id="rId4" tooltip="Information possesses several dimensions of value, including as a commodity, as a means of education, as a means to influence, and as a means of negotiating and understanding the world. Legal and socioeconomic interests influence information production an"/>
              </a:rPr>
              <a:t>Information Has Value</a:t>
            </a:r>
            <a:endParaRPr lang="en-US" dirty="0"/>
          </a:p>
          <a:p>
            <a:r>
              <a:rPr lang="en-US" dirty="0">
                <a:hlinkClick r:id="rId5" tooltip="Research is iterative and depends upon asking increasingly complex or new questions whose answers in turn develop additional questions or lines of inquiry in any field."/>
              </a:rPr>
              <a:t>Research as Inquiry</a:t>
            </a:r>
            <a:endParaRPr lang="en-US" dirty="0"/>
          </a:p>
          <a:p>
            <a:r>
              <a:rPr lang="en-US" dirty="0">
                <a:hlinkClick r:id="rId6" tooltip="Communities of scholars, researchers, or professionals engage in sustained discourse with new insights and discoveries occurring over time as a result of varied perspectives and interpretations."/>
              </a:rPr>
              <a:t>Scholarship as Conversation</a:t>
            </a:r>
            <a:endParaRPr lang="en-US" dirty="0"/>
          </a:p>
          <a:p>
            <a:r>
              <a:rPr lang="en-US" dirty="0">
                <a:hlinkClick r:id="rId7" tooltip="Searching for information is often nonlinear and iterative, requiring the evaluation of a range of information sources and the mental flexibility to pursue alternate avenues as new understanding develops."/>
              </a:rPr>
              <a:t>Searching as Strategic Exploration</a:t>
            </a:r>
            <a:endParaRPr lang="en-US" dirty="0"/>
          </a:p>
          <a:p>
            <a:pPr marL="0" indent="0">
              <a:buNone/>
            </a:pPr>
            <a:r>
              <a:rPr lang="en-US" u="sng" dirty="0" smtClean="0">
                <a:hlinkClick r:id="rId8"/>
              </a:rPr>
              <a:t>https</a:t>
            </a:r>
            <a:r>
              <a:rPr lang="en-US" u="sng" dirty="0">
                <a:hlinkClick r:id="rId8"/>
              </a:rPr>
              <a:t>://libguides.marshall.edu/c.php?g=389273&amp;p=2641382</a:t>
            </a:r>
            <a:r>
              <a:rPr lang="en-US" dirty="0"/>
              <a:t> </a:t>
            </a:r>
            <a:endParaRPr lang="en-US" dirty="0"/>
          </a:p>
        </p:txBody>
      </p:sp>
    </p:spTree>
    <p:extLst>
      <p:ext uri="{BB962C8B-B14F-4D97-AF65-F5344CB8AC3E}">
        <p14:creationId xmlns:p14="http://schemas.microsoft.com/office/powerpoint/2010/main" val="1131186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Video Explanation</a:t>
            </a:r>
            <a:endParaRPr lang="en-US" dirty="0"/>
          </a:p>
        </p:txBody>
      </p:sp>
      <p:sp>
        <p:nvSpPr>
          <p:cNvPr id="3" name="Content Placeholder 2"/>
          <p:cNvSpPr>
            <a:spLocks noGrp="1"/>
          </p:cNvSpPr>
          <p:nvPr>
            <p:ph idx="1"/>
          </p:nvPr>
        </p:nvSpPr>
        <p:spPr/>
        <p:txBody>
          <a:bodyPr/>
          <a:lstStyle/>
          <a:p>
            <a:r>
              <a:rPr lang="en-US" dirty="0"/>
              <a:t>blueeyedgirl158. “What Is Information Literacy?” Modern Librarian Memoirs, YouTube, 2 Nov. 2017, </a:t>
            </a:r>
            <a:r>
              <a:rPr lang="en-US" dirty="0">
                <a:hlinkClick r:id="rId2"/>
              </a:rPr>
              <a:t>www.youtube.com/watch?v=hbe6xBibOL4</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345298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Confirmation Bias</a:t>
            </a:r>
            <a:endParaRPr lang="en-US" dirty="0"/>
          </a:p>
        </p:txBody>
      </p:sp>
      <p:sp>
        <p:nvSpPr>
          <p:cNvPr id="3" name="Content Placeholder 2"/>
          <p:cNvSpPr>
            <a:spLocks noGrp="1"/>
          </p:cNvSpPr>
          <p:nvPr>
            <p:ph idx="1"/>
          </p:nvPr>
        </p:nvSpPr>
        <p:spPr/>
        <p:txBody>
          <a:bodyPr/>
          <a:lstStyle/>
          <a:p>
            <a:pPr marL="0" lvl="0" indent="0">
              <a:buNone/>
            </a:pPr>
            <a:r>
              <a:rPr lang="en-US" dirty="0"/>
              <a:t>Now, let's get back to the concept of Confirmation Bias.  </a:t>
            </a:r>
            <a:endParaRPr lang="en-US" dirty="0" smtClean="0"/>
          </a:p>
          <a:p>
            <a:pPr marL="0" lvl="0" indent="0">
              <a:buNone/>
            </a:pPr>
            <a:r>
              <a:rPr lang="en-US" dirty="0" smtClean="0"/>
              <a:t>We </a:t>
            </a:r>
            <a:r>
              <a:rPr lang="en-US" dirty="0"/>
              <a:t>briefly discussed it at the end of our last class and watched the short TED video on filter bubbles and how search engines and social media use algorithms to advance confirmation bias.  </a:t>
            </a:r>
            <a:endParaRPr lang="en-US" dirty="0" smtClean="0"/>
          </a:p>
          <a:p>
            <a:pPr marL="0" lvl="0" indent="0">
              <a:buNone/>
            </a:pPr>
            <a:endParaRPr lang="en-US" dirty="0"/>
          </a:p>
          <a:p>
            <a:pPr marL="0" lvl="0" indent="0">
              <a:buNone/>
            </a:pPr>
            <a:r>
              <a:rPr lang="en-US" sz="3200" dirty="0" smtClean="0"/>
              <a:t>To </a:t>
            </a:r>
            <a:r>
              <a:rPr lang="en-US" sz="3200" dirty="0"/>
              <a:t>review, what is </a:t>
            </a:r>
            <a:r>
              <a:rPr lang="en-US" sz="4000" b="1" dirty="0"/>
              <a:t>confirmation bias</a:t>
            </a:r>
            <a:r>
              <a:rPr lang="en-US" sz="3200" dirty="0"/>
              <a:t>?</a:t>
            </a:r>
          </a:p>
          <a:p>
            <a:endParaRPr lang="en-US" dirty="0"/>
          </a:p>
        </p:txBody>
      </p:sp>
    </p:spTree>
    <p:extLst>
      <p:ext uri="{BB962C8B-B14F-4D97-AF65-F5344CB8AC3E}">
        <p14:creationId xmlns:p14="http://schemas.microsoft.com/office/powerpoint/2010/main" val="3047076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you think you’re right even if you’re wrong</a:t>
            </a:r>
            <a:endParaRPr lang="en-US" dirty="0"/>
          </a:p>
        </p:txBody>
      </p:sp>
      <p:sp>
        <p:nvSpPr>
          <p:cNvPr id="3" name="Content Placeholder 2"/>
          <p:cNvSpPr>
            <a:spLocks noGrp="1"/>
          </p:cNvSpPr>
          <p:nvPr>
            <p:ph idx="1"/>
          </p:nvPr>
        </p:nvSpPr>
        <p:spPr/>
        <p:txBody>
          <a:bodyPr/>
          <a:lstStyle/>
          <a:p>
            <a:pPr lvl="0"/>
            <a:r>
              <a:rPr lang="en-US" dirty="0"/>
              <a:t>Let's explore the concept a little more by watching the TED talk "Why You Think You're Right Even if You're Wrong." </a:t>
            </a:r>
          </a:p>
          <a:p>
            <a:r>
              <a:rPr lang="en-US" dirty="0">
                <a:hlinkClick r:id="rId2"/>
              </a:rPr>
              <a:t>https://www.ted.com/talks/julia_galef_why_you_think_you_re_right_even_if_you_re_wrong</a:t>
            </a:r>
            <a:r>
              <a:rPr lang="en-US" dirty="0"/>
              <a:t> </a:t>
            </a:r>
          </a:p>
        </p:txBody>
      </p:sp>
    </p:spTree>
    <p:extLst>
      <p:ext uri="{BB962C8B-B14F-4D97-AF65-F5344CB8AC3E}">
        <p14:creationId xmlns:p14="http://schemas.microsoft.com/office/powerpoint/2010/main" val="2463802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elements of confirmation bias</a:t>
            </a:r>
            <a:endParaRPr lang="en-US" dirty="0"/>
          </a:p>
        </p:txBody>
      </p:sp>
      <p:sp>
        <p:nvSpPr>
          <p:cNvPr id="3" name="Content Placeholder 2"/>
          <p:cNvSpPr>
            <a:spLocks noGrp="1"/>
          </p:cNvSpPr>
          <p:nvPr>
            <p:ph idx="1"/>
          </p:nvPr>
        </p:nvSpPr>
        <p:spPr/>
        <p:txBody>
          <a:bodyPr/>
          <a:lstStyle/>
          <a:p>
            <a:pPr lvl="0"/>
            <a:r>
              <a:rPr lang="en-US" dirty="0" smtClean="0"/>
              <a:t>A library </a:t>
            </a:r>
            <a:r>
              <a:rPr lang="en-US" dirty="0" err="1" smtClean="0"/>
              <a:t>guide!</a:t>
            </a:r>
            <a:r>
              <a:rPr lang="en-US" dirty="0" err="1" smtClean="0">
                <a:hlinkClick r:id="rId2"/>
              </a:rPr>
              <a:t>http</a:t>
            </a:r>
            <a:r>
              <a:rPr lang="en-US" dirty="0">
                <a:hlinkClick r:id="rId2"/>
              </a:rPr>
              <a:t>://libguides.reynolds.edu/fakenews/bias</a:t>
            </a:r>
            <a:endParaRPr lang="en-US" dirty="0"/>
          </a:p>
          <a:p>
            <a:pPr marL="0" indent="0">
              <a:buNone/>
            </a:pPr>
            <a:endParaRPr lang="en-US" dirty="0"/>
          </a:p>
        </p:txBody>
      </p:sp>
    </p:spTree>
    <p:extLst>
      <p:ext uri="{BB962C8B-B14F-4D97-AF65-F5344CB8AC3E}">
        <p14:creationId xmlns:p14="http://schemas.microsoft.com/office/powerpoint/2010/main" val="333977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303040"/>
            <a:ext cx="7583487" cy="2759479"/>
          </a:xfrm>
        </p:spPr>
        <p:txBody>
          <a:bodyPr/>
          <a:lstStyle/>
          <a:p>
            <a:r>
              <a:rPr lang="en-US" dirty="0" smtClean="0"/>
              <a:t>Our discussion of </a:t>
            </a:r>
            <a:r>
              <a:rPr lang="en-US" sz="4800" b="1" dirty="0" smtClean="0"/>
              <a:t>confirmation bias</a:t>
            </a:r>
            <a:r>
              <a:rPr lang="en-US" sz="4800" dirty="0" smtClean="0"/>
              <a:t> </a:t>
            </a:r>
            <a:r>
              <a:rPr lang="en-US" dirty="0" smtClean="0"/>
              <a:t>and its antidote, </a:t>
            </a:r>
            <a:r>
              <a:rPr lang="en-US" sz="4800" b="1" dirty="0" smtClean="0"/>
              <a:t>information literacy</a:t>
            </a:r>
            <a:r>
              <a:rPr lang="en-US" dirty="0" smtClean="0"/>
              <a:t>, has been our way of preparing for the next two stories we will analyze.</a:t>
            </a:r>
            <a:endParaRPr lang="en-US" dirty="0"/>
          </a:p>
        </p:txBody>
      </p:sp>
    </p:spTree>
    <p:extLst>
      <p:ext uri="{BB962C8B-B14F-4D97-AF65-F5344CB8AC3E}">
        <p14:creationId xmlns:p14="http://schemas.microsoft.com/office/powerpoint/2010/main" val="295388378"/>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229</TotalTime>
  <Words>216</Words>
  <Application>Microsoft Macintosh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Revolution</vt:lpstr>
      <vt:lpstr>FYS 100</vt:lpstr>
      <vt:lpstr>Agenda</vt:lpstr>
      <vt:lpstr>What is Information Literacy?  </vt:lpstr>
      <vt:lpstr>Information Literacy</vt:lpstr>
      <vt:lpstr>A Video Explanation</vt:lpstr>
      <vt:lpstr>Confirmation Bias</vt:lpstr>
      <vt:lpstr>Why you think you’re right even if you’re wrong</vt:lpstr>
      <vt:lpstr>More on elements of confirmation bias</vt:lpstr>
      <vt:lpstr>Our discussion of confirmation bias and its antidote, information literacy, has been our way of preparing for the next two stories we will analyze.</vt:lpstr>
      <vt:lpstr>This American Life  Episode: 621 Fear and Loathing in Homer and Rockville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FYS 100</dc:title>
  <dc:creator>Marshall University</dc:creator>
  <cp:lastModifiedBy>Marshall University</cp:lastModifiedBy>
  <cp:revision>5</cp:revision>
  <dcterms:created xsi:type="dcterms:W3CDTF">2018-02-19T23:53:22Z</dcterms:created>
  <dcterms:modified xsi:type="dcterms:W3CDTF">2018-02-20T03:42:43Z</dcterms:modified>
</cp:coreProperties>
</file>