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0"/>
  </p:notesMasterIdLst>
  <p:sldIdLst>
    <p:sldId id="266" r:id="rId2"/>
    <p:sldId id="269" r:id="rId3"/>
    <p:sldId id="257" r:id="rId4"/>
    <p:sldId id="267" r:id="rId5"/>
    <p:sldId id="268" r:id="rId6"/>
    <p:sldId id="279" r:id="rId7"/>
    <p:sldId id="280" r:id="rId8"/>
    <p:sldId id="262" r:id="rId9"/>
    <p:sldId id="292" r:id="rId10"/>
    <p:sldId id="284" r:id="rId11"/>
    <p:sldId id="286" r:id="rId12"/>
    <p:sldId id="283" r:id="rId13"/>
    <p:sldId id="282" r:id="rId14"/>
    <p:sldId id="281" r:id="rId15"/>
    <p:sldId id="270" r:id="rId16"/>
    <p:sldId id="289" r:id="rId17"/>
    <p:sldId id="290" r:id="rId18"/>
    <p:sldId id="272" r:id="rId19"/>
    <p:sldId id="291" r:id="rId20"/>
    <p:sldId id="273" r:id="rId21"/>
    <p:sldId id="274" r:id="rId22"/>
    <p:sldId id="276" r:id="rId23"/>
    <p:sldId id="275" r:id="rId24"/>
    <p:sldId id="288" r:id="rId25"/>
    <p:sldId id="271" r:id="rId26"/>
    <p:sldId id="277" r:id="rId27"/>
    <p:sldId id="278" r:id="rId28"/>
    <p:sldId id="258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40"/>
    <a:srgbClr val="222222"/>
    <a:srgbClr val="009939"/>
    <a:srgbClr val="009639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1"/>
    <p:restoredTop sz="87410" autoAdjust="0"/>
  </p:normalViewPr>
  <p:slideViewPr>
    <p:cSldViewPr snapToGrid="0" snapToObjects="1">
      <p:cViewPr varScale="1">
        <p:scale>
          <a:sx n="118" d="100"/>
          <a:sy n="118" d="100"/>
        </p:scale>
        <p:origin x="11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8279-86AB-4347-9C91-F32C47DF61A2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B9A7B-88E5-A74C-A3C4-3B023A7F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mean a lot of things, all brought together.  This looks a little daunting.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9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Anyone can join over a regular phone using 304-696-3702 and the individual conference ID, and emphasize that every user gets a conference 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0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5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it really provides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now attend meetings without walking around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do walk over to other places on campus, we can still take phone calls/messages just if we are at our desk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2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5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29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SFB client on your desktop you can do video calling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B9A7B-88E5-A74C-A3C4-3B023A7FFD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0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"/>
            <a:ext cx="9144000" cy="513730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 smtClean="0"/>
              <a:t>12/12/2017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97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4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 smtClean="0"/>
              <a:t>12/12/2017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 smtClean="0"/>
              <a:t>12/12/2017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y Section Title">
    <p:bg>
      <p:bgPr>
        <a:solidFill>
          <a:srgbClr val="00B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Primary Section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ection 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Secondary Section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tiary Section Title">
    <p:bg>
      <p:bgPr>
        <a:solidFill>
          <a:srgbClr val="A2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Tertiary Section Title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156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858960"/>
            <a:ext cx="7129940" cy="2419602"/>
          </a:xfrm>
        </p:spPr>
        <p:txBody>
          <a:bodyPr/>
          <a:lstStyle>
            <a:lvl1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1pPr>
            <a:lvl2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2pPr>
            <a:lvl3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3pPr>
            <a:lvl4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4pPr>
            <a:lvl5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 smtClean="0"/>
              <a:t>12/12/2017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smtClean="0"/>
              <a:t>Slide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091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475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816100"/>
            <a:ext cx="7148832" cy="2273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In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in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aliquam</a:t>
            </a:r>
            <a:r>
              <a:rPr lang="en-US" dirty="0" smtClean="0"/>
              <a:t>,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, tempus ante. </a:t>
            </a:r>
          </a:p>
          <a:p>
            <a:pPr lvl="0"/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, non </a:t>
            </a:r>
            <a:r>
              <a:rPr lang="en-US" dirty="0" err="1" smtClean="0"/>
              <a:t>iaculis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maximus </a:t>
            </a:r>
            <a:r>
              <a:rPr lang="en-US" dirty="0" err="1" smtClean="0"/>
              <a:t>quis.xxq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 smtClean="0"/>
              <a:t>12/12/2017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728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50" y="488607"/>
            <a:ext cx="2949575" cy="535531"/>
          </a:xfrm>
        </p:spPr>
        <p:txBody>
          <a:bodyPr anchor="t" anchorCtr="0">
            <a:spAutoFit/>
          </a:bodyPr>
          <a:lstStyle>
            <a:lvl1pPr>
              <a:defRPr sz="3200">
                <a:solidFill>
                  <a:srgbClr val="009939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87788" y="0"/>
            <a:ext cx="5256212" cy="51435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rgbClr val="A2AAA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Photo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5450" y="1024138"/>
            <a:ext cx="2949575" cy="1328569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In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in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855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1038"/>
            <a:ext cx="8229600" cy="278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Body Style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5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77" r:id="rId4"/>
    <p:sldLayoutId id="2147483686" r:id="rId5"/>
    <p:sldLayoutId id="2147483687" r:id="rId6"/>
    <p:sldLayoutId id="2147483676" r:id="rId7"/>
    <p:sldLayoutId id="2147483680" r:id="rId8"/>
    <p:sldLayoutId id="2147483683" r:id="rId9"/>
    <p:sldLayoutId id="214748368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 baseline="0">
          <a:solidFill>
            <a:srgbClr val="009639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3" pos="547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29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Vq7A7nS_TQ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nda.com/Skype-tutorials/Skype-Business-Essential-Training/574675-2.html?org=Marshall.edu" TargetMode="External"/><Relationship Id="rId2" Type="http://schemas.openxmlformats.org/officeDocument/2006/relationships/hyperlink" Target="http://www.marshall.edu/sfb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37" y="-97280"/>
            <a:ext cx="7136156" cy="674031"/>
          </a:xfrm>
        </p:spPr>
        <p:txBody>
          <a:bodyPr/>
          <a:lstStyle/>
          <a:p>
            <a:r>
              <a:rPr lang="en-US" dirty="0" smtClean="0"/>
              <a:t>Skype for Business</a:t>
            </a:r>
            <a:endParaRPr lang="en-US" dirty="0"/>
          </a:p>
        </p:txBody>
      </p:sp>
      <p:pic>
        <p:nvPicPr>
          <p:cNvPr id="4" name="qVq7A7nS_T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0469" y="1154243"/>
            <a:ext cx="6579800" cy="3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www.marshall.edu/sfb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Questions Answered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by Step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Videos too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Lynda Campus –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Lynda.marshall.edu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Skype for Business Essential Training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0085"/>
            <a:ext cx="8229600" cy="923330"/>
          </a:xfrm>
        </p:spPr>
        <p:txBody>
          <a:bodyPr/>
          <a:lstStyle/>
          <a:p>
            <a:r>
              <a:rPr lang="en-US" dirty="0" smtClean="0"/>
              <a:t>Changes are Coming…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57" y="352170"/>
            <a:ext cx="8229600" cy="1754326"/>
          </a:xfrm>
        </p:spPr>
        <p:txBody>
          <a:bodyPr/>
          <a:lstStyle/>
          <a:p>
            <a:r>
              <a:rPr lang="en-US" dirty="0" smtClean="0"/>
              <a:t>New Phone Interface – October 1</a:t>
            </a:r>
            <a:r>
              <a:rPr lang="en-US" baseline="30000" dirty="0" smtClean="0"/>
              <a:t>st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84" y="1621434"/>
            <a:ext cx="4331036" cy="33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4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2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Log in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3097557" cy="535531"/>
          </a:xfrm>
        </p:spPr>
        <p:txBody>
          <a:bodyPr/>
          <a:lstStyle/>
          <a:p>
            <a:r>
              <a:rPr lang="en-US" dirty="0" smtClean="0"/>
              <a:t>Must use the correct formatting Keyboard function available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8999" y="1726325"/>
            <a:ext cx="35923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must be signed in for your phone to work.  If your name does not appear in the phone line section on the </a:t>
            </a:r>
            <a:r>
              <a:rPr lang="en-US" b="1" dirty="0"/>
              <a:t>Home</a:t>
            </a:r>
            <a:r>
              <a:rPr lang="en-US" dirty="0"/>
              <a:t> view, you are not signed in.</a:t>
            </a:r>
          </a:p>
          <a:p>
            <a:endParaRPr lang="en-US" dirty="0" smtClean="0"/>
          </a:p>
          <a:p>
            <a:r>
              <a:rPr lang="en-US" dirty="0" smtClean="0"/>
              <a:t>Select </a:t>
            </a:r>
            <a:r>
              <a:rPr lang="en-US" dirty="0"/>
              <a:t>“Sign In,” then “User ID.”  </a:t>
            </a:r>
            <a:endParaRPr lang="en-US" dirty="0" smtClean="0"/>
          </a:p>
          <a:p>
            <a:r>
              <a:rPr lang="en-US" dirty="0" smtClean="0"/>
              <a:t>Tap </a:t>
            </a:r>
            <a:r>
              <a:rPr lang="en-US" dirty="0"/>
              <a:t>“Sign in Address” and enter your full email address (e.g. user1@marshall.edu), click check, leave “Domain” blank, click “User” and enter your full email address again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Enter </a:t>
            </a:r>
            <a:r>
              <a:rPr lang="en-US" dirty="0"/>
              <a:t>your </a:t>
            </a:r>
            <a:r>
              <a:rPr lang="en-US" dirty="0" err="1"/>
              <a:t>MUNet</a:t>
            </a:r>
            <a:r>
              <a:rPr lang="en-US" dirty="0"/>
              <a:t> password just like when you log into your PC.  Select the “Sign In” option to complete signing in.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05" y="1024138"/>
            <a:ext cx="4925501" cy="27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6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up and dial</a:t>
            </a:r>
          </a:p>
          <a:p>
            <a:r>
              <a:rPr lang="en-US" dirty="0" smtClean="0"/>
              <a:t>Use a favorite button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From the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3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Contact – use quick buttons</a:t>
            </a:r>
          </a:p>
          <a:p>
            <a:r>
              <a:rPr lang="en-US" dirty="0" smtClean="0"/>
              <a:t>Add on the fly</a:t>
            </a:r>
          </a:p>
          <a:p>
            <a:pPr lvl="1"/>
            <a:r>
              <a:rPr lang="en-US" dirty="0" smtClean="0"/>
              <a:t>Desktop Share</a:t>
            </a:r>
          </a:p>
          <a:p>
            <a:pPr lvl="1"/>
            <a:r>
              <a:rPr lang="en-US" dirty="0" smtClean="0"/>
              <a:t>IM</a:t>
            </a:r>
          </a:p>
          <a:p>
            <a:pPr lvl="1"/>
            <a:r>
              <a:rPr lang="en-US" dirty="0" smtClean="0"/>
              <a:t>Video Conference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Using SFB Client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21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Call Group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858960"/>
            <a:ext cx="7129940" cy="3140260"/>
          </a:xfrm>
        </p:spPr>
        <p:txBody>
          <a:bodyPr/>
          <a:lstStyle/>
          <a:p>
            <a:r>
              <a:rPr lang="en-US" dirty="0" smtClean="0"/>
              <a:t>Forward vs. </a:t>
            </a:r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Forwarded calls don’t go to your voicemail</a:t>
            </a:r>
            <a:endParaRPr lang="en-US" dirty="0" smtClean="0"/>
          </a:p>
          <a:p>
            <a:r>
              <a:rPr lang="en-US" dirty="0" smtClean="0"/>
              <a:t>Team </a:t>
            </a:r>
            <a:r>
              <a:rPr lang="en-US" dirty="0" smtClean="0"/>
              <a:t>Call Group</a:t>
            </a:r>
          </a:p>
          <a:p>
            <a:pPr lvl="1"/>
            <a:r>
              <a:rPr lang="en-US" dirty="0" smtClean="0"/>
              <a:t>Set these up yourself (Options in SFB)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499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Forwarding FAQ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858960"/>
            <a:ext cx="7129940" cy="272803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You </a:t>
            </a:r>
            <a:r>
              <a:rPr lang="en-US" dirty="0"/>
              <a:t>can forward calls to voicemail, a phone number, or a delegate</a:t>
            </a:r>
          </a:p>
          <a:p>
            <a:pPr lvl="2"/>
            <a:r>
              <a:rPr lang="en-US" dirty="0"/>
              <a:t>You can simultaneous ring those options as well</a:t>
            </a:r>
          </a:p>
          <a:p>
            <a:pPr lvl="2"/>
            <a:r>
              <a:rPr lang="en-US" dirty="0"/>
              <a:t>You can choose when to apply these settings</a:t>
            </a:r>
          </a:p>
          <a:p>
            <a:pPr lvl="2"/>
            <a:r>
              <a:rPr lang="en-US" dirty="0" smtClean="0"/>
              <a:t>Edit </a:t>
            </a:r>
            <a:r>
              <a:rPr lang="en-US" dirty="0"/>
              <a:t>team-call group members and choose to simultaneously ring their phone or after a certain number of seconds instead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842" y="1845597"/>
            <a:ext cx="5650545" cy="4930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Chat  - www.marshall.edu/it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IT Service Desk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8" y="1820047"/>
            <a:ext cx="858674" cy="60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" y="3073290"/>
            <a:ext cx="628888" cy="604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" y="3706903"/>
            <a:ext cx="687168" cy="634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" y="2500496"/>
            <a:ext cx="619988" cy="48338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00842" y="2524107"/>
            <a:ext cx="6167616" cy="503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939"/>
              </a:buClr>
              <a:buFont typeface="Arial"/>
              <a:buChar char="•"/>
              <a:defRPr sz="2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4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0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Email  - itservicedesk@marshall.edu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0842" y="3145221"/>
            <a:ext cx="7129940" cy="51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939"/>
              </a:buClr>
              <a:buFont typeface="Arial"/>
              <a:buChar char="•"/>
              <a:defRPr sz="2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4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0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Call  - (304) 696-3200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00842" y="3802025"/>
            <a:ext cx="7225802" cy="444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939"/>
              </a:buClr>
              <a:buFont typeface="Arial"/>
              <a:buChar char="•"/>
              <a:defRPr sz="2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4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20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39"/>
              </a:buClr>
              <a:buFont typeface="Arial"/>
              <a:buChar char="•"/>
              <a:defRPr sz="1800" b="0" i="0" kern="1200" spc="0">
                <a:solidFill>
                  <a:srgbClr val="22222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Visit  - 1</a:t>
            </a:r>
            <a:r>
              <a:rPr lang="en-US" baseline="30000" dirty="0" smtClean="0"/>
              <a:t>st</a:t>
            </a:r>
            <a:r>
              <a:rPr lang="en-US" dirty="0" smtClean="0"/>
              <a:t> Floor Drinko Library &amp; Info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0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Blind Transfer</a:t>
            </a:r>
          </a:p>
          <a:p>
            <a:r>
              <a:rPr lang="en-US" dirty="0" smtClean="0"/>
              <a:t>Consultative Transfer</a:t>
            </a:r>
          </a:p>
        </p:txBody>
      </p:sp>
    </p:spTree>
    <p:extLst>
      <p:ext uri="{BB962C8B-B14F-4D97-AF65-F5344CB8AC3E}">
        <p14:creationId xmlns:p14="http://schemas.microsoft.com/office/powerpoint/2010/main" val="424703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9639"/>
                </a:solidFill>
              </a:rPr>
              <a:t>Adding to Outlook meeting request</a:t>
            </a:r>
          </a:p>
          <a:p>
            <a:pPr lvl="1"/>
            <a:r>
              <a:rPr lang="en-US" dirty="0" smtClean="0"/>
              <a:t>How to Create</a:t>
            </a:r>
          </a:p>
          <a:p>
            <a:pPr lvl="1"/>
            <a:r>
              <a:rPr lang="en-US" dirty="0" smtClean="0"/>
              <a:t>How to Join</a:t>
            </a:r>
          </a:p>
          <a:p>
            <a:pPr lvl="1"/>
            <a:r>
              <a:rPr lang="en-US" dirty="0" smtClean="0"/>
              <a:t>PC vs Mac</a:t>
            </a:r>
          </a:p>
        </p:txBody>
      </p:sp>
    </p:spTree>
    <p:extLst>
      <p:ext uri="{BB962C8B-B14F-4D97-AF65-F5344CB8AC3E}">
        <p14:creationId xmlns:p14="http://schemas.microsoft.com/office/powerpoint/2010/main" val="370341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59" y="212711"/>
            <a:ext cx="7136156" cy="674031"/>
          </a:xfrm>
        </p:spPr>
        <p:txBody>
          <a:bodyPr/>
          <a:lstStyle/>
          <a:p>
            <a:r>
              <a:rPr lang="en-US" dirty="0" smtClean="0"/>
              <a:t>PC vs Mac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4"/>
          <a:stretch/>
        </p:blipFill>
        <p:spPr>
          <a:xfrm>
            <a:off x="236397" y="930021"/>
            <a:ext cx="3121658" cy="20902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80" y="886742"/>
            <a:ext cx="5625515" cy="4326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" y="3462728"/>
            <a:ext cx="3537678" cy="1292662"/>
          </a:xfrm>
          <a:prstGeom prst="rect">
            <a:avLst/>
          </a:prstGeom>
          <a:gradFill flip="none" rotWithShape="1">
            <a:gsLst>
              <a:gs pos="0">
                <a:srgbClr val="00B140">
                  <a:tint val="66000"/>
                  <a:satMod val="160000"/>
                </a:srgbClr>
              </a:gs>
              <a:gs pos="50000">
                <a:srgbClr val="00B140">
                  <a:tint val="44500"/>
                  <a:satMod val="160000"/>
                </a:srgbClr>
              </a:gs>
              <a:gs pos="100000">
                <a:srgbClr val="00B14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Every user gets a personalized link</a:t>
            </a:r>
          </a:p>
          <a:p>
            <a:r>
              <a:rPr lang="en-US" sz="1800" dirty="0" smtClean="0"/>
              <a:t>(like </a:t>
            </a:r>
            <a:r>
              <a:rPr lang="en-US" sz="1800" dirty="0" err="1" smtClean="0"/>
              <a:t>webex</a:t>
            </a:r>
            <a:r>
              <a:rPr lang="en-US" sz="1800" dirty="0" smtClean="0"/>
              <a:t> or </a:t>
            </a:r>
            <a:r>
              <a:rPr lang="en-US" sz="1800" dirty="0" err="1" smtClean="0"/>
              <a:t>goto</a:t>
            </a:r>
            <a:r>
              <a:rPr lang="en-US" sz="1800" dirty="0" smtClean="0"/>
              <a:t> meeting)</a:t>
            </a:r>
          </a:p>
          <a:p>
            <a:endParaRPr lang="en-US" sz="1800" dirty="0"/>
          </a:p>
          <a:p>
            <a:r>
              <a:rPr lang="en-US" sz="1200" dirty="0" err="1" smtClean="0"/>
              <a:t>Expl</a:t>
            </a:r>
            <a:r>
              <a:rPr lang="en-US" sz="1200" dirty="0"/>
              <a:t>:  </a:t>
            </a:r>
            <a:endParaRPr lang="en-US" sz="1200" dirty="0" smtClean="0"/>
          </a:p>
          <a:p>
            <a:r>
              <a:rPr lang="en-US" sz="1200" dirty="0" smtClean="0"/>
              <a:t>https</a:t>
            </a:r>
            <a:r>
              <a:rPr lang="en-US" sz="1200" dirty="0"/>
              <a:t>://meet.marshall.edu/stewar14/ZBJ6C4W9</a:t>
            </a:r>
          </a:p>
        </p:txBody>
      </p:sp>
    </p:spTree>
    <p:extLst>
      <p:ext uri="{BB962C8B-B14F-4D97-AF65-F5344CB8AC3E}">
        <p14:creationId xmlns:p14="http://schemas.microsoft.com/office/powerpoint/2010/main" val="342261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9" b="16487"/>
          <a:stretch/>
        </p:blipFill>
        <p:spPr>
          <a:xfrm>
            <a:off x="4793227" y="1414835"/>
            <a:ext cx="4350773" cy="25553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1" y="181060"/>
            <a:ext cx="4440152" cy="24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77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Messaging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216"/>
          <a:stretch/>
        </p:blipFill>
        <p:spPr>
          <a:xfrm>
            <a:off x="779488" y="1933730"/>
            <a:ext cx="2441921" cy="26982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2949575" cy="535531"/>
          </a:xfrm>
        </p:spPr>
        <p:txBody>
          <a:bodyPr/>
          <a:lstStyle/>
          <a:p>
            <a:r>
              <a:rPr lang="en-US" dirty="0" smtClean="0"/>
              <a:t>Chat with your co-workers one on one or in groups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61" y="122852"/>
            <a:ext cx="2988816" cy="464526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631961" y="3492708"/>
            <a:ext cx="1124262" cy="607102"/>
          </a:xfrm>
          <a:prstGeom prst="rightArrow">
            <a:avLst/>
          </a:prstGeom>
          <a:solidFill>
            <a:srgbClr val="009939"/>
          </a:solidFill>
          <a:ln>
            <a:solidFill>
              <a:srgbClr val="222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31961" y="3135033"/>
            <a:ext cx="1349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 Click for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67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50" y="488607"/>
            <a:ext cx="2949575" cy="978729"/>
          </a:xfrm>
        </p:spPr>
        <p:txBody>
          <a:bodyPr/>
          <a:lstStyle/>
          <a:p>
            <a:r>
              <a:rPr lang="en-US" dirty="0" smtClean="0"/>
              <a:t>Video Conferencing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450" y="1688422"/>
            <a:ext cx="1925482" cy="949847"/>
          </a:xfrm>
        </p:spPr>
        <p:txBody>
          <a:bodyPr/>
          <a:lstStyle/>
          <a:p>
            <a:r>
              <a:rPr lang="en-US" dirty="0" smtClean="0"/>
              <a:t>As easy as making a phone call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r="-53"/>
          <a:stretch/>
        </p:blipFill>
        <p:spPr>
          <a:xfrm>
            <a:off x="4263527" y="565206"/>
            <a:ext cx="4678105" cy="3574999"/>
          </a:xfrm>
        </p:spPr>
      </p:pic>
      <p:sp>
        <p:nvSpPr>
          <p:cNvPr id="8" name="Down Arrow 7"/>
          <p:cNvSpPr/>
          <p:nvPr/>
        </p:nvSpPr>
        <p:spPr>
          <a:xfrm rot="10800000">
            <a:off x="5711252" y="4140206"/>
            <a:ext cx="562131" cy="933965"/>
          </a:xfrm>
          <a:prstGeom prst="downArrow">
            <a:avLst/>
          </a:prstGeom>
          <a:solidFill>
            <a:srgbClr val="00B140"/>
          </a:solidFill>
          <a:ln>
            <a:solidFill>
              <a:srgbClr val="222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Adding to Outlook meeting request</a:t>
            </a:r>
          </a:p>
          <a:p>
            <a:pPr lvl="1"/>
            <a:r>
              <a:rPr lang="en-US" dirty="0"/>
              <a:t>How to Create</a:t>
            </a:r>
          </a:p>
          <a:p>
            <a:pPr lvl="1"/>
            <a:r>
              <a:rPr lang="en-US" dirty="0"/>
              <a:t>How to </a:t>
            </a:r>
            <a:r>
              <a:rPr lang="en-US" dirty="0" smtClean="0"/>
              <a:t>Join</a:t>
            </a:r>
          </a:p>
          <a:p>
            <a:pPr lvl="2"/>
            <a:r>
              <a:rPr lang="en-US" dirty="0" smtClean="0"/>
              <a:t>304-696-3702 + </a:t>
            </a:r>
            <a:r>
              <a:rPr lang="en-US" dirty="0" err="1" smtClean="0"/>
              <a:t>Conf</a:t>
            </a:r>
            <a:r>
              <a:rPr lang="en-US" dirty="0" smtClean="0"/>
              <a:t> ID</a:t>
            </a:r>
            <a:endParaRPr lang="en-US" dirty="0"/>
          </a:p>
          <a:p>
            <a:pPr lvl="1"/>
            <a:r>
              <a:rPr lang="en-US" dirty="0"/>
              <a:t>PC vs Mac</a:t>
            </a:r>
          </a:p>
          <a:p>
            <a:r>
              <a:rPr lang="en-US" dirty="0" smtClean="0">
                <a:solidFill>
                  <a:srgbClr val="009639"/>
                </a:solidFill>
              </a:rPr>
              <a:t>Using </a:t>
            </a:r>
            <a:r>
              <a:rPr lang="en-US" dirty="0">
                <a:solidFill>
                  <a:srgbClr val="009639"/>
                </a:solidFill>
              </a:rPr>
              <a:t>the Phone</a:t>
            </a:r>
          </a:p>
        </p:txBody>
      </p:sp>
    </p:spTree>
    <p:extLst>
      <p:ext uri="{BB962C8B-B14F-4D97-AF65-F5344CB8AC3E}">
        <p14:creationId xmlns:p14="http://schemas.microsoft.com/office/powerpoint/2010/main" val="193735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5450" y="488607"/>
            <a:ext cx="2949575" cy="1421928"/>
          </a:xfrm>
        </p:spPr>
        <p:txBody>
          <a:bodyPr/>
          <a:lstStyle/>
          <a:p>
            <a:r>
              <a:rPr lang="en-US" b="1" dirty="0" smtClean="0"/>
              <a:t>Placing </a:t>
            </a:r>
            <a:r>
              <a:rPr lang="en-US" b="1" dirty="0"/>
              <a:t>Conference </a:t>
            </a:r>
            <a:r>
              <a:rPr lang="en-US" b="1" dirty="0" smtClean="0"/>
              <a:t>Calls</a:t>
            </a:r>
            <a:br>
              <a:rPr lang="en-US" b="1" dirty="0" smtClean="0"/>
            </a:br>
            <a:r>
              <a:rPr lang="en-US" b="1" dirty="0" smtClean="0"/>
              <a:t>Using the Phone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394506" y="2143490"/>
            <a:ext cx="2949575" cy="23780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the first </a:t>
            </a:r>
            <a:r>
              <a:rPr lang="en-US" dirty="0" smtClean="0"/>
              <a:t>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</a:t>
            </a:r>
            <a:r>
              <a:rPr lang="en-US" dirty="0"/>
              <a:t>the call </a:t>
            </a:r>
            <a:r>
              <a:rPr lang="en-US" dirty="0" smtClean="0"/>
              <a:t>connects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Select </a:t>
            </a:r>
            <a:r>
              <a:rPr lang="en-US" dirty="0"/>
              <a:t>“</a:t>
            </a:r>
            <a:r>
              <a:rPr lang="en-US" dirty="0" err="1" smtClean="0"/>
              <a:t>Confrnc</a:t>
            </a:r>
            <a:r>
              <a:rPr lang="en-US" dirty="0" smtClean="0"/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Dial </a:t>
            </a:r>
            <a:r>
              <a:rPr lang="en-US" dirty="0"/>
              <a:t>and connect with the second party. The call automatically be added to the conference.</a:t>
            </a:r>
          </a:p>
          <a:p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-127" r="308" b="467"/>
          <a:stretch/>
        </p:blipFill>
        <p:spPr>
          <a:xfrm>
            <a:off x="4699288" y="-1"/>
            <a:ext cx="4444712" cy="251622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28" y="2615389"/>
            <a:ext cx="4461372" cy="25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5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4587"/>
            <a:ext cx="8229600" cy="1754326"/>
          </a:xfrm>
        </p:spPr>
        <p:txBody>
          <a:bodyPr/>
          <a:lstStyle/>
          <a:p>
            <a:r>
              <a:rPr lang="en-US" dirty="0" smtClean="0"/>
              <a:t>What does Unified Communication Mean?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7370"/>
          <a:stretch/>
        </p:blipFill>
        <p:spPr>
          <a:xfrm>
            <a:off x="6043" y="-82770"/>
            <a:ext cx="9137957" cy="52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C’s of 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 </a:t>
            </a:r>
          </a:p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Connectivity</a:t>
            </a:r>
          </a:p>
          <a:p>
            <a:r>
              <a:rPr lang="en-US" dirty="0" smtClean="0"/>
              <a:t>Convenience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8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089"/>
            <a:ext cx="8229600" cy="2585323"/>
          </a:xfrm>
        </p:spPr>
        <p:txBody>
          <a:bodyPr/>
          <a:lstStyle/>
          <a:p>
            <a:r>
              <a:rPr lang="en-US" dirty="0" smtClean="0"/>
              <a:t>Each aspect can be achieved through </a:t>
            </a:r>
            <a:br>
              <a:rPr lang="en-US" dirty="0" smtClean="0"/>
            </a:br>
            <a:r>
              <a:rPr lang="en-US" dirty="0" smtClean="0"/>
              <a:t>Unified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343393"/>
            <a:ext cx="7129940" cy="3072963"/>
          </a:xfrm>
        </p:spPr>
        <p:txBody>
          <a:bodyPr/>
          <a:lstStyle/>
          <a:p>
            <a:r>
              <a:rPr lang="en-US" dirty="0" smtClean="0"/>
              <a:t>Improve Efficiency and Productivity</a:t>
            </a:r>
          </a:p>
          <a:p>
            <a:r>
              <a:rPr lang="en-US" dirty="0" smtClean="0"/>
              <a:t>Encourages Mobility and Flexibility – Working Remotely</a:t>
            </a:r>
          </a:p>
          <a:p>
            <a:r>
              <a:rPr lang="en-US" dirty="0" smtClean="0"/>
              <a:t>Reduces Costs</a:t>
            </a:r>
          </a:p>
          <a:p>
            <a:r>
              <a:rPr lang="en-US" dirty="0" smtClean="0"/>
              <a:t>Access on Multiple Devices</a:t>
            </a:r>
          </a:p>
          <a:p>
            <a:r>
              <a:rPr lang="en-US" dirty="0" smtClean="0"/>
              <a:t>Presence features - Availability</a:t>
            </a:r>
          </a:p>
        </p:txBody>
      </p:sp>
    </p:spTree>
    <p:extLst>
      <p:ext uri="{BB962C8B-B14F-4D97-AF65-F5344CB8AC3E}">
        <p14:creationId xmlns:p14="http://schemas.microsoft.com/office/powerpoint/2010/main" val="29065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-153" r="48" b="153"/>
          <a:stretch/>
        </p:blipFill>
        <p:spPr>
          <a:xfrm>
            <a:off x="838163" y="0"/>
            <a:ext cx="7364562" cy="5037083"/>
          </a:xfrm>
        </p:spPr>
      </p:pic>
    </p:spTree>
    <p:extLst>
      <p:ext uri="{BB962C8B-B14F-4D97-AF65-F5344CB8AC3E}">
        <p14:creationId xmlns:p14="http://schemas.microsoft.com/office/powerpoint/2010/main" val="5837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BToE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343393"/>
            <a:ext cx="7129940" cy="3072963"/>
          </a:xfrm>
        </p:spPr>
        <p:txBody>
          <a:bodyPr/>
          <a:lstStyle/>
          <a:p>
            <a:r>
              <a:rPr lang="en-US" dirty="0" smtClean="0"/>
              <a:t>Better Together Over Ethernet</a:t>
            </a:r>
          </a:p>
          <a:p>
            <a:pPr lvl="1"/>
            <a:r>
              <a:rPr lang="en-US" dirty="0" smtClean="0"/>
              <a:t>A software application that allows you to control your Polycom Phone via the SFB client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Click to answer</a:t>
            </a:r>
          </a:p>
          <a:p>
            <a:pPr lvl="1"/>
            <a:r>
              <a:rPr lang="en-US" dirty="0" smtClean="0"/>
              <a:t>Dial from Desktop / Keyboard</a:t>
            </a:r>
            <a:endParaRPr lang="en-US" dirty="0"/>
          </a:p>
          <a:p>
            <a:r>
              <a:rPr lang="en-US" dirty="0" smtClean="0"/>
              <a:t>Disadvantage – Windows only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579837"/>
      </p:ext>
    </p:extLst>
  </p:cSld>
  <p:clrMapOvr>
    <a:masterClrMapping/>
  </p:clrMapOvr>
</p:sld>
</file>

<file path=ppt/theme/theme1.xml><?xml version="1.0" encoding="utf-8"?>
<a:theme xmlns:a="http://schemas.openxmlformats.org/drawingml/2006/main" name="Marshall Template">
  <a:themeElements>
    <a:clrScheme name="Marshall">
      <a:dk1>
        <a:srgbClr val="222222"/>
      </a:dk1>
      <a:lt1>
        <a:srgbClr val="FFFFFF"/>
      </a:lt1>
      <a:dk2>
        <a:srgbClr val="00B03F"/>
      </a:dk2>
      <a:lt2>
        <a:srgbClr val="FE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5246</TotalTime>
  <Words>604</Words>
  <Application>Microsoft Office PowerPoint</Application>
  <PresentationFormat>On-screen Show (16:9)</PresentationFormat>
  <Paragraphs>120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Wingdings</vt:lpstr>
      <vt:lpstr>Marshall Template</vt:lpstr>
      <vt:lpstr>Unified Communication</vt:lpstr>
      <vt:lpstr>How to get help?</vt:lpstr>
      <vt:lpstr>What does Unified Communication Mean?</vt:lpstr>
      <vt:lpstr>PowerPoint Presentation</vt:lpstr>
      <vt:lpstr>4 C’s of UC</vt:lpstr>
      <vt:lpstr>Each aspect can be achieved through  Unified Communication</vt:lpstr>
      <vt:lpstr>Benefits of UC</vt:lpstr>
      <vt:lpstr>PowerPoint Presentation</vt:lpstr>
      <vt:lpstr>BToE</vt:lpstr>
      <vt:lpstr>Skype for Business</vt:lpstr>
      <vt:lpstr>Online Resources</vt:lpstr>
      <vt:lpstr>Changes are Coming…</vt:lpstr>
      <vt:lpstr>New Phone Interface – October 1st!</vt:lpstr>
      <vt:lpstr>Phone Features</vt:lpstr>
      <vt:lpstr>How to Log in</vt:lpstr>
      <vt:lpstr>Making a Call</vt:lpstr>
      <vt:lpstr>Making a Call</vt:lpstr>
      <vt:lpstr>Team Call Group Setting</vt:lpstr>
      <vt:lpstr>Call Forwarding FAQ</vt:lpstr>
      <vt:lpstr>Transfer</vt:lpstr>
      <vt:lpstr>Conference Calls</vt:lpstr>
      <vt:lpstr>PC vs Mac</vt:lpstr>
      <vt:lpstr>PowerPoint Presentation</vt:lpstr>
      <vt:lpstr>Instant Messaging</vt:lpstr>
      <vt:lpstr>Video Conferencing</vt:lpstr>
      <vt:lpstr>Conference Calls</vt:lpstr>
      <vt:lpstr>Placing Conference Calls Using the Phone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Gray Luckett</dc:creator>
  <cp:lastModifiedBy>Stewart, Crystal</cp:lastModifiedBy>
  <cp:revision>74</cp:revision>
  <dcterms:created xsi:type="dcterms:W3CDTF">2016-12-07T23:59:14Z</dcterms:created>
  <dcterms:modified xsi:type="dcterms:W3CDTF">2017-09-18T17:23:47Z</dcterms:modified>
</cp:coreProperties>
</file>