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</p:sldIdLst>
  <p:sldSz cx="18288000" cy="10287000"/>
  <p:notesSz cx="6858000" cy="9144000"/>
  <p:embeddedFontLst>
    <p:embeddedFont>
      <p:font typeface="Canva Sans" panose="020B0604020202020204" charset="0"/>
      <p:regular r:id="rId57"/>
    </p:embeddedFont>
    <p:embeddedFont>
      <p:font typeface="Canva Sans Bold" panose="020B0604020202020204" charset="0"/>
      <p:regular r:id="rId58"/>
    </p:embeddedFont>
    <p:embeddedFont>
      <p:font typeface="Open Sans 1" panose="020B0604020202020204" charset="0"/>
      <p:regular r:id="rId59"/>
    </p:embeddedFont>
    <p:embeddedFont>
      <p:font typeface="Open Sans 1 Bold" panose="020B0604020202020204" charset="0"/>
      <p:regular r:id="rId60"/>
    </p:embeddedFont>
    <p:embeddedFont>
      <p:font typeface="Open Sans 2" panose="020B0604020202020204" charset="0"/>
      <p:regular r:id="rId61"/>
    </p:embeddedFont>
    <p:embeddedFont>
      <p:font typeface="Open Sans 2 Bold" panose="020B0604020202020204" charset="0"/>
      <p:regular r:id="rId62"/>
    </p:embeddedFont>
    <p:embeddedFont>
      <p:font typeface="Open Sans 2 Bold Italics" panose="020B0604020202020204" charset="0"/>
      <p:regular r:id="rId63"/>
    </p:embeddedFont>
    <p:embeddedFont>
      <p:font typeface="Roboto Condensed" panose="02000000000000000000" pitchFamily="2" charset="0"/>
      <p:regular r:id="rId64"/>
    </p:embeddedFont>
    <p:embeddedFont>
      <p:font typeface="Roboto Condensed Bold" panose="02000000000000000000" charset="0"/>
      <p:regular r:id="rId65"/>
    </p:embeddedFont>
    <p:embeddedFont>
      <p:font typeface="Times New Roman MT" panose="020B0604020202020204" charset="0"/>
      <p:regular r:id="rId66"/>
    </p:embeddedFont>
    <p:embeddedFont>
      <p:font typeface="Times New Roman MT Bold" panose="020B0604020202020204" charset="0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ce, Brittany" userId="f41ee285-14e9-4629-b0f2-381df3993eaf" providerId="ADAL" clId="{DE1DC2B1-42D7-4783-AB18-6C26152F35D7}"/>
    <pc:docChg chg="delSld modSld">
      <pc:chgData name="Bruce, Brittany" userId="f41ee285-14e9-4629-b0f2-381df3993eaf" providerId="ADAL" clId="{DE1DC2B1-42D7-4783-AB18-6C26152F35D7}" dt="2026-07-15T15:39:04.817" v="37" actId="2696"/>
      <pc:docMkLst>
        <pc:docMk/>
      </pc:docMkLst>
      <pc:sldChg chg="addSp modSp mod">
        <pc:chgData name="Bruce, Brittany" userId="f41ee285-14e9-4629-b0f2-381df3993eaf" providerId="ADAL" clId="{DE1DC2B1-42D7-4783-AB18-6C26152F35D7}" dt="2026-07-15T15:38:46.254" v="36" actId="1076"/>
        <pc:sldMkLst>
          <pc:docMk/>
          <pc:sldMk cId="0" sldId="256"/>
        </pc:sldMkLst>
        <pc:spChg chg="mod">
          <ac:chgData name="Bruce, Brittany" userId="f41ee285-14e9-4629-b0f2-381df3993eaf" providerId="ADAL" clId="{DE1DC2B1-42D7-4783-AB18-6C26152F35D7}" dt="2026-07-15T15:38:46.254" v="36" actId="1076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Bruce, Brittany" userId="f41ee285-14e9-4629-b0f2-381df3993eaf" providerId="ADAL" clId="{DE1DC2B1-42D7-4783-AB18-6C26152F35D7}" dt="2026-07-15T15:38:44.449" v="35" actId="1076"/>
          <ac:spMkLst>
            <pc:docMk/>
            <pc:sldMk cId="0" sldId="256"/>
            <ac:spMk id="7" creationId="{B7D9F699-4345-1B56-4CE9-66CB7D5ED6A9}"/>
          </ac:spMkLst>
        </pc:spChg>
      </pc:sldChg>
      <pc:sldChg chg="modSp mod">
        <pc:chgData name="Bruce, Brittany" userId="f41ee285-14e9-4629-b0f2-381df3993eaf" providerId="ADAL" clId="{DE1DC2B1-42D7-4783-AB18-6C26152F35D7}" dt="2026-07-15T13:33:30.773" v="11" actId="20577"/>
        <pc:sldMkLst>
          <pc:docMk/>
          <pc:sldMk cId="0" sldId="259"/>
        </pc:sldMkLst>
        <pc:spChg chg="mod">
          <ac:chgData name="Bruce, Brittany" userId="f41ee285-14e9-4629-b0f2-381df3993eaf" providerId="ADAL" clId="{DE1DC2B1-42D7-4783-AB18-6C26152F35D7}" dt="2026-07-15T13:33:30.773" v="11" actId="20577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Bruce, Brittany" userId="f41ee285-14e9-4629-b0f2-381df3993eaf" providerId="ADAL" clId="{DE1DC2B1-42D7-4783-AB18-6C26152F35D7}" dt="2026-07-15T13:28:50.243" v="1" actId="2710"/>
        <pc:sldMkLst>
          <pc:docMk/>
          <pc:sldMk cId="0" sldId="262"/>
        </pc:sldMkLst>
        <pc:spChg chg="mod">
          <ac:chgData name="Bruce, Brittany" userId="f41ee285-14e9-4629-b0f2-381df3993eaf" providerId="ADAL" clId="{DE1DC2B1-42D7-4783-AB18-6C26152F35D7}" dt="2026-07-15T13:28:50.243" v="1" actId="2710"/>
          <ac:spMkLst>
            <pc:docMk/>
            <pc:sldMk cId="0" sldId="262"/>
            <ac:spMk id="12" creationId="{00000000-0000-0000-0000-000000000000}"/>
          </ac:spMkLst>
        </pc:spChg>
      </pc:sldChg>
      <pc:sldChg chg="del">
        <pc:chgData name="Bruce, Brittany" userId="f41ee285-14e9-4629-b0f2-381df3993eaf" providerId="ADAL" clId="{DE1DC2B1-42D7-4783-AB18-6C26152F35D7}" dt="2026-07-15T15:39:04.817" v="37" actId="2696"/>
        <pc:sldMkLst>
          <pc:docMk/>
          <pc:sldMk cId="0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15.07.2026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Tina will do this section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Amara will start presenting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Ashlyn will present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Then discuss how each of these items impacts grant invoicing and financial reporting.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A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111902" y="4837920"/>
            <a:ext cx="4176098" cy="5449080"/>
          </a:xfrm>
          <a:prstGeom prst="rect">
            <a:avLst/>
          </a:prstGeom>
          <a:solidFill>
            <a:srgbClr val="EBEBEB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4837920"/>
            <a:ext cx="14111902" cy="5449080"/>
          </a:xfrm>
          <a:custGeom>
            <a:avLst/>
            <a:gdLst/>
            <a:ahLst/>
            <a:cxnLst/>
            <a:rect l="l" t="t" r="r" b="b"/>
            <a:pathLst>
              <a:path w="14111902" h="5449080">
                <a:moveTo>
                  <a:pt x="0" y="0"/>
                </a:moveTo>
                <a:lnTo>
                  <a:pt x="14111902" y="0"/>
                </a:lnTo>
                <a:lnTo>
                  <a:pt x="14111902" y="5449080"/>
                </a:lnTo>
                <a:lnTo>
                  <a:pt x="0" y="54490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49" r="-629" b="-697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651361" y="6210300"/>
            <a:ext cx="3069883" cy="2343632"/>
          </a:xfrm>
          <a:custGeom>
            <a:avLst/>
            <a:gdLst/>
            <a:ahLst/>
            <a:cxnLst/>
            <a:rect l="l" t="t" r="r" b="b"/>
            <a:pathLst>
              <a:path w="3069883" h="2343632">
                <a:moveTo>
                  <a:pt x="0" y="0"/>
                </a:moveTo>
                <a:lnTo>
                  <a:pt x="3069883" y="0"/>
                </a:lnTo>
                <a:lnTo>
                  <a:pt x="3069883" y="2343632"/>
                </a:lnTo>
                <a:lnTo>
                  <a:pt x="0" y="23436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42852" y="1374655"/>
            <a:ext cx="17614891" cy="2108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49"/>
              </a:lnSpc>
            </a:pPr>
            <a:r>
              <a:rPr lang="en-US" sz="6499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Accounts Receivable (A/R) &amp; Grant </a:t>
            </a:r>
          </a:p>
          <a:p>
            <a:pPr marL="0" lvl="0" indent="0" algn="l">
              <a:lnSpc>
                <a:spcPts val="8449"/>
              </a:lnSpc>
              <a:spcBef>
                <a:spcPct val="0"/>
              </a:spcBef>
            </a:pPr>
            <a:r>
              <a:rPr lang="en-US" sz="6499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Financial Reporting 101 Training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D9F699-4345-1B56-4CE9-66CB7D5ED6A9}"/>
              </a:ext>
            </a:extLst>
          </p:cNvPr>
          <p:cNvSpPr txBox="1"/>
          <p:nvPr/>
        </p:nvSpPr>
        <p:spPr>
          <a:xfrm>
            <a:off x="15849600" y="9639300"/>
            <a:ext cx="2971800" cy="498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1800" b="1" spc="-83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Updated: 7/15/2026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463287" y="5610516"/>
            <a:ext cx="4518304" cy="4228119"/>
            <a:chOff x="0" y="0"/>
            <a:chExt cx="896175" cy="8386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53117" y="0"/>
                  </a:moveTo>
                  <a:lnTo>
                    <a:pt x="843057" y="0"/>
                  </a:lnTo>
                  <a:cubicBezTo>
                    <a:pt x="857145" y="0"/>
                    <a:pt x="870656" y="5596"/>
                    <a:pt x="880617" y="15558"/>
                  </a:cubicBezTo>
                  <a:cubicBezTo>
                    <a:pt x="890578" y="25519"/>
                    <a:pt x="896175" y="39030"/>
                    <a:pt x="896175" y="53117"/>
                  </a:cubicBezTo>
                  <a:lnTo>
                    <a:pt x="896175" y="785501"/>
                  </a:lnTo>
                  <a:cubicBezTo>
                    <a:pt x="896175" y="799589"/>
                    <a:pt x="890578" y="813099"/>
                    <a:pt x="880617" y="823061"/>
                  </a:cubicBezTo>
                  <a:cubicBezTo>
                    <a:pt x="870656" y="833022"/>
                    <a:pt x="857145" y="838618"/>
                    <a:pt x="843057" y="838618"/>
                  </a:cubicBezTo>
                  <a:lnTo>
                    <a:pt x="53117" y="838618"/>
                  </a:lnTo>
                  <a:cubicBezTo>
                    <a:pt x="39030" y="838618"/>
                    <a:pt x="25519" y="833022"/>
                    <a:pt x="15558" y="823061"/>
                  </a:cubicBezTo>
                  <a:cubicBezTo>
                    <a:pt x="5596" y="813099"/>
                    <a:pt x="0" y="799589"/>
                    <a:pt x="0" y="785501"/>
                  </a:cubicBezTo>
                  <a:lnTo>
                    <a:pt x="0" y="53117"/>
                  </a:lnTo>
                  <a:cubicBezTo>
                    <a:pt x="0" y="39030"/>
                    <a:pt x="5596" y="25519"/>
                    <a:pt x="15558" y="15558"/>
                  </a:cubicBezTo>
                  <a:cubicBezTo>
                    <a:pt x="25519" y="5596"/>
                    <a:pt x="39030" y="0"/>
                    <a:pt x="53117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63287" y="2395982"/>
            <a:ext cx="4518304" cy="4580015"/>
            <a:chOff x="0" y="0"/>
            <a:chExt cx="626444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l="-693" r="-6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55284" y="8673710"/>
            <a:ext cx="4426307" cy="87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4"/>
              </a:lnSpc>
            </a:pPr>
            <a:r>
              <a:rPr lang="en-US" sz="207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</a:t>
            </a:r>
            <a:r>
              <a:rPr lang="en-US" sz="207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dean22@marshall.edu</a:t>
            </a:r>
          </a:p>
          <a:p>
            <a:pPr algn="ctr">
              <a:lnSpc>
                <a:spcPts val="3354"/>
              </a:lnSpc>
            </a:pPr>
            <a:r>
              <a:rPr lang="en-US" sz="207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207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304-696-6321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63028" y="7211567"/>
            <a:ext cx="4426307" cy="1164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4"/>
              </a:lnSpc>
            </a:pPr>
            <a:r>
              <a:rPr lang="en-US" sz="2778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Tina Dean,</a:t>
            </a:r>
          </a:p>
          <a:p>
            <a:pPr algn="ctr">
              <a:lnSpc>
                <a:spcPts val="2697"/>
              </a:lnSpc>
            </a:pPr>
            <a:r>
              <a:rPr lang="en-US" sz="2247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Associate Director of A/R &amp; Financial Reporting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8711" y="687781"/>
            <a:ext cx="14977454" cy="74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Associate Director of A/R &amp; Financial Reporting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1670" y="2312623"/>
            <a:ext cx="11666236" cy="7014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1"/>
              </a:lnSpc>
            </a:pPr>
            <a:r>
              <a:rPr lang="en-US" sz="2300" b="1" spc="-69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Agency Allocations: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Centers for Disease Control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Federal Motor Carrier Safety Administration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Mine Safety and Health Administration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Agriculture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Commerce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Health and Human Services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Interior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Justice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Labor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NASA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Environmental Protection Agency</a:t>
            </a:r>
          </a:p>
          <a:p>
            <a:pPr marL="496571" lvl="1" indent="-248285" algn="l">
              <a:lnSpc>
                <a:spcPts val="4301"/>
              </a:lnSpc>
              <a:buFont typeface="Arial"/>
              <a:buChar char="•"/>
            </a:pPr>
            <a:r>
              <a:rPr lang="en-US" sz="2300" spc="-6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National Institute of Health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687781"/>
            <a:ext cx="14977454" cy="74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Senior Grants Accountant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07477" y="2384244"/>
            <a:ext cx="4514067" cy="7394675"/>
            <a:chOff x="0" y="0"/>
            <a:chExt cx="6018756" cy="9859567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4258416"/>
              <a:ext cx="5985570" cy="5601151"/>
              <a:chOff x="0" y="0"/>
              <a:chExt cx="896175" cy="83861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96175" cy="838618"/>
              </a:xfrm>
              <a:custGeom>
                <a:avLst/>
                <a:gdLst/>
                <a:ahLst/>
                <a:cxnLst/>
                <a:rect l="l" t="t" r="r" b="b"/>
                <a:pathLst>
                  <a:path w="896175" h="838618">
                    <a:moveTo>
                      <a:pt x="68847" y="0"/>
                    </a:moveTo>
                    <a:lnTo>
                      <a:pt x="827327" y="0"/>
                    </a:lnTo>
                    <a:cubicBezTo>
                      <a:pt x="865351" y="0"/>
                      <a:pt x="896175" y="30824"/>
                      <a:pt x="896175" y="68847"/>
                    </a:cubicBezTo>
                    <a:lnTo>
                      <a:pt x="896175" y="769771"/>
                    </a:lnTo>
                    <a:cubicBezTo>
                      <a:pt x="896175" y="807794"/>
                      <a:pt x="865351" y="838618"/>
                      <a:pt x="827327" y="838618"/>
                    </a:cubicBezTo>
                    <a:lnTo>
                      <a:pt x="68847" y="838618"/>
                    </a:lnTo>
                    <a:cubicBezTo>
                      <a:pt x="30824" y="838618"/>
                      <a:pt x="0" y="807794"/>
                      <a:pt x="0" y="769771"/>
                    </a:cubicBezTo>
                    <a:lnTo>
                      <a:pt x="0" y="68847"/>
                    </a:lnTo>
                    <a:cubicBezTo>
                      <a:pt x="0" y="30824"/>
                      <a:pt x="30824" y="0"/>
                      <a:pt x="68847" y="0"/>
                    </a:cubicBezTo>
                    <a:close/>
                  </a:path>
                </a:pathLst>
              </a:custGeom>
              <a:solidFill>
                <a:srgbClr val="33313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76200"/>
                <a:ext cx="896175" cy="914819"/>
              </a:xfrm>
              <a:prstGeom prst="rect">
                <a:avLst/>
              </a:prstGeom>
            </p:spPr>
            <p:txBody>
              <a:bodyPr lIns="51955" tIns="51955" rIns="51955" bIns="51955" rtlCol="0" anchor="ctr"/>
              <a:lstStyle/>
              <a:p>
                <a:pPr algn="ctr">
                  <a:lnSpc>
                    <a:spcPts val="3033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0"/>
              <a:ext cx="5985570" cy="6067321"/>
              <a:chOff x="0" y="0"/>
              <a:chExt cx="626444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264440" cy="6351270"/>
              </a:xfrm>
              <a:custGeom>
                <a:avLst/>
                <a:gdLst/>
                <a:ahLst/>
                <a:cxnLst/>
                <a:rect l="l" t="t" r="r" b="b"/>
                <a:pathLst>
                  <a:path w="6264440" h="6351270">
                    <a:moveTo>
                      <a:pt x="0" y="5955030"/>
                    </a:moveTo>
                    <a:lnTo>
                      <a:pt x="0" y="394970"/>
                    </a:lnTo>
                    <a:cubicBezTo>
                      <a:pt x="0" y="176530"/>
                      <a:pt x="174151" y="0"/>
                      <a:pt x="389648" y="0"/>
                    </a:cubicBezTo>
                    <a:lnTo>
                      <a:pt x="5876045" y="0"/>
                    </a:lnTo>
                    <a:cubicBezTo>
                      <a:pt x="6090289" y="0"/>
                      <a:pt x="6264440" y="176530"/>
                      <a:pt x="6264440" y="394970"/>
                    </a:cubicBezTo>
                    <a:lnTo>
                      <a:pt x="6264440" y="5956300"/>
                    </a:lnTo>
                    <a:cubicBezTo>
                      <a:pt x="6264440" y="6174740"/>
                      <a:pt x="6090289" y="6351270"/>
                      <a:pt x="5874792" y="6351270"/>
                    </a:cubicBezTo>
                    <a:lnTo>
                      <a:pt x="389648" y="6351270"/>
                    </a:lnTo>
                    <a:cubicBezTo>
                      <a:pt x="174151" y="6350000"/>
                      <a:pt x="0" y="6173470"/>
                      <a:pt x="0" y="595503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b="-2357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155057" y="8359651"/>
              <a:ext cx="5863699" cy="1112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32"/>
                </a:lnSpc>
              </a:pPr>
              <a:r>
                <a:rPr lang="en-US" sz="2057" b="1">
                  <a:solidFill>
                    <a:srgbClr val="FFFFFF"/>
                  </a:solidFill>
                  <a:latin typeface="Times New Roman MT Bold"/>
                  <a:ea typeface="Times New Roman MT Bold"/>
                  <a:cs typeface="Times New Roman MT Bold"/>
                  <a:sym typeface="Times New Roman MT Bold"/>
                </a:rPr>
                <a:t>Email: </a:t>
              </a:r>
              <a:r>
                <a:rPr lang="en-US" sz="2057">
                  <a:solidFill>
                    <a:srgbClr val="FFFFFF"/>
                  </a:solidFill>
                  <a:latin typeface="Times New Roman MT"/>
                  <a:ea typeface="Times New Roman MT"/>
                  <a:cs typeface="Times New Roman MT"/>
                  <a:sym typeface="Times New Roman MT"/>
                </a:rPr>
                <a:t>ashlyn.christian@marshall.edu</a:t>
              </a:r>
            </a:p>
            <a:p>
              <a:pPr algn="ctr">
                <a:lnSpc>
                  <a:spcPts val="3332"/>
                </a:lnSpc>
              </a:pPr>
              <a:r>
                <a:rPr lang="en-US" sz="2057" b="1">
                  <a:solidFill>
                    <a:srgbClr val="FFFFFF"/>
                  </a:solidFill>
                  <a:latin typeface="Times New Roman MT Bold"/>
                  <a:ea typeface="Times New Roman MT Bold"/>
                  <a:cs typeface="Times New Roman MT Bold"/>
                  <a:sym typeface="Times New Roman MT Bold"/>
                </a:rPr>
                <a:t>Phone:</a:t>
              </a:r>
              <a:r>
                <a:rPr lang="en-US" sz="2057">
                  <a:solidFill>
                    <a:srgbClr val="FFFFFF"/>
                  </a:solidFill>
                  <a:latin typeface="Times New Roman MT"/>
                  <a:ea typeface="Times New Roman MT"/>
                  <a:cs typeface="Times New Roman MT"/>
                  <a:sym typeface="Times New Roman MT"/>
                </a:rPr>
                <a:t> 304-696-7320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1871" y="6416401"/>
              <a:ext cx="5863699" cy="10460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13"/>
                </a:lnSpc>
              </a:pPr>
              <a:r>
                <a:rPr lang="en-US" sz="2761" b="1">
                  <a:solidFill>
                    <a:srgbClr val="FFFFFF"/>
                  </a:solidFill>
                  <a:latin typeface="Times New Roman MT Bold"/>
                  <a:ea typeface="Times New Roman MT Bold"/>
                  <a:cs typeface="Times New Roman MT Bold"/>
                  <a:sym typeface="Times New Roman MT Bold"/>
                </a:rPr>
                <a:t>Ashlyn Christian,</a:t>
              </a:r>
            </a:p>
            <a:p>
              <a:pPr algn="ctr">
                <a:lnSpc>
                  <a:spcPts val="2680"/>
                </a:lnSpc>
              </a:pPr>
              <a:r>
                <a:rPr lang="en-US" sz="2233">
                  <a:solidFill>
                    <a:srgbClr val="FFFFFF"/>
                  </a:solidFill>
                  <a:latin typeface="Times New Roman MT"/>
                  <a:ea typeface="Times New Roman MT"/>
                  <a:cs typeface="Times New Roman MT"/>
                  <a:sym typeface="Times New Roman MT"/>
                </a:rPr>
                <a:t>Senior Grants Accountant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105786" y="2241369"/>
            <a:ext cx="5146849" cy="737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4"/>
              </a:lnSpc>
            </a:pPr>
            <a:r>
              <a:rPr lang="en-US" sz="2200" b="1" spc="-66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Agency Allocations: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Advantage Valley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Allegany Science and Technology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Appalachian Regional Commission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Cabell Huntington Hospital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Coalfield Development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Collaborative Inc.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Duke University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East Tennessee State University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East Tennessee Clean Fuels Coalition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Harvard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IPS Heart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Kentucky Transportation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Mid Atlantic Arts Alliance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Mississippi State University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National Science Foundation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Northeastern University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401014" y="2308044"/>
            <a:ext cx="7119432" cy="6836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Prestera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Southern Regional Education Board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STEM FLOC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Reach Initiative Inc.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Thunder Cloud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University of Missouri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University of Tennessee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Army Corp of Engineers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Army of Engineer Research and Development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Education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VA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First Foundation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Dept of Education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Dept of Health &amp; Human Resources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Yale School of Medicine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Cicatelli Associates Inc.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687781"/>
            <a:ext cx="14977454" cy="74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Grants Accountant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18711" y="5644094"/>
            <a:ext cx="4585158" cy="4290680"/>
            <a:chOff x="0" y="0"/>
            <a:chExt cx="896175" cy="8386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52343" y="0"/>
                  </a:moveTo>
                  <a:lnTo>
                    <a:pt x="843832" y="0"/>
                  </a:lnTo>
                  <a:cubicBezTo>
                    <a:pt x="857714" y="0"/>
                    <a:pt x="871028" y="5515"/>
                    <a:pt x="880844" y="15331"/>
                  </a:cubicBezTo>
                  <a:cubicBezTo>
                    <a:pt x="890660" y="25147"/>
                    <a:pt x="896175" y="38461"/>
                    <a:pt x="896175" y="52343"/>
                  </a:cubicBezTo>
                  <a:lnTo>
                    <a:pt x="896175" y="786276"/>
                  </a:lnTo>
                  <a:cubicBezTo>
                    <a:pt x="896175" y="815184"/>
                    <a:pt x="872740" y="838618"/>
                    <a:pt x="843832" y="838618"/>
                  </a:cubicBezTo>
                  <a:lnTo>
                    <a:pt x="52343" y="838618"/>
                  </a:lnTo>
                  <a:cubicBezTo>
                    <a:pt x="23435" y="838618"/>
                    <a:pt x="0" y="815184"/>
                    <a:pt x="0" y="786276"/>
                  </a:cubicBezTo>
                  <a:lnTo>
                    <a:pt x="0" y="52343"/>
                  </a:lnTo>
                  <a:cubicBezTo>
                    <a:pt x="0" y="23435"/>
                    <a:pt x="23435" y="0"/>
                    <a:pt x="52343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18711" y="2381997"/>
            <a:ext cx="4585158" cy="4647782"/>
            <a:chOff x="0" y="0"/>
            <a:chExt cx="626444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t="-1521" b="-214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95891" y="8754586"/>
            <a:ext cx="4480351" cy="883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03"/>
              </a:lnSpc>
            </a:pPr>
            <a:r>
              <a:rPr lang="en-US" sz="2101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</a:t>
            </a:r>
            <a:r>
              <a:rPr lang="en-US" sz="2101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hall183@marshall.edu</a:t>
            </a:r>
          </a:p>
          <a:p>
            <a:pPr algn="ctr">
              <a:lnSpc>
                <a:spcPts val="3403"/>
              </a:lnSpc>
            </a:pPr>
            <a:r>
              <a:rPr lang="en-US" sz="2101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2101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304-696-5201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4262" y="7276084"/>
            <a:ext cx="4491800" cy="807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4"/>
              </a:lnSpc>
            </a:pPr>
            <a:r>
              <a:rPr lang="en-US" sz="282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Melissa Hall,</a:t>
            </a:r>
          </a:p>
          <a:p>
            <a:pPr algn="ctr">
              <a:lnSpc>
                <a:spcPts val="2737"/>
              </a:lnSpc>
            </a:pPr>
            <a:r>
              <a:rPr lang="en-US" sz="2281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Grants Accountant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11270" y="2239122"/>
            <a:ext cx="5501914" cy="737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4"/>
              </a:lnSpc>
            </a:pPr>
            <a:r>
              <a:rPr lang="en-US" sz="2200" b="1" spc="-66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Agency Allocations: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American Heart Association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Benedum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Big Sandy Health Care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Carequest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CDC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CM12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Community Connections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Community Sponsorship Hub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Education Alliance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Fidelis New Energy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Hektoen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High Tech Foundation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Humanities Council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Juvenile Justice Delinqiency Prevention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Kentucky Dataseam Initiative, Inc.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Lawrence Economic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213184" y="2372658"/>
            <a:ext cx="7013105" cy="726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Marshall Health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Maryland Office of Highway Alliance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Mountain State Educational Services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Mountwest Community &amp; Tech College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NASA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Our Lady Fatima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South Carolina Motor Vehicles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Tennessee Dept of Highways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Edventure Group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Foundation of the Fbricators &amp; MFG Sparkforce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Greater Kanawha Valley Foundation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WV Dept of Environmental Protection Agency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Dept of Justice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Dept of Economic Development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Dept of Highway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High Technology Consortium Foundation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- NASA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687781"/>
            <a:ext cx="14977454" cy="74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Grants Accountant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28700" y="5570162"/>
            <a:ext cx="4525275" cy="4234642"/>
            <a:chOff x="0" y="0"/>
            <a:chExt cx="896175" cy="8386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53035" y="0"/>
                  </a:moveTo>
                  <a:lnTo>
                    <a:pt x="843139" y="0"/>
                  </a:lnTo>
                  <a:cubicBezTo>
                    <a:pt x="857205" y="0"/>
                    <a:pt x="870695" y="5588"/>
                    <a:pt x="880641" y="15534"/>
                  </a:cubicBezTo>
                  <a:cubicBezTo>
                    <a:pt x="890587" y="25480"/>
                    <a:pt x="896175" y="38969"/>
                    <a:pt x="896175" y="53035"/>
                  </a:cubicBezTo>
                  <a:lnTo>
                    <a:pt x="896175" y="785583"/>
                  </a:lnTo>
                  <a:cubicBezTo>
                    <a:pt x="896175" y="799649"/>
                    <a:pt x="890587" y="813139"/>
                    <a:pt x="880641" y="823085"/>
                  </a:cubicBezTo>
                  <a:cubicBezTo>
                    <a:pt x="870695" y="833031"/>
                    <a:pt x="857205" y="838618"/>
                    <a:pt x="843139" y="838618"/>
                  </a:cubicBezTo>
                  <a:lnTo>
                    <a:pt x="53035" y="838618"/>
                  </a:lnTo>
                  <a:cubicBezTo>
                    <a:pt x="38969" y="838618"/>
                    <a:pt x="25480" y="833031"/>
                    <a:pt x="15534" y="823085"/>
                  </a:cubicBezTo>
                  <a:cubicBezTo>
                    <a:pt x="5588" y="813139"/>
                    <a:pt x="0" y="799649"/>
                    <a:pt x="0" y="785583"/>
                  </a:cubicBezTo>
                  <a:lnTo>
                    <a:pt x="0" y="53035"/>
                  </a:lnTo>
                  <a:cubicBezTo>
                    <a:pt x="0" y="38969"/>
                    <a:pt x="5588" y="25480"/>
                    <a:pt x="15534" y="15534"/>
                  </a:cubicBezTo>
                  <a:cubicBezTo>
                    <a:pt x="25480" y="5588"/>
                    <a:pt x="38969" y="0"/>
                    <a:pt x="53035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2350669"/>
            <a:ext cx="4525275" cy="4587081"/>
            <a:chOff x="0" y="0"/>
            <a:chExt cx="626444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t="-1055" b="-2223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04872" y="8638289"/>
            <a:ext cx="4421837" cy="860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073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</a:t>
            </a:r>
            <a:r>
              <a:rPr lang="en-US" sz="2073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ross358@marshall.edu</a:t>
            </a:r>
          </a:p>
          <a:p>
            <a:pPr algn="ctr">
              <a:lnSpc>
                <a:spcPts val="3359"/>
              </a:lnSpc>
            </a:pPr>
            <a:r>
              <a:rPr lang="en-US" sz="2073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2073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304-696-2344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2873" y="7170566"/>
            <a:ext cx="4433136" cy="807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9"/>
              </a:lnSpc>
            </a:pPr>
            <a:r>
              <a:rPr lang="en-US" sz="2783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Amara Ross,</a:t>
            </a:r>
          </a:p>
          <a:p>
            <a:pPr algn="ctr">
              <a:lnSpc>
                <a:spcPts val="2701"/>
              </a:lnSpc>
            </a:pPr>
            <a:r>
              <a:rPr lang="en-US" sz="2251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Grants Accountant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61264" y="2207794"/>
            <a:ext cx="5965471" cy="6944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4"/>
              </a:lnSpc>
            </a:pPr>
            <a:r>
              <a:rPr lang="en-US" sz="2200" b="1" spc="-66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Agency Allocations: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American Friends Service Committee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American Physiology Society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Cabell County Board of Education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City of Huntington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Dept of Justice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Ebenezer Medical Outreach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Fayette County Schools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Florida International University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High Rocks Education Corporation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IGTS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IPS Heart 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Justice and Community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Marshall University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Milan Puskar Foundation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MU Foundation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676741" y="2372658"/>
            <a:ext cx="7013105" cy="6407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NACDS Foundation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National Assoc. of Chronic Disease Directors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National Endowment for the Arts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South Dakota Dept of Public Safety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University of Chicago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University of Illinois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University of Texas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University of Utah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US DOS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Virginia Commonwealth University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Division of Administration Services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Health Right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 Higher Education Policy Commission (HEPC)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WVU</a:t>
            </a:r>
          </a:p>
          <a:p>
            <a:pPr marL="474981" lvl="1" indent="-237491" algn="l">
              <a:lnSpc>
                <a:spcPts val="3410"/>
              </a:lnSpc>
              <a:buFont typeface="Arial"/>
              <a:buChar char="•"/>
            </a:pPr>
            <a:r>
              <a:rPr lang="en-US" sz="2200" spc="-66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WVU Research Corporation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6463712" y="5553940"/>
            <a:ext cx="4459411" cy="4173009"/>
            <a:chOff x="0" y="0"/>
            <a:chExt cx="896175" cy="8386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53819" y="0"/>
                  </a:moveTo>
                  <a:lnTo>
                    <a:pt x="842356" y="0"/>
                  </a:lnTo>
                  <a:cubicBezTo>
                    <a:pt x="856630" y="0"/>
                    <a:pt x="870319" y="5670"/>
                    <a:pt x="880412" y="15763"/>
                  </a:cubicBezTo>
                  <a:cubicBezTo>
                    <a:pt x="890504" y="25856"/>
                    <a:pt x="896175" y="39545"/>
                    <a:pt x="896175" y="53819"/>
                  </a:cubicBezTo>
                  <a:lnTo>
                    <a:pt x="896175" y="784800"/>
                  </a:lnTo>
                  <a:cubicBezTo>
                    <a:pt x="896175" y="814523"/>
                    <a:pt x="872079" y="838618"/>
                    <a:pt x="842356" y="838618"/>
                  </a:cubicBezTo>
                  <a:lnTo>
                    <a:pt x="53819" y="838618"/>
                  </a:lnTo>
                  <a:cubicBezTo>
                    <a:pt x="24095" y="838618"/>
                    <a:pt x="0" y="814523"/>
                    <a:pt x="0" y="784800"/>
                  </a:cubicBezTo>
                  <a:lnTo>
                    <a:pt x="0" y="53819"/>
                  </a:lnTo>
                  <a:cubicBezTo>
                    <a:pt x="0" y="24095"/>
                    <a:pt x="24095" y="0"/>
                    <a:pt x="53819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63712" y="2381305"/>
            <a:ext cx="4459411" cy="4520318"/>
            <a:chOff x="0" y="0"/>
            <a:chExt cx="626444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t="-1775" b="-177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18711" y="687781"/>
            <a:ext cx="14977454" cy="74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Student Worker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38775" y="8575470"/>
            <a:ext cx="4357479" cy="438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0"/>
              </a:lnSpc>
            </a:pPr>
            <a:r>
              <a:rPr lang="en-US" sz="2043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</a:t>
            </a:r>
            <a:r>
              <a:rPr lang="en-US" sz="2043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bolles1@marshall.edu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66368" y="7132782"/>
            <a:ext cx="4368614" cy="800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1"/>
              </a:lnSpc>
            </a:pPr>
            <a:r>
              <a:rPr lang="en-US" sz="2742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Sierra Bolles,</a:t>
            </a:r>
          </a:p>
          <a:p>
            <a:pPr algn="ctr">
              <a:lnSpc>
                <a:spcPts val="2662"/>
              </a:lnSpc>
            </a:pPr>
            <a:r>
              <a:rPr lang="en-US" sz="2218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Student Worker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4151041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4378724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2"/>
                </a:lnTo>
                <a:lnTo>
                  <a:pt x="0" y="1529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4875064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Understanding Your Award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8711" y="2532566"/>
            <a:ext cx="11666236" cy="6333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8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Responsible for:</a:t>
            </a:r>
          </a:p>
          <a:p>
            <a:pPr algn="l">
              <a:lnSpc>
                <a:spcPts val="5048"/>
              </a:lnSpc>
            </a:pPr>
            <a:endParaRPr lang="en-US" sz="2699" b="1" spc="-80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582928" lvl="1" indent="-291464" algn="l">
              <a:lnSpc>
                <a:spcPts val="504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Reviewing and tracking project expenditures ​</a:t>
            </a:r>
          </a:p>
          <a:p>
            <a:pPr marL="582928" lvl="1" indent="-291464" algn="l">
              <a:lnSpc>
                <a:spcPts val="504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Providing required cost share documentation ​</a:t>
            </a:r>
          </a:p>
          <a:p>
            <a:pPr marL="582928" lvl="1" indent="-291464" algn="l">
              <a:lnSpc>
                <a:spcPts val="504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Identifying and submitting final project expenses by the notice due date​</a:t>
            </a:r>
          </a:p>
          <a:p>
            <a:pPr marL="582928" lvl="1" indent="-291464" algn="l">
              <a:lnSpc>
                <a:spcPts val="504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Responding to requests related to invoicing and reporting ​</a:t>
            </a:r>
          </a:p>
          <a:p>
            <a:pPr marL="582928" lvl="1" indent="-291464" algn="l">
              <a:lnSpc>
                <a:spcPts val="504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Submitting progress reports directly to the agency, when applicable ​</a:t>
            </a:r>
          </a:p>
          <a:p>
            <a:pPr marL="582928" lvl="1" indent="-291464" algn="l">
              <a:lnSpc>
                <a:spcPts val="504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Submitting progress reports to A/R contact to be submitted with financials by the requested deadline​</a:t>
            </a:r>
          </a:p>
          <a:p>
            <a:pPr marL="582928" lvl="1" indent="-291464" algn="l">
              <a:lnSpc>
                <a:spcPts val="504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Informing A/R of transfers, errors or corrections to fund revenue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845362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Principal Investigators (PIs)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7761" y="2675441"/>
            <a:ext cx="14743816" cy="4878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Responsible for:</a:t>
            </a:r>
          </a:p>
          <a:p>
            <a:pPr algn="l">
              <a:lnSpc>
                <a:spcPts val="3509"/>
              </a:lnSpc>
            </a:pPr>
            <a:endParaRPr lang="en-US" sz="2699" b="1" spc="-80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582928" lvl="1" indent="-291464" algn="l">
              <a:lnSpc>
                <a:spcPts val="458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Award setup in Cayuse Grants System and Banner Financial Management system</a:t>
            </a:r>
          </a:p>
          <a:p>
            <a:pPr marL="582928" lvl="1" indent="-291464" algn="l">
              <a:lnSpc>
                <a:spcPts val="458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Point of contact for PI for questions pertaining to awarded grant funds</a:t>
            </a:r>
          </a:p>
          <a:p>
            <a:pPr marL="582928" lvl="1" indent="-291464" algn="l">
              <a:lnSpc>
                <a:spcPts val="458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Review and approve all expense allocations</a:t>
            </a:r>
          </a:p>
          <a:p>
            <a:pPr marL="582928" lvl="1" indent="-291464" algn="l">
              <a:lnSpc>
                <a:spcPts val="458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Liaison between PI and Funding Agency once award is issued</a:t>
            </a:r>
          </a:p>
          <a:p>
            <a:pPr marL="582928" lvl="1" indent="-291464" algn="l">
              <a:lnSpc>
                <a:spcPts val="458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Assist with modification of award budget, such as</a:t>
            </a:r>
          </a:p>
          <a:p>
            <a:pPr marL="1165857" lvl="2" indent="-388619" algn="l">
              <a:lnSpc>
                <a:spcPts val="4589"/>
              </a:lnSpc>
              <a:buFont typeface="Arial"/>
              <a:buChar char="⚬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Re-budgeting</a:t>
            </a:r>
          </a:p>
          <a:p>
            <a:pPr marL="1165857" lvl="2" indent="-388619" algn="l">
              <a:lnSpc>
                <a:spcPts val="4589"/>
              </a:lnSpc>
              <a:buFont typeface="Arial"/>
              <a:buChar char="⚬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Expense transfers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845362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Compliance Department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8711" y="2675441"/>
            <a:ext cx="16540589" cy="6061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Every sponsored award is different. Before the first invoice is submitted or the first expense is charged, the award documents should be reviewed to determine: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582928" lvl="1" indent="-291464" algn="l">
              <a:lnSpc>
                <a:spcPts val="450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How and when the sponsor pays</a:t>
            </a:r>
          </a:p>
          <a:p>
            <a:pPr marL="582928" lvl="1" indent="-291464" algn="l">
              <a:lnSpc>
                <a:spcPts val="450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What costs are allowable</a:t>
            </a:r>
          </a:p>
          <a:p>
            <a:pPr marL="582928" lvl="1" indent="-291464" algn="l">
              <a:lnSpc>
                <a:spcPts val="450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Invoice frequency</a:t>
            </a:r>
          </a:p>
          <a:p>
            <a:pPr marL="582928" lvl="1" indent="-291464" algn="l">
              <a:lnSpc>
                <a:spcPts val="450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When grant financial reports are due</a:t>
            </a:r>
          </a:p>
          <a:p>
            <a:pPr marL="582928" lvl="1" indent="-291464" algn="l">
              <a:lnSpc>
                <a:spcPts val="450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Whether cost share is required</a:t>
            </a:r>
          </a:p>
          <a:p>
            <a:pPr marL="582928" lvl="1" indent="-291464" algn="l">
              <a:lnSpc>
                <a:spcPts val="4508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Any restrictions that may impact spending or reimbursement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Key Message: </a:t>
            </a: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award document is the roadmap for financial management throughout the life of the project.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7240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Why Understanding Your Award Matters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4151041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4378724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2"/>
                </a:lnTo>
                <a:lnTo>
                  <a:pt x="0" y="1529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08848" y="48388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Key Documents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2577" y="4843321"/>
            <a:ext cx="2673375" cy="2501679"/>
            <a:chOff x="0" y="0"/>
            <a:chExt cx="896175" cy="8386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89774" y="0"/>
                  </a:moveTo>
                  <a:lnTo>
                    <a:pt x="806401" y="0"/>
                  </a:lnTo>
                  <a:cubicBezTo>
                    <a:pt x="830210" y="0"/>
                    <a:pt x="853045" y="9458"/>
                    <a:pt x="869880" y="26294"/>
                  </a:cubicBezTo>
                  <a:cubicBezTo>
                    <a:pt x="886716" y="43130"/>
                    <a:pt x="896175" y="65964"/>
                    <a:pt x="896175" y="89774"/>
                  </a:cubicBezTo>
                  <a:lnTo>
                    <a:pt x="896175" y="748845"/>
                  </a:lnTo>
                  <a:cubicBezTo>
                    <a:pt x="896175" y="772654"/>
                    <a:pt x="886716" y="795488"/>
                    <a:pt x="869880" y="812324"/>
                  </a:cubicBezTo>
                  <a:cubicBezTo>
                    <a:pt x="853045" y="829160"/>
                    <a:pt x="830210" y="838618"/>
                    <a:pt x="806401" y="838618"/>
                  </a:cubicBezTo>
                  <a:lnTo>
                    <a:pt x="89774" y="838618"/>
                  </a:lnTo>
                  <a:cubicBezTo>
                    <a:pt x="65964" y="838618"/>
                    <a:pt x="43130" y="829160"/>
                    <a:pt x="26294" y="812324"/>
                  </a:cubicBezTo>
                  <a:cubicBezTo>
                    <a:pt x="9458" y="795488"/>
                    <a:pt x="0" y="772654"/>
                    <a:pt x="0" y="748845"/>
                  </a:cubicBezTo>
                  <a:lnTo>
                    <a:pt x="0" y="89774"/>
                  </a:lnTo>
                  <a:cubicBezTo>
                    <a:pt x="0" y="65964"/>
                    <a:pt x="9458" y="43130"/>
                    <a:pt x="26294" y="26294"/>
                  </a:cubicBezTo>
                  <a:cubicBezTo>
                    <a:pt x="43130" y="9458"/>
                    <a:pt x="65964" y="0"/>
                    <a:pt x="89774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2577" y="2941357"/>
            <a:ext cx="2673375" cy="2709888"/>
            <a:chOff x="0" y="0"/>
            <a:chExt cx="626444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7872" t="-5729" r="-6391" b="-35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71831" y="6658442"/>
            <a:ext cx="2618942" cy="51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wood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@marshall.edu</a:t>
            </a:r>
          </a:p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304-696-2829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7009" y="5701119"/>
            <a:ext cx="2618942" cy="670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3"/>
              </a:lnSpc>
            </a:pPr>
            <a:r>
              <a:rPr lang="en-US" sz="1644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Jennifer Wood,</a:t>
            </a:r>
          </a:p>
          <a:p>
            <a:pPr algn="ctr">
              <a:lnSpc>
                <a:spcPts val="1595"/>
              </a:lnSpc>
            </a:pPr>
            <a:r>
              <a:rPr lang="en-US" sz="132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CFO &amp; Associate Vice President  for Finance and Compliance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320703" y="4842678"/>
            <a:ext cx="2679199" cy="2501679"/>
            <a:chOff x="0" y="0"/>
            <a:chExt cx="898127" cy="8386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98127" cy="838618"/>
            </a:xfrm>
            <a:custGeom>
              <a:avLst/>
              <a:gdLst/>
              <a:ahLst/>
              <a:cxnLst/>
              <a:rect l="l" t="t" r="r" b="b"/>
              <a:pathLst>
                <a:path w="898127" h="838618">
                  <a:moveTo>
                    <a:pt x="89579" y="0"/>
                  </a:moveTo>
                  <a:lnTo>
                    <a:pt x="808548" y="0"/>
                  </a:lnTo>
                  <a:cubicBezTo>
                    <a:pt x="832306" y="0"/>
                    <a:pt x="855091" y="9438"/>
                    <a:pt x="871890" y="26237"/>
                  </a:cubicBezTo>
                  <a:cubicBezTo>
                    <a:pt x="888689" y="43036"/>
                    <a:pt x="898127" y="65821"/>
                    <a:pt x="898127" y="89579"/>
                  </a:cubicBezTo>
                  <a:lnTo>
                    <a:pt x="898127" y="749040"/>
                  </a:lnTo>
                  <a:cubicBezTo>
                    <a:pt x="898127" y="772797"/>
                    <a:pt x="888689" y="795582"/>
                    <a:pt x="871890" y="812381"/>
                  </a:cubicBezTo>
                  <a:cubicBezTo>
                    <a:pt x="855091" y="829181"/>
                    <a:pt x="832306" y="838618"/>
                    <a:pt x="808548" y="838618"/>
                  </a:cubicBezTo>
                  <a:lnTo>
                    <a:pt x="89579" y="838618"/>
                  </a:lnTo>
                  <a:cubicBezTo>
                    <a:pt x="65821" y="838618"/>
                    <a:pt x="43036" y="829181"/>
                    <a:pt x="26237" y="812381"/>
                  </a:cubicBezTo>
                  <a:cubicBezTo>
                    <a:pt x="9438" y="795582"/>
                    <a:pt x="0" y="772797"/>
                    <a:pt x="0" y="749040"/>
                  </a:cubicBezTo>
                  <a:lnTo>
                    <a:pt x="0" y="89579"/>
                  </a:lnTo>
                  <a:cubicBezTo>
                    <a:pt x="0" y="65821"/>
                    <a:pt x="9438" y="43036"/>
                    <a:pt x="26237" y="26237"/>
                  </a:cubicBezTo>
                  <a:cubicBezTo>
                    <a:pt x="43036" y="9438"/>
                    <a:pt x="65821" y="0"/>
                    <a:pt x="89579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898127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26527" y="2940714"/>
            <a:ext cx="2673375" cy="2709888"/>
            <a:chOff x="0" y="0"/>
            <a:chExt cx="626444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l="-693" r="-6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380959" y="6657799"/>
            <a:ext cx="2618942" cy="51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dean22@marshall.edu</a:t>
            </a:r>
          </a:p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304-696-6321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85541" y="5791279"/>
            <a:ext cx="2618942" cy="68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3"/>
              </a:lnSpc>
            </a:pPr>
            <a:r>
              <a:rPr lang="en-US" sz="1644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Tina Dean,</a:t>
            </a:r>
          </a:p>
          <a:p>
            <a:pPr algn="ctr">
              <a:lnSpc>
                <a:spcPts val="1595"/>
              </a:lnSpc>
            </a:pPr>
            <a:r>
              <a:rPr lang="en-US" sz="132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Associate Director of A/R &amp; Financial Reporting</a:t>
            </a:r>
          </a:p>
        </p:txBody>
      </p:sp>
      <p:sp>
        <p:nvSpPr>
          <p:cNvPr id="16" name="AutoShape 16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755168" y="455557"/>
            <a:ext cx="10453821" cy="142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Accounts Receivable &amp; Financial Reporting Department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9223559" y="4844607"/>
            <a:ext cx="2680529" cy="2501679"/>
            <a:chOff x="0" y="0"/>
            <a:chExt cx="898573" cy="83861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98573" cy="838618"/>
            </a:xfrm>
            <a:custGeom>
              <a:avLst/>
              <a:gdLst/>
              <a:ahLst/>
              <a:cxnLst/>
              <a:rect l="l" t="t" r="r" b="b"/>
              <a:pathLst>
                <a:path w="898573" h="838618">
                  <a:moveTo>
                    <a:pt x="89534" y="0"/>
                  </a:moveTo>
                  <a:lnTo>
                    <a:pt x="809038" y="0"/>
                  </a:lnTo>
                  <a:cubicBezTo>
                    <a:pt x="858487" y="0"/>
                    <a:pt x="898573" y="40086"/>
                    <a:pt x="898573" y="89534"/>
                  </a:cubicBezTo>
                  <a:lnTo>
                    <a:pt x="898573" y="749084"/>
                  </a:lnTo>
                  <a:cubicBezTo>
                    <a:pt x="898573" y="798533"/>
                    <a:pt x="858487" y="838618"/>
                    <a:pt x="809038" y="838618"/>
                  </a:cubicBezTo>
                  <a:lnTo>
                    <a:pt x="89534" y="838618"/>
                  </a:lnTo>
                  <a:cubicBezTo>
                    <a:pt x="65788" y="838618"/>
                    <a:pt x="43015" y="829185"/>
                    <a:pt x="26224" y="812394"/>
                  </a:cubicBezTo>
                  <a:cubicBezTo>
                    <a:pt x="9433" y="795604"/>
                    <a:pt x="0" y="772830"/>
                    <a:pt x="0" y="749084"/>
                  </a:cubicBezTo>
                  <a:lnTo>
                    <a:pt x="0" y="89534"/>
                  </a:lnTo>
                  <a:cubicBezTo>
                    <a:pt x="0" y="65788"/>
                    <a:pt x="9433" y="43015"/>
                    <a:pt x="26224" y="26224"/>
                  </a:cubicBezTo>
                  <a:cubicBezTo>
                    <a:pt x="43015" y="9433"/>
                    <a:pt x="65788" y="0"/>
                    <a:pt x="89534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76200"/>
              <a:ext cx="898573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230713" y="2942642"/>
            <a:ext cx="2673375" cy="2709888"/>
            <a:chOff x="0" y="0"/>
            <a:chExt cx="626444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5"/>
              <a:stretch>
                <a:fillRect b="-2357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115961" y="4843964"/>
            <a:ext cx="2673375" cy="2501679"/>
            <a:chOff x="0" y="0"/>
            <a:chExt cx="896175" cy="8386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89774" y="0"/>
                  </a:moveTo>
                  <a:lnTo>
                    <a:pt x="806401" y="0"/>
                  </a:lnTo>
                  <a:cubicBezTo>
                    <a:pt x="830210" y="0"/>
                    <a:pt x="853045" y="9458"/>
                    <a:pt x="869880" y="26294"/>
                  </a:cubicBezTo>
                  <a:cubicBezTo>
                    <a:pt x="886716" y="43130"/>
                    <a:pt x="896175" y="65964"/>
                    <a:pt x="896175" y="89774"/>
                  </a:cubicBezTo>
                  <a:lnTo>
                    <a:pt x="896175" y="748845"/>
                  </a:lnTo>
                  <a:cubicBezTo>
                    <a:pt x="896175" y="772654"/>
                    <a:pt x="886716" y="795488"/>
                    <a:pt x="869880" y="812324"/>
                  </a:cubicBezTo>
                  <a:cubicBezTo>
                    <a:pt x="853045" y="829160"/>
                    <a:pt x="830210" y="838618"/>
                    <a:pt x="806401" y="838618"/>
                  </a:cubicBezTo>
                  <a:lnTo>
                    <a:pt x="89774" y="838618"/>
                  </a:lnTo>
                  <a:cubicBezTo>
                    <a:pt x="65964" y="838618"/>
                    <a:pt x="43130" y="829160"/>
                    <a:pt x="26294" y="812324"/>
                  </a:cubicBezTo>
                  <a:cubicBezTo>
                    <a:pt x="9458" y="795488"/>
                    <a:pt x="0" y="772654"/>
                    <a:pt x="0" y="748845"/>
                  </a:cubicBezTo>
                  <a:lnTo>
                    <a:pt x="0" y="89774"/>
                  </a:lnTo>
                  <a:cubicBezTo>
                    <a:pt x="0" y="65964"/>
                    <a:pt x="9458" y="43130"/>
                    <a:pt x="26294" y="26294"/>
                  </a:cubicBezTo>
                  <a:cubicBezTo>
                    <a:pt x="43130" y="9458"/>
                    <a:pt x="65964" y="0"/>
                    <a:pt x="89774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115961" y="2942000"/>
            <a:ext cx="2673375" cy="2709888"/>
            <a:chOff x="0" y="0"/>
            <a:chExt cx="6264440" cy="63500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t="-1521" b="-214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2160961" y="6659085"/>
            <a:ext cx="2612267" cy="51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hall183@marshall.edu</a:t>
            </a:r>
          </a:p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304-696-5201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177503" y="5790716"/>
            <a:ext cx="2618942" cy="475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3"/>
              </a:lnSpc>
            </a:pPr>
            <a:r>
              <a:rPr lang="en-US" sz="1644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Melissa Hall,</a:t>
            </a:r>
          </a:p>
          <a:p>
            <a:pPr algn="ctr">
              <a:lnSpc>
                <a:spcPts val="1595"/>
              </a:lnSpc>
            </a:pPr>
            <a:r>
              <a:rPr lang="en-US" sz="132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Grants Accountant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299967" y="6659727"/>
            <a:ext cx="2618942" cy="51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ashlyn.christian@marshall.edu</a:t>
            </a:r>
          </a:p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304-696-7320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285145" y="5800121"/>
            <a:ext cx="2618942" cy="475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3"/>
              </a:lnSpc>
            </a:pPr>
            <a:r>
              <a:rPr lang="en-US" sz="1644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Ashlyn Christian,</a:t>
            </a:r>
          </a:p>
          <a:p>
            <a:pPr algn="ctr">
              <a:lnSpc>
                <a:spcPts val="1595"/>
              </a:lnSpc>
            </a:pPr>
            <a:r>
              <a:rPr lang="en-US" sz="132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Senior Grants Accountant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3413431" y="4843964"/>
            <a:ext cx="2673375" cy="2501679"/>
            <a:chOff x="0" y="0"/>
            <a:chExt cx="896175" cy="8386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89774" y="0"/>
                  </a:moveTo>
                  <a:lnTo>
                    <a:pt x="806401" y="0"/>
                  </a:lnTo>
                  <a:cubicBezTo>
                    <a:pt x="830210" y="0"/>
                    <a:pt x="853045" y="9458"/>
                    <a:pt x="869880" y="26294"/>
                  </a:cubicBezTo>
                  <a:cubicBezTo>
                    <a:pt x="886716" y="43130"/>
                    <a:pt x="896175" y="65964"/>
                    <a:pt x="896175" y="89774"/>
                  </a:cubicBezTo>
                  <a:lnTo>
                    <a:pt x="896175" y="748845"/>
                  </a:lnTo>
                  <a:cubicBezTo>
                    <a:pt x="896175" y="772654"/>
                    <a:pt x="886716" y="795488"/>
                    <a:pt x="869880" y="812324"/>
                  </a:cubicBezTo>
                  <a:cubicBezTo>
                    <a:pt x="853045" y="829160"/>
                    <a:pt x="830210" y="838618"/>
                    <a:pt x="806401" y="838618"/>
                  </a:cubicBezTo>
                  <a:lnTo>
                    <a:pt x="89774" y="838618"/>
                  </a:lnTo>
                  <a:cubicBezTo>
                    <a:pt x="65964" y="838618"/>
                    <a:pt x="43130" y="829160"/>
                    <a:pt x="26294" y="812324"/>
                  </a:cubicBezTo>
                  <a:cubicBezTo>
                    <a:pt x="9458" y="795488"/>
                    <a:pt x="0" y="772654"/>
                    <a:pt x="0" y="748845"/>
                  </a:cubicBezTo>
                  <a:lnTo>
                    <a:pt x="0" y="89774"/>
                  </a:lnTo>
                  <a:cubicBezTo>
                    <a:pt x="0" y="65964"/>
                    <a:pt x="9458" y="43130"/>
                    <a:pt x="26294" y="26294"/>
                  </a:cubicBezTo>
                  <a:cubicBezTo>
                    <a:pt x="43130" y="9458"/>
                    <a:pt x="65964" y="0"/>
                    <a:pt x="89774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3413431" y="2942000"/>
            <a:ext cx="2673375" cy="2709888"/>
            <a:chOff x="0" y="0"/>
            <a:chExt cx="6264440" cy="6350000"/>
          </a:xfrm>
        </p:grpSpPr>
        <p:sp>
          <p:nvSpPr>
            <p:cNvPr id="37" name="Freeform 37"/>
            <p:cNvSpPr/>
            <p:nvPr/>
          </p:nvSpPr>
          <p:spPr>
            <a:xfrm flipH="1"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6264440" y="5955030"/>
                  </a:moveTo>
                  <a:lnTo>
                    <a:pt x="6264440" y="394970"/>
                  </a:lnTo>
                  <a:cubicBezTo>
                    <a:pt x="6264440" y="176530"/>
                    <a:pt x="6090289" y="0"/>
                    <a:pt x="5874792" y="0"/>
                  </a:cubicBezTo>
                  <a:lnTo>
                    <a:pt x="388395" y="0"/>
                  </a:lnTo>
                  <a:cubicBezTo>
                    <a:pt x="174151" y="0"/>
                    <a:pt x="0" y="176530"/>
                    <a:pt x="0" y="394970"/>
                  </a:cubicBezTo>
                  <a:lnTo>
                    <a:pt x="0" y="5956300"/>
                  </a:lnTo>
                  <a:cubicBezTo>
                    <a:pt x="0" y="6174740"/>
                    <a:pt x="174151" y="6351270"/>
                    <a:pt x="389648" y="6351270"/>
                  </a:cubicBezTo>
                  <a:lnTo>
                    <a:pt x="5874792" y="6351270"/>
                  </a:lnTo>
                  <a:cubicBezTo>
                    <a:pt x="6090289" y="6350000"/>
                    <a:pt x="6264440" y="6173470"/>
                    <a:pt x="6264440" y="5955030"/>
                  </a:cubicBezTo>
                  <a:close/>
                </a:path>
              </a:pathLst>
            </a:custGeom>
            <a:blipFill>
              <a:blip r:embed="rId7"/>
              <a:stretch>
                <a:fillRect t="-2119" b="-2117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3482685" y="6659085"/>
            <a:ext cx="2618942" cy="513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martinkr@marshall.edu</a:t>
            </a:r>
          </a:p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304-696-4665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467863" y="5799442"/>
            <a:ext cx="2618942" cy="475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3"/>
              </a:lnSpc>
            </a:pPr>
            <a:r>
              <a:rPr lang="en-US" sz="1644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Kristen Martin,</a:t>
            </a:r>
          </a:p>
          <a:p>
            <a:pPr algn="ctr">
              <a:lnSpc>
                <a:spcPts val="1595"/>
              </a:lnSpc>
            </a:pPr>
            <a:r>
              <a:rPr lang="en-US" sz="132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Senior Finance Officer 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15104939" y="4844607"/>
            <a:ext cx="2673375" cy="2501679"/>
            <a:chOff x="0" y="0"/>
            <a:chExt cx="896175" cy="83861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89774" y="0"/>
                  </a:moveTo>
                  <a:lnTo>
                    <a:pt x="806401" y="0"/>
                  </a:lnTo>
                  <a:cubicBezTo>
                    <a:pt x="830210" y="0"/>
                    <a:pt x="853045" y="9458"/>
                    <a:pt x="869880" y="26294"/>
                  </a:cubicBezTo>
                  <a:cubicBezTo>
                    <a:pt x="886716" y="43130"/>
                    <a:pt x="896175" y="65964"/>
                    <a:pt x="896175" y="89774"/>
                  </a:cubicBezTo>
                  <a:lnTo>
                    <a:pt x="896175" y="748845"/>
                  </a:lnTo>
                  <a:cubicBezTo>
                    <a:pt x="896175" y="772654"/>
                    <a:pt x="886716" y="795488"/>
                    <a:pt x="869880" y="812324"/>
                  </a:cubicBezTo>
                  <a:cubicBezTo>
                    <a:pt x="853045" y="829160"/>
                    <a:pt x="830210" y="838618"/>
                    <a:pt x="806401" y="838618"/>
                  </a:cubicBezTo>
                  <a:lnTo>
                    <a:pt x="89774" y="838618"/>
                  </a:lnTo>
                  <a:cubicBezTo>
                    <a:pt x="65964" y="838618"/>
                    <a:pt x="43130" y="829160"/>
                    <a:pt x="26294" y="812324"/>
                  </a:cubicBezTo>
                  <a:cubicBezTo>
                    <a:pt x="9458" y="795488"/>
                    <a:pt x="0" y="772654"/>
                    <a:pt x="0" y="748845"/>
                  </a:cubicBezTo>
                  <a:lnTo>
                    <a:pt x="0" y="89774"/>
                  </a:lnTo>
                  <a:cubicBezTo>
                    <a:pt x="0" y="65964"/>
                    <a:pt x="9458" y="43130"/>
                    <a:pt x="26294" y="26294"/>
                  </a:cubicBezTo>
                  <a:cubicBezTo>
                    <a:pt x="43130" y="9458"/>
                    <a:pt x="65964" y="0"/>
                    <a:pt x="89774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5104939" y="2942642"/>
            <a:ext cx="2673375" cy="2709888"/>
            <a:chOff x="0" y="0"/>
            <a:chExt cx="6264440" cy="63500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8"/>
              <a:stretch>
                <a:fillRect t="-1055" b="-2223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15149939" y="6659727"/>
            <a:ext cx="2612267" cy="51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ross358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@marshall.edu</a:t>
            </a:r>
          </a:p>
          <a:p>
            <a:pPr algn="ctr">
              <a:lnSpc>
                <a:spcPts val="1984"/>
              </a:lnSpc>
            </a:pPr>
            <a:r>
              <a:rPr lang="en-US" sz="1225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1225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304-696-2344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5166481" y="5791359"/>
            <a:ext cx="2618942" cy="475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3"/>
              </a:lnSpc>
            </a:pPr>
            <a:r>
              <a:rPr lang="en-US" sz="1644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Amara Ross,</a:t>
            </a:r>
          </a:p>
          <a:p>
            <a:pPr algn="ctr">
              <a:lnSpc>
                <a:spcPts val="1595"/>
              </a:lnSpc>
            </a:pPr>
            <a:r>
              <a:rPr lang="en-US" sz="132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Grants Accountant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02577" y="8297122"/>
            <a:ext cx="14842335" cy="552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32"/>
              </a:lnSpc>
            </a:pPr>
            <a:r>
              <a:rPr lang="en-US" sz="3526" b="1">
                <a:solidFill>
                  <a:srgbClr val="03AC55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Departmental Email:</a:t>
            </a:r>
            <a:r>
              <a:rPr lang="en-US" sz="3526">
                <a:solidFill>
                  <a:srgbClr val="03AC5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MURC_Grants_Accounting@marshall.edu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8711" y="2393063"/>
            <a:ext cx="7160958" cy="6248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9"/>
              </a:lnSpc>
            </a:pPr>
            <a:r>
              <a:rPr lang="en-US" sz="2599" b="1" spc="-77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Purpose</a:t>
            </a:r>
          </a:p>
          <a:p>
            <a:pPr algn="l">
              <a:lnSpc>
                <a:spcPts val="3379"/>
              </a:lnSpc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algn="l">
              <a:lnSpc>
                <a:spcPts val="3379"/>
              </a:lnSpc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official notification that funding has been awarded.</a:t>
            </a:r>
          </a:p>
          <a:p>
            <a:pPr algn="l">
              <a:lnSpc>
                <a:spcPts val="3379"/>
              </a:lnSpc>
            </a:pPr>
            <a:endParaRPr lang="en-US" sz="2599" spc="-77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379"/>
              </a:lnSpc>
            </a:pPr>
            <a:r>
              <a:rPr lang="en-US" sz="2599" b="1" spc="-77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to Look For</a:t>
            </a:r>
          </a:p>
          <a:p>
            <a:pPr algn="just">
              <a:lnSpc>
                <a:spcPts val="4211"/>
              </a:lnSpc>
            </a:pPr>
            <a:endParaRPr lang="en-US" sz="2599" b="1" spc="-77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Award number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Sponsor name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Principal Investigator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Award amount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Budget period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Project period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7240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Notice of Award (NOA)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06422" y="5465345"/>
            <a:ext cx="7470880" cy="3176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 algn="l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Start and end dates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Invoice Frequency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Grant Financial Reporting schedule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Payment method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Sponsor contacts</a:t>
            </a:r>
          </a:p>
          <a:p>
            <a:pPr marL="561339" lvl="1" indent="-280669" algn="just">
              <a:lnSpc>
                <a:spcPts val="4211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Special restrictions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8711" y="2061468"/>
            <a:ext cx="16540589" cy="8225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Purpose</a:t>
            </a:r>
          </a:p>
          <a:p>
            <a:pPr algn="l">
              <a:lnSpc>
                <a:spcPts val="3249"/>
              </a:lnSpc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algn="l">
              <a:lnSpc>
                <a:spcPts val="3249"/>
              </a:lnSpc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legally binding agreement between the sponsor and the institution.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to Review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Scope of work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Payment schedule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Deliverables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Invoice instructions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Financial reporting requirements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Prior approval requirements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Closeout requirements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Billing address</a:t>
            </a:r>
          </a:p>
          <a:p>
            <a:pPr marL="539749" lvl="1" indent="-269875" algn="l">
              <a:lnSpc>
                <a:spcPts val="40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Required documentation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Why It Matters</a:t>
            </a:r>
          </a:p>
          <a:p>
            <a:pPr algn="l">
              <a:lnSpc>
                <a:spcPts val="3249"/>
              </a:lnSpc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Grant invoicing requirements are found here, not in the budget.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7240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Executed Agreement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8711" y="2383538"/>
            <a:ext cx="16540589" cy="7490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Purpose</a:t>
            </a: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Defines how project funds may be spent.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Review</a:t>
            </a:r>
          </a:p>
          <a:p>
            <a:pPr marL="582928" lvl="1" indent="-291464" algn="l">
              <a:lnSpc>
                <a:spcPts val="4373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Personnel</a:t>
            </a:r>
          </a:p>
          <a:p>
            <a:pPr marL="582928" lvl="1" indent="-291464" algn="l">
              <a:lnSpc>
                <a:spcPts val="4373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Fringe Benefits</a:t>
            </a:r>
          </a:p>
          <a:p>
            <a:pPr marL="582928" lvl="1" indent="-291464" algn="l">
              <a:lnSpc>
                <a:spcPts val="4373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Equipment</a:t>
            </a:r>
          </a:p>
          <a:p>
            <a:pPr marL="582928" lvl="1" indent="-291464" algn="l">
              <a:lnSpc>
                <a:spcPts val="4373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Supplies</a:t>
            </a:r>
          </a:p>
          <a:p>
            <a:pPr marL="582928" lvl="1" indent="-291464" algn="l">
              <a:lnSpc>
                <a:spcPts val="4373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Travel</a:t>
            </a:r>
          </a:p>
          <a:p>
            <a:pPr marL="582928" lvl="1" indent="-291464" algn="l">
              <a:lnSpc>
                <a:spcPts val="4373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Subawards</a:t>
            </a:r>
          </a:p>
          <a:p>
            <a:pPr marL="582928" lvl="1" indent="-291464" algn="l">
              <a:lnSpc>
                <a:spcPts val="4373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Indirect Costs</a:t>
            </a:r>
          </a:p>
          <a:p>
            <a:pPr marL="582928" lvl="1" indent="-291464" algn="l">
              <a:lnSpc>
                <a:spcPts val="4373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Cost Share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7240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Approved Budget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73705" y="2599292"/>
            <a:ext cx="16540589" cy="6252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May include:</a:t>
            </a:r>
          </a:p>
          <a:p>
            <a:pPr algn="l">
              <a:lnSpc>
                <a:spcPts val="3509"/>
              </a:lnSpc>
            </a:pPr>
            <a:endParaRPr lang="en-US" sz="2699" b="1" spc="-80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582928" lvl="1" indent="-291464" algn="l">
              <a:lnSpc>
                <a:spcPts val="4427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Allowable costs</a:t>
            </a:r>
          </a:p>
          <a:p>
            <a:pPr marL="582928" lvl="1" indent="-291464" algn="l">
              <a:lnSpc>
                <a:spcPts val="4427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Prior approval requirements</a:t>
            </a:r>
          </a:p>
          <a:p>
            <a:pPr marL="582928" lvl="1" indent="-291464" algn="l">
              <a:lnSpc>
                <a:spcPts val="4427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Carryforward authority</a:t>
            </a:r>
          </a:p>
          <a:p>
            <a:pPr marL="582928" lvl="1" indent="-291464" algn="l">
              <a:lnSpc>
                <a:spcPts val="4427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Equipment approvals</a:t>
            </a:r>
          </a:p>
          <a:p>
            <a:pPr marL="582928" lvl="1" indent="-291464" algn="l">
              <a:lnSpc>
                <a:spcPts val="4427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Procurement rules</a:t>
            </a:r>
          </a:p>
          <a:p>
            <a:pPr marL="582928" lvl="1" indent="-291464" algn="l">
              <a:lnSpc>
                <a:spcPts val="4427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Record retention</a:t>
            </a:r>
          </a:p>
          <a:p>
            <a:pPr marL="582928" lvl="1" indent="-291464" algn="l">
              <a:lnSpc>
                <a:spcPts val="4427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Audit requirements</a:t>
            </a:r>
          </a:p>
          <a:p>
            <a:pPr marL="582928" lvl="1" indent="-291464" algn="l">
              <a:lnSpc>
                <a:spcPts val="4427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Reporting deadlines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7240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Sponsor Terms &amp; Conditions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706205" y="2155850"/>
          <a:ext cx="16498708" cy="7839075"/>
        </p:xfrm>
        <a:graphic>
          <a:graphicData uri="http://schemas.openxmlformats.org/drawingml/2006/table">
            <a:tbl>
              <a:tblPr/>
              <a:tblGrid>
                <a:gridCol w="4063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1437">
                <a:tc>
                  <a:txBody>
                    <a:bodyPr/>
                    <a:lstStyle/>
                    <a:p>
                      <a:pPr algn="ctr">
                        <a:lnSpc>
                          <a:spcPts val="3107"/>
                        </a:lnSpc>
                        <a:defRPr/>
                      </a:pPr>
                      <a:r>
                        <a:rPr lang="en-US" sz="2219" b="1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Award Information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2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07"/>
                        </a:lnSpc>
                        <a:defRPr/>
                      </a:pPr>
                      <a:r>
                        <a:rPr lang="en-US" sz="2219" b="1">
                          <a:solidFill>
                            <a:srgbClr val="00000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Why It Matters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Project Start &amp; End Date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Determines when expenses may be incurred and invoiced.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Budget Period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Establishes the timeframe for financial reporting.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Funding Amount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Sets the maximum amount that can be invoiced.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Payment Method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Determines whether invoices, drawdowns, or milestone billing will be used.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Invoice Frequency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Indicates when invoices should be submitted.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Financial Reporting Schedule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Establishes reporting deadlines and required financial reports.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Cost Share Requirements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Identifies required institutional contributions that must be tracked and reported.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Sponsor Contacts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Provides the appropriate contact for billing questions and invoice submission.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75293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Special Terms &amp; Conditions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May include additional approvals, spending restrictions, or reporting obligations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791033" y="687781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Key Award Information That Drives Invoicing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73705" y="2599292"/>
            <a:ext cx="16540589" cy="7452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Cost Reimbursement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Sponsor reimburses actual expenditures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Requires supporting documentation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Most common for federal awards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Fixed Price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Payments based on milestones or schedules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Less emphasis on detailed expense reimbursement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Advance Payment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Funds received before expenditures occur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Requires careful financial management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Letter of Credit / Drawdown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Federal reimbursement systems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Funds drawn as expenses are incurred on periodic basis (monthly, quarterly, or final)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7240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Understanding Payment Terms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73705" y="2599292"/>
            <a:ext cx="16540589" cy="57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Financial Reports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Monthly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Quarterly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Semi-Annual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Annual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Final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Technical Reports</a:t>
            </a: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Completed by the PI and often required before final payment.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Progress Reports</a:t>
            </a: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Will affect continued funding or reimbursement and add to the outstanding collection for MURC based on incomplete submissions and compliance.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7240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Understanding Reporting Requirements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73705" y="2599292"/>
            <a:ext cx="16540589" cy="701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Some awards contain unique requirements that affect financial management.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Examples include: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Spending restrictions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Prior approval for rebudgeting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Equipment purchase limitations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Foreign travel approval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Participant support restrictions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Cost share commitments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Match documentation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Program income requirements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Subaward approval requirements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Key Message:</a:t>
            </a: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Always review the "Special Terms and Conditions" section before charging expenses or submitting invoices.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91033" y="72402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Special Award Conditions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4151041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4378724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2"/>
                </a:lnTo>
                <a:lnTo>
                  <a:pt x="0" y="15295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4875064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How Sponsors Pay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0779611" y="3405063"/>
            <a:ext cx="8244311" cy="5853237"/>
            <a:chOff x="0" y="0"/>
            <a:chExt cx="2171341" cy="15415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71341" cy="1541593"/>
            </a:xfrm>
            <a:custGeom>
              <a:avLst/>
              <a:gdLst/>
              <a:ahLst/>
              <a:cxnLst/>
              <a:rect l="l" t="t" r="r" b="b"/>
              <a:pathLst>
                <a:path w="2171341" h="1541593">
                  <a:moveTo>
                    <a:pt x="47892" y="0"/>
                  </a:moveTo>
                  <a:lnTo>
                    <a:pt x="2123449" y="0"/>
                  </a:lnTo>
                  <a:cubicBezTo>
                    <a:pt x="2136151" y="0"/>
                    <a:pt x="2148332" y="5046"/>
                    <a:pt x="2157314" y="14027"/>
                  </a:cubicBezTo>
                  <a:cubicBezTo>
                    <a:pt x="2166295" y="23009"/>
                    <a:pt x="2171341" y="35190"/>
                    <a:pt x="2171341" y="47892"/>
                  </a:cubicBezTo>
                  <a:lnTo>
                    <a:pt x="2171341" y="1493701"/>
                  </a:lnTo>
                  <a:cubicBezTo>
                    <a:pt x="2171341" y="1506403"/>
                    <a:pt x="2166295" y="1518584"/>
                    <a:pt x="2157314" y="1527566"/>
                  </a:cubicBezTo>
                  <a:cubicBezTo>
                    <a:pt x="2148332" y="1536547"/>
                    <a:pt x="2136151" y="1541593"/>
                    <a:pt x="2123449" y="1541593"/>
                  </a:cubicBezTo>
                  <a:lnTo>
                    <a:pt x="47892" y="1541593"/>
                  </a:lnTo>
                  <a:cubicBezTo>
                    <a:pt x="35190" y="1541593"/>
                    <a:pt x="23009" y="1536547"/>
                    <a:pt x="14027" y="1527566"/>
                  </a:cubicBezTo>
                  <a:cubicBezTo>
                    <a:pt x="5046" y="1518584"/>
                    <a:pt x="0" y="1506403"/>
                    <a:pt x="0" y="1493701"/>
                  </a:cubicBezTo>
                  <a:lnTo>
                    <a:pt x="0" y="47892"/>
                  </a:lnTo>
                  <a:cubicBezTo>
                    <a:pt x="0" y="35190"/>
                    <a:pt x="5046" y="23009"/>
                    <a:pt x="14027" y="14027"/>
                  </a:cubicBezTo>
                  <a:cubicBezTo>
                    <a:pt x="23009" y="5046"/>
                    <a:pt x="35190" y="0"/>
                    <a:pt x="47892" y="0"/>
                  </a:cubicBezTo>
                  <a:close/>
                </a:path>
              </a:pathLst>
            </a:custGeom>
            <a:solidFill>
              <a:srgbClr val="C5E2C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171341" cy="1589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18711" y="2231069"/>
            <a:ext cx="9115891" cy="736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is it?</a:t>
            </a:r>
          </a:p>
          <a:p>
            <a:pPr algn="l">
              <a:lnSpc>
                <a:spcPts val="3249"/>
              </a:lnSpc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sponsor agrees to pay a predetermined amount, regardless of the institution's actual expenditures.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Payment may occur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Monthly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Quarterly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At project completion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After a specific deliverable is completed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Characteristics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Payment amount is predetermined.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Expenses are not typically submitted with the invoice.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Institution assumes greater financial risk if costs exceed the award amount.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Efficient project management is important to remain within budget.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Multi-revenue Source agreements are common (Fed/ State)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8711" y="845362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Payment Method 1: Fixed-Price Agreements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45123" y="3890971"/>
            <a:ext cx="6183236" cy="4912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  <a:spcBef>
                <a:spcPct val="0"/>
              </a:spcBef>
            </a:pPr>
            <a:r>
              <a:rPr lang="en-US" sz="2499" b="1" u="none" strike="noStrike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Example:</a:t>
            </a:r>
          </a:p>
          <a:p>
            <a:pPr algn="l">
              <a:lnSpc>
                <a:spcPts val="3249"/>
              </a:lnSpc>
              <a:spcBef>
                <a:spcPct val="0"/>
              </a:spcBef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 award agreement is fixed at $50,000 for the project scope of work. The PI spends $52,000 in project expenditures.</a:t>
            </a:r>
          </a:p>
          <a:p>
            <a:pPr algn="l">
              <a:lnSpc>
                <a:spcPts val="3249"/>
              </a:lnSpc>
              <a:spcBef>
                <a:spcPct val="0"/>
              </a:spcBef>
            </a:pPr>
            <a:endParaRPr lang="en-US" sz="2499" u="none" strike="noStrike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  <a:spcBef>
                <a:spcPct val="0"/>
              </a:spcBef>
            </a:pPr>
            <a:r>
              <a:rPr lang="en-US" sz="2499" b="1" u="none" strike="noStrike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Revenue Invoiced: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A/R dept is held to invoice the fixed price of $50,000.​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Dept/PI will be tasked with transferring the uncollected $2,000 of expense.</a:t>
            </a:r>
          </a:p>
          <a:p>
            <a:pPr algn="l">
              <a:lnSpc>
                <a:spcPts val="3249"/>
              </a:lnSpc>
              <a:spcBef>
                <a:spcPct val="0"/>
              </a:spcBef>
            </a:pPr>
            <a:endParaRPr lang="en-US" sz="2499" u="none" strike="noStrike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804917" y="1984917"/>
            <a:ext cx="5483083" cy="8302083"/>
          </a:xfrm>
          <a:custGeom>
            <a:avLst/>
            <a:gdLst/>
            <a:ahLst/>
            <a:cxnLst/>
            <a:rect l="l" t="t" r="r" b="b"/>
            <a:pathLst>
              <a:path w="5483083" h="8302083">
                <a:moveTo>
                  <a:pt x="0" y="0"/>
                </a:moveTo>
                <a:lnTo>
                  <a:pt x="5483083" y="0"/>
                </a:lnTo>
                <a:lnTo>
                  <a:pt x="5483083" y="8302083"/>
                </a:lnTo>
                <a:lnTo>
                  <a:pt x="0" y="83020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4795" r="-52252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49117" y="2582694"/>
            <a:ext cx="11577505" cy="5784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0"/>
              </a:lnSpc>
            </a:pPr>
            <a:r>
              <a:rPr lang="en-US" sz="2277" spc="-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Marshall University Research Corporation (MURC) accelerates the success of Marshall University personnel ​engaged in creative and research activities by providing exceptional expertise in grants and contracts ​administration. </a:t>
            </a:r>
          </a:p>
          <a:p>
            <a:pPr algn="l">
              <a:lnSpc>
                <a:spcPts val="2870"/>
              </a:lnSpc>
            </a:pPr>
            <a:endParaRPr lang="en-US" sz="2277" spc="-68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2870"/>
              </a:lnSpc>
            </a:pPr>
            <a:r>
              <a:rPr lang="en-US" sz="2277" spc="-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We ensure fiscal responsibility and accountability, promote research integrity and compliance, ​minimize administrative barriers, support economic development and community impact, deliver efficient and ​responsive service, and continuously improve our processes and systems, including the comprehensive ​management of grants accounts receivable to optimize funding utilization, transparency, and timely financial ​oversight. ​</a:t>
            </a:r>
          </a:p>
          <a:p>
            <a:pPr algn="l">
              <a:lnSpc>
                <a:spcPts val="2870"/>
              </a:lnSpc>
            </a:pPr>
            <a:endParaRPr lang="en-US" sz="2277" spc="-68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2870"/>
              </a:lnSpc>
            </a:pPr>
            <a:r>
              <a:rPr lang="en-US" sz="2277" spc="-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accounts receivable and grant financial reporting department acknowledges MURC’s role in managing ​incoming grant funds, ensuring tracking, collection, and financial accuracy and maintaining continuity from ​grant award through funds management, connecting accounts receivable with administrative support for ​grants and contracts. They will highlight  efficiency and adherence to compliance in financial processes ​relevant to accounts receivable and grant financial reporting.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9117" y="478064"/>
            <a:ext cx="14977454" cy="2114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Mission of Accounts Receivable </a:t>
            </a:r>
          </a:p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&amp; Financial Reporting Department</a:t>
            </a:r>
          </a:p>
          <a:p>
            <a:pPr algn="l">
              <a:lnSpc>
                <a:spcPts val="5418"/>
              </a:lnSpc>
            </a:pPr>
            <a:endParaRPr lang="en-US" sz="5764" b="1">
              <a:solidFill>
                <a:srgbClr val="FFFFFF"/>
              </a:solidFill>
              <a:latin typeface="Roboto Condensed Bold"/>
              <a:ea typeface="Roboto Condensed Bold"/>
              <a:cs typeface="Roboto Condensed Bold"/>
              <a:sym typeface="Roboto Condensed Bo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0779611" y="3405063"/>
            <a:ext cx="8244311" cy="5443767"/>
            <a:chOff x="0" y="0"/>
            <a:chExt cx="2171341" cy="143374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71341" cy="1433749"/>
            </a:xfrm>
            <a:custGeom>
              <a:avLst/>
              <a:gdLst/>
              <a:ahLst/>
              <a:cxnLst/>
              <a:rect l="l" t="t" r="r" b="b"/>
              <a:pathLst>
                <a:path w="2171341" h="1433749">
                  <a:moveTo>
                    <a:pt x="47892" y="0"/>
                  </a:moveTo>
                  <a:lnTo>
                    <a:pt x="2123449" y="0"/>
                  </a:lnTo>
                  <a:cubicBezTo>
                    <a:pt x="2136151" y="0"/>
                    <a:pt x="2148332" y="5046"/>
                    <a:pt x="2157314" y="14027"/>
                  </a:cubicBezTo>
                  <a:cubicBezTo>
                    <a:pt x="2166295" y="23009"/>
                    <a:pt x="2171341" y="35190"/>
                    <a:pt x="2171341" y="47892"/>
                  </a:cubicBezTo>
                  <a:lnTo>
                    <a:pt x="2171341" y="1385857"/>
                  </a:lnTo>
                  <a:cubicBezTo>
                    <a:pt x="2171341" y="1398559"/>
                    <a:pt x="2166295" y="1410741"/>
                    <a:pt x="2157314" y="1419722"/>
                  </a:cubicBezTo>
                  <a:cubicBezTo>
                    <a:pt x="2148332" y="1428704"/>
                    <a:pt x="2136151" y="1433749"/>
                    <a:pt x="2123449" y="1433749"/>
                  </a:cubicBezTo>
                  <a:lnTo>
                    <a:pt x="47892" y="1433749"/>
                  </a:lnTo>
                  <a:cubicBezTo>
                    <a:pt x="35190" y="1433749"/>
                    <a:pt x="23009" y="1428704"/>
                    <a:pt x="14027" y="1419722"/>
                  </a:cubicBezTo>
                  <a:cubicBezTo>
                    <a:pt x="5046" y="1410741"/>
                    <a:pt x="0" y="1398559"/>
                    <a:pt x="0" y="1385857"/>
                  </a:cubicBezTo>
                  <a:lnTo>
                    <a:pt x="0" y="47892"/>
                  </a:lnTo>
                  <a:cubicBezTo>
                    <a:pt x="0" y="35190"/>
                    <a:pt x="5046" y="23009"/>
                    <a:pt x="14027" y="14027"/>
                  </a:cubicBezTo>
                  <a:cubicBezTo>
                    <a:pt x="23009" y="5046"/>
                    <a:pt x="35190" y="0"/>
                    <a:pt x="47892" y="0"/>
                  </a:cubicBezTo>
                  <a:close/>
                </a:path>
              </a:pathLst>
            </a:custGeom>
            <a:solidFill>
              <a:srgbClr val="C5E2C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2171341" cy="14908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18711" y="2686972"/>
            <a:ext cx="9115891" cy="4501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is it?</a:t>
            </a:r>
          </a:p>
          <a:p>
            <a:pPr algn="l">
              <a:lnSpc>
                <a:spcPts val="3249"/>
              </a:lnSpc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sponsor reimburses the institution for actual allowable costs incurred during the project.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Characteristics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Expenses must occur before reimbursement.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Supporting documentation may be required.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Invoices are based on actual expenditures.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Budget monitoring is critical.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18711" y="845362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Payment Method 2: Cost Reimbursement Awards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45123" y="3616007"/>
            <a:ext cx="6183236" cy="5320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Example: </a:t>
            </a:r>
          </a:p>
          <a:p>
            <a:pPr algn="l">
              <a:lnSpc>
                <a:spcPts val="3249"/>
              </a:lnSpc>
              <a:spcBef>
                <a:spcPct val="0"/>
              </a:spcBef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 federal grant allows reimbursement for: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Salaries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Fringe benefits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Supplies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Travel</a:t>
            </a:r>
          </a:p>
          <a:p>
            <a:pPr algn="l">
              <a:lnSpc>
                <a:spcPts val="3249"/>
              </a:lnSpc>
              <a:spcBef>
                <a:spcPct val="0"/>
              </a:spcBef>
            </a:pPr>
            <a:endParaRPr lang="en-US" sz="2499" u="none" strike="noStrike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  <a:spcBef>
                <a:spcPct val="0"/>
              </a:spcBef>
            </a:pPr>
            <a:r>
              <a:rPr lang="en-US" sz="2499" b="1" u="none" strike="noStrike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Each month MURC: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AutoNum type="arabicPeriod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Reviews expenditures.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AutoNum type="arabicPeriod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Verifies allowability.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AutoNum type="arabicPeriod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Prepares an invoice.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AutoNum type="arabicPeriod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Requests reimbursement.</a:t>
            </a:r>
          </a:p>
          <a:p>
            <a:pPr algn="l">
              <a:lnSpc>
                <a:spcPts val="3249"/>
              </a:lnSpc>
              <a:spcBef>
                <a:spcPct val="0"/>
              </a:spcBef>
            </a:pPr>
            <a:endParaRPr lang="en-US" sz="2499" u="none" strike="noStrike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686972"/>
            <a:ext cx="9115891" cy="654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is it?</a:t>
            </a:r>
          </a:p>
          <a:p>
            <a:pPr algn="l">
              <a:lnSpc>
                <a:spcPts val="3249"/>
              </a:lnSpc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Instead of submitting an invoice, institutions request reimbursement directly from a federal payment system after allowable expenditures have been incurred.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Characteristics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Funds are requested electronically.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Each award is processed separately.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Requests must match actual expenditures.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Documentation must support every draw.</a:t>
            </a:r>
          </a:p>
          <a:p>
            <a:pPr marL="539749" lvl="1" indent="-269875" algn="l">
              <a:lnSpc>
                <a:spcPts val="3249"/>
              </a:lnSpc>
              <a:buFont typeface="Arial"/>
              <a:buChar char="•"/>
            </a:pPr>
            <a:r>
              <a:rPr lang="en-US" sz="2499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Justification is required for each budget line item. This may require the assistance of the PI to provide an explanation of the expense.</a:t>
            </a: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49"/>
              </a:lnSpc>
            </a:pPr>
            <a:endParaRPr lang="en-US" sz="2499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8711" y="852241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Payment Method 3: Federal Drawdowns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76064" y="4939361"/>
            <a:ext cx="6183236" cy="2044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  <a:spcBef>
                <a:spcPct val="0"/>
              </a:spcBef>
            </a:pPr>
            <a:r>
              <a:rPr lang="en-US" sz="2499" b="1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Examples</a:t>
            </a:r>
            <a:r>
              <a:rPr lang="en-US" sz="2499" b="1" u="none" strike="noStrike" spc="-74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include: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Payment Management System (PMS)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ASAP</a:t>
            </a:r>
          </a:p>
          <a:p>
            <a:pPr marL="539749" lvl="1" indent="-269875" algn="l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sz="2499" u="none" strike="noStrike" spc="-74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JustGrants</a:t>
            </a:r>
          </a:p>
          <a:p>
            <a:pPr algn="l">
              <a:lnSpc>
                <a:spcPts val="3249"/>
              </a:lnSpc>
              <a:spcBef>
                <a:spcPct val="0"/>
              </a:spcBef>
            </a:pPr>
            <a:endParaRPr lang="en-US" sz="2499" u="none" strike="noStrike" spc="-74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686972"/>
            <a:ext cx="15303139" cy="5167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9"/>
              </a:lnSpc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Some agreements pay only after specific project milestones have been achieved.</a:t>
            </a:r>
          </a:p>
          <a:p>
            <a:pPr algn="l">
              <a:lnSpc>
                <a:spcPts val="3379"/>
              </a:lnSpc>
            </a:pPr>
            <a:endParaRPr lang="en-US" sz="2599" spc="-77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379"/>
              </a:lnSpc>
            </a:pPr>
            <a:r>
              <a:rPr lang="en-US" sz="2599" b="1" spc="-77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Examples:</a:t>
            </a:r>
          </a:p>
          <a:p>
            <a:pPr marL="561339" lvl="1" indent="-280669" algn="l">
              <a:lnSpc>
                <a:spcPts val="337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Completion of participant enrollment</a:t>
            </a:r>
          </a:p>
          <a:p>
            <a:pPr marL="561339" lvl="1" indent="-280669" algn="l">
              <a:lnSpc>
                <a:spcPts val="337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Delivery of equipment</a:t>
            </a:r>
          </a:p>
          <a:p>
            <a:pPr marL="561339" lvl="1" indent="-280669" algn="l">
              <a:lnSpc>
                <a:spcPts val="337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Submission of a technical report</a:t>
            </a:r>
          </a:p>
          <a:p>
            <a:pPr marL="561339" lvl="1" indent="-280669" algn="l">
              <a:lnSpc>
                <a:spcPts val="337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Completion of a training program</a:t>
            </a:r>
          </a:p>
          <a:p>
            <a:pPr algn="l">
              <a:lnSpc>
                <a:spcPts val="3379"/>
              </a:lnSpc>
            </a:pPr>
            <a:endParaRPr lang="en-US" sz="2599" spc="-77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379"/>
              </a:lnSpc>
            </a:pPr>
            <a:endParaRPr lang="en-US" sz="2599" spc="-77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These awards require close coordination between the PI and MURC to ensure milestones are documented before requesting payment. No invoices can be submitted without the validation from the PI that a milestone has been met and the exact expenses incurred.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8711" y="852241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Payment Method 4: Milestone-Based Payments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07438" y="3681212"/>
            <a:ext cx="15303139" cy="1281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9"/>
              </a:lnSpc>
            </a:pPr>
            <a:r>
              <a:rPr lang="en-US" sz="2599" b="1" spc="-77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Documentation:</a:t>
            </a:r>
          </a:p>
          <a:p>
            <a:pPr marL="561339" lvl="1" indent="-280669" algn="l">
              <a:lnSpc>
                <a:spcPts val="337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Simple email to A/R contact</a:t>
            </a:r>
          </a:p>
          <a:p>
            <a:pPr marL="561339" lvl="1" indent="-280669" algn="l">
              <a:lnSpc>
                <a:spcPts val="337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Required Progress Report to support milestone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677447"/>
            <a:ext cx="15303139" cy="57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Participants should understand that payment schedules vary by sponsor.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Examples include: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Monthly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Quarterly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Semi-annually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Annually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Upon completion of deliverables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At project closeout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Understanding the payment schedule helps investigators anticipate when reimbursement will occur and avoid delays.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8711" y="832515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Payment Method 5: Payment Schedules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677447"/>
            <a:ext cx="16540589" cy="6137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Depending on the sponsor and payment method, documentation may include: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Grant financial reports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Expenditure reports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Payroll documentation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Cost share documentation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Technical or progress reports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Deliverable verification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Without complete documentation, sponsors may delay payment or reject invoices.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**The MURC A/R Dept. is soley responsible for submitting invoices, with documentation including cost share and progress reports. PI’s will receive copies (if applicable) upon completion, approval, and submission.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8711" y="842378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Supporting Documentation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4151041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4378724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2"/>
                </a:lnTo>
                <a:lnTo>
                  <a:pt x="0" y="15295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4983556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Grant Financial Reporting Requirements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677447"/>
            <a:ext cx="15303139" cy="4548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Grant financial reports communicate to the sponsor how awarded funds have been spent and demonstrate compliance with the terms and conditions of the award.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Accurate and timely reporting:</a:t>
            </a:r>
          </a:p>
          <a:p>
            <a:pPr marL="582928" lvl="1" indent="-291464" algn="l">
              <a:lnSpc>
                <a:spcPts val="4535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Supports continued funding</a:t>
            </a:r>
          </a:p>
          <a:p>
            <a:pPr marL="582928" lvl="1" indent="-291464" algn="l">
              <a:lnSpc>
                <a:spcPts val="4535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Ensures compliance with sponsor requirements</a:t>
            </a:r>
          </a:p>
          <a:p>
            <a:pPr marL="582928" lvl="1" indent="-291464" algn="l">
              <a:lnSpc>
                <a:spcPts val="4535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Prevents payment delays</a:t>
            </a:r>
          </a:p>
          <a:p>
            <a:pPr marL="582928" lvl="1" indent="-291464" algn="l">
              <a:lnSpc>
                <a:spcPts val="4535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Reduces audit risk</a:t>
            </a:r>
          </a:p>
          <a:p>
            <a:pPr marL="582928" lvl="1" indent="-291464" algn="l">
              <a:lnSpc>
                <a:spcPts val="4535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Facilitates successful award closeout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8711" y="842378"/>
            <a:ext cx="14977454" cy="74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Why Grant Financial Reporting Matters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156945"/>
            <a:ext cx="10157954" cy="789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endParaRPr/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Examples: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NIH, NSF, HRSA, Department of Justice, Department of Education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Typical Requirements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Monthly, quarterly, annual, and/or final financial reports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Detailed expenditure reporting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Federal Financial Report (SF-425), when required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Drawdowns based on actual expenditures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Strict adherence to federal regulations and award terms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Common Submission Systems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Payment Management System (PMS)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JustGrants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GrantSolutions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ASAP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Agency-specific portals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8711" y="467614"/>
            <a:ext cx="14977454" cy="1428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Grant Financial Reporting by Sponsor Type: </a:t>
            </a:r>
          </a:p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Federal Sponsors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779611" y="3405063"/>
            <a:ext cx="8244311" cy="3894376"/>
            <a:chOff x="0" y="0"/>
            <a:chExt cx="2171341" cy="10256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1341" cy="1025679"/>
            </a:xfrm>
            <a:custGeom>
              <a:avLst/>
              <a:gdLst/>
              <a:ahLst/>
              <a:cxnLst/>
              <a:rect l="l" t="t" r="r" b="b"/>
              <a:pathLst>
                <a:path w="2171341" h="1025679">
                  <a:moveTo>
                    <a:pt x="47892" y="0"/>
                  </a:moveTo>
                  <a:lnTo>
                    <a:pt x="2123449" y="0"/>
                  </a:lnTo>
                  <a:cubicBezTo>
                    <a:pt x="2136151" y="0"/>
                    <a:pt x="2148332" y="5046"/>
                    <a:pt x="2157314" y="14027"/>
                  </a:cubicBezTo>
                  <a:cubicBezTo>
                    <a:pt x="2166295" y="23009"/>
                    <a:pt x="2171341" y="35190"/>
                    <a:pt x="2171341" y="47892"/>
                  </a:cubicBezTo>
                  <a:lnTo>
                    <a:pt x="2171341" y="977787"/>
                  </a:lnTo>
                  <a:cubicBezTo>
                    <a:pt x="2171341" y="990489"/>
                    <a:pt x="2166295" y="1002670"/>
                    <a:pt x="2157314" y="1011652"/>
                  </a:cubicBezTo>
                  <a:cubicBezTo>
                    <a:pt x="2148332" y="1020633"/>
                    <a:pt x="2136151" y="1025679"/>
                    <a:pt x="2123449" y="1025679"/>
                  </a:cubicBezTo>
                  <a:lnTo>
                    <a:pt x="47892" y="1025679"/>
                  </a:lnTo>
                  <a:cubicBezTo>
                    <a:pt x="35190" y="1025679"/>
                    <a:pt x="23009" y="1020633"/>
                    <a:pt x="14027" y="1011652"/>
                  </a:cubicBezTo>
                  <a:cubicBezTo>
                    <a:pt x="5046" y="1002670"/>
                    <a:pt x="0" y="990489"/>
                    <a:pt x="0" y="977787"/>
                  </a:cubicBezTo>
                  <a:lnTo>
                    <a:pt x="0" y="47892"/>
                  </a:lnTo>
                  <a:cubicBezTo>
                    <a:pt x="0" y="35190"/>
                    <a:pt x="5046" y="23009"/>
                    <a:pt x="14027" y="14027"/>
                  </a:cubicBezTo>
                  <a:cubicBezTo>
                    <a:pt x="23009" y="5046"/>
                    <a:pt x="35190" y="0"/>
                    <a:pt x="47892" y="0"/>
                  </a:cubicBezTo>
                  <a:close/>
                </a:path>
              </a:pathLst>
            </a:custGeom>
            <a:solidFill>
              <a:srgbClr val="C5E2C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171341" cy="1082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345123" y="3606482"/>
            <a:ext cx="6183236" cy="3071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Example: </a:t>
            </a:r>
          </a:p>
          <a:p>
            <a:pPr algn="l">
              <a:lnSpc>
                <a:spcPts val="3509"/>
              </a:lnSpc>
            </a:pPr>
            <a:endParaRPr lang="en-US" sz="2699" b="1" spc="-80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l">
              <a:lnSpc>
                <a:spcPts val="3509"/>
              </a:lnSpc>
              <a:spcBef>
                <a:spcPct val="0"/>
              </a:spcBef>
            </a:pPr>
            <a:r>
              <a:rPr lang="en-US" sz="2699" u="none" strike="noStrike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 NIH award may require quarterly cash drawdowns through PMS and an annual SF-425 summarizing expenditures.</a:t>
            </a:r>
          </a:p>
          <a:p>
            <a:pPr algn="l">
              <a:lnSpc>
                <a:spcPts val="3509"/>
              </a:lnSpc>
              <a:spcBef>
                <a:spcPct val="0"/>
              </a:spcBef>
            </a:pPr>
            <a:endParaRPr lang="en-US" sz="2699" u="none" strike="noStrike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368850"/>
            <a:ext cx="10157954" cy="7307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endParaRPr/>
          </a:p>
          <a:p>
            <a:pPr algn="l">
              <a:lnSpc>
                <a:spcPts val="3639"/>
              </a:lnSpc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Examples: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State agencies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State commissions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Higher education systems</a:t>
            </a:r>
          </a:p>
          <a:p>
            <a:pPr algn="l">
              <a:lnSpc>
                <a:spcPts val="3639"/>
              </a:lnSpc>
            </a:pPr>
            <a:endParaRPr lang="en-US" sz="2799" spc="-83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639"/>
              </a:lnSpc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Typical Requirements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Monthly or quarterly invoices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Financial summaries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Supporting expenditure documentation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Budget-to-actual reports</a:t>
            </a:r>
          </a:p>
          <a:p>
            <a:pPr algn="l">
              <a:lnSpc>
                <a:spcPts val="3639"/>
              </a:lnSpc>
            </a:pPr>
            <a:endParaRPr lang="en-US" sz="2799" spc="-83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639"/>
              </a:lnSpc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Submission methods vary and may include: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Email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State grant portals</a:t>
            </a:r>
          </a:p>
          <a:p>
            <a:pPr marL="604518" lvl="1" indent="-302259" algn="l">
              <a:lnSpc>
                <a:spcPts val="36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Agency-specific forms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8711" y="467614"/>
            <a:ext cx="14977454" cy="1428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Grant Financial Reporting by Sponsor Type: </a:t>
            </a:r>
          </a:p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State Sponsors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469563"/>
            <a:ext cx="15264062" cy="5699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Examples: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Private foundations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Community foundations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Family foundations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Typical Requirements</a:t>
            </a: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Often less prescriptive than federal awards but may include: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Periodic financial summaries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Narrative progress reports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Final financial report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Budget comparison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Some foundations request reimbursement invoices, while others provide scheduled payments.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8711" y="467614"/>
            <a:ext cx="14977454" cy="1428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Grant Financial Reporting by Sponsor Type: </a:t>
            </a:r>
          </a:p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Foundations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6956" y="2723198"/>
            <a:ext cx="17225066" cy="5611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5599"/>
              </a:lnSpc>
              <a:buFont typeface="Arial"/>
              <a:buChar char="•"/>
            </a:pPr>
            <a:r>
              <a:rPr lang="en-US" sz="2799" spc="-8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grant financial lifecycle</a:t>
            </a:r>
          </a:p>
          <a:p>
            <a:pPr marL="604518" lvl="1" indent="-302259" algn="l">
              <a:lnSpc>
                <a:spcPts val="5599"/>
              </a:lnSpc>
              <a:buFont typeface="Arial"/>
              <a:buChar char="•"/>
            </a:pPr>
            <a:r>
              <a:rPr lang="en-US" sz="2799" spc="-8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Where the department fits within MURC</a:t>
            </a:r>
          </a:p>
          <a:p>
            <a:pPr marL="604518" lvl="1" indent="-302259" algn="l">
              <a:lnSpc>
                <a:spcPts val="5599"/>
              </a:lnSpc>
              <a:buFont typeface="Arial"/>
              <a:buChar char="•"/>
            </a:pPr>
            <a:r>
              <a:rPr lang="en-US" sz="2799" spc="-8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How the department supports sponsored projects</a:t>
            </a:r>
          </a:p>
          <a:p>
            <a:pPr marL="604518" lvl="1" indent="-302259" algn="l">
              <a:lnSpc>
                <a:spcPts val="5599"/>
              </a:lnSpc>
              <a:buFont typeface="Arial"/>
              <a:buChar char="•"/>
            </a:pPr>
            <a:r>
              <a:rPr lang="en-US" sz="2799" spc="-8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Services provided throughout the award</a:t>
            </a:r>
          </a:p>
          <a:p>
            <a:pPr algn="l">
              <a:lnSpc>
                <a:spcPts val="3639"/>
              </a:lnSpc>
            </a:pPr>
            <a:endParaRPr lang="en-US" sz="2799" spc="-8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639"/>
              </a:lnSpc>
            </a:pPr>
            <a:endParaRPr lang="en-US" sz="2799" spc="-83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639"/>
              </a:lnSpc>
            </a:pPr>
            <a:r>
              <a:rPr lang="en-US" sz="2799" b="1" spc="-83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Key Takeaway:</a:t>
            </a:r>
          </a:p>
          <a:p>
            <a:pPr algn="l">
              <a:lnSpc>
                <a:spcPts val="3639"/>
              </a:lnSpc>
            </a:pPr>
            <a:endParaRPr lang="en-US" sz="2799" b="1" spc="-83" dirty="0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l">
              <a:lnSpc>
                <a:spcPts val="3639"/>
              </a:lnSpc>
            </a:pPr>
            <a:r>
              <a:rPr lang="en-US" sz="2799" spc="-83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The Grant Invoicing &amp; Receivable Department ensures sponsors are invoiced accurately, funds are received timely, and grant financial reporting requirements of the agency or award are met.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845362"/>
            <a:ext cx="14977454" cy="704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 dirty="0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Department Overview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2469563"/>
            <a:ext cx="15264062" cy="6576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Examples: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Pharmaceutical companies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Biotechnology firms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Corporate partners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Typical Requirements</a:t>
            </a: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Frequently based on: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Fixed-price agreements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Milestone payments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Deliverables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Contract terms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Documentation requirements depend on the agreement and may be less detailed than federal awards.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8711" y="467614"/>
            <a:ext cx="14977454" cy="1428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Grant Financial Reporting by Sponsor Type: </a:t>
            </a:r>
          </a:p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Industry Sponsors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05685" y="687781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Comparing Sponsor Requirements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42E4E4-BA11-C3A6-02DC-40A49A53C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83" y="3086100"/>
            <a:ext cx="17118814" cy="5420481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4151041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4378724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2"/>
                </a:lnTo>
                <a:lnTo>
                  <a:pt x="0" y="1529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4996403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Systems &amp; Tools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1200174" y="1984917"/>
            <a:ext cx="7087826" cy="5458664"/>
          </a:xfrm>
          <a:custGeom>
            <a:avLst/>
            <a:gdLst/>
            <a:ahLst/>
            <a:cxnLst/>
            <a:rect l="l" t="t" r="r" b="b"/>
            <a:pathLst>
              <a:path w="7087826" h="5458664">
                <a:moveTo>
                  <a:pt x="0" y="0"/>
                </a:moveTo>
                <a:lnTo>
                  <a:pt x="7087826" y="0"/>
                </a:lnTo>
                <a:lnTo>
                  <a:pt x="7087826" y="5458664"/>
                </a:lnTo>
                <a:lnTo>
                  <a:pt x="0" y="54586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845362"/>
            <a:ext cx="14977454" cy="74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Banner Revenue - FGITRND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8711" y="2469563"/>
            <a:ext cx="9721104" cy="7451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Banner is the official accounting system for posted revenues and expenses.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Cayuse DOES NOT display fund revenues. A quick lookup for fund revenues can be done using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b="1" spc="-8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FGITRND - Detail Transaction Activity</a:t>
            </a:r>
          </a:p>
          <a:p>
            <a:pPr algn="l">
              <a:lnSpc>
                <a:spcPts val="3509"/>
              </a:lnSpc>
            </a:pPr>
            <a:endParaRPr lang="en-US" sz="2699" b="1" spc="-80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You will need Fund/ Revenue Account. Here is a short list of the  most commonly used but check your Budget/ Compliance Officer to confirm.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Federal -                     527370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State -                          536710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Local -                          546710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Private -                       556702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Miscellaneous -         596966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0" y="2083546"/>
            <a:ext cx="18288000" cy="7258050"/>
          </a:xfrm>
          <a:custGeom>
            <a:avLst/>
            <a:gdLst/>
            <a:ahLst/>
            <a:cxnLst/>
            <a:rect l="l" t="t" r="r" b="b"/>
            <a:pathLst>
              <a:path w="18288000" h="7258050">
                <a:moveTo>
                  <a:pt x="0" y="0"/>
                </a:moveTo>
                <a:lnTo>
                  <a:pt x="18288000" y="0"/>
                </a:lnTo>
                <a:lnTo>
                  <a:pt x="18288000" y="7258050"/>
                </a:lnTo>
                <a:lnTo>
                  <a:pt x="0" y="72580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845362"/>
            <a:ext cx="14977454" cy="74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Banner Revenue - FGITRND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842378"/>
            <a:ext cx="14977454" cy="74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Cayuse Award Record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8711" y="2677447"/>
            <a:ext cx="15303139" cy="6576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PI’s and Admin can use Cayuse Sponsored Project / Award Module / Award Record: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509"/>
              </a:lnSpc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General Tab:</a:t>
            </a:r>
          </a:p>
          <a:p>
            <a:pPr algn="l">
              <a:lnSpc>
                <a:spcPts val="3509"/>
              </a:lnSpc>
            </a:pPr>
            <a:endParaRPr lang="en-US" sz="2699" spc="-8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Assigned Compliance and PreAward Contacts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Banner Fund #​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Org #​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Award Start &amp; End Date​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Award Title​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Revenue Source​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Project Classification​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CFDA, if applicable​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Agency Information​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College/Dept Information (PI/CoPI, Admin, College, etc.)​</a:t>
            </a:r>
          </a:p>
          <a:p>
            <a:pPr marL="582928" lvl="1" indent="-291464" algn="l">
              <a:lnSpc>
                <a:spcPts val="3509"/>
              </a:lnSpc>
              <a:buFont typeface="Arial"/>
              <a:buChar char="•"/>
            </a:pPr>
            <a:r>
              <a:rPr lang="en-US" sz="2699" spc="-8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Additional Information (Previous Banner Fund # or message from Compliance)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881829"/>
            <a:ext cx="14977454" cy="74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Cayuse Award Record - General Tab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1984917"/>
            <a:ext cx="18288000" cy="8286750"/>
          </a:xfrm>
          <a:custGeom>
            <a:avLst/>
            <a:gdLst/>
            <a:ahLst/>
            <a:cxnLst/>
            <a:rect l="l" t="t" r="r" b="b"/>
            <a:pathLst>
              <a:path w="18288000" h="8286750">
                <a:moveTo>
                  <a:pt x="0" y="0"/>
                </a:moveTo>
                <a:lnTo>
                  <a:pt x="18288000" y="0"/>
                </a:lnTo>
                <a:lnTo>
                  <a:pt x="18288000" y="8286750"/>
                </a:lnTo>
                <a:lnTo>
                  <a:pt x="0" y="8286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0" y="1984917"/>
            <a:ext cx="18288000" cy="8263890"/>
          </a:xfrm>
          <a:custGeom>
            <a:avLst/>
            <a:gdLst/>
            <a:ahLst/>
            <a:cxnLst/>
            <a:rect l="l" t="t" r="r" b="b"/>
            <a:pathLst>
              <a:path w="18288000" h="8263890">
                <a:moveTo>
                  <a:pt x="0" y="0"/>
                </a:moveTo>
                <a:lnTo>
                  <a:pt x="18288000" y="0"/>
                </a:lnTo>
                <a:lnTo>
                  <a:pt x="18288000" y="8263890"/>
                </a:lnTo>
                <a:lnTo>
                  <a:pt x="0" y="82638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881829"/>
            <a:ext cx="14977454" cy="74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Cayuse Award Record - Budget Tab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0" y="1984917"/>
            <a:ext cx="18288000" cy="8218170"/>
          </a:xfrm>
          <a:custGeom>
            <a:avLst/>
            <a:gdLst/>
            <a:ahLst/>
            <a:cxnLst/>
            <a:rect l="l" t="t" r="r" b="b"/>
            <a:pathLst>
              <a:path w="18288000" h="8218170">
                <a:moveTo>
                  <a:pt x="0" y="0"/>
                </a:moveTo>
                <a:lnTo>
                  <a:pt x="18288000" y="0"/>
                </a:lnTo>
                <a:lnTo>
                  <a:pt x="18288000" y="8218170"/>
                </a:lnTo>
                <a:lnTo>
                  <a:pt x="0" y="82181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381086"/>
            <a:ext cx="14977454" cy="1428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Cayuse Award Record - Invoicing &amp; Financial Reporting Tab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0" y="1984917"/>
            <a:ext cx="18288000" cy="8161020"/>
          </a:xfrm>
          <a:custGeom>
            <a:avLst/>
            <a:gdLst/>
            <a:ahLst/>
            <a:cxnLst/>
            <a:rect l="l" t="t" r="r" b="b"/>
            <a:pathLst>
              <a:path w="18288000" h="8161020">
                <a:moveTo>
                  <a:pt x="0" y="0"/>
                </a:moveTo>
                <a:lnTo>
                  <a:pt x="18288000" y="0"/>
                </a:lnTo>
                <a:lnTo>
                  <a:pt x="18288000" y="8161020"/>
                </a:lnTo>
                <a:lnTo>
                  <a:pt x="0" y="81610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381086"/>
            <a:ext cx="14977454" cy="1428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Cayuse Award Record - Invoicing &amp; Financial Reporting Tab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8711" y="2684966"/>
            <a:ext cx="14712408" cy="6863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9"/>
              </a:lnSpc>
            </a:pPr>
            <a:r>
              <a:rPr lang="en-US" sz="2599" b="1" spc="-77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Responsible for:</a:t>
            </a:r>
          </a:p>
          <a:p>
            <a:pPr algn="l">
              <a:lnSpc>
                <a:spcPts val="3379"/>
              </a:lnSpc>
            </a:pPr>
            <a:endParaRPr lang="en-US" sz="2599" b="1" spc="-77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Reviewing award agreements for grant invoicing and reporting requirements 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Establishing invoice and reporting schedules 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Preparing invoices and drawdowns​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Preparing deposit journal entries for Banner 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Prepare Revenue transfers/corrections​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Completing &amp; submitting periodic and final grant financial reports 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Monitoring accounts receivable activity 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Tracking payments received 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Communicating with agencies, MURC admins, and principal investigators (PIs) 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Maintaining documentation in QuickBooks &amp; Cayuse ​</a:t>
            </a:r>
          </a:p>
          <a:p>
            <a:pPr marL="561339" lvl="1" indent="-280669" algn="l">
              <a:lnSpc>
                <a:spcPts val="4419"/>
              </a:lnSpc>
              <a:buFont typeface="Arial"/>
              <a:buChar char="•"/>
            </a:pPr>
            <a:r>
              <a:rPr lang="en-US" sz="2599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Outstanding collection efforts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18711" y="381086"/>
            <a:ext cx="14977454" cy="142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Accounts Receivable &amp; Grant Financial </a:t>
            </a:r>
          </a:p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Reporting Staff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05685" y="687781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Systems Used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B083B9-FCE7-9A07-DF6A-0A913463D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66" y="2781300"/>
            <a:ext cx="17318867" cy="6154009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05685" y="687781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How Information Flows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05685" y="2154550"/>
            <a:ext cx="16553615" cy="7862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3"/>
              </a:lnSpc>
              <a:spcBef>
                <a:spcPct val="0"/>
              </a:spcBef>
            </a:pPr>
            <a:r>
              <a:rPr lang="en-US" sz="2352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Understanding how these systems work together helps illustrate the grant financial management process.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endParaRPr lang="en-US" sz="2352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Award Received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↓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Proposals converted to Awards in Cayuse Sponsored Projects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↓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Financial Activity Recorded in Banner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↓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Transaction Details Loaded Nightly into Cayuse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↓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Expenses Reviewed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↓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Invoice or Drawdown Prepared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↓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Submitted Through Sponsor Portal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↓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Payment Received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↓</a:t>
            </a:r>
          </a:p>
          <a:p>
            <a:pPr algn="ctr">
              <a:lnSpc>
                <a:spcPts val="3293"/>
              </a:lnSpc>
              <a:spcBef>
                <a:spcPct val="0"/>
              </a:spcBef>
            </a:pPr>
            <a:r>
              <a:rPr lang="en-US" sz="2352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Documentation Stored in Cayuse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05685" y="687781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Key Takeaways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7293" y="2394133"/>
            <a:ext cx="17173413" cy="3457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l">
              <a:lnSpc>
                <a:spcPts val="5562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No single system manages the entire grant lifecycle—each system has a specific role.​</a:t>
            </a:r>
          </a:p>
          <a:p>
            <a:pPr marL="582930" lvl="1" indent="-291465" algn="l">
              <a:lnSpc>
                <a:spcPts val="5562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Cayuse supports award management, reporting schedules, and document storage.​</a:t>
            </a:r>
          </a:p>
          <a:p>
            <a:pPr marL="582930" lvl="1" indent="-291465" algn="l">
              <a:lnSpc>
                <a:spcPts val="5562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Banner serves as the official financial record for project expenditures and posted revenue.​</a:t>
            </a:r>
          </a:p>
          <a:p>
            <a:pPr marL="582930" lvl="1" indent="-291465" algn="l">
              <a:lnSpc>
                <a:spcPts val="5562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Sponsor portals are used to submit invoices, drawdowns, and financial reports.​</a:t>
            </a:r>
          </a:p>
          <a:p>
            <a:pPr marL="582930" lvl="1" indent="-291465" algn="l">
              <a:lnSpc>
                <a:spcPts val="5562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Understanding where information resides improves communication, efficiency, and compliance.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05685" y="687781"/>
            <a:ext cx="14977454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Best Practices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7293" y="2327458"/>
            <a:ext cx="17173413" cy="7403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45"/>
              </a:lnSpc>
            </a:pPr>
            <a:r>
              <a:rPr lang="en-US" sz="294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✔ Review your budget regularly—not just at the end of the project.</a:t>
            </a:r>
          </a:p>
          <a:p>
            <a:pPr algn="l">
              <a:lnSpc>
                <a:spcPts val="6645"/>
              </a:lnSpc>
            </a:pPr>
            <a:r>
              <a:rPr lang="en-US" sz="294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✔ Monitor expenditures throughout the award period.</a:t>
            </a:r>
          </a:p>
          <a:p>
            <a:pPr algn="l">
              <a:lnSpc>
                <a:spcPts val="6645"/>
              </a:lnSpc>
            </a:pPr>
            <a:r>
              <a:rPr lang="en-US" sz="294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✔ Monitor revenues throughout the award period.</a:t>
            </a:r>
          </a:p>
          <a:p>
            <a:pPr algn="l">
              <a:lnSpc>
                <a:spcPts val="6645"/>
              </a:lnSpc>
            </a:pPr>
            <a:r>
              <a:rPr lang="en-US" sz="294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✔ Respond promptly to requests from MURC.</a:t>
            </a:r>
          </a:p>
          <a:p>
            <a:pPr algn="l">
              <a:lnSpc>
                <a:spcPts val="6645"/>
              </a:lnSpc>
            </a:pPr>
            <a:r>
              <a:rPr lang="en-US" sz="294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✔ Keep supporting documentation organized.</a:t>
            </a:r>
          </a:p>
          <a:p>
            <a:pPr algn="l">
              <a:lnSpc>
                <a:spcPts val="6645"/>
              </a:lnSpc>
            </a:pPr>
            <a:r>
              <a:rPr lang="en-US" sz="294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✔ Communicate anticipated project changes or amendments early.</a:t>
            </a:r>
          </a:p>
          <a:p>
            <a:pPr algn="l">
              <a:lnSpc>
                <a:spcPts val="6645"/>
              </a:lnSpc>
            </a:pPr>
            <a:r>
              <a:rPr lang="en-US" sz="294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✔ Begin planning for closeout before the award end date.</a:t>
            </a:r>
          </a:p>
          <a:p>
            <a:pPr algn="l">
              <a:lnSpc>
                <a:spcPts val="6645"/>
              </a:lnSpc>
            </a:pPr>
            <a:r>
              <a:rPr lang="en-US" sz="294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✔ Ask questions early—MURC is here to help.</a:t>
            </a:r>
          </a:p>
          <a:p>
            <a:pPr algn="ctr">
              <a:lnSpc>
                <a:spcPts val="6057"/>
              </a:lnSpc>
            </a:pPr>
            <a:endParaRPr lang="en-US" sz="294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AC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64723" y="2614348"/>
            <a:ext cx="5853360" cy="4468614"/>
          </a:xfrm>
          <a:custGeom>
            <a:avLst/>
            <a:gdLst/>
            <a:ahLst/>
            <a:cxnLst/>
            <a:rect l="l" t="t" r="r" b="b"/>
            <a:pathLst>
              <a:path w="5853360" h="4468614">
                <a:moveTo>
                  <a:pt x="0" y="0"/>
                </a:moveTo>
                <a:lnTo>
                  <a:pt x="5853360" y="0"/>
                </a:lnTo>
                <a:lnTo>
                  <a:pt x="5853360" y="4468614"/>
                </a:lnTo>
                <a:lnTo>
                  <a:pt x="0" y="44686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3712399"/>
            <a:ext cx="14396677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Thanks for Attending!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4674178"/>
            <a:ext cx="14396677" cy="1156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9"/>
              </a:lnSpc>
            </a:pPr>
            <a:r>
              <a:rPr lang="en-US" sz="9063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Questions?</a:t>
            </a:r>
          </a:p>
        </p:txBody>
      </p:sp>
      <p:sp>
        <p:nvSpPr>
          <p:cNvPr id="5" name="AutoShape 5"/>
          <p:cNvSpPr/>
          <p:nvPr/>
        </p:nvSpPr>
        <p:spPr>
          <a:xfrm flipV="1">
            <a:off x="9875666" y="1897380"/>
            <a:ext cx="0" cy="6492240"/>
          </a:xfrm>
          <a:prstGeom prst="line">
            <a:avLst/>
          </a:prstGeom>
          <a:ln w="38100" cap="flat">
            <a:solidFill>
              <a:srgbClr val="FE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4151041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4378724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2"/>
                </a:lnTo>
                <a:lnTo>
                  <a:pt x="0" y="1529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4875064"/>
            <a:ext cx="14977454" cy="74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Responsibility by Personnel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687781"/>
            <a:ext cx="14977454" cy="74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CFO &amp; Associate VP for Finance &amp; Compliance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12202" y="5528829"/>
            <a:ext cx="4422687" cy="4138643"/>
            <a:chOff x="0" y="0"/>
            <a:chExt cx="896175" cy="8386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54266" y="0"/>
                  </a:moveTo>
                  <a:lnTo>
                    <a:pt x="841909" y="0"/>
                  </a:lnTo>
                  <a:cubicBezTo>
                    <a:pt x="856301" y="0"/>
                    <a:pt x="870104" y="5717"/>
                    <a:pt x="880281" y="15894"/>
                  </a:cubicBezTo>
                  <a:cubicBezTo>
                    <a:pt x="890457" y="26071"/>
                    <a:pt x="896175" y="39873"/>
                    <a:pt x="896175" y="54266"/>
                  </a:cubicBezTo>
                  <a:lnTo>
                    <a:pt x="896175" y="784353"/>
                  </a:lnTo>
                  <a:cubicBezTo>
                    <a:pt x="896175" y="814323"/>
                    <a:pt x="871879" y="838618"/>
                    <a:pt x="841909" y="838618"/>
                  </a:cubicBezTo>
                  <a:lnTo>
                    <a:pt x="54266" y="838618"/>
                  </a:lnTo>
                  <a:cubicBezTo>
                    <a:pt x="39873" y="838618"/>
                    <a:pt x="26071" y="832901"/>
                    <a:pt x="15894" y="822724"/>
                  </a:cubicBezTo>
                  <a:cubicBezTo>
                    <a:pt x="5717" y="812548"/>
                    <a:pt x="0" y="798745"/>
                    <a:pt x="0" y="784353"/>
                  </a:cubicBezTo>
                  <a:lnTo>
                    <a:pt x="0" y="54266"/>
                  </a:lnTo>
                  <a:cubicBezTo>
                    <a:pt x="0" y="39873"/>
                    <a:pt x="5717" y="26071"/>
                    <a:pt x="15894" y="15894"/>
                  </a:cubicBezTo>
                  <a:cubicBezTo>
                    <a:pt x="26071" y="5717"/>
                    <a:pt x="39873" y="0"/>
                    <a:pt x="54266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12202" y="2382321"/>
            <a:ext cx="4422687" cy="4483092"/>
            <a:chOff x="0" y="0"/>
            <a:chExt cx="626444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4151" y="0"/>
                    <a:pt x="389648" y="0"/>
                  </a:cubicBezTo>
                  <a:lnTo>
                    <a:pt x="5876045" y="0"/>
                  </a:lnTo>
                  <a:cubicBezTo>
                    <a:pt x="6090289" y="0"/>
                    <a:pt x="6264440" y="176530"/>
                    <a:pt x="6264440" y="394970"/>
                  </a:cubicBezTo>
                  <a:lnTo>
                    <a:pt x="6264440" y="5956300"/>
                  </a:lnTo>
                  <a:cubicBezTo>
                    <a:pt x="6264440" y="6174740"/>
                    <a:pt x="6090289" y="6351270"/>
                    <a:pt x="5874792" y="6351270"/>
                  </a:cubicBezTo>
                  <a:lnTo>
                    <a:pt x="389648" y="6351270"/>
                  </a:lnTo>
                  <a:cubicBezTo>
                    <a:pt x="174151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l="-7872" t="-5729" r="-6391" b="-35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26773" y="8533903"/>
            <a:ext cx="4332638" cy="84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3"/>
              </a:lnSpc>
            </a:pPr>
            <a:r>
              <a:rPr lang="en-US" sz="2026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wood</a:t>
            </a:r>
            <a:r>
              <a:rPr lang="en-US" sz="2026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@marshall.edu</a:t>
            </a:r>
          </a:p>
          <a:p>
            <a:pPr algn="ctr">
              <a:lnSpc>
                <a:spcPts val="3283"/>
              </a:lnSpc>
            </a:pPr>
            <a:r>
              <a:rPr lang="en-US" sz="2026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2026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304-696-2829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02252" y="6953805"/>
            <a:ext cx="4332638" cy="1104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4"/>
              </a:lnSpc>
            </a:pPr>
            <a:r>
              <a:rPr lang="en-US" sz="272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Jennifer Wood,</a:t>
            </a:r>
          </a:p>
          <a:p>
            <a:pPr algn="ctr">
              <a:lnSpc>
                <a:spcPts val="2640"/>
              </a:lnSpc>
            </a:pPr>
            <a:r>
              <a:rPr lang="en-US" sz="220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CFO &amp; Associate Vice President  for Finance and Compliance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59203" y="2455307"/>
            <a:ext cx="10200097" cy="1187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5517" lvl="1" indent="-277759" algn="l">
              <a:buFont typeface="Arial"/>
              <a:buChar char="•"/>
            </a:pPr>
            <a:r>
              <a:rPr lang="en-US" sz="2573" spc="-77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Manages Accounts Receivable &amp; Grant Financial Reporting Dept.</a:t>
            </a:r>
          </a:p>
          <a:p>
            <a:pPr marL="555517" lvl="1" indent="-277759" algn="l">
              <a:buFont typeface="Arial"/>
              <a:buChar char="•"/>
            </a:pPr>
            <a:r>
              <a:rPr lang="en-US" sz="2573" spc="-77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Certifies and Approves periodic invoices and grant financial reports</a:t>
            </a:r>
          </a:p>
          <a:p>
            <a:pPr marL="555517" lvl="1" indent="-277759" algn="l">
              <a:buFont typeface="Arial"/>
              <a:buChar char="•"/>
            </a:pPr>
            <a:r>
              <a:rPr lang="en-US" sz="2573" spc="-77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Signing Authority - manually or electronically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2697" y="2550426"/>
            <a:ext cx="15877558" cy="6441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9"/>
              </a:lnSpc>
            </a:pPr>
            <a:r>
              <a:rPr lang="en-US" sz="2799" b="1" i="1" spc="-83">
                <a:solidFill>
                  <a:srgbClr val="000000"/>
                </a:solidFill>
                <a:latin typeface="Open Sans 2 Bold Italics"/>
                <a:ea typeface="Open Sans 2 Bold Italics"/>
                <a:cs typeface="Open Sans 2 Bold Italics"/>
                <a:sym typeface="Open Sans 2 Bold Italics"/>
              </a:rPr>
              <a:t>By the end of this training, participants will be able to:</a:t>
            </a:r>
          </a:p>
          <a:p>
            <a:pPr marL="604518" lvl="1" indent="-302259" algn="l">
              <a:lnSpc>
                <a:spcPts val="57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Describe the role of the Accounts Receivable/Grant Invoicing Department.​</a:t>
            </a:r>
          </a:p>
          <a:p>
            <a:pPr marL="604518" lvl="1" indent="-302259" algn="l">
              <a:lnSpc>
                <a:spcPts val="57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Identify key personnel and departmental responsibilities.​</a:t>
            </a:r>
          </a:p>
          <a:p>
            <a:pPr marL="604518" lvl="1" indent="-302259" algn="l">
              <a:lnSpc>
                <a:spcPts val="57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Explain how sponsors reimburse grant expenditures.​</a:t>
            </a:r>
          </a:p>
          <a:p>
            <a:pPr marL="604518" lvl="1" indent="-302259" algn="l">
              <a:lnSpc>
                <a:spcPts val="57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Interpret award documents that drive invoicing requirements.​</a:t>
            </a:r>
          </a:p>
          <a:p>
            <a:pPr marL="604518" lvl="1" indent="-302259" algn="l">
              <a:lnSpc>
                <a:spcPts val="57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Utilize tools and systems to support invoicing and reporting.​</a:t>
            </a:r>
          </a:p>
          <a:p>
            <a:pPr marL="604518" lvl="1" indent="-302259" algn="l">
              <a:lnSpc>
                <a:spcPts val="57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Recognize differences in grant financial reporting requirements by sponsor type.​</a:t>
            </a:r>
          </a:p>
          <a:p>
            <a:pPr marL="604518" lvl="1" indent="-302259" algn="l">
              <a:lnSpc>
                <a:spcPts val="57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Understand MURC’s standards for grant invoicing and financial reporting.​</a:t>
            </a:r>
          </a:p>
          <a:p>
            <a:pPr marL="604518" lvl="1" indent="-302259" algn="l">
              <a:lnSpc>
                <a:spcPts val="5739"/>
              </a:lnSpc>
              <a:buFont typeface="Arial"/>
              <a:buChar char="•"/>
            </a:pPr>
            <a:r>
              <a:rPr lang="en-US" sz="2799" spc="-83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Identify your role and responsibilities as a PI in assisting the Grant Invoicing &amp; Reporting process.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892697" y="833763"/>
            <a:ext cx="10453821" cy="74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Learning Objectives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984917"/>
          </a:xfrm>
          <a:prstGeom prst="rect">
            <a:avLst/>
          </a:prstGeom>
          <a:solidFill>
            <a:srgbClr val="04AC56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68487" y="227682"/>
            <a:ext cx="2003534" cy="1529553"/>
          </a:xfrm>
          <a:custGeom>
            <a:avLst/>
            <a:gdLst/>
            <a:ahLst/>
            <a:cxnLst/>
            <a:rect l="l" t="t" r="r" b="b"/>
            <a:pathLst>
              <a:path w="2003534" h="1529553">
                <a:moveTo>
                  <a:pt x="0" y="0"/>
                </a:moveTo>
                <a:lnTo>
                  <a:pt x="2003535" y="0"/>
                </a:lnTo>
                <a:lnTo>
                  <a:pt x="2003535" y="1529553"/>
                </a:lnTo>
                <a:lnTo>
                  <a:pt x="0" y="1529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18711" y="687781"/>
            <a:ext cx="14977454" cy="74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5764" b="1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Senior Finance Officer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86038" y="2739653"/>
            <a:ext cx="9184217" cy="1908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5518" lvl="1" indent="-277759" algn="l">
              <a:lnSpc>
                <a:spcPts val="3061"/>
              </a:lnSpc>
              <a:buFont typeface="Arial"/>
              <a:buChar char="•"/>
            </a:pPr>
            <a:r>
              <a:rPr lang="en-US" sz="2573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Supervises Accounts Receivable/Grant Financial Reporting</a:t>
            </a:r>
          </a:p>
          <a:p>
            <a:pPr marL="555518" lvl="1" indent="-277759" algn="l">
              <a:lnSpc>
                <a:spcPts val="3061"/>
              </a:lnSpc>
              <a:buFont typeface="Arial"/>
              <a:buChar char="•"/>
            </a:pPr>
            <a:r>
              <a:rPr lang="en-US" sz="2573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Oversees processes and functions</a:t>
            </a:r>
          </a:p>
          <a:p>
            <a:pPr marL="555518" lvl="1" indent="-277759" algn="l">
              <a:lnSpc>
                <a:spcPts val="3061"/>
              </a:lnSpc>
              <a:buFont typeface="Arial"/>
              <a:buChar char="•"/>
            </a:pPr>
            <a:r>
              <a:rPr lang="en-US" sz="2573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Assists in technical and system support</a:t>
            </a:r>
          </a:p>
          <a:p>
            <a:pPr marL="555518" lvl="1" indent="-277759" algn="l">
              <a:lnSpc>
                <a:spcPts val="3061"/>
              </a:lnSpc>
              <a:buFont typeface="Arial"/>
              <a:buChar char="•"/>
            </a:pPr>
            <a:r>
              <a:rPr lang="en-US" sz="2573" spc="-77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Assists in reconciliations, discrepancies, grant closeouts, and other matters as needed.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37021" y="5578454"/>
            <a:ext cx="4408805" cy="4125653"/>
            <a:chOff x="0" y="0"/>
            <a:chExt cx="896175" cy="8386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96175" cy="838618"/>
            </a:xfrm>
            <a:custGeom>
              <a:avLst/>
              <a:gdLst/>
              <a:ahLst/>
              <a:cxnLst/>
              <a:rect l="l" t="t" r="r" b="b"/>
              <a:pathLst>
                <a:path w="896175" h="838618">
                  <a:moveTo>
                    <a:pt x="54436" y="0"/>
                  </a:moveTo>
                  <a:lnTo>
                    <a:pt x="841738" y="0"/>
                  </a:lnTo>
                  <a:cubicBezTo>
                    <a:pt x="856176" y="0"/>
                    <a:pt x="870022" y="5735"/>
                    <a:pt x="880231" y="15944"/>
                  </a:cubicBezTo>
                  <a:cubicBezTo>
                    <a:pt x="890439" y="26153"/>
                    <a:pt x="896175" y="39999"/>
                    <a:pt x="896175" y="54436"/>
                  </a:cubicBezTo>
                  <a:lnTo>
                    <a:pt x="896175" y="784182"/>
                  </a:lnTo>
                  <a:cubicBezTo>
                    <a:pt x="896175" y="814247"/>
                    <a:pt x="871803" y="838618"/>
                    <a:pt x="841738" y="838618"/>
                  </a:cubicBezTo>
                  <a:lnTo>
                    <a:pt x="54436" y="838618"/>
                  </a:lnTo>
                  <a:cubicBezTo>
                    <a:pt x="39999" y="838618"/>
                    <a:pt x="26153" y="832883"/>
                    <a:pt x="15944" y="822674"/>
                  </a:cubicBezTo>
                  <a:cubicBezTo>
                    <a:pt x="5735" y="812466"/>
                    <a:pt x="0" y="798620"/>
                    <a:pt x="0" y="784182"/>
                  </a:cubicBezTo>
                  <a:lnTo>
                    <a:pt x="0" y="54436"/>
                  </a:lnTo>
                  <a:cubicBezTo>
                    <a:pt x="0" y="39999"/>
                    <a:pt x="5735" y="26153"/>
                    <a:pt x="15944" y="15944"/>
                  </a:cubicBezTo>
                  <a:cubicBezTo>
                    <a:pt x="26153" y="5735"/>
                    <a:pt x="39999" y="0"/>
                    <a:pt x="54436" y="0"/>
                  </a:cubicBezTo>
                  <a:close/>
                </a:path>
              </a:pathLst>
            </a:custGeom>
            <a:solidFill>
              <a:srgbClr val="33313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896175" cy="91481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3033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37021" y="2441823"/>
            <a:ext cx="4408805" cy="4469021"/>
            <a:chOff x="0" y="0"/>
            <a:chExt cx="6264440" cy="6350000"/>
          </a:xfrm>
        </p:grpSpPr>
        <p:sp>
          <p:nvSpPr>
            <p:cNvPr id="10" name="Freeform 10"/>
            <p:cNvSpPr/>
            <p:nvPr/>
          </p:nvSpPr>
          <p:spPr>
            <a:xfrm flipH="1">
              <a:off x="0" y="0"/>
              <a:ext cx="6264440" cy="6351270"/>
            </a:xfrm>
            <a:custGeom>
              <a:avLst/>
              <a:gdLst/>
              <a:ahLst/>
              <a:cxnLst/>
              <a:rect l="l" t="t" r="r" b="b"/>
              <a:pathLst>
                <a:path w="6264440" h="6351270">
                  <a:moveTo>
                    <a:pt x="6264440" y="5955030"/>
                  </a:moveTo>
                  <a:lnTo>
                    <a:pt x="6264440" y="394970"/>
                  </a:lnTo>
                  <a:cubicBezTo>
                    <a:pt x="6264440" y="176530"/>
                    <a:pt x="6090289" y="0"/>
                    <a:pt x="5874792" y="0"/>
                  </a:cubicBezTo>
                  <a:lnTo>
                    <a:pt x="388395" y="0"/>
                  </a:lnTo>
                  <a:cubicBezTo>
                    <a:pt x="174151" y="0"/>
                    <a:pt x="0" y="176530"/>
                    <a:pt x="0" y="394970"/>
                  </a:cubicBezTo>
                  <a:lnTo>
                    <a:pt x="0" y="5956300"/>
                  </a:lnTo>
                  <a:cubicBezTo>
                    <a:pt x="0" y="6174740"/>
                    <a:pt x="174151" y="6351270"/>
                    <a:pt x="389648" y="6351270"/>
                  </a:cubicBezTo>
                  <a:lnTo>
                    <a:pt x="5874792" y="6351270"/>
                  </a:lnTo>
                  <a:cubicBezTo>
                    <a:pt x="6090289" y="6350000"/>
                    <a:pt x="6264440" y="6173470"/>
                    <a:pt x="6264440" y="5955030"/>
                  </a:cubicBezTo>
                  <a:close/>
                </a:path>
              </a:pathLst>
            </a:custGeom>
            <a:blipFill>
              <a:blip r:embed="rId3"/>
              <a:stretch>
                <a:fillRect t="-2119" b="-2117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51232" y="8573707"/>
            <a:ext cx="4319038" cy="84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2"/>
              </a:lnSpc>
            </a:pPr>
            <a:r>
              <a:rPr lang="en-US" sz="202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Email: </a:t>
            </a:r>
            <a:r>
              <a:rPr lang="en-US" sz="202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martinkr@marshall.edu</a:t>
            </a:r>
          </a:p>
          <a:p>
            <a:pPr algn="ctr">
              <a:lnSpc>
                <a:spcPts val="3272"/>
              </a:lnSpc>
            </a:pPr>
            <a:r>
              <a:rPr lang="en-US" sz="202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Phone:</a:t>
            </a:r>
            <a:r>
              <a:rPr lang="en-US" sz="202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304-696-4665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26788" y="7159867"/>
            <a:ext cx="4319038" cy="778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3"/>
              </a:lnSpc>
            </a:pPr>
            <a:r>
              <a:rPr lang="en-US" sz="2711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Kristen Martin,</a:t>
            </a:r>
          </a:p>
          <a:p>
            <a:pPr algn="ctr">
              <a:lnSpc>
                <a:spcPts val="2632"/>
              </a:lnSpc>
            </a:pPr>
            <a:r>
              <a:rPr lang="en-US" sz="2193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Senior Finance Officer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3449</Words>
  <Application>Microsoft Office PowerPoint</Application>
  <PresentationFormat>Custom</PresentationFormat>
  <Paragraphs>707</Paragraphs>
  <Slides>54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8" baseType="lpstr">
      <vt:lpstr>Open Sans 2</vt:lpstr>
      <vt:lpstr>Roboto Condensed Bold</vt:lpstr>
      <vt:lpstr>Calibri</vt:lpstr>
      <vt:lpstr>Open Sans 2 Bold</vt:lpstr>
      <vt:lpstr>Times New Roman MT Bold</vt:lpstr>
      <vt:lpstr>Roboto Condensed</vt:lpstr>
      <vt:lpstr>Times New Roman MT</vt:lpstr>
      <vt:lpstr>Canva Sans Bold</vt:lpstr>
      <vt:lpstr>Arial</vt:lpstr>
      <vt:lpstr>Open Sans 1</vt:lpstr>
      <vt:lpstr>Canva Sans</vt:lpstr>
      <vt:lpstr>Open Sans 2 Bold Italics</vt:lpstr>
      <vt:lpstr>Open Sans 1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Accounts Payable Training</dc:title>
  <dc:creator>Bruce, Brittany</dc:creator>
  <cp:lastModifiedBy>Bruce, Brittany</cp:lastModifiedBy>
  <cp:revision>2</cp:revision>
  <dcterms:created xsi:type="dcterms:W3CDTF">2006-08-16T00:00:00Z</dcterms:created>
  <dcterms:modified xsi:type="dcterms:W3CDTF">2026-07-15T15:39:07Z</dcterms:modified>
  <dc:identifier>DAHN-FfVk38</dc:identifier>
</cp:coreProperties>
</file>