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3C_D9A05CE6.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2F_7CC9AEDD.xml" ContentType="application/vnd.ms-powerpoint.comments+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8"/>
  </p:notesMasterIdLst>
  <p:sldIdLst>
    <p:sldId id="256" r:id="rId2"/>
    <p:sldId id="257" r:id="rId3"/>
    <p:sldId id="258" r:id="rId4"/>
    <p:sldId id="259" r:id="rId5"/>
    <p:sldId id="316" r:id="rId6"/>
    <p:sldId id="260" r:id="rId7"/>
    <p:sldId id="315" r:id="rId8"/>
    <p:sldId id="261" r:id="rId9"/>
    <p:sldId id="263" r:id="rId10"/>
    <p:sldId id="264" r:id="rId11"/>
    <p:sldId id="265" r:id="rId12"/>
    <p:sldId id="266" r:id="rId13"/>
    <p:sldId id="267" r:id="rId14"/>
    <p:sldId id="268" r:id="rId15"/>
    <p:sldId id="269" r:id="rId16"/>
    <p:sldId id="270" r:id="rId17"/>
    <p:sldId id="274" r:id="rId18"/>
    <p:sldId id="275" r:id="rId19"/>
    <p:sldId id="307" r:id="rId20"/>
    <p:sldId id="308" r:id="rId21"/>
    <p:sldId id="277" r:id="rId22"/>
    <p:sldId id="287" r:id="rId23"/>
    <p:sldId id="288" r:id="rId24"/>
    <p:sldId id="289" r:id="rId25"/>
    <p:sldId id="278" r:id="rId26"/>
    <p:sldId id="279" r:id="rId27"/>
    <p:sldId id="280" r:id="rId28"/>
    <p:sldId id="312" r:id="rId29"/>
    <p:sldId id="313" r:id="rId30"/>
    <p:sldId id="281" r:id="rId31"/>
    <p:sldId id="314" r:id="rId32"/>
    <p:sldId id="282" r:id="rId33"/>
    <p:sldId id="283" r:id="rId34"/>
    <p:sldId id="285" r:id="rId35"/>
    <p:sldId id="309" r:id="rId36"/>
    <p:sldId id="290" r:id="rId37"/>
    <p:sldId id="291" r:id="rId38"/>
    <p:sldId id="292" r:id="rId39"/>
    <p:sldId id="301" r:id="rId40"/>
    <p:sldId id="302" r:id="rId41"/>
    <p:sldId id="303" r:id="rId42"/>
    <p:sldId id="304" r:id="rId43"/>
    <p:sldId id="293" r:id="rId44"/>
    <p:sldId id="294" r:id="rId45"/>
    <p:sldId id="295" r:id="rId46"/>
    <p:sldId id="296" r:id="rId47"/>
    <p:sldId id="300" r:id="rId48"/>
    <p:sldId id="299" r:id="rId49"/>
    <p:sldId id="297" r:id="rId50"/>
    <p:sldId id="298" r:id="rId51"/>
    <p:sldId id="305" r:id="rId52"/>
    <p:sldId id="306" r:id="rId53"/>
    <p:sldId id="317" r:id="rId54"/>
    <p:sldId id="310" r:id="rId55"/>
    <p:sldId id="311" r:id="rId56"/>
    <p:sldId id="286" r:id="rId57"/>
  </p:sldIdLst>
  <p:sldSz cx="18288000" cy="10287000"/>
  <p:notesSz cx="6858000" cy="9144000"/>
  <p:embeddedFontLst>
    <p:embeddedFont>
      <p:font typeface="Helvetica World" panose="020B0604020202020204" charset="-128"/>
      <p:regular r:id="rId59"/>
    </p:embeddedFont>
    <p:embeddedFont>
      <p:font typeface="Aileron" panose="020B0604020202020204" charset="0"/>
      <p:regular r:id="rId60"/>
    </p:embeddedFont>
    <p:embeddedFont>
      <p:font typeface="Aileron Bold" panose="020B0604020202020204" charset="0"/>
      <p:regular r:id="rId61"/>
    </p:embeddedFont>
    <p:embeddedFont>
      <p:font typeface="Calisto MT" panose="020B0604020202020204" charset="0"/>
      <p:regular r:id="rId62"/>
      <p:bold r:id="rId63"/>
      <p:italic r:id="rId64"/>
      <p:boldItalic r:id="rId65"/>
    </p:embeddedFont>
    <p:embeddedFont>
      <p:font typeface="Nunito Sans" panose="020B0604020202020204" charset="0"/>
      <p:regular r:id="rId66"/>
      <p:bold r:id="rId67"/>
    </p:embeddedFont>
    <p:embeddedFont>
      <p:font typeface="Nunito Sans Bold" panose="020B0604020202020204" charset="0"/>
      <p:regular r:id="rId68"/>
      <p:bold r:id="rId69"/>
    </p:embeddedFont>
    <p:embeddedFont>
      <p:font typeface="Open Sans 1" panose="020B0604020202020204" charset="0"/>
      <p:regular r:id="rId70"/>
    </p:embeddedFont>
    <p:embeddedFont>
      <p:font typeface="Open Sans 1 Bold" panose="020B0604020202020204" charset="0"/>
      <p:regular r:id="rId71"/>
    </p:embeddedFont>
    <p:embeddedFont>
      <p:font typeface="Open Sans 2" panose="020B0604020202020204" charset="0"/>
      <p:regular r:id="rId72"/>
    </p:embeddedFont>
    <p:embeddedFont>
      <p:font typeface="Open Sans 2 Bold" panose="020B0604020202020204" charset="0"/>
      <p:regular r:id="rId73"/>
    </p:embeddedFont>
    <p:embeddedFont>
      <p:font typeface="Open Sans 2 Italics" panose="020B0604020202020204" charset="0"/>
      <p:regular r:id="rId74"/>
    </p:embeddedFont>
    <p:embeddedFont>
      <p:font typeface="Roboto Condensed" panose="020B0604020202020204" charset="0"/>
      <p:regular r:id="rId75"/>
      <p:bold r:id="rId76"/>
      <p:italic r:id="rId77"/>
      <p:boldItalic r:id="rId78"/>
    </p:embeddedFont>
    <p:embeddedFont>
      <p:font typeface="Roboto Condensed Bold" panose="020B0604020202020204" charset="0"/>
      <p:regular r:id="rId79"/>
      <p:bold r:id="rId80"/>
    </p:embeddedFont>
    <p:embeddedFont>
      <p:font typeface="Times New Roman MT" panose="020B0604020202020204" charset="0"/>
      <p:regular r:id="rId81"/>
    </p:embeddedFont>
    <p:embeddedFont>
      <p:font typeface="Times New Roman MT Bold" panose="020B0604020202020204" charset="0"/>
      <p:regular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B9D598-21C7-5572-CB3A-B9F281787EA9}" name="Webb, Kristen" initials="WK" userId="S::perry12@marshall.edu::43ae3309-c72a-4c60-bea6-782ed63744aa" providerId="AD"/>
  <p188:author id="{4EA5F2D5-224A-3C23-961A-7626B10CCBDC}" name="Martin, Kristen" initials="MK" userId="S::martinkr@marshall.edu::4165fdb9-4939-4d8c-8fc7-5fad92957487" providerId="AD"/>
  <p188:author id="{9EA709EB-AF8C-DAAC-2E3E-D106F7C88125}" name="Bruce, Brittany" initials="" userId="S::reavis2@marshall.edu::f41ee285-14e9-4629-b0f2-381df3993e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F1F"/>
    <a:srgbClr val="04AC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DE3F3D-2465-411A-92D1-F97E36AAA756}" v="465" dt="2026-03-25T13:48:13.403"/>
    <p1510:client id="{5C5315BE-A572-D4C0-794D-3A549032EC8E}" v="726" dt="2026-03-24T15:28:34.289"/>
    <p1510:client id="{CA4F87D8-2F24-2340-E1B5-55AB05C02366}" v="4" dt="2026-03-24T14:44:07.9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viewProps" Target="viewProps.xml"/><Relationship Id="rId89" Type="http://schemas.microsoft.com/office/2018/10/relationships/authors" Targe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8.fntdata"/><Relationship Id="rId87" Type="http://schemas.microsoft.com/office/2016/11/relationships/changesInfo" Target="changesInfos/changesInfo1.xml"/><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bb, Kristen" userId="S::perry12@marshall.edu::43ae3309-c72a-4c60-bea6-782ed63744aa" providerId="AD" clId="Web-{CA4F87D8-2F24-2340-E1B5-55AB05C02366}"/>
    <pc:docChg chg="mod">
      <pc:chgData name="Webb, Kristen" userId="S::perry12@marshall.edu::43ae3309-c72a-4c60-bea6-782ed63744aa" providerId="AD" clId="Web-{CA4F87D8-2F24-2340-E1B5-55AB05C02366}" dt="2026-03-24T14:34:32.447" v="0"/>
      <pc:docMkLst>
        <pc:docMk/>
      </pc:docMkLst>
    </pc:docChg>
  </pc:docChgLst>
  <pc:docChgLst>
    <pc:chgData name="Webb, Kristen" userId="S::perry12@marshall.edu::43ae3309-c72a-4c60-bea6-782ed63744aa" providerId="AD" clId="Web-{0E01A33E-0755-CAD0-1FAC-5BD0AACFF8EA}"/>
    <pc:docChg chg="modSld">
      <pc:chgData name="Webb, Kristen" userId="S::perry12@marshall.edu::43ae3309-c72a-4c60-bea6-782ed63744aa" providerId="AD" clId="Web-{0E01A33E-0755-CAD0-1FAC-5BD0AACFF8EA}" dt="2026-03-16T20:37:46.879" v="1" actId="20577"/>
      <pc:docMkLst>
        <pc:docMk/>
      </pc:docMkLst>
      <pc:sldChg chg="modSp">
        <pc:chgData name="Webb, Kristen" userId="S::perry12@marshall.edu::43ae3309-c72a-4c60-bea6-782ed63744aa" providerId="AD" clId="Web-{0E01A33E-0755-CAD0-1FAC-5BD0AACFF8EA}" dt="2026-03-16T20:37:46.879" v="1" actId="20577"/>
        <pc:sldMkLst>
          <pc:docMk/>
          <pc:sldMk cId="0" sldId="275"/>
        </pc:sldMkLst>
        <pc:spChg chg="mod">
          <ac:chgData name="Webb, Kristen" userId="S::perry12@marshall.edu::43ae3309-c72a-4c60-bea6-782ed63744aa" providerId="AD" clId="Web-{0E01A33E-0755-CAD0-1FAC-5BD0AACFF8EA}" dt="2026-03-16T20:37:46.879" v="1" actId="20577"/>
          <ac:spMkLst>
            <pc:docMk/>
            <pc:sldMk cId="0" sldId="275"/>
            <ac:spMk id="3" creationId="{00000000-0000-0000-0000-000000000000}"/>
          </ac:spMkLst>
        </pc:spChg>
      </pc:sldChg>
    </pc:docChg>
  </pc:docChgLst>
  <pc:docChgLst>
    <pc:chgData name="Martin, Kristen" userId="S::martinkr@marshall.edu::4165fdb9-4939-4d8c-8fc7-5fad92957487" providerId="AD" clId="Web-{E41932D4-15C1-53BF-B39C-73F184856F77}"/>
    <pc:docChg chg="mod">
      <pc:chgData name="Martin, Kristen" userId="S::martinkr@marshall.edu::4165fdb9-4939-4d8c-8fc7-5fad92957487" providerId="AD" clId="Web-{E41932D4-15C1-53BF-B39C-73F184856F77}" dt="2026-03-23T17:40:53.805" v="0"/>
      <pc:docMkLst>
        <pc:docMk/>
      </pc:docMkLst>
    </pc:docChg>
  </pc:docChgLst>
  <pc:docChgLst>
    <pc:chgData name="Martin, Kristen" userId="S::martinkr@marshall.edu::4165fdb9-4939-4d8c-8fc7-5fad92957487" providerId="AD" clId="Web-{0CACDD91-44E7-3CD2-01EF-D05BA827328D}"/>
    <pc:docChg chg="sldOrd">
      <pc:chgData name="Martin, Kristen" userId="S::martinkr@marshall.edu::4165fdb9-4939-4d8c-8fc7-5fad92957487" providerId="AD" clId="Web-{0CACDD91-44E7-3CD2-01EF-D05BA827328D}" dt="2026-03-17T15:01:30.366" v="0"/>
      <pc:docMkLst>
        <pc:docMk/>
      </pc:docMkLst>
      <pc:sldChg chg="ord">
        <pc:chgData name="Martin, Kristen" userId="S::martinkr@marshall.edu::4165fdb9-4939-4d8c-8fc7-5fad92957487" providerId="AD" clId="Web-{0CACDD91-44E7-3CD2-01EF-D05BA827328D}" dt="2026-03-17T15:01:30.366" v="0"/>
        <pc:sldMkLst>
          <pc:docMk/>
          <pc:sldMk cId="0" sldId="315"/>
        </pc:sldMkLst>
      </pc:sldChg>
    </pc:docChg>
  </pc:docChgLst>
  <pc:docChgLst>
    <pc:chgData name="Bruce, Brittany" userId="f41ee285-14e9-4629-b0f2-381df3993eaf" providerId="ADAL" clId="{DE1DC2B1-42D7-4783-AB18-6C26152F35D7}"/>
    <pc:docChg chg="undo custSel addSld delSld modSld sldOrd">
      <pc:chgData name="Bruce, Brittany" userId="f41ee285-14e9-4629-b0f2-381df3993eaf" providerId="ADAL" clId="{DE1DC2B1-42D7-4783-AB18-6C26152F35D7}" dt="2026-03-25T13:48:13.403" v="594" actId="1076"/>
      <pc:docMkLst>
        <pc:docMk/>
      </pc:docMkLst>
      <pc:sldChg chg="mod modShow">
        <pc:chgData name="Bruce, Brittany" userId="f41ee285-14e9-4629-b0f2-381df3993eaf" providerId="ADAL" clId="{DE1DC2B1-42D7-4783-AB18-6C26152F35D7}" dt="2026-03-24T13:35:53.774" v="191" actId="729"/>
        <pc:sldMkLst>
          <pc:docMk/>
          <pc:sldMk cId="0" sldId="261"/>
        </pc:sldMkLst>
      </pc:sldChg>
      <pc:sldChg chg="modSp mod">
        <pc:chgData name="Bruce, Brittany" userId="f41ee285-14e9-4629-b0f2-381df3993eaf" providerId="ADAL" clId="{DE1DC2B1-42D7-4783-AB18-6C26152F35D7}" dt="2026-03-23T17:14:24.305" v="10" actId="20577"/>
        <pc:sldMkLst>
          <pc:docMk/>
          <pc:sldMk cId="0" sldId="263"/>
        </pc:sldMkLst>
        <pc:spChg chg="mod">
          <ac:chgData name="Bruce, Brittany" userId="f41ee285-14e9-4629-b0f2-381df3993eaf" providerId="ADAL" clId="{DE1DC2B1-42D7-4783-AB18-6C26152F35D7}" dt="2026-03-23T17:14:24.305" v="10" actId="20577"/>
          <ac:spMkLst>
            <pc:docMk/>
            <pc:sldMk cId="0" sldId="263"/>
            <ac:spMk id="10" creationId="{00000000-0000-0000-0000-000000000000}"/>
          </ac:spMkLst>
        </pc:spChg>
      </pc:sldChg>
      <pc:sldChg chg="modSp mod">
        <pc:chgData name="Bruce, Brittany" userId="f41ee285-14e9-4629-b0f2-381df3993eaf" providerId="ADAL" clId="{DE1DC2B1-42D7-4783-AB18-6C26152F35D7}" dt="2026-03-23T17:19:35.109" v="49" actId="2711"/>
        <pc:sldMkLst>
          <pc:docMk/>
          <pc:sldMk cId="0" sldId="264"/>
        </pc:sldMkLst>
        <pc:spChg chg="mod">
          <ac:chgData name="Bruce, Brittany" userId="f41ee285-14e9-4629-b0f2-381df3993eaf" providerId="ADAL" clId="{DE1DC2B1-42D7-4783-AB18-6C26152F35D7}" dt="2026-03-23T17:19:35.109" v="49" actId="2711"/>
          <ac:spMkLst>
            <pc:docMk/>
            <pc:sldMk cId="0" sldId="264"/>
            <ac:spMk id="6" creationId="{00000000-0000-0000-0000-000000000000}"/>
          </ac:spMkLst>
        </pc:spChg>
      </pc:sldChg>
      <pc:sldChg chg="modSp mod">
        <pc:chgData name="Bruce, Brittany" userId="f41ee285-14e9-4629-b0f2-381df3993eaf" providerId="ADAL" clId="{DE1DC2B1-42D7-4783-AB18-6C26152F35D7}" dt="2026-03-24T13:44:49.561" v="327" actId="2711"/>
        <pc:sldMkLst>
          <pc:docMk/>
          <pc:sldMk cId="0" sldId="265"/>
        </pc:sldMkLst>
        <pc:spChg chg="mod">
          <ac:chgData name="Bruce, Brittany" userId="f41ee285-14e9-4629-b0f2-381df3993eaf" providerId="ADAL" clId="{DE1DC2B1-42D7-4783-AB18-6C26152F35D7}" dt="2026-03-24T13:44:49.561" v="327" actId="2711"/>
          <ac:spMkLst>
            <pc:docMk/>
            <pc:sldMk cId="0" sldId="265"/>
            <ac:spMk id="6" creationId="{00000000-0000-0000-0000-000000000000}"/>
          </ac:spMkLst>
        </pc:spChg>
      </pc:sldChg>
      <pc:sldChg chg="del mod modShow">
        <pc:chgData name="Bruce, Brittany" userId="f41ee285-14e9-4629-b0f2-381df3993eaf" providerId="ADAL" clId="{DE1DC2B1-42D7-4783-AB18-6C26152F35D7}" dt="2026-03-24T13:45:14.433" v="329" actId="47"/>
        <pc:sldMkLst>
          <pc:docMk/>
          <pc:sldMk cId="0" sldId="271"/>
        </pc:sldMkLst>
      </pc:sldChg>
      <pc:sldChg chg="del">
        <pc:chgData name="Bruce, Brittany" userId="f41ee285-14e9-4629-b0f2-381df3993eaf" providerId="ADAL" clId="{DE1DC2B1-42D7-4783-AB18-6C26152F35D7}" dt="2026-03-24T13:45:17.272" v="330" actId="47"/>
        <pc:sldMkLst>
          <pc:docMk/>
          <pc:sldMk cId="0" sldId="272"/>
        </pc:sldMkLst>
      </pc:sldChg>
      <pc:sldChg chg="del">
        <pc:chgData name="Bruce, Brittany" userId="f41ee285-14e9-4629-b0f2-381df3993eaf" providerId="ADAL" clId="{DE1DC2B1-42D7-4783-AB18-6C26152F35D7}" dt="2026-03-24T13:45:20.778" v="331" actId="47"/>
        <pc:sldMkLst>
          <pc:docMk/>
          <pc:sldMk cId="0" sldId="273"/>
        </pc:sldMkLst>
      </pc:sldChg>
      <pc:sldChg chg="modSp mod">
        <pc:chgData name="Bruce, Brittany" userId="f41ee285-14e9-4629-b0f2-381df3993eaf" providerId="ADAL" clId="{DE1DC2B1-42D7-4783-AB18-6C26152F35D7}" dt="2026-03-24T13:50:31.395" v="400" actId="207"/>
        <pc:sldMkLst>
          <pc:docMk/>
          <pc:sldMk cId="0" sldId="277"/>
        </pc:sldMkLst>
        <pc:spChg chg="mod">
          <ac:chgData name="Bruce, Brittany" userId="f41ee285-14e9-4629-b0f2-381df3993eaf" providerId="ADAL" clId="{DE1DC2B1-42D7-4783-AB18-6C26152F35D7}" dt="2026-03-24T13:50:31.395" v="400" actId="207"/>
          <ac:spMkLst>
            <pc:docMk/>
            <pc:sldMk cId="0" sldId="277"/>
            <ac:spMk id="7" creationId="{56BA8270-AA69-4889-CF96-466ABD85489D}"/>
          </ac:spMkLst>
        </pc:spChg>
      </pc:sldChg>
      <pc:sldChg chg="del mod modShow">
        <pc:chgData name="Bruce, Brittany" userId="f41ee285-14e9-4629-b0f2-381df3993eaf" providerId="ADAL" clId="{DE1DC2B1-42D7-4783-AB18-6C26152F35D7}" dt="2026-03-24T13:46:20.078" v="334" actId="47"/>
        <pc:sldMkLst>
          <pc:docMk/>
          <pc:sldMk cId="0" sldId="284"/>
        </pc:sldMkLst>
      </pc:sldChg>
      <pc:sldChg chg="modSp mod">
        <pc:chgData name="Bruce, Brittany" userId="f41ee285-14e9-4629-b0f2-381df3993eaf" providerId="ADAL" clId="{DE1DC2B1-42D7-4783-AB18-6C26152F35D7}" dt="2026-03-24T13:50:42.031" v="403" actId="1076"/>
        <pc:sldMkLst>
          <pc:docMk/>
          <pc:sldMk cId="1938090675" sldId="287"/>
        </pc:sldMkLst>
        <pc:spChg chg="mod">
          <ac:chgData name="Bruce, Brittany" userId="f41ee285-14e9-4629-b0f2-381df3993eaf" providerId="ADAL" clId="{DE1DC2B1-42D7-4783-AB18-6C26152F35D7}" dt="2026-03-24T13:50:42.031" v="403" actId="1076"/>
          <ac:spMkLst>
            <pc:docMk/>
            <pc:sldMk cId="1938090675" sldId="287"/>
            <ac:spMk id="7" creationId="{0FB47F51-01DF-5BE4-5132-AA2FF9E643E6}"/>
          </ac:spMkLst>
        </pc:spChg>
      </pc:sldChg>
      <pc:sldChg chg="modSp mod">
        <pc:chgData name="Bruce, Brittany" userId="f41ee285-14e9-4629-b0f2-381df3993eaf" providerId="ADAL" clId="{DE1DC2B1-42D7-4783-AB18-6C26152F35D7}" dt="2026-03-23T17:41:52.192" v="68" actId="20577"/>
        <pc:sldMkLst>
          <pc:docMk/>
          <pc:sldMk cId="719683382" sldId="296"/>
        </pc:sldMkLst>
        <pc:spChg chg="mod">
          <ac:chgData name="Bruce, Brittany" userId="f41ee285-14e9-4629-b0f2-381df3993eaf" providerId="ADAL" clId="{DE1DC2B1-42D7-4783-AB18-6C26152F35D7}" dt="2026-03-23T17:41:44.912" v="60"/>
          <ac:spMkLst>
            <pc:docMk/>
            <pc:sldMk cId="719683382" sldId="296"/>
            <ac:spMk id="4" creationId="{02E9F4F0-4389-FF5C-F1C6-BA407B8D6CE6}"/>
          </ac:spMkLst>
        </pc:spChg>
        <pc:spChg chg="mod">
          <ac:chgData name="Bruce, Brittany" userId="f41ee285-14e9-4629-b0f2-381df3993eaf" providerId="ADAL" clId="{DE1DC2B1-42D7-4783-AB18-6C26152F35D7}" dt="2026-03-23T17:41:52.192" v="68" actId="20577"/>
          <ac:spMkLst>
            <pc:docMk/>
            <pc:sldMk cId="719683382" sldId="296"/>
            <ac:spMk id="5" creationId="{372CF42D-4834-078E-EFA4-1FBDB7523DFB}"/>
          </ac:spMkLst>
        </pc:spChg>
      </pc:sldChg>
      <pc:sldChg chg="modSp mod">
        <pc:chgData name="Bruce, Brittany" userId="f41ee285-14e9-4629-b0f2-381df3993eaf" providerId="ADAL" clId="{DE1DC2B1-42D7-4783-AB18-6C26152F35D7}" dt="2026-03-23T17:42:21.856" v="98" actId="20577"/>
        <pc:sldMkLst>
          <pc:docMk/>
          <pc:sldMk cId="4160496187" sldId="299"/>
        </pc:sldMkLst>
        <pc:spChg chg="mod">
          <ac:chgData name="Bruce, Brittany" userId="f41ee285-14e9-4629-b0f2-381df3993eaf" providerId="ADAL" clId="{DE1DC2B1-42D7-4783-AB18-6C26152F35D7}" dt="2026-03-23T17:42:17.889" v="90"/>
          <ac:spMkLst>
            <pc:docMk/>
            <pc:sldMk cId="4160496187" sldId="299"/>
            <ac:spMk id="4" creationId="{3A987131-34D0-BF53-B7C5-6A9D17DD4725}"/>
          </ac:spMkLst>
        </pc:spChg>
        <pc:spChg chg="mod">
          <ac:chgData name="Bruce, Brittany" userId="f41ee285-14e9-4629-b0f2-381df3993eaf" providerId="ADAL" clId="{DE1DC2B1-42D7-4783-AB18-6C26152F35D7}" dt="2026-03-23T17:42:21.856" v="98" actId="20577"/>
          <ac:spMkLst>
            <pc:docMk/>
            <pc:sldMk cId="4160496187" sldId="299"/>
            <ac:spMk id="7" creationId="{BB0012FE-8F54-277D-03F5-0BAE3515CBD6}"/>
          </ac:spMkLst>
        </pc:spChg>
      </pc:sldChg>
      <pc:sldChg chg="modSp mod">
        <pc:chgData name="Bruce, Brittany" userId="f41ee285-14e9-4629-b0f2-381df3993eaf" providerId="ADAL" clId="{DE1DC2B1-42D7-4783-AB18-6C26152F35D7}" dt="2026-03-23T17:42:04.486" v="83"/>
        <pc:sldMkLst>
          <pc:docMk/>
          <pc:sldMk cId="1181105007" sldId="300"/>
        </pc:sldMkLst>
        <pc:spChg chg="mod">
          <ac:chgData name="Bruce, Brittany" userId="f41ee285-14e9-4629-b0f2-381df3993eaf" providerId="ADAL" clId="{DE1DC2B1-42D7-4783-AB18-6C26152F35D7}" dt="2026-03-23T17:42:04.486" v="83"/>
          <ac:spMkLst>
            <pc:docMk/>
            <pc:sldMk cId="1181105007" sldId="300"/>
            <ac:spMk id="4" creationId="{08CCEE4E-8FBB-4681-28B1-113D606CFEBB}"/>
          </ac:spMkLst>
        </pc:spChg>
        <pc:spChg chg="mod">
          <ac:chgData name="Bruce, Brittany" userId="f41ee285-14e9-4629-b0f2-381df3993eaf" providerId="ADAL" clId="{DE1DC2B1-42D7-4783-AB18-6C26152F35D7}" dt="2026-03-23T17:41:56.974" v="76" actId="20577"/>
          <ac:spMkLst>
            <pc:docMk/>
            <pc:sldMk cId="1181105007" sldId="300"/>
            <ac:spMk id="5" creationId="{20EC4538-D491-8E4C-4CDB-CC451BB9C1C1}"/>
          </ac:spMkLst>
        </pc:spChg>
      </pc:sldChg>
      <pc:sldChg chg="addSp modSp mod">
        <pc:chgData name="Bruce, Brittany" userId="f41ee285-14e9-4629-b0f2-381df3993eaf" providerId="ADAL" clId="{DE1DC2B1-42D7-4783-AB18-6C26152F35D7}" dt="2026-03-24T18:53:34.201" v="464" actId="14100"/>
        <pc:sldMkLst>
          <pc:docMk/>
          <pc:sldMk cId="2093592285" sldId="303"/>
        </pc:sldMkLst>
        <pc:spChg chg="add mod">
          <ac:chgData name="Bruce, Brittany" userId="f41ee285-14e9-4629-b0f2-381df3993eaf" providerId="ADAL" clId="{DE1DC2B1-42D7-4783-AB18-6C26152F35D7}" dt="2026-03-24T18:53:34.201" v="464" actId="14100"/>
          <ac:spMkLst>
            <pc:docMk/>
            <pc:sldMk cId="2093592285" sldId="303"/>
            <ac:spMk id="5" creationId="{46CCFD87-79EB-A4C3-CC36-2E6C356E2CEE}"/>
          </ac:spMkLst>
        </pc:spChg>
      </pc:sldChg>
      <pc:sldChg chg="addSp modSp mod">
        <pc:chgData name="Bruce, Brittany" userId="f41ee285-14e9-4629-b0f2-381df3993eaf" providerId="ADAL" clId="{DE1DC2B1-42D7-4783-AB18-6C26152F35D7}" dt="2026-03-24T18:53:17.657" v="461" actId="207"/>
        <pc:sldMkLst>
          <pc:docMk/>
          <pc:sldMk cId="4161536155" sldId="304"/>
        </pc:sldMkLst>
        <pc:spChg chg="add mod">
          <ac:chgData name="Bruce, Brittany" userId="f41ee285-14e9-4629-b0f2-381df3993eaf" providerId="ADAL" clId="{DE1DC2B1-42D7-4783-AB18-6C26152F35D7}" dt="2026-03-24T18:53:17.657" v="461" actId="207"/>
          <ac:spMkLst>
            <pc:docMk/>
            <pc:sldMk cId="4161536155" sldId="304"/>
            <ac:spMk id="6" creationId="{FB6DCB01-F778-74F3-8BA8-2929C81E96A0}"/>
          </ac:spMkLst>
        </pc:spChg>
      </pc:sldChg>
      <pc:sldChg chg="modSp mod">
        <pc:chgData name="Bruce, Brittany" userId="f41ee285-14e9-4629-b0f2-381df3993eaf" providerId="ADAL" clId="{DE1DC2B1-42D7-4783-AB18-6C26152F35D7}" dt="2026-03-23T17:43:57.293" v="190" actId="20577"/>
        <pc:sldMkLst>
          <pc:docMk/>
          <pc:sldMk cId="600357400" sldId="305"/>
        </pc:sldMkLst>
        <pc:spChg chg="mod">
          <ac:chgData name="Bruce, Brittany" userId="f41ee285-14e9-4629-b0f2-381df3993eaf" providerId="ADAL" clId="{DE1DC2B1-42D7-4783-AB18-6C26152F35D7}" dt="2026-03-23T17:43:57.293" v="190" actId="20577"/>
          <ac:spMkLst>
            <pc:docMk/>
            <pc:sldMk cId="600357400" sldId="305"/>
            <ac:spMk id="10" creationId="{68A6F44C-F204-0A17-1B30-B66305230F0C}"/>
          </ac:spMkLst>
        </pc:spChg>
      </pc:sldChg>
      <pc:sldChg chg="modSp mod">
        <pc:chgData name="Bruce, Brittany" userId="f41ee285-14e9-4629-b0f2-381df3993eaf" providerId="ADAL" clId="{DE1DC2B1-42D7-4783-AB18-6C26152F35D7}" dt="2026-03-24T13:49:08.224" v="377" actId="2710"/>
        <pc:sldMkLst>
          <pc:docMk/>
          <pc:sldMk cId="671593389" sldId="307"/>
        </pc:sldMkLst>
        <pc:spChg chg="mod">
          <ac:chgData name="Bruce, Brittany" userId="f41ee285-14e9-4629-b0f2-381df3993eaf" providerId="ADAL" clId="{DE1DC2B1-42D7-4783-AB18-6C26152F35D7}" dt="2026-03-24T13:49:08.224" v="377" actId="2710"/>
          <ac:spMkLst>
            <pc:docMk/>
            <pc:sldMk cId="671593389" sldId="307"/>
            <ac:spMk id="2" creationId="{B6E90A4C-472E-E740-E34E-391B8D83E36C}"/>
          </ac:spMkLst>
        </pc:spChg>
        <pc:picChg chg="mod">
          <ac:chgData name="Bruce, Brittany" userId="f41ee285-14e9-4629-b0f2-381df3993eaf" providerId="ADAL" clId="{DE1DC2B1-42D7-4783-AB18-6C26152F35D7}" dt="2026-03-24T13:48:48.417" v="374" actId="14100"/>
          <ac:picMkLst>
            <pc:docMk/>
            <pc:sldMk cId="671593389" sldId="307"/>
            <ac:picMk id="17" creationId="{0C1EC371-7694-5D47-7B73-F048D4080F6F}"/>
          </ac:picMkLst>
        </pc:picChg>
      </pc:sldChg>
      <pc:sldChg chg="modSp mod">
        <pc:chgData name="Bruce, Brittany" userId="f41ee285-14e9-4629-b0f2-381df3993eaf" providerId="ADAL" clId="{DE1DC2B1-42D7-4783-AB18-6C26152F35D7}" dt="2026-03-24T13:49:49.562" v="388" actId="1076"/>
        <pc:sldMkLst>
          <pc:docMk/>
          <pc:sldMk cId="1582974619" sldId="308"/>
        </pc:sldMkLst>
        <pc:spChg chg="mod">
          <ac:chgData name="Bruce, Brittany" userId="f41ee285-14e9-4629-b0f2-381df3993eaf" providerId="ADAL" clId="{DE1DC2B1-42D7-4783-AB18-6C26152F35D7}" dt="2026-03-24T13:49:42.606" v="387" actId="14"/>
          <ac:spMkLst>
            <pc:docMk/>
            <pc:sldMk cId="1582974619" sldId="308"/>
            <ac:spMk id="2" creationId="{5A3B4841-980D-4992-A8F8-2F9A439845A2}"/>
          </ac:spMkLst>
        </pc:spChg>
        <pc:picChg chg="mod">
          <ac:chgData name="Bruce, Brittany" userId="f41ee285-14e9-4629-b0f2-381df3993eaf" providerId="ADAL" clId="{DE1DC2B1-42D7-4783-AB18-6C26152F35D7}" dt="2026-03-24T13:49:49.562" v="388" actId="1076"/>
          <ac:picMkLst>
            <pc:docMk/>
            <pc:sldMk cId="1582974619" sldId="308"/>
            <ac:picMk id="4" creationId="{54AB53BA-A99E-69A7-7877-D16CF2F06666}"/>
          </ac:picMkLst>
        </pc:picChg>
      </pc:sldChg>
      <pc:sldChg chg="addSp modSp mod">
        <pc:chgData name="Bruce, Brittany" userId="f41ee285-14e9-4629-b0f2-381df3993eaf" providerId="ADAL" clId="{DE1DC2B1-42D7-4783-AB18-6C26152F35D7}" dt="2026-03-23T17:40:16.897" v="52" actId="14100"/>
        <pc:sldMkLst>
          <pc:docMk/>
          <pc:sldMk cId="3791252586" sldId="309"/>
        </pc:sldMkLst>
        <pc:spChg chg="add mod">
          <ac:chgData name="Bruce, Brittany" userId="f41ee285-14e9-4629-b0f2-381df3993eaf" providerId="ADAL" clId="{DE1DC2B1-42D7-4783-AB18-6C26152F35D7}" dt="2026-03-23T17:40:16.897" v="52" actId="14100"/>
          <ac:spMkLst>
            <pc:docMk/>
            <pc:sldMk cId="3791252586" sldId="309"/>
            <ac:spMk id="6" creationId="{179E6837-EC63-C054-5201-388990C3D9AC}"/>
          </ac:spMkLst>
        </pc:spChg>
      </pc:sldChg>
      <pc:sldChg chg="modSp mod">
        <pc:chgData name="Bruce, Brittany" userId="f41ee285-14e9-4629-b0f2-381df3993eaf" providerId="ADAL" clId="{DE1DC2B1-42D7-4783-AB18-6C26152F35D7}" dt="2026-03-24T13:46:09.348" v="333" actId="207"/>
        <pc:sldMkLst>
          <pc:docMk/>
          <pc:sldMk cId="2764990576" sldId="314"/>
        </pc:sldMkLst>
        <pc:spChg chg="mod">
          <ac:chgData name="Bruce, Brittany" userId="f41ee285-14e9-4629-b0f2-381df3993eaf" providerId="ADAL" clId="{DE1DC2B1-42D7-4783-AB18-6C26152F35D7}" dt="2026-03-24T13:46:09.348" v="333" actId="207"/>
          <ac:spMkLst>
            <pc:docMk/>
            <pc:sldMk cId="2764990576" sldId="314"/>
            <ac:spMk id="12" creationId="{D1769525-72E1-5FA5-FFFD-315B93254F79}"/>
          </ac:spMkLst>
        </pc:spChg>
      </pc:sldChg>
      <pc:sldChg chg="modSp mod ord modNotesTx">
        <pc:chgData name="Bruce, Brittany" userId="f41ee285-14e9-4629-b0f2-381df3993eaf" providerId="ADAL" clId="{DE1DC2B1-42D7-4783-AB18-6C26152F35D7}" dt="2026-03-25T13:28:40.629" v="476"/>
        <pc:sldMkLst>
          <pc:docMk/>
          <pc:sldMk cId="3651165414" sldId="316"/>
        </pc:sldMkLst>
        <pc:spChg chg="mod">
          <ac:chgData name="Bruce, Brittany" userId="f41ee285-14e9-4629-b0f2-381df3993eaf" providerId="ADAL" clId="{DE1DC2B1-42D7-4783-AB18-6C26152F35D7}" dt="2026-03-24T13:36:19.465" v="197" actId="1076"/>
          <ac:spMkLst>
            <pc:docMk/>
            <pc:sldMk cId="3651165414" sldId="316"/>
            <ac:spMk id="25" creationId="{2520B3FE-993E-A81F-1743-3E435AB4EE30}"/>
          </ac:spMkLst>
        </pc:spChg>
        <pc:spChg chg="mod">
          <ac:chgData name="Bruce, Brittany" userId="f41ee285-14e9-4629-b0f2-381df3993eaf" providerId="ADAL" clId="{DE1DC2B1-42D7-4783-AB18-6C26152F35D7}" dt="2026-03-24T13:38:51.355" v="221" actId="20577"/>
          <ac:spMkLst>
            <pc:docMk/>
            <pc:sldMk cId="3651165414" sldId="316"/>
            <ac:spMk id="26" creationId="{CA5BA90D-BE4A-758E-CBF3-7C44BFF8EDCC}"/>
          </ac:spMkLst>
        </pc:spChg>
        <pc:spChg chg="mod">
          <ac:chgData name="Bruce, Brittany" userId="f41ee285-14e9-4629-b0f2-381df3993eaf" providerId="ADAL" clId="{DE1DC2B1-42D7-4783-AB18-6C26152F35D7}" dt="2026-03-24T13:37:13.147" v="204" actId="1076"/>
          <ac:spMkLst>
            <pc:docMk/>
            <pc:sldMk cId="3651165414" sldId="316"/>
            <ac:spMk id="27" creationId="{5E6DF336-A2CE-8F24-C693-ED8CE0B74B10}"/>
          </ac:spMkLst>
        </pc:spChg>
        <pc:spChg chg="mod">
          <ac:chgData name="Bruce, Brittany" userId="f41ee285-14e9-4629-b0f2-381df3993eaf" providerId="ADAL" clId="{DE1DC2B1-42D7-4783-AB18-6C26152F35D7}" dt="2026-03-24T13:41:25.720" v="292" actId="20577"/>
          <ac:spMkLst>
            <pc:docMk/>
            <pc:sldMk cId="3651165414" sldId="316"/>
            <ac:spMk id="28" creationId="{F52F18D5-7DE9-5544-BD08-AA697240CE66}"/>
          </ac:spMkLst>
        </pc:spChg>
        <pc:spChg chg="mod">
          <ac:chgData name="Bruce, Brittany" userId="f41ee285-14e9-4629-b0f2-381df3993eaf" providerId="ADAL" clId="{DE1DC2B1-42D7-4783-AB18-6C26152F35D7}" dt="2026-03-24T13:37:19.323" v="205" actId="1076"/>
          <ac:spMkLst>
            <pc:docMk/>
            <pc:sldMk cId="3651165414" sldId="316"/>
            <ac:spMk id="29" creationId="{D8BC905F-1240-ACBD-4FFC-A5DF9EF8E562}"/>
          </ac:spMkLst>
        </pc:spChg>
        <pc:spChg chg="mod">
          <ac:chgData name="Bruce, Brittany" userId="f41ee285-14e9-4629-b0f2-381df3993eaf" providerId="ADAL" clId="{DE1DC2B1-42D7-4783-AB18-6C26152F35D7}" dt="2026-03-24T13:44:10.417" v="326" actId="313"/>
          <ac:spMkLst>
            <pc:docMk/>
            <pc:sldMk cId="3651165414" sldId="316"/>
            <ac:spMk id="30" creationId="{6FA9D779-ADFF-7E11-4718-545714EE5864}"/>
          </ac:spMkLst>
        </pc:spChg>
        <pc:spChg chg="mod">
          <ac:chgData name="Bruce, Brittany" userId="f41ee285-14e9-4629-b0f2-381df3993eaf" providerId="ADAL" clId="{DE1DC2B1-42D7-4783-AB18-6C26152F35D7}" dt="2026-03-24T13:40:23.522" v="263" actId="255"/>
          <ac:spMkLst>
            <pc:docMk/>
            <pc:sldMk cId="3651165414" sldId="316"/>
            <ac:spMk id="31" creationId="{34B26969-0A42-8090-FA75-AB7378286F08}"/>
          </ac:spMkLst>
        </pc:spChg>
        <pc:spChg chg="mod">
          <ac:chgData name="Bruce, Brittany" userId="f41ee285-14e9-4629-b0f2-381df3993eaf" providerId="ADAL" clId="{DE1DC2B1-42D7-4783-AB18-6C26152F35D7}" dt="2026-03-24T13:38:57.320" v="222" actId="255"/>
          <ac:spMkLst>
            <pc:docMk/>
            <pc:sldMk cId="3651165414" sldId="316"/>
            <ac:spMk id="32" creationId="{48CA2035-8759-096B-D736-F0EEFFDF7ED4}"/>
          </ac:spMkLst>
        </pc:spChg>
        <pc:spChg chg="mod">
          <ac:chgData name="Bruce, Brittany" userId="f41ee285-14e9-4629-b0f2-381df3993eaf" providerId="ADAL" clId="{DE1DC2B1-42D7-4783-AB18-6C26152F35D7}" dt="2026-03-24T13:37:29.066" v="207" actId="1076"/>
          <ac:spMkLst>
            <pc:docMk/>
            <pc:sldMk cId="3651165414" sldId="316"/>
            <ac:spMk id="33" creationId="{24AD3166-8176-1DF7-1A6F-37291DEE4477}"/>
          </ac:spMkLst>
        </pc:spChg>
        <pc:spChg chg="mod">
          <ac:chgData name="Bruce, Brittany" userId="f41ee285-14e9-4629-b0f2-381df3993eaf" providerId="ADAL" clId="{DE1DC2B1-42D7-4783-AB18-6C26152F35D7}" dt="2026-03-24T13:37:23.804" v="206" actId="1076"/>
          <ac:spMkLst>
            <pc:docMk/>
            <pc:sldMk cId="3651165414" sldId="316"/>
            <ac:spMk id="34" creationId="{AF4C5156-5E0E-8513-8BBC-C9290DFDDD9B}"/>
          </ac:spMkLst>
        </pc:spChg>
        <pc:grpChg chg="mod">
          <ac:chgData name="Bruce, Brittany" userId="f41ee285-14e9-4629-b0f2-381df3993eaf" providerId="ADAL" clId="{DE1DC2B1-42D7-4783-AB18-6C26152F35D7}" dt="2026-03-24T13:43:02.558" v="311" actId="1076"/>
          <ac:grpSpMkLst>
            <pc:docMk/>
            <pc:sldMk cId="3651165414" sldId="316"/>
            <ac:grpSpMk id="6" creationId="{15929B67-58D9-707C-5BC9-412CD19C3A99}"/>
          </ac:grpSpMkLst>
        </pc:grpChg>
        <pc:grpChg chg="mod">
          <ac:chgData name="Bruce, Brittany" userId="f41ee285-14e9-4629-b0f2-381df3993eaf" providerId="ADAL" clId="{DE1DC2B1-42D7-4783-AB18-6C26152F35D7}" dt="2026-03-24T13:36:49.356" v="202" actId="14100"/>
          <ac:grpSpMkLst>
            <pc:docMk/>
            <pc:sldMk cId="3651165414" sldId="316"/>
            <ac:grpSpMk id="9" creationId="{3CACFC0D-55F8-2382-F22E-C3458E5F89EB}"/>
          </ac:grpSpMkLst>
        </pc:grpChg>
        <pc:grpChg chg="mod">
          <ac:chgData name="Bruce, Brittany" userId="f41ee285-14e9-4629-b0f2-381df3993eaf" providerId="ADAL" clId="{DE1DC2B1-42D7-4783-AB18-6C26152F35D7}" dt="2026-03-24T13:36:12.978" v="195" actId="14100"/>
          <ac:grpSpMkLst>
            <pc:docMk/>
            <pc:sldMk cId="3651165414" sldId="316"/>
            <ac:grpSpMk id="12" creationId="{061DDFC9-1EED-C635-D5EE-03F2A33C3F87}"/>
          </ac:grpSpMkLst>
        </pc:grpChg>
        <pc:grpChg chg="mod">
          <ac:chgData name="Bruce, Brittany" userId="f41ee285-14e9-4629-b0f2-381df3993eaf" providerId="ADAL" clId="{DE1DC2B1-42D7-4783-AB18-6C26152F35D7}" dt="2026-03-24T13:36:43.522" v="200" actId="14100"/>
          <ac:grpSpMkLst>
            <pc:docMk/>
            <pc:sldMk cId="3651165414" sldId="316"/>
            <ac:grpSpMk id="15" creationId="{0156339C-72BE-C8ED-95BC-DEB79E4431B0}"/>
          </ac:grpSpMkLst>
        </pc:grpChg>
        <pc:grpChg chg="mod">
          <ac:chgData name="Bruce, Brittany" userId="f41ee285-14e9-4629-b0f2-381df3993eaf" providerId="ADAL" clId="{DE1DC2B1-42D7-4783-AB18-6C26152F35D7}" dt="2026-03-24T13:36:52.288" v="203" actId="14100"/>
          <ac:grpSpMkLst>
            <pc:docMk/>
            <pc:sldMk cId="3651165414" sldId="316"/>
            <ac:grpSpMk id="18" creationId="{C8C92B9B-4B0D-05B8-A48C-9D297751DBEE}"/>
          </ac:grpSpMkLst>
        </pc:grpChg>
      </pc:sldChg>
      <pc:sldChg chg="addSp delSp modSp add mod ord">
        <pc:chgData name="Bruce, Brittany" userId="f41ee285-14e9-4629-b0f2-381df3993eaf" providerId="ADAL" clId="{DE1DC2B1-42D7-4783-AB18-6C26152F35D7}" dt="2026-03-25T13:48:13.403" v="594" actId="1076"/>
        <pc:sldMkLst>
          <pc:docMk/>
          <pc:sldMk cId="479320251" sldId="317"/>
        </pc:sldMkLst>
        <pc:spChg chg="mod">
          <ac:chgData name="Bruce, Brittany" userId="f41ee285-14e9-4629-b0f2-381df3993eaf" providerId="ADAL" clId="{DE1DC2B1-42D7-4783-AB18-6C26152F35D7}" dt="2026-03-24T20:35:20.037" v="471" actId="1076"/>
          <ac:spMkLst>
            <pc:docMk/>
            <pc:sldMk cId="479320251" sldId="317"/>
            <ac:spMk id="4" creationId="{ACFC09E5-7124-256E-AB28-9CDA77EF028A}"/>
          </ac:spMkLst>
        </pc:spChg>
        <pc:spChg chg="add mod">
          <ac:chgData name="Bruce, Brittany" userId="f41ee285-14e9-4629-b0f2-381df3993eaf" providerId="ADAL" clId="{DE1DC2B1-42D7-4783-AB18-6C26152F35D7}" dt="2026-03-25T13:46:20.147" v="529" actId="207"/>
          <ac:spMkLst>
            <pc:docMk/>
            <pc:sldMk cId="479320251" sldId="317"/>
            <ac:spMk id="7" creationId="{DC6A8450-7696-0017-D59F-EFCD523F09C4}"/>
          </ac:spMkLst>
        </pc:spChg>
        <pc:spChg chg="add mod">
          <ac:chgData name="Bruce, Brittany" userId="f41ee285-14e9-4629-b0f2-381df3993eaf" providerId="ADAL" clId="{DE1DC2B1-42D7-4783-AB18-6C26152F35D7}" dt="2026-03-25T13:47:46.817" v="591" actId="1076"/>
          <ac:spMkLst>
            <pc:docMk/>
            <pc:sldMk cId="479320251" sldId="317"/>
            <ac:spMk id="8" creationId="{00FDE596-5DF3-0A5F-8D40-2CAA978E6FB7}"/>
          </ac:spMkLst>
        </pc:spChg>
        <pc:spChg chg="mod">
          <ac:chgData name="Bruce, Brittany" userId="f41ee285-14e9-4629-b0f2-381df3993eaf" providerId="ADAL" clId="{DE1DC2B1-42D7-4783-AB18-6C26152F35D7}" dt="2026-03-25T13:48:13.403" v="594" actId="1076"/>
          <ac:spMkLst>
            <pc:docMk/>
            <pc:sldMk cId="479320251" sldId="317"/>
            <ac:spMk id="10" creationId="{1AF5C877-ABB6-A923-09CE-460A2935EEB9}"/>
          </ac:spMkLst>
        </pc:spChg>
        <pc:graphicFrameChg chg="del modGraphic">
          <ac:chgData name="Bruce, Brittany" userId="f41ee285-14e9-4629-b0f2-381df3993eaf" providerId="ADAL" clId="{DE1DC2B1-42D7-4783-AB18-6C26152F35D7}" dt="2026-03-24T13:51:46.890" v="406" actId="478"/>
          <ac:graphicFrameMkLst>
            <pc:docMk/>
            <pc:sldMk cId="479320251" sldId="317"/>
            <ac:graphicFrameMk id="6" creationId="{F15CC3C9-CE2E-90D9-A697-F1F2976709A4}"/>
          </ac:graphicFrameMkLst>
        </pc:graphicFrameChg>
        <pc:picChg chg="add mod">
          <ac:chgData name="Bruce, Brittany" userId="f41ee285-14e9-4629-b0f2-381df3993eaf" providerId="ADAL" clId="{DE1DC2B1-42D7-4783-AB18-6C26152F35D7}" dt="2026-03-25T13:47:52.292" v="593" actId="1076"/>
          <ac:picMkLst>
            <pc:docMk/>
            <pc:sldMk cId="479320251" sldId="317"/>
            <ac:picMk id="1026" creationId="{B74371F1-6D66-2E15-759D-5F37841F79B0}"/>
          </ac:picMkLst>
        </pc:picChg>
      </pc:sldChg>
      <pc:sldChg chg="add del">
        <pc:chgData name="Bruce, Brittany" userId="f41ee285-14e9-4629-b0f2-381df3993eaf" providerId="ADAL" clId="{DE1DC2B1-42D7-4783-AB18-6C26152F35D7}" dt="2026-03-24T20:34:48.800" v="466" actId="47"/>
        <pc:sldMkLst>
          <pc:docMk/>
          <pc:sldMk cId="399850689" sldId="318"/>
        </pc:sldMkLst>
      </pc:sldChg>
      <pc:sldChg chg="add del">
        <pc:chgData name="Bruce, Brittany" userId="f41ee285-14e9-4629-b0f2-381df3993eaf" providerId="ADAL" clId="{DE1DC2B1-42D7-4783-AB18-6C26152F35D7}" dt="2026-03-24T20:34:48.025" v="465" actId="47"/>
        <pc:sldMkLst>
          <pc:docMk/>
          <pc:sldMk cId="382061831" sldId="319"/>
        </pc:sldMkLst>
      </pc:sldChg>
    </pc:docChg>
  </pc:docChgLst>
  <pc:docChgLst>
    <pc:chgData name="Webb, Kristen" userId="S::perry12@marshall.edu::43ae3309-c72a-4c60-bea6-782ed63744aa" providerId="AD" clId="Web-{94B29A6B-C590-36CE-FA1B-3CB414ADD887}"/>
    <pc:docChg chg="modSld">
      <pc:chgData name="Webb, Kristen" userId="S::perry12@marshall.edu::43ae3309-c72a-4c60-bea6-782ed63744aa" providerId="AD" clId="Web-{94B29A6B-C590-36CE-FA1B-3CB414ADD887}" dt="2026-03-13T17:56:28.455" v="4" actId="20577"/>
      <pc:docMkLst>
        <pc:docMk/>
      </pc:docMkLst>
      <pc:sldChg chg="modSp">
        <pc:chgData name="Webb, Kristen" userId="S::perry12@marshall.edu::43ae3309-c72a-4c60-bea6-782ed63744aa" providerId="AD" clId="Web-{94B29A6B-C590-36CE-FA1B-3CB414ADD887}" dt="2026-03-13T17:56:28.455" v="4" actId="20577"/>
        <pc:sldMkLst>
          <pc:docMk/>
          <pc:sldMk cId="600357400" sldId="305"/>
        </pc:sldMkLst>
        <pc:spChg chg="mod">
          <ac:chgData name="Webb, Kristen" userId="S::perry12@marshall.edu::43ae3309-c72a-4c60-bea6-782ed63744aa" providerId="AD" clId="Web-{94B29A6B-C590-36CE-FA1B-3CB414ADD887}" dt="2026-03-13T17:56:28.455" v="4" actId="20577"/>
          <ac:spMkLst>
            <pc:docMk/>
            <pc:sldMk cId="600357400" sldId="305"/>
            <ac:spMk id="10" creationId="{68A6F44C-F204-0A17-1B30-B66305230F0C}"/>
          </ac:spMkLst>
        </pc:spChg>
      </pc:sldChg>
    </pc:docChg>
  </pc:docChgLst>
  <pc:docChgLst>
    <pc:chgData name="Webb, Kristen" userId="S::perry12@marshall.edu::43ae3309-c72a-4c60-bea6-782ed63744aa" providerId="AD" clId="Web-{5C5315BE-A572-D4C0-794D-3A549032EC8E}"/>
    <pc:docChg chg="mod modSld">
      <pc:chgData name="Webb, Kristen" userId="S::perry12@marshall.edu::43ae3309-c72a-4c60-bea6-782ed63744aa" providerId="AD" clId="Web-{5C5315BE-A572-D4C0-794D-3A549032EC8E}" dt="2026-03-24T15:28:18.492" v="357"/>
      <pc:docMkLst>
        <pc:docMk/>
      </pc:docMkLst>
      <pc:sldChg chg="modSp">
        <pc:chgData name="Webb, Kristen" userId="S::perry12@marshall.edu::43ae3309-c72a-4c60-bea6-782ed63744aa" providerId="AD" clId="Web-{5C5315BE-A572-D4C0-794D-3A549032EC8E}" dt="2026-03-24T14:52:19.436" v="28" actId="20577"/>
        <pc:sldMkLst>
          <pc:docMk/>
          <pc:sldMk cId="0" sldId="277"/>
        </pc:sldMkLst>
        <pc:spChg chg="mod">
          <ac:chgData name="Webb, Kristen" userId="S::perry12@marshall.edu::43ae3309-c72a-4c60-bea6-782ed63744aa" providerId="AD" clId="Web-{5C5315BE-A572-D4C0-794D-3A549032EC8E}" dt="2026-03-24T14:52:19.436" v="28" actId="20577"/>
          <ac:spMkLst>
            <pc:docMk/>
            <pc:sldMk cId="0" sldId="277"/>
            <ac:spMk id="7" creationId="{56BA8270-AA69-4889-CF96-466ABD85489D}"/>
          </ac:spMkLst>
        </pc:spChg>
      </pc:sldChg>
      <pc:sldChg chg="modSp">
        <pc:chgData name="Webb, Kristen" userId="S::perry12@marshall.edu::43ae3309-c72a-4c60-bea6-782ed63744aa" providerId="AD" clId="Web-{5C5315BE-A572-D4C0-794D-3A549032EC8E}" dt="2026-03-24T14:58:27.192" v="169" actId="20577"/>
        <pc:sldMkLst>
          <pc:docMk/>
          <pc:sldMk cId="0" sldId="281"/>
        </pc:sldMkLst>
        <pc:spChg chg="mod">
          <ac:chgData name="Webb, Kristen" userId="S::perry12@marshall.edu::43ae3309-c72a-4c60-bea6-782ed63744aa" providerId="AD" clId="Web-{5C5315BE-A572-D4C0-794D-3A549032EC8E}" dt="2026-03-24T14:58:27.192" v="169" actId="20577"/>
          <ac:spMkLst>
            <pc:docMk/>
            <pc:sldMk cId="0" sldId="281"/>
            <ac:spMk id="7" creationId="{00000000-0000-0000-0000-000000000000}"/>
          </ac:spMkLst>
        </pc:spChg>
        <pc:spChg chg="mod">
          <ac:chgData name="Webb, Kristen" userId="S::perry12@marshall.edu::43ae3309-c72a-4c60-bea6-782ed63744aa" providerId="AD" clId="Web-{5C5315BE-A572-D4C0-794D-3A549032EC8E}" dt="2026-03-24T14:57:57.676" v="158" actId="20577"/>
          <ac:spMkLst>
            <pc:docMk/>
            <pc:sldMk cId="0" sldId="281"/>
            <ac:spMk id="8" creationId="{00000000-0000-0000-0000-000000000000}"/>
          </ac:spMkLst>
        </pc:spChg>
      </pc:sldChg>
      <pc:sldChg chg="modSp">
        <pc:chgData name="Webb, Kristen" userId="S::perry12@marshall.edu::43ae3309-c72a-4c60-bea6-782ed63744aa" providerId="AD" clId="Web-{5C5315BE-A572-D4C0-794D-3A549032EC8E}" dt="2026-03-24T14:55:16.487" v="150" actId="20577"/>
        <pc:sldMkLst>
          <pc:docMk/>
          <pc:sldMk cId="1938090675" sldId="287"/>
        </pc:sldMkLst>
        <pc:spChg chg="mod">
          <ac:chgData name="Webb, Kristen" userId="S::perry12@marshall.edu::43ae3309-c72a-4c60-bea6-782ed63744aa" providerId="AD" clId="Web-{5C5315BE-A572-D4C0-794D-3A549032EC8E}" dt="2026-03-24T14:55:16.487" v="150" actId="20577"/>
          <ac:spMkLst>
            <pc:docMk/>
            <pc:sldMk cId="1938090675" sldId="287"/>
            <ac:spMk id="7" creationId="{0FB47F51-01DF-5BE4-5132-AA2FF9E643E6}"/>
          </ac:spMkLst>
        </pc:spChg>
      </pc:sldChg>
      <pc:sldChg chg="modSp">
        <pc:chgData name="Webb, Kristen" userId="S::perry12@marshall.edu::43ae3309-c72a-4c60-bea6-782ed63744aa" providerId="AD" clId="Web-{5C5315BE-A572-D4C0-794D-3A549032EC8E}" dt="2026-03-24T15:10:06.433" v="356" actId="20577"/>
        <pc:sldMkLst>
          <pc:docMk/>
          <pc:sldMk cId="719683382" sldId="296"/>
        </pc:sldMkLst>
        <pc:spChg chg="mod">
          <ac:chgData name="Webb, Kristen" userId="S::perry12@marshall.edu::43ae3309-c72a-4c60-bea6-782ed63744aa" providerId="AD" clId="Web-{5C5315BE-A572-D4C0-794D-3A549032EC8E}" dt="2026-03-24T15:10:06.433" v="356" actId="20577"/>
          <ac:spMkLst>
            <pc:docMk/>
            <pc:sldMk cId="719683382" sldId="296"/>
            <ac:spMk id="5" creationId="{372CF42D-4834-078E-EFA4-1FBDB7523DFB}"/>
          </ac:spMkLst>
        </pc:spChg>
      </pc:sldChg>
      <pc:sldChg chg="modSp">
        <pc:chgData name="Webb, Kristen" userId="S::perry12@marshall.edu::43ae3309-c72a-4c60-bea6-782ed63744aa" providerId="AD" clId="Web-{5C5315BE-A572-D4C0-794D-3A549032EC8E}" dt="2026-03-24T14:54:12.064" v="140" actId="20577"/>
        <pc:sldMkLst>
          <pc:docMk/>
          <pc:sldMk cId="1582974619" sldId="308"/>
        </pc:sldMkLst>
        <pc:spChg chg="mod">
          <ac:chgData name="Webb, Kristen" userId="S::perry12@marshall.edu::43ae3309-c72a-4c60-bea6-782ed63744aa" providerId="AD" clId="Web-{5C5315BE-A572-D4C0-794D-3A549032EC8E}" dt="2026-03-24T14:54:12.064" v="140" actId="20577"/>
          <ac:spMkLst>
            <pc:docMk/>
            <pc:sldMk cId="1582974619" sldId="308"/>
            <ac:spMk id="2" creationId="{5A3B4841-980D-4992-A8F8-2F9A439845A2}"/>
          </ac:spMkLst>
        </pc:spChg>
      </pc:sldChg>
    </pc:docChg>
  </pc:docChgLst>
  <pc:docChgLst>
    <pc:chgData name="Baryun, Ala" userId="S::baryun1@marshall.edu::a0f805c7-e72a-4ab7-a799-64be1c7b9c72" providerId="AD" clId="Web-{75B49625-6BC5-DB7F-849A-BCDD328FD931}"/>
    <pc:docChg chg="addSld delSld modSld">
      <pc:chgData name="Baryun, Ala" userId="S::baryun1@marshall.edu::a0f805c7-e72a-4ab7-a799-64be1c7b9c72" providerId="AD" clId="Web-{75B49625-6BC5-DB7F-849A-BCDD328FD931}" dt="2026-03-17T16:06:24.995" v="222"/>
      <pc:docMkLst>
        <pc:docMk/>
      </pc:docMkLst>
      <pc:sldChg chg="addSp modSp">
        <pc:chgData name="Baryun, Ala" userId="S::baryun1@marshall.edu::a0f805c7-e72a-4ab7-a799-64be1c7b9c72" providerId="AD" clId="Web-{75B49625-6BC5-DB7F-849A-BCDD328FD931}" dt="2026-03-17T15:48:50.004" v="20" actId="1076"/>
        <pc:sldMkLst>
          <pc:docMk/>
          <pc:sldMk cId="0" sldId="264"/>
        </pc:sldMkLst>
        <pc:spChg chg="mod">
          <ac:chgData name="Baryun, Ala" userId="S::baryun1@marshall.edu::a0f805c7-e72a-4ab7-a799-64be1c7b9c72" providerId="AD" clId="Web-{75B49625-6BC5-DB7F-849A-BCDD328FD931}" dt="2026-03-17T15:48:50.004" v="20" actId="1076"/>
          <ac:spMkLst>
            <pc:docMk/>
            <pc:sldMk cId="0" sldId="264"/>
            <ac:spMk id="4" creationId="{00000000-0000-0000-0000-000000000000}"/>
          </ac:spMkLst>
        </pc:spChg>
        <pc:spChg chg="add mod">
          <ac:chgData name="Baryun, Ala" userId="S::baryun1@marshall.edu::a0f805c7-e72a-4ab7-a799-64be1c7b9c72" providerId="AD" clId="Web-{75B49625-6BC5-DB7F-849A-BCDD328FD931}" dt="2026-03-17T15:48:46.145" v="19" actId="20577"/>
          <ac:spMkLst>
            <pc:docMk/>
            <pc:sldMk cId="0" sldId="264"/>
            <ac:spMk id="7" creationId="{9F8C8815-3465-0C63-2AE7-9B0946E51153}"/>
          </ac:spMkLst>
        </pc:spChg>
      </pc:sldChg>
      <pc:sldChg chg="modSp">
        <pc:chgData name="Baryun, Ala" userId="S::baryun1@marshall.edu::a0f805c7-e72a-4ab7-a799-64be1c7b9c72" providerId="AD" clId="Web-{75B49625-6BC5-DB7F-849A-BCDD328FD931}" dt="2026-03-17T15:50:32.911" v="45" actId="20577"/>
        <pc:sldMkLst>
          <pc:docMk/>
          <pc:sldMk cId="0" sldId="265"/>
        </pc:sldMkLst>
        <pc:spChg chg="mod">
          <ac:chgData name="Baryun, Ala" userId="S::baryun1@marshall.edu::a0f805c7-e72a-4ab7-a799-64be1c7b9c72" providerId="AD" clId="Web-{75B49625-6BC5-DB7F-849A-BCDD328FD931}" dt="2026-03-17T15:50:32.911" v="45" actId="20577"/>
          <ac:spMkLst>
            <pc:docMk/>
            <pc:sldMk cId="0" sldId="265"/>
            <ac:spMk id="6" creationId="{00000000-0000-0000-0000-000000000000}"/>
          </ac:spMkLst>
        </pc:spChg>
      </pc:sldChg>
      <pc:sldChg chg="addSp delSp modSp add replId">
        <pc:chgData name="Baryun, Ala" userId="S::baryun1@marshall.edu::a0f805c7-e72a-4ab7-a799-64be1c7b9c72" providerId="AD" clId="Web-{75B49625-6BC5-DB7F-849A-BCDD328FD931}" dt="2026-03-17T16:05:49.651" v="220" actId="20577"/>
        <pc:sldMkLst>
          <pc:docMk/>
          <pc:sldMk cId="3651165414" sldId="316"/>
        </pc:sldMkLst>
        <pc:spChg chg="mod">
          <ac:chgData name="Baryun, Ala" userId="S::baryun1@marshall.edu::a0f805c7-e72a-4ab7-a799-64be1c7b9c72" providerId="AD" clId="Web-{75B49625-6BC5-DB7F-849A-BCDD328FD931}" dt="2026-03-17T15:55:21.882" v="71" actId="1076"/>
          <ac:spMkLst>
            <pc:docMk/>
            <pc:sldMk cId="3651165414" sldId="316"/>
            <ac:spMk id="25" creationId="{2520B3FE-993E-A81F-1743-3E435AB4EE30}"/>
          </ac:spMkLst>
        </pc:spChg>
        <pc:spChg chg="mod">
          <ac:chgData name="Baryun, Ala" userId="S::baryun1@marshall.edu::a0f805c7-e72a-4ab7-a799-64be1c7b9c72" providerId="AD" clId="Web-{75B49625-6BC5-DB7F-849A-BCDD328FD931}" dt="2026-03-17T15:55:21.929" v="72" actId="1076"/>
          <ac:spMkLst>
            <pc:docMk/>
            <pc:sldMk cId="3651165414" sldId="316"/>
            <ac:spMk id="26" creationId="{CA5BA90D-BE4A-758E-CBF3-7C44BFF8EDCC}"/>
          </ac:spMkLst>
        </pc:spChg>
        <pc:spChg chg="mod">
          <ac:chgData name="Baryun, Ala" userId="S::baryun1@marshall.edu::a0f805c7-e72a-4ab7-a799-64be1c7b9c72" providerId="AD" clId="Web-{75B49625-6BC5-DB7F-849A-BCDD328FD931}" dt="2026-03-17T15:55:21.960" v="73" actId="1076"/>
          <ac:spMkLst>
            <pc:docMk/>
            <pc:sldMk cId="3651165414" sldId="316"/>
            <ac:spMk id="27" creationId="{5E6DF336-A2CE-8F24-C693-ED8CE0B74B10}"/>
          </ac:spMkLst>
        </pc:spChg>
        <pc:spChg chg="mod">
          <ac:chgData name="Baryun, Ala" userId="S::baryun1@marshall.edu::a0f805c7-e72a-4ab7-a799-64be1c7b9c72" providerId="AD" clId="Web-{75B49625-6BC5-DB7F-849A-BCDD328FD931}" dt="2026-03-17T15:55:21.991" v="74" actId="1076"/>
          <ac:spMkLst>
            <pc:docMk/>
            <pc:sldMk cId="3651165414" sldId="316"/>
            <ac:spMk id="28" creationId="{F52F18D5-7DE9-5544-BD08-AA697240CE66}"/>
          </ac:spMkLst>
        </pc:spChg>
        <pc:spChg chg="mod">
          <ac:chgData name="Baryun, Ala" userId="S::baryun1@marshall.edu::a0f805c7-e72a-4ab7-a799-64be1c7b9c72" providerId="AD" clId="Web-{75B49625-6BC5-DB7F-849A-BCDD328FD931}" dt="2026-03-17T15:55:22.023" v="75" actId="1076"/>
          <ac:spMkLst>
            <pc:docMk/>
            <pc:sldMk cId="3651165414" sldId="316"/>
            <ac:spMk id="29" creationId="{D8BC905F-1240-ACBD-4FFC-A5DF9EF8E562}"/>
          </ac:spMkLst>
        </pc:spChg>
        <pc:spChg chg="mod">
          <ac:chgData name="Baryun, Ala" userId="S::baryun1@marshall.edu::a0f805c7-e72a-4ab7-a799-64be1c7b9c72" providerId="AD" clId="Web-{75B49625-6BC5-DB7F-849A-BCDD328FD931}" dt="2026-03-17T15:55:22.070" v="76" actId="1076"/>
          <ac:spMkLst>
            <pc:docMk/>
            <pc:sldMk cId="3651165414" sldId="316"/>
            <ac:spMk id="30" creationId="{6FA9D779-ADFF-7E11-4718-545714EE5864}"/>
          </ac:spMkLst>
        </pc:spChg>
        <pc:spChg chg="mod">
          <ac:chgData name="Baryun, Ala" userId="S::baryun1@marshall.edu::a0f805c7-e72a-4ab7-a799-64be1c7b9c72" providerId="AD" clId="Web-{75B49625-6BC5-DB7F-849A-BCDD328FD931}" dt="2026-03-17T15:55:22.101" v="77" actId="1076"/>
          <ac:spMkLst>
            <pc:docMk/>
            <pc:sldMk cId="3651165414" sldId="316"/>
            <ac:spMk id="31" creationId="{34B26969-0A42-8090-FA75-AB7378286F08}"/>
          </ac:spMkLst>
        </pc:spChg>
        <pc:spChg chg="mod">
          <ac:chgData name="Baryun, Ala" userId="S::baryun1@marshall.edu::a0f805c7-e72a-4ab7-a799-64be1c7b9c72" providerId="AD" clId="Web-{75B49625-6BC5-DB7F-849A-BCDD328FD931}" dt="2026-03-17T15:55:22.132" v="78" actId="1076"/>
          <ac:spMkLst>
            <pc:docMk/>
            <pc:sldMk cId="3651165414" sldId="316"/>
            <ac:spMk id="32" creationId="{48CA2035-8759-096B-D736-F0EEFFDF7ED4}"/>
          </ac:spMkLst>
        </pc:spChg>
        <pc:spChg chg="mod">
          <ac:chgData name="Baryun, Ala" userId="S::baryun1@marshall.edu::a0f805c7-e72a-4ab7-a799-64be1c7b9c72" providerId="AD" clId="Web-{75B49625-6BC5-DB7F-849A-BCDD328FD931}" dt="2026-03-17T15:55:22.179" v="79" actId="1076"/>
          <ac:spMkLst>
            <pc:docMk/>
            <pc:sldMk cId="3651165414" sldId="316"/>
            <ac:spMk id="33" creationId="{24AD3166-8176-1DF7-1A6F-37291DEE4477}"/>
          </ac:spMkLst>
        </pc:spChg>
        <pc:spChg chg="mod">
          <ac:chgData name="Baryun, Ala" userId="S::baryun1@marshall.edu::a0f805c7-e72a-4ab7-a799-64be1c7b9c72" providerId="AD" clId="Web-{75B49625-6BC5-DB7F-849A-BCDD328FD931}" dt="2026-03-17T15:55:22.210" v="80" actId="1076"/>
          <ac:spMkLst>
            <pc:docMk/>
            <pc:sldMk cId="3651165414" sldId="316"/>
            <ac:spMk id="34" creationId="{AF4C5156-5E0E-8513-8BBC-C9290DFDDD9B}"/>
          </ac:spMkLst>
        </pc:spChg>
        <pc:spChg chg="add mod">
          <ac:chgData name="Baryun, Ala" userId="S::baryun1@marshall.edu::a0f805c7-e72a-4ab7-a799-64be1c7b9c72" providerId="AD" clId="Web-{75B49625-6BC5-DB7F-849A-BCDD328FD931}" dt="2026-03-17T16:04:47.323" v="173" actId="1076"/>
          <ac:spMkLst>
            <pc:docMk/>
            <pc:sldMk cId="3651165414" sldId="316"/>
            <ac:spMk id="45" creationId="{2B3B36AC-08FE-E528-F7D1-D5AD6F2479C7}"/>
          </ac:spMkLst>
        </pc:spChg>
        <pc:spChg chg="add mod">
          <ac:chgData name="Baryun, Ala" userId="S::baryun1@marshall.edu::a0f805c7-e72a-4ab7-a799-64be1c7b9c72" providerId="AD" clId="Web-{75B49625-6BC5-DB7F-849A-BCDD328FD931}" dt="2026-03-17T16:03:28.916" v="132" actId="1076"/>
          <ac:spMkLst>
            <pc:docMk/>
            <pc:sldMk cId="3651165414" sldId="316"/>
            <ac:spMk id="48" creationId="{4D77C58F-CBAE-BC59-7F20-147C2ABDC0DA}"/>
          </ac:spMkLst>
        </pc:spChg>
        <pc:spChg chg="add mod">
          <ac:chgData name="Baryun, Ala" userId="S::baryun1@marshall.edu::a0f805c7-e72a-4ab7-a799-64be1c7b9c72" providerId="AD" clId="Web-{75B49625-6BC5-DB7F-849A-BCDD328FD931}" dt="2026-03-17T16:03:33.369" v="134" actId="1076"/>
          <ac:spMkLst>
            <pc:docMk/>
            <pc:sldMk cId="3651165414" sldId="316"/>
            <ac:spMk id="49" creationId="{ADBDEB73-228F-D9D8-03C4-52E16EB60C50}"/>
          </ac:spMkLst>
        </pc:spChg>
        <pc:spChg chg="add mod">
          <ac:chgData name="Baryun, Ala" userId="S::baryun1@marshall.edu::a0f805c7-e72a-4ab7-a799-64be1c7b9c72" providerId="AD" clId="Web-{75B49625-6BC5-DB7F-849A-BCDD328FD931}" dt="2026-03-17T16:04:49.823" v="174" actId="1076"/>
          <ac:spMkLst>
            <pc:docMk/>
            <pc:sldMk cId="3651165414" sldId="316"/>
            <ac:spMk id="51" creationId="{A3128513-AEE8-2AB0-9E2C-8B89DF92A6D8}"/>
          </ac:spMkLst>
        </pc:spChg>
        <pc:spChg chg="add mod">
          <ac:chgData name="Baryun, Ala" userId="S::baryun1@marshall.edu::a0f805c7-e72a-4ab7-a799-64be1c7b9c72" providerId="AD" clId="Web-{75B49625-6BC5-DB7F-849A-BCDD328FD931}" dt="2026-03-17T16:05:28.714" v="202" actId="20577"/>
          <ac:spMkLst>
            <pc:docMk/>
            <pc:sldMk cId="3651165414" sldId="316"/>
            <ac:spMk id="52" creationId="{3213615A-B965-5533-249B-9CD7CB9BB317}"/>
          </ac:spMkLst>
        </pc:spChg>
        <pc:spChg chg="add mod">
          <ac:chgData name="Baryun, Ala" userId="S::baryun1@marshall.edu::a0f805c7-e72a-4ab7-a799-64be1c7b9c72" providerId="AD" clId="Web-{75B49625-6BC5-DB7F-849A-BCDD328FD931}" dt="2026-03-17T16:05:49.651" v="220" actId="20577"/>
          <ac:spMkLst>
            <pc:docMk/>
            <pc:sldMk cId="3651165414" sldId="316"/>
            <ac:spMk id="53" creationId="{A9422795-C09D-C4D2-F8D7-E075C427DBD3}"/>
          </ac:spMkLst>
        </pc:spChg>
        <pc:grpChg chg="mod">
          <ac:chgData name="Baryun, Ala" userId="S::baryun1@marshall.edu::a0f805c7-e72a-4ab7-a799-64be1c7b9c72" providerId="AD" clId="Web-{75B49625-6BC5-DB7F-849A-BCDD328FD931}" dt="2026-03-17T15:55:21.663" v="66" actId="1076"/>
          <ac:grpSpMkLst>
            <pc:docMk/>
            <pc:sldMk cId="3651165414" sldId="316"/>
            <ac:grpSpMk id="6" creationId="{15929B67-58D9-707C-5BC9-412CD19C3A99}"/>
          </ac:grpSpMkLst>
        </pc:grpChg>
        <pc:grpChg chg="mod">
          <ac:chgData name="Baryun, Ala" userId="S::baryun1@marshall.edu::a0f805c7-e72a-4ab7-a799-64be1c7b9c72" providerId="AD" clId="Web-{75B49625-6BC5-DB7F-849A-BCDD328FD931}" dt="2026-03-17T15:55:21.695" v="67" actId="1076"/>
          <ac:grpSpMkLst>
            <pc:docMk/>
            <pc:sldMk cId="3651165414" sldId="316"/>
            <ac:grpSpMk id="9" creationId="{3CACFC0D-55F8-2382-F22E-C3458E5F89EB}"/>
          </ac:grpSpMkLst>
        </pc:grpChg>
        <pc:grpChg chg="mod">
          <ac:chgData name="Baryun, Ala" userId="S::baryun1@marshall.edu::a0f805c7-e72a-4ab7-a799-64be1c7b9c72" providerId="AD" clId="Web-{75B49625-6BC5-DB7F-849A-BCDD328FD931}" dt="2026-03-17T15:55:21.757" v="68" actId="1076"/>
          <ac:grpSpMkLst>
            <pc:docMk/>
            <pc:sldMk cId="3651165414" sldId="316"/>
            <ac:grpSpMk id="12" creationId="{061DDFC9-1EED-C635-D5EE-03F2A33C3F87}"/>
          </ac:grpSpMkLst>
        </pc:grpChg>
        <pc:grpChg chg="mod">
          <ac:chgData name="Baryun, Ala" userId="S::baryun1@marshall.edu::a0f805c7-e72a-4ab7-a799-64be1c7b9c72" providerId="AD" clId="Web-{75B49625-6BC5-DB7F-849A-BCDD328FD931}" dt="2026-03-17T15:55:21.804" v="69" actId="1076"/>
          <ac:grpSpMkLst>
            <pc:docMk/>
            <pc:sldMk cId="3651165414" sldId="316"/>
            <ac:grpSpMk id="15" creationId="{0156339C-72BE-C8ED-95BC-DEB79E4431B0}"/>
          </ac:grpSpMkLst>
        </pc:grpChg>
        <pc:grpChg chg="mod">
          <ac:chgData name="Baryun, Ala" userId="S::baryun1@marshall.edu::a0f805c7-e72a-4ab7-a799-64be1c7b9c72" providerId="AD" clId="Web-{75B49625-6BC5-DB7F-849A-BCDD328FD931}" dt="2026-03-17T15:55:21.851" v="70" actId="1076"/>
          <ac:grpSpMkLst>
            <pc:docMk/>
            <pc:sldMk cId="3651165414" sldId="316"/>
            <ac:grpSpMk id="18" creationId="{C8C92B9B-4B0D-05B8-A48C-9D297751DBEE}"/>
          </ac:grpSpMkLst>
        </pc:grpChg>
      </pc:sldChg>
    </pc:docChg>
  </pc:docChgLst>
</pc:chgInfo>
</file>

<file path=ppt/comments/modernComment_12F_7CC9AEDD.xml><?xml version="1.0" encoding="utf-8"?>
<p188:cmLst xmlns:a="http://schemas.openxmlformats.org/drawingml/2006/main" xmlns:r="http://schemas.openxmlformats.org/officeDocument/2006/relationships" xmlns:p188="http://schemas.microsoft.com/office/powerpoint/2018/8/main">
  <p188:cm id="{9360C970-D1EB-40BE-9510-52E287C11F00}" authorId="{B1B9D598-21C7-5572-CB3A-B9F281787EA9}" created="2026-03-24T15:28:18.492" startDate="2026-03-24T15:28:18.492" dueDate="2026-03-24T15:28:18.492" assignedTo="{9EA709EB-AF8C-DAAC-2E3E-D106F7C88125}" title="@Bruce, Brittany There are a few banner slides that show the vendor's name. Is there a way to block this out on the slides that show his name?">
    <pc:sldMkLst xmlns:pc="http://schemas.microsoft.com/office/powerpoint/2013/main/command">
      <pc:docMk/>
      <pc:sldMk cId="2093592285" sldId="303"/>
    </pc:sldMkLst>
    <p188:replyLst>
      <p188:reply id="{9F316436-B9AB-4515-B290-431D194879C2}" authorId="{9EA709EB-AF8C-DAAC-2E3E-D106F7C88125}" created="2026-03-24T18:54:27.919">
        <p188:txBody>
          <a:bodyPr/>
          <a:lstStyle/>
          <a:p>
            <a:r>
              <a:rPr lang="en-US"/>
              <a:t>Done! [@Webb, Kristen] </a:t>
            </a:r>
          </a:p>
        </p188:txBody>
      </p188:reply>
    </p188:replyLst>
    <p188:txBody>
      <a:bodyPr/>
      <a:lstStyle/>
      <a:p>
        <a:r>
          <a:rPr lang="en-US"/>
          <a:t>[@Bruce, Brittany] There are a few banner slides that show the vendor's name. Is there a way to block this out on the slides that show his name?</a:t>
        </a:r>
      </a:p>
    </p188:txBody>
    <p188:extLst>
      <p:ext xmlns:p="http://schemas.openxmlformats.org/presentationml/2006/main" uri="{5BB2D875-25FF-4072-B9AC-8F64D62656EB}">
        <p228:taskDetails xmlns:p228="http://schemas.microsoft.com/office/powerpoint/2022/08/main">
          <p228:history>
            <p228:event time="2026-03-24T15:28:18.492" id="{CE691518-4FA0-488A-92B5-7383518078BD}">
              <p228:atrbtn authorId="{B1B9D598-21C7-5572-CB3A-B9F281787EA9}"/>
              <p228:anchr>
                <p228:comment id="{9360C970-D1EB-40BE-9510-52E287C11F00}"/>
              </p228:anchr>
              <p228:add/>
            </p228:event>
            <p228:event time="2026-03-24T15:28:18.492" id="{C0A58942-AA02-4A04-9A97-8E53E680FFA3}">
              <p228:atrbtn authorId="{B1B9D598-21C7-5572-CB3A-B9F281787EA9}"/>
              <p228:anchr>
                <p228:comment id="{9360C970-D1EB-40BE-9510-52E287C11F00}"/>
              </p228:anchr>
              <p228:asgn authorId="{9EA709EB-AF8C-DAAC-2E3E-D106F7C88125}"/>
            </p228:event>
            <p228:event time="2026-03-24T15:28:18.492" id="{AC9C9CFA-AD40-4D9B-9F23-A2BA782C25DB}">
              <p228:atrbtn authorId="{B1B9D598-21C7-5572-CB3A-B9F281787EA9}"/>
              <p228:anchr>
                <p228:comment id="{9360C970-D1EB-40BE-9510-52E287C11F00}"/>
              </p228:anchr>
              <p228:title val="@Bruce, Brittany There are a few banner slides that show the vendor's name. Is there a way to block this out on the slides that show his name?"/>
            </p228:event>
            <p228:event time="2026-03-24T15:28:18.492" id="{D9380695-27B8-4AB0-90D9-900FC1F13BDA}">
              <p228:atrbtn authorId="{B1B9D598-21C7-5572-CB3A-B9F281787EA9}"/>
              <p228:anchr>
                <p228:comment id="{9360C970-D1EB-40BE-9510-52E287C11F00}"/>
              </p228:anchr>
              <p228:date stDt="2026-03-24T15:28:18.492" endDt="2026-03-24T15:28:18.492"/>
            </p228:event>
          </p228:history>
        </p228:taskDetails>
      </p:ext>
    </p188:extLst>
  </p188:cm>
</p188:cmLst>
</file>

<file path=ppt/comments/modernComment_13C_D9A05CE6.xml><?xml version="1.0" encoding="utf-8"?>
<p188:cmLst xmlns:a="http://schemas.openxmlformats.org/drawingml/2006/main" xmlns:r="http://schemas.openxmlformats.org/officeDocument/2006/relationships" xmlns:p188="http://schemas.microsoft.com/office/powerpoint/2018/8/main">
  <p188:cm id="{0F617A4E-113E-4B45-BEF9-109EBB05D225}" authorId="{4EA5F2D5-224A-3C23-961A-7626B10CCBDC}" created="2026-03-23T17:40:53.805">
    <pc:sldMkLst xmlns:pc="http://schemas.microsoft.com/office/powerpoint/2013/main/command">
      <pc:docMk/>
      <pc:sldMk cId="3651165414" sldId="316"/>
    </pc:sldMkLst>
    <p188:replyLst>
      <p188:reply id="{7BF3D8BB-895C-4EE5-8428-1B5FFD5EFACB}" authorId="{4EA5F2D5-224A-3C23-961A-7626B10CCBDC}" created="2026-03-23T17:42:18.680">
        <p188:txBody>
          <a:bodyPr/>
          <a:lstStyle/>
          <a:p>
            <a:r>
              <a:rPr lang="en-US"/>
              <a:t>Corey Davis - processes payments for contracts and service agreements</a:t>
            </a:r>
          </a:p>
        </p188:txBody>
      </p188:reply>
      <p188:reply id="{67220660-4928-418A-87F3-F09CACCAF4FF}" authorId="{4EA5F2D5-224A-3C23-961A-7626B10CCBDC}" created="2026-03-23T17:43:54.805">
        <p188:txBody>
          <a:bodyPr/>
          <a:lstStyle/>
          <a:p>
            <a:r>
              <a:rPr lang="en-US"/>
              <a:t>Kristen Martin - Supervises A\P Dept.</a:t>
            </a:r>
          </a:p>
        </p188:txBody>
      </p188:reply>
      <p188:reply id="{E5AE9662-AD02-4AD5-A48A-78276DD99590}" authorId="{4EA5F2D5-224A-3C23-961A-7626B10CCBDC}" created="2026-03-23T17:44:39.102">
        <p188:txBody>
          <a:bodyPr/>
          <a:lstStyle/>
          <a:p>
            <a:r>
              <a:rPr lang="en-US"/>
              <a:t>Kristen Martin (under subaward) - processes Subaward payments after Compliance review.</a:t>
            </a:r>
          </a:p>
        </p188:txBody>
      </p188:reply>
      <p188:reply id="{0D525D0E-67D5-4EF7-B362-904B2E30A5E7}" authorId="{B1B9D598-21C7-5572-CB3A-B9F281787EA9}" created="2026-03-24T14:34:32.447">
        <p188:txBody>
          <a:bodyPr/>
          <a:lstStyle/>
          <a:p>
            <a:r>
              <a:rPr lang="en-US"/>
              <a:t>We could just leave it like it is. It may be too much to add it.  There's already a lot on this slide and it looks nice</a:t>
            </a:r>
          </a:p>
        </p188:txBody>
      </p188:reply>
    </p188:replyLst>
    <p188:txBody>
      <a:bodyPr/>
      <a:lstStyle/>
      <a:p>
        <a:r>
          <a:rPr lang="en-US"/>
          <a:t>Kathy Chaffin - Processes encumbrances and purchase orders for goods, services, software, rentals, and stipends/scholarships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57C98B-0C36-4FF9-B6B8-F76F8361EA87}"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0AC09-B944-492F-B571-41B15AFF82F1}" type="slidenum">
              <a:rPr lang="en-US" smtClean="0"/>
              <a:t>‹#›</a:t>
            </a:fld>
            <a:endParaRPr lang="en-US"/>
          </a:p>
        </p:txBody>
      </p:sp>
    </p:spTree>
    <p:extLst>
      <p:ext uri="{BB962C8B-B14F-4D97-AF65-F5344CB8AC3E}">
        <p14:creationId xmlns:p14="http://schemas.microsoft.com/office/powerpoint/2010/main" val="1890820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30AC09-B944-492F-B571-41B15AFF82F1}" type="slidenum">
              <a:rPr lang="en-US" smtClean="0"/>
              <a:t>1</a:t>
            </a:fld>
            <a:endParaRPr lang="en-US"/>
          </a:p>
        </p:txBody>
      </p:sp>
    </p:spTree>
    <p:extLst>
      <p:ext uri="{BB962C8B-B14F-4D97-AF65-F5344CB8AC3E}">
        <p14:creationId xmlns:p14="http://schemas.microsoft.com/office/powerpoint/2010/main" val="3914855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invo</a:t>
            </a:r>
            <a:endParaRPr lang="en-US"/>
          </a:p>
        </p:txBody>
      </p:sp>
      <p:sp>
        <p:nvSpPr>
          <p:cNvPr id="4" name="Slide Number Placeholder 3"/>
          <p:cNvSpPr>
            <a:spLocks noGrp="1"/>
          </p:cNvSpPr>
          <p:nvPr>
            <p:ph type="sldNum" sz="quarter" idx="5"/>
          </p:nvPr>
        </p:nvSpPr>
        <p:spPr/>
        <p:txBody>
          <a:bodyPr/>
          <a:lstStyle/>
          <a:p>
            <a:fld id="{8F30AC09-B944-492F-B571-41B15AFF82F1}" type="slidenum">
              <a:rPr lang="en-US" smtClean="0"/>
              <a:t>5</a:t>
            </a:fld>
            <a:endParaRPr lang="en-US"/>
          </a:p>
        </p:txBody>
      </p:sp>
    </p:spTree>
    <p:extLst>
      <p:ext uri="{BB962C8B-B14F-4D97-AF65-F5344CB8AC3E}">
        <p14:creationId xmlns:p14="http://schemas.microsoft.com/office/powerpoint/2010/main" val="1527579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34243-31FE-9874-C22E-F7E92354E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A4B15F-41EB-588F-7AF2-069E9FCDF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131B2E-74A8-033E-206C-3ABFC9A5D8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79EBEB-633F-23FC-A888-1D96AC0AC46F}"/>
              </a:ext>
            </a:extLst>
          </p:cNvPr>
          <p:cNvSpPr>
            <a:spLocks noGrp="1"/>
          </p:cNvSpPr>
          <p:nvPr>
            <p:ph type="sldNum" sz="quarter" idx="5"/>
          </p:nvPr>
        </p:nvSpPr>
        <p:spPr/>
        <p:txBody>
          <a:bodyPr/>
          <a:lstStyle/>
          <a:p>
            <a:fld id="{8F30AC09-B944-492F-B571-41B15AFF82F1}" type="slidenum">
              <a:rPr lang="en-US" smtClean="0"/>
              <a:t>19</a:t>
            </a:fld>
            <a:endParaRPr lang="en-US"/>
          </a:p>
        </p:txBody>
      </p:sp>
    </p:spTree>
    <p:extLst>
      <p:ext uri="{BB962C8B-B14F-4D97-AF65-F5344CB8AC3E}">
        <p14:creationId xmlns:p14="http://schemas.microsoft.com/office/powerpoint/2010/main" val="118037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17BD9-A286-4E79-32C7-D590B31B4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0E0AD-3C6E-2DFE-BCBE-9C79F9D434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40E21-A8B8-16CC-D8B7-8ED546F9EB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5C1FC4-3F33-76CD-63FF-2CE8D060D6ED}"/>
              </a:ext>
            </a:extLst>
          </p:cNvPr>
          <p:cNvSpPr>
            <a:spLocks noGrp="1"/>
          </p:cNvSpPr>
          <p:nvPr>
            <p:ph type="sldNum" sz="quarter" idx="5"/>
          </p:nvPr>
        </p:nvSpPr>
        <p:spPr/>
        <p:txBody>
          <a:bodyPr/>
          <a:lstStyle/>
          <a:p>
            <a:fld id="{8F30AC09-B944-492F-B571-41B15AFF82F1}" type="slidenum">
              <a:rPr lang="en-US" smtClean="0"/>
              <a:t>20</a:t>
            </a:fld>
            <a:endParaRPr lang="en-US"/>
          </a:p>
        </p:txBody>
      </p:sp>
    </p:spTree>
    <p:extLst>
      <p:ext uri="{BB962C8B-B14F-4D97-AF65-F5344CB8AC3E}">
        <p14:creationId xmlns:p14="http://schemas.microsoft.com/office/powerpoint/2010/main" val="1266094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30AC09-B944-492F-B571-41B15AFF82F1}" type="slidenum">
              <a:rPr lang="en-US" smtClean="0"/>
              <a:t>53</a:t>
            </a:fld>
            <a:endParaRPr lang="en-US"/>
          </a:p>
        </p:txBody>
      </p:sp>
    </p:spTree>
    <p:extLst>
      <p:ext uri="{BB962C8B-B14F-4D97-AF65-F5344CB8AC3E}">
        <p14:creationId xmlns:p14="http://schemas.microsoft.com/office/powerpoint/2010/main" val="508425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hyperlink" Target="https://www.marshall.edu/murc/files/2010/11/MURC-ITF1.xls" TargetMode="External"/><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mailto:nelsonjef@marshall.edu" TargetMode="External"/><Relationship Id="rId5" Type="http://schemas.openxmlformats.org/officeDocument/2006/relationships/hyperlink" Target="mailto:MURC_Accounts_Payable@marshall.edu" TargetMode="External"/><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s://www.marshall.edu/murc/files/Travel-Policy-and-Procedure-Manual.pdf" TargetMode="External"/><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hyperlink" Target="https://www.marshall.edu/murc/files/Travel-Authorization-Direct-Bill-Request-Form-UPDATED-061225.xls"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hyperlink" Target="https://www.gsa.gov/travel/plan-book/per-diem-rates" TargetMode="External"/><Relationship Id="rId5" Type="http://schemas.openxmlformats.org/officeDocument/2006/relationships/hyperlink" Target="mailto:owens24@marshall.edu" TargetMode="External"/><Relationship Id="rId4" Type="http://schemas.openxmlformats.org/officeDocument/2006/relationships/hyperlink" Target="https://www.marshall.edu/murc/files/MURC-Name-Address-SS-Change-Form.pdf"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www.marshall.edu/murc/files/Travel-Settlement-Form-Updated-061225.xls"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hyperlink" Target="https://www.marshall.edu/murc/files/MURC-Service-Agreement-Template-Fillable.pdf" TargetMode="External"/><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2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3.svg"/></Relationships>
</file>

<file path=ppt/slides/_rels/slide2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4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svg"/><Relationship Id="rId4" Type="http://schemas.openxmlformats.org/officeDocument/2006/relationships/image" Target="../media/image29.sv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4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svg"/><Relationship Id="rId4" Type="http://schemas.openxmlformats.org/officeDocument/2006/relationships/image" Target="../media/image29.svg"/><Relationship Id="rId9"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2F_7CC9AEDD.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3C_D9A05CE6.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hyperlink" Target="https://www.marshall.edu/murc/files/Cayuse-Fund-Manager-Training-Guide-102325.pdf"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marshall.edu/procurement-services/resources/vendor-registration/" TargetMode="Externa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svg"/><Relationship Id="rId3" Type="http://schemas.openxmlformats.org/officeDocument/2006/relationships/image" Target="../media/image10.sv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hyperlink" Target="https://mubanapp.marshall.edu/applicationNavigator/seamless" TargetMode="External"/><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AC55"/>
        </a:solidFill>
        <a:effectLst/>
      </p:bgPr>
    </p:bg>
    <p:spTree>
      <p:nvGrpSpPr>
        <p:cNvPr id="1" name=""/>
        <p:cNvGrpSpPr/>
        <p:nvPr/>
      </p:nvGrpSpPr>
      <p:grpSpPr>
        <a:xfrm>
          <a:off x="0" y="0"/>
          <a:ext cx="0" cy="0"/>
          <a:chOff x="0" y="0"/>
          <a:chExt cx="0" cy="0"/>
        </a:xfrm>
      </p:grpSpPr>
      <p:sp>
        <p:nvSpPr>
          <p:cNvPr id="2" name="AutoShape 2"/>
          <p:cNvSpPr/>
          <p:nvPr/>
        </p:nvSpPr>
        <p:spPr>
          <a:xfrm>
            <a:off x="14111902" y="4837920"/>
            <a:ext cx="4176098" cy="5449080"/>
          </a:xfrm>
          <a:prstGeom prst="rect">
            <a:avLst/>
          </a:prstGeom>
          <a:solidFill>
            <a:srgbClr val="EBEBEB"/>
          </a:solidFill>
        </p:spPr>
        <p:txBody>
          <a:bodyPr/>
          <a:lstStyle/>
          <a:p>
            <a:endParaRPr lang="en-US"/>
          </a:p>
        </p:txBody>
      </p:sp>
      <p:sp>
        <p:nvSpPr>
          <p:cNvPr id="3" name="Freeform 3"/>
          <p:cNvSpPr/>
          <p:nvPr/>
        </p:nvSpPr>
        <p:spPr>
          <a:xfrm>
            <a:off x="0" y="4837920"/>
            <a:ext cx="14111902" cy="5449080"/>
          </a:xfrm>
          <a:custGeom>
            <a:avLst/>
            <a:gdLst/>
            <a:ahLst/>
            <a:cxnLst/>
            <a:rect l="l" t="t" r="r" b="b"/>
            <a:pathLst>
              <a:path w="14111902" h="5449080">
                <a:moveTo>
                  <a:pt x="0" y="0"/>
                </a:moveTo>
                <a:lnTo>
                  <a:pt x="14111902" y="0"/>
                </a:lnTo>
                <a:lnTo>
                  <a:pt x="14111902" y="5449080"/>
                </a:lnTo>
                <a:lnTo>
                  <a:pt x="0" y="5449080"/>
                </a:lnTo>
                <a:lnTo>
                  <a:pt x="0" y="0"/>
                </a:lnTo>
                <a:close/>
              </a:path>
            </a:pathLst>
          </a:custGeom>
          <a:blipFill>
            <a:blip r:embed="rId3"/>
            <a:stretch>
              <a:fillRect t="-3849" r="-629" b="-69779"/>
            </a:stretch>
          </a:blipFill>
        </p:spPr>
        <p:txBody>
          <a:bodyPr/>
          <a:lstStyle/>
          <a:p>
            <a:endParaRPr lang="en-US"/>
          </a:p>
        </p:txBody>
      </p:sp>
      <p:sp>
        <p:nvSpPr>
          <p:cNvPr id="4" name="Freeform 4"/>
          <p:cNvSpPr/>
          <p:nvPr/>
        </p:nvSpPr>
        <p:spPr>
          <a:xfrm>
            <a:off x="14665010" y="6698863"/>
            <a:ext cx="3069883" cy="2343632"/>
          </a:xfrm>
          <a:custGeom>
            <a:avLst/>
            <a:gdLst/>
            <a:ahLst/>
            <a:cxnLst/>
            <a:rect l="l" t="t" r="r" b="b"/>
            <a:pathLst>
              <a:path w="3069883" h="2343632">
                <a:moveTo>
                  <a:pt x="0" y="0"/>
                </a:moveTo>
                <a:lnTo>
                  <a:pt x="3069883" y="0"/>
                </a:lnTo>
                <a:lnTo>
                  <a:pt x="3069883" y="2343632"/>
                </a:lnTo>
                <a:lnTo>
                  <a:pt x="0" y="2343632"/>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567908" y="1762492"/>
            <a:ext cx="17614891" cy="1041326"/>
          </a:xfrm>
          <a:prstGeom prst="rect">
            <a:avLst/>
          </a:prstGeom>
        </p:spPr>
        <p:txBody>
          <a:bodyPr lIns="0" tIns="0" rIns="0" bIns="0" rtlCol="0" anchor="t">
            <a:spAutoFit/>
          </a:bodyPr>
          <a:lstStyle/>
          <a:p>
            <a:pPr marL="0" lvl="0" indent="0" algn="l">
              <a:lnSpc>
                <a:spcPts val="8449"/>
              </a:lnSpc>
              <a:spcBef>
                <a:spcPct val="0"/>
              </a:spcBef>
            </a:pPr>
            <a:r>
              <a:rPr lang="en-US" sz="6499" b="1">
                <a:solidFill>
                  <a:srgbClr val="FFFFFF"/>
                </a:solidFill>
                <a:latin typeface="Open Sans 1 Bold"/>
                <a:ea typeface="Open Sans 1 Bold"/>
                <a:cs typeface="Open Sans 1 Bold"/>
                <a:sym typeface="Open Sans 1 Bold"/>
              </a:rPr>
              <a:t>MURC Accounts Payable Training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4AC56"/>
          </a:solidFill>
        </p:spPr>
        <p:txBody>
          <a:bodyPr/>
          <a:lstStyle/>
          <a:p>
            <a:endParaRPr lang="en-US"/>
          </a:p>
        </p:txBody>
      </p:sp>
      <p:sp>
        <p:nvSpPr>
          <p:cNvPr id="3" name="Freeform 3"/>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Freeform 4"/>
          <p:cNvSpPr/>
          <p:nvPr/>
        </p:nvSpPr>
        <p:spPr>
          <a:xfrm>
            <a:off x="12224743" y="2932468"/>
            <a:ext cx="3976018" cy="4430103"/>
          </a:xfrm>
          <a:custGeom>
            <a:avLst/>
            <a:gdLst/>
            <a:ahLst/>
            <a:cxnLst/>
            <a:rect l="l" t="t" r="r" b="b"/>
            <a:pathLst>
              <a:path w="3976018" h="4430103">
                <a:moveTo>
                  <a:pt x="0" y="0"/>
                </a:moveTo>
                <a:lnTo>
                  <a:pt x="3976018" y="0"/>
                </a:lnTo>
                <a:lnTo>
                  <a:pt x="3976018" y="4430103"/>
                </a:lnTo>
                <a:lnTo>
                  <a:pt x="0" y="44301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718711" y="845362"/>
            <a:ext cx="14977454" cy="742705"/>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Stipends, Honorariums &amp; Scholarships</a:t>
            </a:r>
          </a:p>
        </p:txBody>
      </p:sp>
      <p:sp>
        <p:nvSpPr>
          <p:cNvPr id="6" name="TextBox 6"/>
          <p:cNvSpPr txBox="1"/>
          <p:nvPr/>
        </p:nvSpPr>
        <p:spPr>
          <a:xfrm>
            <a:off x="718711" y="2485686"/>
            <a:ext cx="8650981" cy="4981364"/>
          </a:xfrm>
          <a:prstGeom prst="rect">
            <a:avLst/>
          </a:prstGeom>
        </p:spPr>
        <p:txBody>
          <a:bodyPr lIns="0" tIns="0" rIns="0" bIns="0" rtlCol="0" anchor="t">
            <a:spAutoFit/>
          </a:bodyPr>
          <a:lstStyle/>
          <a:p>
            <a:pPr algn="l">
              <a:lnSpc>
                <a:spcPts val="2990"/>
              </a:lnSpc>
            </a:pPr>
            <a:r>
              <a:rPr lang="en-US" sz="2300" b="1" spc="-69">
                <a:solidFill>
                  <a:srgbClr val="000000"/>
                </a:solidFill>
                <a:latin typeface="Open Sans 2 Bold"/>
                <a:ea typeface="Open Sans 2 Bold"/>
                <a:cs typeface="Open Sans 2 Bold"/>
                <a:sym typeface="Open Sans 2 Bold"/>
              </a:rPr>
              <a:t>Required Documentation</a:t>
            </a:r>
          </a:p>
          <a:p>
            <a:pPr marL="496571" lvl="1" indent="-248285" algn="l">
              <a:lnSpc>
                <a:spcPts val="2990"/>
              </a:lnSpc>
              <a:buFont typeface="Arial"/>
              <a:buChar char="•"/>
            </a:pPr>
            <a:r>
              <a:rPr lang="en-US" sz="2300" spc="-69">
                <a:solidFill>
                  <a:srgbClr val="000000"/>
                </a:solidFill>
                <a:latin typeface="Open Sans 2"/>
                <a:ea typeface="Open Sans 2"/>
                <a:cs typeface="Open Sans 2"/>
                <a:sym typeface="Open Sans 2"/>
              </a:rPr>
              <a:t>Name</a:t>
            </a:r>
          </a:p>
          <a:p>
            <a:pPr marL="496571" lvl="1" indent="-248285" algn="l">
              <a:lnSpc>
                <a:spcPts val="2990"/>
              </a:lnSpc>
              <a:buFont typeface="Arial"/>
              <a:buChar char="•"/>
            </a:pPr>
            <a:r>
              <a:rPr lang="en-US" sz="2300" spc="-69">
                <a:solidFill>
                  <a:srgbClr val="000000"/>
                </a:solidFill>
                <a:latin typeface="Open Sans 2"/>
                <a:ea typeface="Open Sans 2"/>
                <a:cs typeface="Open Sans 2"/>
                <a:sym typeface="Open Sans 2"/>
              </a:rPr>
              <a:t>Current address (registered vendor)</a:t>
            </a:r>
          </a:p>
          <a:p>
            <a:pPr marL="496571" lvl="1" indent="-248285">
              <a:lnSpc>
                <a:spcPts val="2990"/>
              </a:lnSpc>
              <a:buFont typeface="Arial"/>
              <a:buChar char="•"/>
            </a:pPr>
            <a:r>
              <a:rPr lang="en-US" sz="2300" spc="-69">
                <a:solidFill>
                  <a:srgbClr val="000000"/>
                </a:solidFill>
                <a:latin typeface="Open Sans 2"/>
                <a:ea typeface="Open Sans 2"/>
                <a:cs typeface="Open Sans 2"/>
                <a:sym typeface="Open Sans 2"/>
              </a:rPr>
              <a:t>Vendor assigned invoice number</a:t>
            </a:r>
          </a:p>
          <a:p>
            <a:pPr marL="496571" lvl="1" indent="-248285" algn="l">
              <a:lnSpc>
                <a:spcPts val="2990"/>
              </a:lnSpc>
              <a:buFont typeface="Arial"/>
              <a:buChar char="•"/>
            </a:pPr>
            <a:r>
              <a:rPr lang="en-US" sz="2300" spc="-69">
                <a:solidFill>
                  <a:srgbClr val="000000"/>
                </a:solidFill>
                <a:latin typeface="Open Sans 2"/>
                <a:ea typeface="Open Sans 2"/>
                <a:cs typeface="Open Sans 2"/>
                <a:sym typeface="Open Sans 2"/>
              </a:rPr>
              <a:t>Dates of service</a:t>
            </a:r>
          </a:p>
          <a:p>
            <a:pPr marL="496571" lvl="1" indent="-248285" algn="l">
              <a:lnSpc>
                <a:spcPts val="2990"/>
              </a:lnSpc>
              <a:buFont typeface="Arial"/>
              <a:buChar char="•"/>
            </a:pPr>
            <a:r>
              <a:rPr lang="en-US" sz="2300" spc="-69">
                <a:solidFill>
                  <a:srgbClr val="000000"/>
                </a:solidFill>
                <a:latin typeface="Open Sans 2"/>
                <a:ea typeface="Open Sans 2"/>
                <a:cs typeface="Open Sans 2"/>
                <a:sym typeface="Open Sans 2"/>
              </a:rPr>
              <a:t>Approval signature</a:t>
            </a:r>
          </a:p>
          <a:p>
            <a:pPr marL="496571" lvl="1" indent="-248285">
              <a:lnSpc>
                <a:spcPts val="2990"/>
              </a:lnSpc>
              <a:buFont typeface="Arial"/>
              <a:buChar char="•"/>
            </a:pPr>
            <a:r>
              <a:rPr lang="en-US" sz="2300" spc="-69">
                <a:solidFill>
                  <a:srgbClr val="000000"/>
                </a:solidFill>
                <a:latin typeface="Open Sans 2"/>
                <a:ea typeface="Open Sans 2"/>
                <a:cs typeface="Open Sans 2"/>
                <a:sym typeface="Open Sans 2"/>
              </a:rPr>
              <a:t>Template stipend </a:t>
            </a:r>
            <a:r>
              <a:rPr lang="en-US" sz="2300" spc="-69">
                <a:solidFill>
                  <a:srgbClr val="000000"/>
                </a:solidFill>
                <a:latin typeface="Open Sans 1" panose="020B0604020202020204" charset="0"/>
                <a:ea typeface="Open Sans 1" panose="020B0604020202020204" charset="0"/>
                <a:cs typeface="Open Sans 1" panose="020B0604020202020204" charset="0"/>
                <a:sym typeface="Open Sans 2"/>
              </a:rPr>
              <a:t>form (</a:t>
            </a:r>
            <a:r>
              <a:rPr lang="en-US" b="1" u="sng">
                <a:latin typeface="Open Sans 1" panose="020B0604020202020204" charset="0"/>
                <a:ea typeface="Open Sans 1" panose="020B0604020202020204" charset="0"/>
                <a:cs typeface="Open Sans 1" panose="020B0604020202020204" charset="0"/>
                <a:hlinkClick r:id="rId5"/>
              </a:rPr>
              <a:t>Invoice/Transfer Form (Excel .</a:t>
            </a:r>
            <a:r>
              <a:rPr lang="en-US" b="1" u="sng" err="1">
                <a:latin typeface="Open Sans 1" panose="020B0604020202020204" charset="0"/>
                <a:ea typeface="Open Sans 1" panose="020B0604020202020204" charset="0"/>
                <a:cs typeface="Open Sans 1" panose="020B0604020202020204" charset="0"/>
                <a:hlinkClick r:id="rId5"/>
              </a:rPr>
              <a:t>xls</a:t>
            </a:r>
            <a:r>
              <a:rPr lang="en-US" b="1" u="sng">
                <a:latin typeface="Open Sans 1" panose="020B0604020202020204" charset="0"/>
                <a:ea typeface="Open Sans 1" panose="020B0604020202020204" charset="0"/>
                <a:cs typeface="Open Sans 1" panose="020B0604020202020204" charset="0"/>
                <a:hlinkClick r:id="rId5"/>
              </a:rPr>
              <a:t>)</a:t>
            </a:r>
            <a:endParaRPr lang="en-US" sz="2300" spc="-69">
              <a:solidFill>
                <a:srgbClr val="000000"/>
              </a:solidFill>
              <a:latin typeface="Open Sans 1" panose="020B0604020202020204" charset="0"/>
              <a:ea typeface="Open Sans 1" panose="020B0604020202020204" charset="0"/>
              <a:cs typeface="Open Sans 1" panose="020B0604020202020204" charset="0"/>
              <a:sym typeface="Open Sans 2"/>
            </a:endParaRPr>
          </a:p>
          <a:p>
            <a:pPr algn="l">
              <a:lnSpc>
                <a:spcPts val="2990"/>
              </a:lnSpc>
            </a:pPr>
            <a:endParaRPr lang="en-US" sz="2300" spc="-69">
              <a:solidFill>
                <a:srgbClr val="000000"/>
              </a:solidFill>
              <a:latin typeface="Open Sans 2"/>
              <a:ea typeface="Open Sans 2"/>
              <a:cs typeface="Open Sans 2"/>
              <a:sym typeface="Open Sans 2"/>
            </a:endParaRPr>
          </a:p>
          <a:p>
            <a:pPr algn="l">
              <a:lnSpc>
                <a:spcPts val="2990"/>
              </a:lnSpc>
            </a:pPr>
            <a:r>
              <a:rPr lang="en-US" sz="2300" b="1" spc="-69">
                <a:solidFill>
                  <a:srgbClr val="000000"/>
                </a:solidFill>
                <a:latin typeface="Open Sans 2 Bold"/>
                <a:ea typeface="Open Sans 2 Bold"/>
                <a:cs typeface="Open Sans 2 Bold"/>
                <a:sym typeface="Open Sans 2 Bold"/>
              </a:rPr>
              <a:t>When NOT to use a service agreement procedure </a:t>
            </a:r>
          </a:p>
          <a:p>
            <a:pPr marL="496571" lvl="1" indent="-248285" algn="l">
              <a:lnSpc>
                <a:spcPts val="2990"/>
              </a:lnSpc>
              <a:buFont typeface="Arial"/>
              <a:buChar char="•"/>
            </a:pPr>
            <a:r>
              <a:rPr lang="en-US" sz="2300" spc="-69">
                <a:solidFill>
                  <a:srgbClr val="000000"/>
                </a:solidFill>
                <a:latin typeface="Open Sans 2"/>
                <a:ea typeface="Open Sans 2"/>
                <a:cs typeface="Open Sans 2"/>
                <a:sym typeface="Open Sans 2"/>
              </a:rPr>
              <a:t>One-time payment</a:t>
            </a:r>
          </a:p>
          <a:p>
            <a:pPr marL="496571" lvl="1" indent="-248285" algn="l">
              <a:lnSpc>
                <a:spcPts val="2990"/>
              </a:lnSpc>
              <a:buFont typeface="Arial"/>
              <a:buChar char="•"/>
            </a:pPr>
            <a:r>
              <a:rPr lang="en-US" sz="2300" spc="-69">
                <a:solidFill>
                  <a:srgbClr val="000000"/>
                </a:solidFill>
                <a:latin typeface="Open Sans 2"/>
                <a:ea typeface="Open Sans 2"/>
                <a:cs typeface="Open Sans 2"/>
                <a:sym typeface="Open Sans 2"/>
              </a:rPr>
              <a:t>No contract terms</a:t>
            </a:r>
          </a:p>
          <a:p>
            <a:pPr marL="496571" lvl="1" indent="-248285" algn="l">
              <a:lnSpc>
                <a:spcPts val="2990"/>
              </a:lnSpc>
              <a:buFont typeface="Arial"/>
              <a:buChar char="•"/>
            </a:pPr>
            <a:r>
              <a:rPr lang="en-US" sz="2300" spc="-69">
                <a:solidFill>
                  <a:srgbClr val="000000"/>
                </a:solidFill>
                <a:latin typeface="Open Sans 2"/>
                <a:ea typeface="Open Sans 2"/>
                <a:cs typeface="Open Sans 2"/>
                <a:sym typeface="Open Sans 2"/>
              </a:rPr>
              <a:t>Encumbrance only</a:t>
            </a:r>
          </a:p>
          <a:p>
            <a:pPr algn="l">
              <a:lnSpc>
                <a:spcPts val="2990"/>
              </a:lnSpc>
            </a:pPr>
            <a:endParaRPr lang="en-US" sz="2300" spc="-69">
              <a:solidFill>
                <a:srgbClr val="000000"/>
              </a:solidFill>
              <a:latin typeface="Open Sans 2"/>
              <a:ea typeface="Open Sans 2"/>
              <a:cs typeface="Open Sans 2"/>
              <a:sym typeface="Open Sans 2"/>
            </a:endParaRPr>
          </a:p>
        </p:txBody>
      </p:sp>
      <p:sp>
        <p:nvSpPr>
          <p:cNvPr id="7" name="TextBox 6">
            <a:extLst>
              <a:ext uri="{FF2B5EF4-FFF2-40B4-BE49-F238E27FC236}">
                <a16:creationId xmlns:a16="http://schemas.microsoft.com/office/drawing/2014/main" id="{9F8C8815-3465-0C63-2AE7-9B0946E51153}"/>
              </a:ext>
            </a:extLst>
          </p:cNvPr>
          <p:cNvSpPr txBox="1"/>
          <p:nvPr/>
        </p:nvSpPr>
        <p:spPr>
          <a:xfrm>
            <a:off x="717860" y="7819793"/>
            <a:ext cx="13332676" cy="11541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300" b="1"/>
              <a:t>Payment Due Dates</a:t>
            </a:r>
            <a:r>
              <a:rPr lang="en-US" sz="2300"/>
              <a:t> - Service invoices cannot be paid in advance of the performance of service. If you pay a guest speaker (honorarium), the check can be delivered at the performance if you plan ahead, or after the event. The last date of service on the signed agreement is when the check can be issued.</a:t>
            </a:r>
            <a:endParaRPr lang="en-US" sz="2300">
              <a:ea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4AC56"/>
          </a:solidFill>
        </p:spPr>
        <p:txBody>
          <a:bodyPr/>
          <a:lstStyle/>
          <a:p>
            <a:endParaRPr lang="en-US"/>
          </a:p>
        </p:txBody>
      </p:sp>
      <p:sp>
        <p:nvSpPr>
          <p:cNvPr id="3" name="Freeform 3"/>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Freeform 4"/>
          <p:cNvSpPr/>
          <p:nvPr/>
        </p:nvSpPr>
        <p:spPr>
          <a:xfrm>
            <a:off x="11815961" y="2910703"/>
            <a:ext cx="5048834" cy="4114800"/>
          </a:xfrm>
          <a:custGeom>
            <a:avLst/>
            <a:gdLst/>
            <a:ahLst/>
            <a:cxnLst/>
            <a:rect l="l" t="t" r="r" b="b"/>
            <a:pathLst>
              <a:path w="5048834" h="4114800">
                <a:moveTo>
                  <a:pt x="0" y="0"/>
                </a:moveTo>
                <a:lnTo>
                  <a:pt x="5048834" y="0"/>
                </a:lnTo>
                <a:lnTo>
                  <a:pt x="504883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814410" y="2891653"/>
            <a:ext cx="8650981" cy="1847401"/>
          </a:xfrm>
          <a:prstGeom prst="rect">
            <a:avLst/>
          </a:prstGeom>
        </p:spPr>
        <p:txBody>
          <a:bodyPr lIns="0" tIns="0" rIns="0" bIns="0" rtlCol="0" anchor="t">
            <a:spAutoFit/>
          </a:bodyPr>
          <a:lstStyle/>
          <a:p>
            <a:pPr algn="l">
              <a:lnSpc>
                <a:spcPts val="2990"/>
              </a:lnSpc>
            </a:pPr>
            <a:r>
              <a:rPr lang="en-US" sz="2300" b="1" spc="-69">
                <a:solidFill>
                  <a:srgbClr val="000000"/>
                </a:solidFill>
                <a:latin typeface="Open Sans 2 Bold"/>
                <a:ea typeface="Open Sans 2 Bold"/>
                <a:cs typeface="Open Sans 2 Bold"/>
                <a:sym typeface="Open Sans 2 Bold"/>
              </a:rPr>
              <a:t>Approval Process</a:t>
            </a:r>
          </a:p>
          <a:p>
            <a:pPr marL="496571" lvl="1" indent="-248285" algn="l">
              <a:lnSpc>
                <a:spcPts val="2990"/>
              </a:lnSpc>
              <a:buFont typeface="Arial"/>
              <a:buChar char="•"/>
            </a:pPr>
            <a:r>
              <a:rPr lang="en-US" sz="2300" spc="-69">
                <a:solidFill>
                  <a:srgbClr val="000000"/>
                </a:solidFill>
                <a:latin typeface="Open Sans 2"/>
                <a:ea typeface="Open Sans 2"/>
                <a:cs typeface="Open Sans 2"/>
                <a:sym typeface="Open Sans 2"/>
              </a:rPr>
              <a:t>Compliance approves E/POs</a:t>
            </a:r>
          </a:p>
          <a:p>
            <a:pPr marL="496571" lvl="1" indent="-248285" algn="l">
              <a:lnSpc>
                <a:spcPts val="2990"/>
              </a:lnSpc>
              <a:buFont typeface="Arial"/>
              <a:buChar char="•"/>
            </a:pPr>
            <a:r>
              <a:rPr lang="en-US" sz="2300" spc="-69">
                <a:solidFill>
                  <a:srgbClr val="000000"/>
                </a:solidFill>
                <a:latin typeface="Open Sans 2"/>
                <a:ea typeface="Open Sans 2"/>
                <a:cs typeface="Open Sans 2"/>
                <a:sym typeface="Open Sans 2"/>
              </a:rPr>
              <a:t>Invoices must be sent to assigned Compliance Officer</a:t>
            </a:r>
          </a:p>
          <a:p>
            <a:pPr marL="496571" lvl="1" indent="-248285" algn="l">
              <a:lnSpc>
                <a:spcPts val="2990"/>
              </a:lnSpc>
              <a:buFont typeface="Arial"/>
              <a:buChar char="•"/>
            </a:pPr>
            <a:r>
              <a:rPr lang="en-US" sz="2300" spc="-69">
                <a:solidFill>
                  <a:srgbClr val="000000"/>
                </a:solidFill>
                <a:latin typeface="Open Sans 2"/>
                <a:ea typeface="Open Sans 2"/>
                <a:cs typeface="Open Sans 2"/>
                <a:sym typeface="Open Sans 2"/>
              </a:rPr>
              <a:t>Cannot process without approval</a:t>
            </a:r>
          </a:p>
          <a:p>
            <a:pPr algn="l">
              <a:lnSpc>
                <a:spcPts val="2990"/>
              </a:lnSpc>
            </a:pPr>
            <a:endParaRPr lang="en-US" sz="2300" spc="-69">
              <a:solidFill>
                <a:srgbClr val="000000"/>
              </a:solidFill>
              <a:latin typeface="Open Sans 2"/>
              <a:ea typeface="Open Sans 2"/>
              <a:cs typeface="Open Sans 2"/>
              <a:sym typeface="Open Sans 2"/>
            </a:endParaRPr>
          </a:p>
        </p:txBody>
      </p:sp>
      <p:sp>
        <p:nvSpPr>
          <p:cNvPr id="6" name="TextBox 6"/>
          <p:cNvSpPr txBox="1"/>
          <p:nvPr/>
        </p:nvSpPr>
        <p:spPr>
          <a:xfrm>
            <a:off x="814410" y="5145422"/>
            <a:ext cx="10328779" cy="2671822"/>
          </a:xfrm>
          <a:prstGeom prst="rect">
            <a:avLst/>
          </a:prstGeom>
        </p:spPr>
        <p:txBody>
          <a:bodyPr wrap="square" lIns="0" tIns="0" rIns="0" bIns="0" rtlCol="0" anchor="t">
            <a:spAutoFit/>
          </a:bodyPr>
          <a:lstStyle/>
          <a:p>
            <a:pPr algn="l">
              <a:lnSpc>
                <a:spcPts val="2990"/>
              </a:lnSpc>
            </a:pPr>
            <a:r>
              <a:rPr lang="en-US" sz="2300" b="1" spc="-69">
                <a:solidFill>
                  <a:srgbClr val="000000"/>
                </a:solidFill>
                <a:latin typeface="Open Sans 2 Bold"/>
                <a:ea typeface="Open Sans 2 Bold"/>
                <a:cs typeface="Open Sans 2 Bold"/>
                <a:sym typeface="Open Sans 2 Bold"/>
              </a:rPr>
              <a:t>Receiving Process</a:t>
            </a:r>
          </a:p>
          <a:p>
            <a:pPr marL="496570" lvl="1" indent="-248285" algn="l">
              <a:lnSpc>
                <a:spcPts val="2990"/>
              </a:lnSpc>
              <a:buFont typeface="Arial"/>
              <a:buChar char="•"/>
            </a:pPr>
            <a:r>
              <a:rPr lang="en-US" sz="2300" spc="-69">
                <a:solidFill>
                  <a:srgbClr val="000000"/>
                </a:solidFill>
                <a:latin typeface="Open Sans 2"/>
                <a:ea typeface="Open Sans 2"/>
                <a:cs typeface="Open Sans 2"/>
                <a:sym typeface="Open Sans 2"/>
              </a:rPr>
              <a:t>If PO requires receiving</a:t>
            </a:r>
            <a:endParaRPr lang="en-US" sz="2300" spc="-69">
              <a:solidFill>
                <a:srgbClr val="000000"/>
              </a:solidFill>
              <a:latin typeface="Open Sans 2"/>
              <a:ea typeface="Open Sans 2"/>
              <a:cs typeface="Open Sans 2"/>
            </a:endParaRPr>
          </a:p>
          <a:p>
            <a:pPr marL="496570" lvl="1" indent="-248285" algn="l">
              <a:lnSpc>
                <a:spcPts val="2990"/>
              </a:lnSpc>
              <a:buFont typeface="Arial"/>
              <a:buChar char="•"/>
            </a:pPr>
            <a:r>
              <a:rPr lang="en-US" sz="2300" spc="-69">
                <a:solidFill>
                  <a:srgbClr val="000000"/>
                </a:solidFill>
                <a:latin typeface="Open Sans 2"/>
                <a:ea typeface="Open Sans 2"/>
                <a:cs typeface="Open Sans 2"/>
                <a:sym typeface="Open Sans 2"/>
              </a:rPr>
              <a:t>Receiver date must be entered</a:t>
            </a:r>
            <a:endParaRPr lang="en-US" sz="2300" spc="-69">
              <a:solidFill>
                <a:srgbClr val="000000"/>
              </a:solidFill>
              <a:latin typeface="Open Sans 2"/>
              <a:ea typeface="Open Sans 2"/>
              <a:cs typeface="Open Sans 2"/>
            </a:endParaRPr>
          </a:p>
          <a:p>
            <a:pPr marL="496570" lvl="1" indent="-248285">
              <a:lnSpc>
                <a:spcPts val="2990"/>
              </a:lnSpc>
              <a:buFont typeface="Arial"/>
              <a:buChar char="•"/>
            </a:pPr>
            <a:r>
              <a:rPr lang="en-US" sz="2300" spc="-69">
                <a:solidFill>
                  <a:srgbClr val="000000"/>
                </a:solidFill>
                <a:latin typeface="Open Sans 2"/>
                <a:ea typeface="Open Sans 2"/>
                <a:cs typeface="Open Sans 2"/>
                <a:sym typeface="Open Sans 2"/>
              </a:rPr>
              <a:t>Invoices cannot process without </a:t>
            </a:r>
            <a:r>
              <a:rPr lang="en-US" sz="2300" spc="-69">
                <a:solidFill>
                  <a:srgbClr val="000000"/>
                </a:solidFill>
                <a:latin typeface="Calisto MT"/>
                <a:ea typeface="Open Sans 2"/>
                <a:cs typeface="Open Sans 2"/>
                <a:sym typeface="Open Sans 2"/>
              </a:rPr>
              <a:t>an entered Receiving date, </a:t>
            </a:r>
            <a:r>
              <a:rPr lang="en-US" sz="2300" spc="-69">
                <a:solidFill>
                  <a:srgbClr val="242424"/>
                </a:solidFill>
                <a:latin typeface="Calisto MT"/>
                <a:ea typeface="Open Sans 2"/>
                <a:cs typeface="Open Sans 2"/>
                <a:sym typeface="Open Sans 2"/>
              </a:rPr>
              <a:t>Depts can email the date to be entered to:</a:t>
            </a:r>
            <a:endParaRPr lang="en-US" sz="2300" spc="-69">
              <a:solidFill>
                <a:srgbClr val="000000"/>
              </a:solidFill>
              <a:latin typeface="Open Sans 2"/>
              <a:ea typeface="Open Sans 2"/>
              <a:cs typeface="Open Sans 2"/>
              <a:sym typeface="Open Sans 2"/>
            </a:endParaRPr>
          </a:p>
          <a:p>
            <a:pPr marL="953770" lvl="2" indent="-248285">
              <a:lnSpc>
                <a:spcPts val="2990"/>
              </a:lnSpc>
              <a:buFont typeface="Wingdings"/>
              <a:buChar char="§"/>
            </a:pPr>
            <a:r>
              <a:rPr lang="en-US" sz="2300" spc="-69">
                <a:solidFill>
                  <a:srgbClr val="242424"/>
                </a:solidFill>
                <a:latin typeface="Open Sans 1" panose="020B0604020202020204" charset="0"/>
                <a:ea typeface="Open Sans 1" panose="020B0604020202020204" charset="0"/>
                <a:cs typeface="Open Sans 1" panose="020B0604020202020204" charset="0"/>
                <a:sym typeface="Open Sans 2"/>
              </a:rPr>
              <a:t> </a:t>
            </a:r>
            <a:r>
              <a:rPr lang="en-US" sz="2300" spc="-69">
                <a:solidFill>
                  <a:srgbClr val="242424"/>
                </a:solidFill>
                <a:latin typeface="Open Sans 1" panose="020B0604020202020204" charset="0"/>
                <a:ea typeface="Open Sans 1" panose="020B0604020202020204" charset="0"/>
                <a:cs typeface="Open Sans 1" panose="020B0604020202020204" charset="0"/>
                <a:sym typeface="Open Sans 2"/>
                <a:hlinkClick r:id="rId5"/>
              </a:rPr>
              <a:t>MURC_Accounts_Payable@marshall.edu</a:t>
            </a:r>
            <a:r>
              <a:rPr lang="en-US" sz="2300" spc="-69">
                <a:solidFill>
                  <a:srgbClr val="000000"/>
                </a:solidFill>
                <a:latin typeface="Open Sans 1" panose="020B0604020202020204" charset="0"/>
                <a:ea typeface="Open Sans 1" panose="020B0604020202020204" charset="0"/>
                <a:cs typeface="Open Sans 1" panose="020B0604020202020204" charset="0"/>
                <a:sym typeface="Open Sans 2"/>
              </a:rPr>
              <a:t> or </a:t>
            </a:r>
          </a:p>
          <a:p>
            <a:pPr marL="953770" lvl="2" indent="-248285">
              <a:lnSpc>
                <a:spcPts val="2990"/>
              </a:lnSpc>
              <a:buFont typeface="Wingdings"/>
              <a:buChar char="§"/>
            </a:pPr>
            <a:r>
              <a:rPr lang="en-US" sz="2300" spc="-69">
                <a:solidFill>
                  <a:srgbClr val="000000"/>
                </a:solidFill>
                <a:latin typeface="Open Sans 1" panose="020B0604020202020204" charset="0"/>
                <a:ea typeface="Open Sans 1" panose="020B0604020202020204" charset="0"/>
                <a:cs typeface="Open Sans 1" panose="020B0604020202020204" charset="0"/>
                <a:sym typeface="Open Sans 2"/>
              </a:rPr>
              <a:t>MU Receiving Dept – Jeff Nelson at </a:t>
            </a:r>
            <a:r>
              <a:rPr lang="en-US" sz="2300" spc="-69">
                <a:solidFill>
                  <a:srgbClr val="000000"/>
                </a:solidFill>
                <a:latin typeface="Open Sans 1" panose="020B0604020202020204" charset="0"/>
                <a:ea typeface="Open Sans 1" panose="020B0604020202020204" charset="0"/>
                <a:cs typeface="Open Sans 1" panose="020B0604020202020204" charset="0"/>
                <a:sym typeface="Open Sans 2"/>
                <a:hlinkClick r:id="rId6"/>
              </a:rPr>
              <a:t>nelsonjef@marshall.edu</a:t>
            </a:r>
            <a:r>
              <a:rPr lang="en-US" sz="2300" spc="-69">
                <a:solidFill>
                  <a:srgbClr val="242424"/>
                </a:solidFill>
                <a:latin typeface="Open Sans 1" panose="020B0604020202020204" charset="0"/>
                <a:ea typeface="Open Sans 1" panose="020B0604020202020204" charset="0"/>
                <a:cs typeface="Open Sans 1" panose="020B0604020202020204" charset="0"/>
                <a:sym typeface="Open Sans 2"/>
              </a:rPr>
              <a:t>.</a:t>
            </a:r>
            <a:endParaRPr lang="en-US" sz="2300" spc="-69">
              <a:solidFill>
                <a:srgbClr val="000000"/>
              </a:solidFill>
              <a:latin typeface="Open Sans 1" panose="020B0604020202020204" charset="0"/>
              <a:ea typeface="Open Sans 1" panose="020B0604020202020204" charset="0"/>
              <a:cs typeface="Open Sans 1" panose="020B0604020202020204" charset="0"/>
            </a:endParaRPr>
          </a:p>
        </p:txBody>
      </p:sp>
      <p:sp>
        <p:nvSpPr>
          <p:cNvPr id="7" name="TextBox 7"/>
          <p:cNvSpPr txBox="1"/>
          <p:nvPr/>
        </p:nvSpPr>
        <p:spPr>
          <a:xfrm>
            <a:off x="718711" y="845362"/>
            <a:ext cx="14977454" cy="742705"/>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Approvals &amp; Receiving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69434" y="5656268"/>
            <a:ext cx="3672774" cy="3474442"/>
            <a:chOff x="0" y="0"/>
            <a:chExt cx="886490" cy="838619"/>
          </a:xfrm>
        </p:grpSpPr>
        <p:sp>
          <p:nvSpPr>
            <p:cNvPr id="3" name="Freeform 3"/>
            <p:cNvSpPr/>
            <p:nvPr/>
          </p:nvSpPr>
          <p:spPr>
            <a:xfrm>
              <a:off x="0" y="0"/>
              <a:ext cx="886490" cy="838618"/>
            </a:xfrm>
            <a:custGeom>
              <a:avLst/>
              <a:gdLst/>
              <a:ahLst/>
              <a:cxnLst/>
              <a:rect l="l" t="t" r="r" b="b"/>
              <a:pathLst>
                <a:path w="886490" h="838618">
                  <a:moveTo>
                    <a:pt x="65346" y="0"/>
                  </a:moveTo>
                  <a:lnTo>
                    <a:pt x="821144" y="0"/>
                  </a:lnTo>
                  <a:cubicBezTo>
                    <a:pt x="857233" y="0"/>
                    <a:pt x="886490" y="29256"/>
                    <a:pt x="886490" y="65346"/>
                  </a:cubicBezTo>
                  <a:lnTo>
                    <a:pt x="886490" y="773273"/>
                  </a:lnTo>
                  <a:cubicBezTo>
                    <a:pt x="886490" y="809362"/>
                    <a:pt x="857233" y="838618"/>
                    <a:pt x="821144" y="838618"/>
                  </a:cubicBezTo>
                  <a:lnTo>
                    <a:pt x="65346" y="838618"/>
                  </a:lnTo>
                  <a:cubicBezTo>
                    <a:pt x="29256" y="838618"/>
                    <a:pt x="0" y="809362"/>
                    <a:pt x="0" y="773273"/>
                  </a:cubicBezTo>
                  <a:lnTo>
                    <a:pt x="0" y="65346"/>
                  </a:lnTo>
                  <a:cubicBezTo>
                    <a:pt x="0" y="29256"/>
                    <a:pt x="29256" y="0"/>
                    <a:pt x="65346" y="0"/>
                  </a:cubicBezTo>
                  <a:close/>
                </a:path>
              </a:pathLst>
            </a:custGeom>
            <a:solidFill>
              <a:srgbClr val="333132"/>
            </a:solidFill>
          </p:spPr>
          <p:txBody>
            <a:bodyPr/>
            <a:lstStyle/>
            <a:p>
              <a:endParaRPr lang="en-US"/>
            </a:p>
          </p:txBody>
        </p:sp>
        <p:sp>
          <p:nvSpPr>
            <p:cNvPr id="4" name="TextBox 4"/>
            <p:cNvSpPr txBox="1"/>
            <p:nvPr/>
          </p:nvSpPr>
          <p:spPr>
            <a:xfrm>
              <a:off x="0" y="-76200"/>
              <a:ext cx="886490" cy="914819"/>
            </a:xfrm>
            <a:prstGeom prst="rect">
              <a:avLst/>
            </a:prstGeom>
          </p:spPr>
          <p:txBody>
            <a:bodyPr lIns="51955" tIns="51955" rIns="51955" bIns="51955" rtlCol="0" anchor="ctr"/>
            <a:lstStyle/>
            <a:p>
              <a:pPr algn="ctr">
                <a:lnSpc>
                  <a:spcPts val="3033"/>
                </a:lnSpc>
              </a:pPr>
              <a:endParaRPr/>
            </a:p>
          </p:txBody>
        </p:sp>
      </p:grpSp>
      <p:grpSp>
        <p:nvGrpSpPr>
          <p:cNvPr id="5" name="Group 5"/>
          <p:cNvGrpSpPr/>
          <p:nvPr/>
        </p:nvGrpSpPr>
        <p:grpSpPr>
          <a:xfrm>
            <a:off x="12529308" y="3014737"/>
            <a:ext cx="3712900" cy="3763611"/>
            <a:chOff x="0" y="0"/>
            <a:chExt cx="6264440" cy="6350000"/>
          </a:xfrm>
        </p:grpSpPr>
        <p:sp>
          <p:nvSpPr>
            <p:cNvPr id="6" name="Freeform 6"/>
            <p:cNvSpPr/>
            <p:nvPr/>
          </p:nvSpPr>
          <p:spPr>
            <a:xfrm>
              <a:off x="0" y="0"/>
              <a:ext cx="6264440" cy="6351270"/>
            </a:xfrm>
            <a:custGeom>
              <a:avLst/>
              <a:gdLst/>
              <a:ahLst/>
              <a:cxnLst/>
              <a:rect l="l" t="t" r="r" b="b"/>
              <a:pathLst>
                <a:path w="6264440" h="6351270">
                  <a:moveTo>
                    <a:pt x="0" y="5955030"/>
                  </a:moveTo>
                  <a:lnTo>
                    <a:pt x="0" y="394970"/>
                  </a:lnTo>
                  <a:cubicBezTo>
                    <a:pt x="0" y="176530"/>
                    <a:pt x="174151" y="0"/>
                    <a:pt x="389648" y="0"/>
                  </a:cubicBezTo>
                  <a:lnTo>
                    <a:pt x="5876045" y="0"/>
                  </a:lnTo>
                  <a:cubicBezTo>
                    <a:pt x="6090289" y="0"/>
                    <a:pt x="6264440" y="176530"/>
                    <a:pt x="6264440" y="394970"/>
                  </a:cubicBezTo>
                  <a:lnTo>
                    <a:pt x="6264440" y="5956300"/>
                  </a:lnTo>
                  <a:cubicBezTo>
                    <a:pt x="6264440" y="6174740"/>
                    <a:pt x="6090289" y="6351270"/>
                    <a:pt x="5874792" y="6351270"/>
                  </a:cubicBezTo>
                  <a:lnTo>
                    <a:pt x="389648" y="6351270"/>
                  </a:lnTo>
                  <a:cubicBezTo>
                    <a:pt x="174151" y="6350000"/>
                    <a:pt x="0" y="6173470"/>
                    <a:pt x="0" y="5955030"/>
                  </a:cubicBezTo>
                  <a:close/>
                </a:path>
              </a:pathLst>
            </a:custGeom>
            <a:blipFill>
              <a:blip r:embed="rId2"/>
              <a:stretch>
                <a:fillRect t="-11645" b="-11645"/>
              </a:stretch>
            </a:blipFill>
          </p:spPr>
          <p:txBody>
            <a:bodyPr/>
            <a:lstStyle/>
            <a:p>
              <a:endParaRPr lang="en-US"/>
            </a:p>
          </p:txBody>
        </p:sp>
      </p:grpSp>
      <p:sp>
        <p:nvSpPr>
          <p:cNvPr id="7" name="AutoShape 7"/>
          <p:cNvSpPr/>
          <p:nvPr/>
        </p:nvSpPr>
        <p:spPr>
          <a:xfrm>
            <a:off x="0" y="0"/>
            <a:ext cx="18288000" cy="1984917"/>
          </a:xfrm>
          <a:prstGeom prst="rect">
            <a:avLst/>
          </a:prstGeom>
          <a:solidFill>
            <a:srgbClr val="04AC56"/>
          </a:solidFill>
        </p:spPr>
        <p:txBody>
          <a:bodyPr/>
          <a:lstStyle/>
          <a:p>
            <a:endParaRPr lang="en-US"/>
          </a:p>
        </p:txBody>
      </p:sp>
      <p:sp>
        <p:nvSpPr>
          <p:cNvPr id="8" name="Freeform 8"/>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3"/>
            <a:stretch>
              <a:fillRect/>
            </a:stretch>
          </a:blipFill>
        </p:spPr>
        <p:txBody>
          <a:bodyPr/>
          <a:lstStyle/>
          <a:p>
            <a:endParaRPr lang="en-US"/>
          </a:p>
        </p:txBody>
      </p:sp>
      <p:sp>
        <p:nvSpPr>
          <p:cNvPr id="9" name="Freeform 9"/>
          <p:cNvSpPr/>
          <p:nvPr/>
        </p:nvSpPr>
        <p:spPr>
          <a:xfrm>
            <a:off x="6535777" y="5336089"/>
            <a:ext cx="3662172" cy="4114800"/>
          </a:xfrm>
          <a:custGeom>
            <a:avLst/>
            <a:gdLst/>
            <a:ahLst/>
            <a:cxnLst/>
            <a:rect l="l" t="t" r="r" b="b"/>
            <a:pathLst>
              <a:path w="3662172" h="4114800">
                <a:moveTo>
                  <a:pt x="0" y="0"/>
                </a:moveTo>
                <a:lnTo>
                  <a:pt x="3662172" y="0"/>
                </a:lnTo>
                <a:lnTo>
                  <a:pt x="366217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586162" y="2799865"/>
            <a:ext cx="10709644" cy="3159891"/>
          </a:xfrm>
          <a:prstGeom prst="rect">
            <a:avLst/>
          </a:prstGeom>
        </p:spPr>
        <p:txBody>
          <a:bodyPr lIns="0" tIns="0" rIns="0" bIns="0" rtlCol="0" anchor="t">
            <a:spAutoFit/>
          </a:bodyPr>
          <a:lstStyle/>
          <a:p>
            <a:pPr algn="l">
              <a:lnSpc>
                <a:spcPts val="4260"/>
              </a:lnSpc>
            </a:pPr>
            <a:r>
              <a:rPr lang="en-US" sz="2535" spc="-76">
                <a:solidFill>
                  <a:srgbClr val="000000"/>
                </a:solidFill>
                <a:latin typeface="Open Sans 2"/>
                <a:ea typeface="Open Sans 2"/>
                <a:cs typeface="Open Sans 2"/>
                <a:sym typeface="Open Sans 2"/>
              </a:rPr>
              <a:t>MURC will only issue travel expense payments that meet the criteria outlined in the Travel Policy and Procedure Manual </a:t>
            </a:r>
            <a:r>
              <a:rPr lang="en-US" sz="2535" u="sng" spc="-76">
                <a:solidFill>
                  <a:srgbClr val="000000"/>
                </a:solidFill>
                <a:latin typeface="Open Sans 2"/>
                <a:ea typeface="Open Sans 2"/>
                <a:cs typeface="Open Sans 2"/>
                <a:sym typeface="Open Sans 2"/>
                <a:hlinkClick r:id="rId6" tooltip="https://www.marshall.edu/murc/files/Travel-Policy-and-Procedure-Manual.pdf"/>
              </a:rPr>
              <a:t>here.</a:t>
            </a:r>
            <a:r>
              <a:rPr lang="en-US" sz="2535" spc="-76">
                <a:solidFill>
                  <a:srgbClr val="000000"/>
                </a:solidFill>
                <a:latin typeface="Open Sans 2"/>
                <a:ea typeface="Open Sans 2"/>
                <a:cs typeface="Open Sans 2"/>
                <a:sym typeface="Open Sans 2"/>
              </a:rPr>
              <a:t> </a:t>
            </a:r>
          </a:p>
          <a:p>
            <a:pPr algn="l">
              <a:lnSpc>
                <a:spcPts val="4260"/>
              </a:lnSpc>
            </a:pPr>
            <a:endParaRPr lang="en-US" sz="2535" spc="-76">
              <a:solidFill>
                <a:srgbClr val="000000"/>
              </a:solidFill>
              <a:latin typeface="Open Sans 2"/>
              <a:ea typeface="Open Sans 2"/>
              <a:cs typeface="Open Sans 2"/>
              <a:sym typeface="Open Sans 2"/>
            </a:endParaRPr>
          </a:p>
          <a:p>
            <a:pPr algn="l">
              <a:lnSpc>
                <a:spcPts val="4260"/>
              </a:lnSpc>
            </a:pPr>
            <a:r>
              <a:rPr lang="en-US" sz="2535" b="1" spc="-76">
                <a:solidFill>
                  <a:srgbClr val="000000"/>
                </a:solidFill>
                <a:latin typeface="Open Sans 2 Bold"/>
                <a:ea typeface="Open Sans 2 Bold"/>
                <a:cs typeface="Open Sans 2 Bold"/>
                <a:sym typeface="Open Sans 2 Bold"/>
              </a:rPr>
              <a:t>Key Forms:</a:t>
            </a:r>
          </a:p>
          <a:p>
            <a:pPr marL="547491" lvl="1" indent="-273746" algn="l">
              <a:lnSpc>
                <a:spcPts val="4260"/>
              </a:lnSpc>
              <a:buFont typeface="Arial"/>
              <a:buChar char="•"/>
            </a:pPr>
            <a:r>
              <a:rPr lang="en-US" sz="2535" spc="-76">
                <a:solidFill>
                  <a:srgbClr val="000000"/>
                </a:solidFill>
                <a:latin typeface="Open Sans 2"/>
                <a:ea typeface="Open Sans 2"/>
                <a:cs typeface="Open Sans 2"/>
                <a:sym typeface="Open Sans 2"/>
              </a:rPr>
              <a:t>Travel Authorization Form </a:t>
            </a:r>
          </a:p>
          <a:p>
            <a:pPr marL="547491" lvl="1" indent="-273746" algn="l">
              <a:lnSpc>
                <a:spcPts val="4260"/>
              </a:lnSpc>
              <a:buFont typeface="Arial"/>
              <a:buChar char="•"/>
            </a:pPr>
            <a:r>
              <a:rPr lang="en-US" sz="2535" spc="-76">
                <a:solidFill>
                  <a:srgbClr val="000000"/>
                </a:solidFill>
                <a:latin typeface="Open Sans 2"/>
                <a:ea typeface="Open Sans 2"/>
                <a:cs typeface="Open Sans 2"/>
                <a:sym typeface="Open Sans 2"/>
              </a:rPr>
              <a:t>Travel Settlement Form</a:t>
            </a:r>
          </a:p>
        </p:txBody>
      </p:sp>
      <p:sp>
        <p:nvSpPr>
          <p:cNvPr id="11" name="TextBox 11"/>
          <p:cNvSpPr txBox="1"/>
          <p:nvPr/>
        </p:nvSpPr>
        <p:spPr>
          <a:xfrm>
            <a:off x="12591805" y="8178243"/>
            <a:ext cx="3628032" cy="712104"/>
          </a:xfrm>
          <a:prstGeom prst="rect">
            <a:avLst/>
          </a:prstGeom>
        </p:spPr>
        <p:txBody>
          <a:bodyPr lIns="0" tIns="0" rIns="0" bIns="0" rtlCol="0" anchor="t">
            <a:spAutoFit/>
          </a:bodyPr>
          <a:lstStyle/>
          <a:p>
            <a:pPr algn="ctr">
              <a:lnSpc>
                <a:spcPts val="2756"/>
              </a:lnSpc>
            </a:pPr>
            <a:r>
              <a:rPr lang="en-US" sz="1701" b="1">
                <a:solidFill>
                  <a:srgbClr val="FFFFFF"/>
                </a:solidFill>
                <a:latin typeface="Times New Roman MT Bold"/>
                <a:ea typeface="Times New Roman MT Bold"/>
                <a:cs typeface="Times New Roman MT Bold"/>
                <a:sym typeface="Times New Roman MT Bold"/>
              </a:rPr>
              <a:t>Email: </a:t>
            </a:r>
            <a:r>
              <a:rPr lang="en-US" sz="1701">
                <a:solidFill>
                  <a:srgbClr val="FFFFFF"/>
                </a:solidFill>
                <a:latin typeface="Times New Roman MT"/>
                <a:ea typeface="Times New Roman MT"/>
                <a:cs typeface="Times New Roman MT"/>
                <a:sym typeface="Times New Roman MT"/>
              </a:rPr>
              <a:t>smithbra@marshall.edu</a:t>
            </a:r>
          </a:p>
          <a:p>
            <a:pPr algn="ctr">
              <a:lnSpc>
                <a:spcPts val="2756"/>
              </a:lnSpc>
            </a:pPr>
            <a:r>
              <a:rPr lang="en-US" sz="1701" b="1">
                <a:solidFill>
                  <a:srgbClr val="FFFFFF"/>
                </a:solidFill>
                <a:latin typeface="Times New Roman MT Bold"/>
                <a:ea typeface="Times New Roman MT Bold"/>
                <a:cs typeface="Times New Roman MT Bold"/>
                <a:sym typeface="Times New Roman MT Bold"/>
              </a:rPr>
              <a:t>Phone:</a:t>
            </a:r>
            <a:r>
              <a:rPr lang="en-US" sz="1701">
                <a:solidFill>
                  <a:srgbClr val="FFFFFF"/>
                </a:solidFill>
                <a:latin typeface="Times New Roman MT"/>
                <a:ea typeface="Times New Roman MT"/>
                <a:cs typeface="Times New Roman MT"/>
                <a:sym typeface="Times New Roman MT"/>
              </a:rPr>
              <a:t> 304-696-6203</a:t>
            </a:r>
          </a:p>
        </p:txBody>
      </p:sp>
      <p:sp>
        <p:nvSpPr>
          <p:cNvPr id="12" name="TextBox 12"/>
          <p:cNvSpPr txBox="1"/>
          <p:nvPr/>
        </p:nvSpPr>
        <p:spPr>
          <a:xfrm>
            <a:off x="12614780" y="6976399"/>
            <a:ext cx="3637302" cy="655214"/>
          </a:xfrm>
          <a:prstGeom prst="rect">
            <a:avLst/>
          </a:prstGeom>
        </p:spPr>
        <p:txBody>
          <a:bodyPr lIns="0" tIns="0" rIns="0" bIns="0" rtlCol="0" anchor="t">
            <a:spAutoFit/>
          </a:bodyPr>
          <a:lstStyle/>
          <a:p>
            <a:pPr algn="ctr">
              <a:lnSpc>
                <a:spcPts val="2740"/>
              </a:lnSpc>
            </a:pPr>
            <a:r>
              <a:rPr lang="en-US" sz="2283" b="1">
                <a:solidFill>
                  <a:srgbClr val="FFFFFF"/>
                </a:solidFill>
                <a:latin typeface="Times New Roman MT Bold"/>
                <a:ea typeface="Times New Roman MT Bold"/>
                <a:cs typeface="Times New Roman MT Bold"/>
                <a:sym typeface="Times New Roman MT Bold"/>
              </a:rPr>
              <a:t>Bradley Smith,</a:t>
            </a:r>
          </a:p>
          <a:p>
            <a:pPr algn="ctr">
              <a:lnSpc>
                <a:spcPts val="2216"/>
              </a:lnSpc>
            </a:pPr>
            <a:r>
              <a:rPr lang="en-US" sz="1847">
                <a:solidFill>
                  <a:srgbClr val="FFFFFF"/>
                </a:solidFill>
                <a:latin typeface="Times New Roman MT"/>
                <a:ea typeface="Times New Roman MT"/>
                <a:cs typeface="Times New Roman MT"/>
                <a:sym typeface="Times New Roman MT"/>
              </a:rPr>
              <a:t>Senior Financial Analyst</a:t>
            </a:r>
          </a:p>
        </p:txBody>
      </p:sp>
      <p:sp>
        <p:nvSpPr>
          <p:cNvPr id="13" name="TextBox 13"/>
          <p:cNvSpPr txBox="1"/>
          <p:nvPr/>
        </p:nvSpPr>
        <p:spPr>
          <a:xfrm>
            <a:off x="718711" y="845362"/>
            <a:ext cx="14977454" cy="742705"/>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Employee Travel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8014" y="3488570"/>
            <a:ext cx="16421076" cy="1503612"/>
            <a:chOff x="0" y="0"/>
            <a:chExt cx="4731289" cy="433225"/>
          </a:xfrm>
        </p:grpSpPr>
        <p:sp>
          <p:nvSpPr>
            <p:cNvPr id="3" name="Freeform 3"/>
            <p:cNvSpPr/>
            <p:nvPr/>
          </p:nvSpPr>
          <p:spPr>
            <a:xfrm>
              <a:off x="0" y="0"/>
              <a:ext cx="4731289" cy="433225"/>
            </a:xfrm>
            <a:custGeom>
              <a:avLst/>
              <a:gdLst/>
              <a:ahLst/>
              <a:cxnLst/>
              <a:rect l="l" t="t" r="r" b="b"/>
              <a:pathLst>
                <a:path w="4731289" h="433225">
                  <a:moveTo>
                    <a:pt x="0" y="0"/>
                  </a:moveTo>
                  <a:lnTo>
                    <a:pt x="4731289" y="0"/>
                  </a:lnTo>
                  <a:lnTo>
                    <a:pt x="4731289" y="433225"/>
                  </a:lnTo>
                  <a:lnTo>
                    <a:pt x="0" y="433225"/>
                  </a:lnTo>
                  <a:close/>
                </a:path>
              </a:pathLst>
            </a:custGeom>
            <a:solidFill>
              <a:srgbClr val="03AC55"/>
            </a:solidFill>
          </p:spPr>
          <p:txBody>
            <a:bodyPr/>
            <a:lstStyle/>
            <a:p>
              <a:endParaRPr lang="en-US"/>
            </a:p>
          </p:txBody>
        </p:sp>
        <p:sp>
          <p:nvSpPr>
            <p:cNvPr id="4" name="TextBox 4"/>
            <p:cNvSpPr txBox="1"/>
            <p:nvPr/>
          </p:nvSpPr>
          <p:spPr>
            <a:xfrm>
              <a:off x="0" y="9525"/>
              <a:ext cx="4731289" cy="423700"/>
            </a:xfrm>
            <a:prstGeom prst="rect">
              <a:avLst/>
            </a:prstGeom>
          </p:spPr>
          <p:txBody>
            <a:bodyPr lIns="254000" tIns="254000" rIns="254000" bIns="254000" rtlCol="0" anchor="ctr"/>
            <a:lstStyle/>
            <a:p>
              <a:pPr algn="just">
                <a:lnSpc>
                  <a:spcPts val="2160"/>
                </a:lnSpc>
              </a:pPr>
              <a:r>
                <a:rPr lang="en-US" sz="1800">
                  <a:solidFill>
                    <a:srgbClr val="FFFFFF"/>
                  </a:solidFill>
                  <a:latin typeface="Open Sans 2"/>
                  <a:ea typeface="Open Sans 2"/>
                  <a:cs typeface="Open Sans 2"/>
                  <a:sym typeface="Open Sans 2"/>
                </a:rPr>
                <a:t>                       </a:t>
              </a:r>
            </a:p>
          </p:txBody>
        </p:sp>
      </p:grpSp>
      <p:grpSp>
        <p:nvGrpSpPr>
          <p:cNvPr id="5" name="Group 5"/>
          <p:cNvGrpSpPr/>
          <p:nvPr/>
        </p:nvGrpSpPr>
        <p:grpSpPr>
          <a:xfrm>
            <a:off x="1324332" y="3954766"/>
            <a:ext cx="773307" cy="571221"/>
            <a:chOff x="0" y="0"/>
            <a:chExt cx="1100351" cy="812800"/>
          </a:xfrm>
        </p:grpSpPr>
        <p:sp>
          <p:nvSpPr>
            <p:cNvPr id="6" name="Freeform 6"/>
            <p:cNvSpPr/>
            <p:nvPr/>
          </p:nvSpPr>
          <p:spPr>
            <a:xfrm>
              <a:off x="0" y="0"/>
              <a:ext cx="1100351" cy="812800"/>
            </a:xfrm>
            <a:custGeom>
              <a:avLst/>
              <a:gdLst/>
              <a:ahLst/>
              <a:cxnLst/>
              <a:rect l="l" t="t" r="r" b="b"/>
              <a:pathLst>
                <a:path w="1100351" h="812800">
                  <a:moveTo>
                    <a:pt x="550176" y="0"/>
                  </a:moveTo>
                  <a:cubicBezTo>
                    <a:pt x="246322" y="0"/>
                    <a:pt x="0" y="181951"/>
                    <a:pt x="0" y="406400"/>
                  </a:cubicBezTo>
                  <a:cubicBezTo>
                    <a:pt x="0" y="630849"/>
                    <a:pt x="246322" y="812800"/>
                    <a:pt x="550176" y="812800"/>
                  </a:cubicBezTo>
                  <a:cubicBezTo>
                    <a:pt x="854029" y="812800"/>
                    <a:pt x="1100351" y="630849"/>
                    <a:pt x="1100351" y="406400"/>
                  </a:cubicBezTo>
                  <a:cubicBezTo>
                    <a:pt x="1100351" y="181951"/>
                    <a:pt x="854029" y="0"/>
                    <a:pt x="550176" y="0"/>
                  </a:cubicBezTo>
                  <a:close/>
                </a:path>
              </a:pathLst>
            </a:custGeom>
            <a:solidFill>
              <a:srgbClr val="FFFFFF"/>
            </a:solidFill>
          </p:spPr>
          <p:txBody>
            <a:bodyPr/>
            <a:lstStyle/>
            <a:p>
              <a:endParaRPr lang="en-US"/>
            </a:p>
          </p:txBody>
        </p:sp>
        <p:sp>
          <p:nvSpPr>
            <p:cNvPr id="7" name="TextBox 7"/>
            <p:cNvSpPr txBox="1"/>
            <p:nvPr/>
          </p:nvSpPr>
          <p:spPr>
            <a:xfrm>
              <a:off x="103158" y="28575"/>
              <a:ext cx="894036" cy="708025"/>
            </a:xfrm>
            <a:prstGeom prst="rect">
              <a:avLst/>
            </a:prstGeom>
          </p:spPr>
          <p:txBody>
            <a:bodyPr lIns="0" tIns="0" rIns="0" bIns="0" rtlCol="0" anchor="ctr"/>
            <a:lstStyle/>
            <a:p>
              <a:pPr algn="ctr">
                <a:lnSpc>
                  <a:spcPts val="3360"/>
                </a:lnSpc>
              </a:pPr>
              <a:r>
                <a:rPr lang="en-US" sz="2400" b="1">
                  <a:solidFill>
                    <a:srgbClr val="000000"/>
                  </a:solidFill>
                  <a:latin typeface="Aileron Bold"/>
                  <a:ea typeface="Aileron Bold"/>
                  <a:cs typeface="Aileron Bold"/>
                  <a:sym typeface="Aileron Bold"/>
                </a:rPr>
                <a:t>1</a:t>
              </a:r>
            </a:p>
          </p:txBody>
        </p:sp>
      </p:grpSp>
      <p:grpSp>
        <p:nvGrpSpPr>
          <p:cNvPr id="8" name="Group 8"/>
          <p:cNvGrpSpPr/>
          <p:nvPr/>
        </p:nvGrpSpPr>
        <p:grpSpPr>
          <a:xfrm>
            <a:off x="768014" y="5018087"/>
            <a:ext cx="16421076" cy="1503612"/>
            <a:chOff x="0" y="0"/>
            <a:chExt cx="4731289" cy="433225"/>
          </a:xfrm>
        </p:grpSpPr>
        <p:sp>
          <p:nvSpPr>
            <p:cNvPr id="9" name="Freeform 9"/>
            <p:cNvSpPr/>
            <p:nvPr/>
          </p:nvSpPr>
          <p:spPr>
            <a:xfrm>
              <a:off x="0" y="0"/>
              <a:ext cx="4731289" cy="433225"/>
            </a:xfrm>
            <a:custGeom>
              <a:avLst/>
              <a:gdLst/>
              <a:ahLst/>
              <a:cxnLst/>
              <a:rect l="l" t="t" r="r" b="b"/>
              <a:pathLst>
                <a:path w="4731289" h="433225">
                  <a:moveTo>
                    <a:pt x="0" y="0"/>
                  </a:moveTo>
                  <a:lnTo>
                    <a:pt x="4731289" y="0"/>
                  </a:lnTo>
                  <a:lnTo>
                    <a:pt x="4731289" y="433225"/>
                  </a:lnTo>
                  <a:lnTo>
                    <a:pt x="0" y="433225"/>
                  </a:lnTo>
                  <a:close/>
                </a:path>
              </a:pathLst>
            </a:custGeom>
            <a:solidFill>
              <a:srgbClr val="145F1F"/>
            </a:solidFill>
          </p:spPr>
          <p:txBody>
            <a:bodyPr/>
            <a:lstStyle/>
            <a:p>
              <a:endParaRPr lang="en-US"/>
            </a:p>
          </p:txBody>
        </p:sp>
        <p:sp>
          <p:nvSpPr>
            <p:cNvPr id="10" name="TextBox 10"/>
            <p:cNvSpPr txBox="1"/>
            <p:nvPr/>
          </p:nvSpPr>
          <p:spPr>
            <a:xfrm>
              <a:off x="0" y="9525"/>
              <a:ext cx="4731289" cy="423700"/>
            </a:xfrm>
            <a:prstGeom prst="rect">
              <a:avLst/>
            </a:prstGeom>
          </p:spPr>
          <p:txBody>
            <a:bodyPr lIns="254000" tIns="254000" rIns="254000" bIns="254000" rtlCol="0" anchor="ctr"/>
            <a:lstStyle/>
            <a:p>
              <a:pPr algn="l">
                <a:lnSpc>
                  <a:spcPts val="2160"/>
                </a:lnSpc>
              </a:pPr>
              <a:endParaRPr/>
            </a:p>
          </p:txBody>
        </p:sp>
      </p:grpSp>
      <p:grpSp>
        <p:nvGrpSpPr>
          <p:cNvPr id="11" name="Group 11"/>
          <p:cNvGrpSpPr/>
          <p:nvPr/>
        </p:nvGrpSpPr>
        <p:grpSpPr>
          <a:xfrm>
            <a:off x="1324332" y="5484283"/>
            <a:ext cx="773307" cy="571221"/>
            <a:chOff x="0" y="0"/>
            <a:chExt cx="1100351" cy="812800"/>
          </a:xfrm>
        </p:grpSpPr>
        <p:sp>
          <p:nvSpPr>
            <p:cNvPr id="12" name="Freeform 12"/>
            <p:cNvSpPr/>
            <p:nvPr/>
          </p:nvSpPr>
          <p:spPr>
            <a:xfrm>
              <a:off x="0" y="0"/>
              <a:ext cx="1100351" cy="812800"/>
            </a:xfrm>
            <a:custGeom>
              <a:avLst/>
              <a:gdLst/>
              <a:ahLst/>
              <a:cxnLst/>
              <a:rect l="l" t="t" r="r" b="b"/>
              <a:pathLst>
                <a:path w="1100351" h="812800">
                  <a:moveTo>
                    <a:pt x="550176" y="0"/>
                  </a:moveTo>
                  <a:cubicBezTo>
                    <a:pt x="246322" y="0"/>
                    <a:pt x="0" y="181951"/>
                    <a:pt x="0" y="406400"/>
                  </a:cubicBezTo>
                  <a:cubicBezTo>
                    <a:pt x="0" y="630849"/>
                    <a:pt x="246322" y="812800"/>
                    <a:pt x="550176" y="812800"/>
                  </a:cubicBezTo>
                  <a:cubicBezTo>
                    <a:pt x="854029" y="812800"/>
                    <a:pt x="1100351" y="630849"/>
                    <a:pt x="1100351" y="406400"/>
                  </a:cubicBezTo>
                  <a:cubicBezTo>
                    <a:pt x="1100351" y="181951"/>
                    <a:pt x="854029" y="0"/>
                    <a:pt x="550176" y="0"/>
                  </a:cubicBezTo>
                  <a:close/>
                </a:path>
              </a:pathLst>
            </a:custGeom>
            <a:solidFill>
              <a:srgbClr val="FFFFFF"/>
            </a:solidFill>
          </p:spPr>
          <p:txBody>
            <a:bodyPr/>
            <a:lstStyle/>
            <a:p>
              <a:endParaRPr lang="en-US"/>
            </a:p>
          </p:txBody>
        </p:sp>
        <p:sp>
          <p:nvSpPr>
            <p:cNvPr id="13" name="TextBox 13"/>
            <p:cNvSpPr txBox="1"/>
            <p:nvPr/>
          </p:nvSpPr>
          <p:spPr>
            <a:xfrm>
              <a:off x="103158" y="28575"/>
              <a:ext cx="894036" cy="708025"/>
            </a:xfrm>
            <a:prstGeom prst="rect">
              <a:avLst/>
            </a:prstGeom>
          </p:spPr>
          <p:txBody>
            <a:bodyPr lIns="0" tIns="0" rIns="0" bIns="0" rtlCol="0" anchor="ctr"/>
            <a:lstStyle/>
            <a:p>
              <a:pPr algn="ctr">
                <a:lnSpc>
                  <a:spcPts val="3360"/>
                </a:lnSpc>
              </a:pPr>
              <a:r>
                <a:rPr lang="en-US" sz="2400" b="1">
                  <a:solidFill>
                    <a:srgbClr val="000000"/>
                  </a:solidFill>
                  <a:latin typeface="Aileron Bold"/>
                  <a:ea typeface="Aileron Bold"/>
                  <a:cs typeface="Aileron Bold"/>
                  <a:sym typeface="Aileron Bold"/>
                </a:rPr>
                <a:t>2</a:t>
              </a:r>
            </a:p>
          </p:txBody>
        </p:sp>
      </p:grpSp>
      <p:grpSp>
        <p:nvGrpSpPr>
          <p:cNvPr id="14" name="Group 14"/>
          <p:cNvGrpSpPr/>
          <p:nvPr/>
        </p:nvGrpSpPr>
        <p:grpSpPr>
          <a:xfrm>
            <a:off x="768014" y="6549930"/>
            <a:ext cx="16421076" cy="1503612"/>
            <a:chOff x="0" y="0"/>
            <a:chExt cx="4731289" cy="433225"/>
          </a:xfrm>
        </p:grpSpPr>
        <p:sp>
          <p:nvSpPr>
            <p:cNvPr id="15" name="Freeform 15"/>
            <p:cNvSpPr/>
            <p:nvPr/>
          </p:nvSpPr>
          <p:spPr>
            <a:xfrm>
              <a:off x="0" y="0"/>
              <a:ext cx="4731289" cy="433225"/>
            </a:xfrm>
            <a:custGeom>
              <a:avLst/>
              <a:gdLst/>
              <a:ahLst/>
              <a:cxnLst/>
              <a:rect l="l" t="t" r="r" b="b"/>
              <a:pathLst>
                <a:path w="4731289" h="433225">
                  <a:moveTo>
                    <a:pt x="0" y="0"/>
                  </a:moveTo>
                  <a:lnTo>
                    <a:pt x="4731289" y="0"/>
                  </a:lnTo>
                  <a:lnTo>
                    <a:pt x="4731289" y="433225"/>
                  </a:lnTo>
                  <a:lnTo>
                    <a:pt x="0" y="433225"/>
                  </a:lnTo>
                  <a:close/>
                </a:path>
              </a:pathLst>
            </a:custGeom>
            <a:solidFill>
              <a:srgbClr val="03AC55"/>
            </a:solidFill>
          </p:spPr>
          <p:txBody>
            <a:bodyPr/>
            <a:lstStyle/>
            <a:p>
              <a:endParaRPr lang="en-US"/>
            </a:p>
          </p:txBody>
        </p:sp>
        <p:sp>
          <p:nvSpPr>
            <p:cNvPr id="16" name="TextBox 16"/>
            <p:cNvSpPr txBox="1"/>
            <p:nvPr/>
          </p:nvSpPr>
          <p:spPr>
            <a:xfrm>
              <a:off x="0" y="9525"/>
              <a:ext cx="4731289" cy="423700"/>
            </a:xfrm>
            <a:prstGeom prst="rect">
              <a:avLst/>
            </a:prstGeom>
          </p:spPr>
          <p:txBody>
            <a:bodyPr lIns="254000" tIns="254000" rIns="254000" bIns="254000" rtlCol="0" anchor="ctr"/>
            <a:lstStyle/>
            <a:p>
              <a:pPr algn="l">
                <a:lnSpc>
                  <a:spcPts val="2160"/>
                </a:lnSpc>
              </a:pPr>
              <a:r>
                <a:rPr lang="en-US" sz="1800" b="1">
                  <a:solidFill>
                    <a:srgbClr val="FFFFFF"/>
                  </a:solidFill>
                  <a:latin typeface="Open Sans 2 Bold"/>
                  <a:ea typeface="Open Sans 2 Bold"/>
                  <a:cs typeface="Open Sans 2 Bold"/>
                  <a:sym typeface="Open Sans 2 Bold"/>
                </a:rPr>
                <a:t>              </a:t>
              </a:r>
            </a:p>
          </p:txBody>
        </p:sp>
      </p:grpSp>
      <p:grpSp>
        <p:nvGrpSpPr>
          <p:cNvPr id="17" name="Group 17"/>
          <p:cNvGrpSpPr/>
          <p:nvPr/>
        </p:nvGrpSpPr>
        <p:grpSpPr>
          <a:xfrm>
            <a:off x="1324332" y="7017990"/>
            <a:ext cx="773307" cy="571221"/>
            <a:chOff x="0" y="0"/>
            <a:chExt cx="1100351" cy="812800"/>
          </a:xfrm>
        </p:grpSpPr>
        <p:sp>
          <p:nvSpPr>
            <p:cNvPr id="18" name="Freeform 18"/>
            <p:cNvSpPr/>
            <p:nvPr/>
          </p:nvSpPr>
          <p:spPr>
            <a:xfrm>
              <a:off x="0" y="0"/>
              <a:ext cx="1100351" cy="812800"/>
            </a:xfrm>
            <a:custGeom>
              <a:avLst/>
              <a:gdLst/>
              <a:ahLst/>
              <a:cxnLst/>
              <a:rect l="l" t="t" r="r" b="b"/>
              <a:pathLst>
                <a:path w="1100351" h="812800">
                  <a:moveTo>
                    <a:pt x="550176" y="0"/>
                  </a:moveTo>
                  <a:cubicBezTo>
                    <a:pt x="246322" y="0"/>
                    <a:pt x="0" y="181951"/>
                    <a:pt x="0" y="406400"/>
                  </a:cubicBezTo>
                  <a:cubicBezTo>
                    <a:pt x="0" y="630849"/>
                    <a:pt x="246322" y="812800"/>
                    <a:pt x="550176" y="812800"/>
                  </a:cubicBezTo>
                  <a:cubicBezTo>
                    <a:pt x="854029" y="812800"/>
                    <a:pt x="1100351" y="630849"/>
                    <a:pt x="1100351" y="406400"/>
                  </a:cubicBezTo>
                  <a:cubicBezTo>
                    <a:pt x="1100351" y="181951"/>
                    <a:pt x="854029" y="0"/>
                    <a:pt x="550176" y="0"/>
                  </a:cubicBezTo>
                  <a:close/>
                </a:path>
              </a:pathLst>
            </a:custGeom>
            <a:solidFill>
              <a:srgbClr val="FFFFFF"/>
            </a:solidFill>
          </p:spPr>
          <p:txBody>
            <a:bodyPr/>
            <a:lstStyle/>
            <a:p>
              <a:endParaRPr lang="en-US"/>
            </a:p>
          </p:txBody>
        </p:sp>
        <p:sp>
          <p:nvSpPr>
            <p:cNvPr id="19" name="TextBox 19"/>
            <p:cNvSpPr txBox="1"/>
            <p:nvPr/>
          </p:nvSpPr>
          <p:spPr>
            <a:xfrm>
              <a:off x="103158" y="28575"/>
              <a:ext cx="894036" cy="708025"/>
            </a:xfrm>
            <a:prstGeom prst="rect">
              <a:avLst/>
            </a:prstGeom>
          </p:spPr>
          <p:txBody>
            <a:bodyPr lIns="0" tIns="0" rIns="0" bIns="0" rtlCol="0" anchor="ctr"/>
            <a:lstStyle/>
            <a:p>
              <a:pPr algn="ctr">
                <a:lnSpc>
                  <a:spcPts val="3360"/>
                </a:lnSpc>
              </a:pPr>
              <a:r>
                <a:rPr lang="en-US" sz="2400" b="1">
                  <a:solidFill>
                    <a:srgbClr val="000000"/>
                  </a:solidFill>
                  <a:latin typeface="Aileron Bold"/>
                  <a:ea typeface="Aileron Bold"/>
                  <a:cs typeface="Aileron Bold"/>
                  <a:sym typeface="Aileron Bold"/>
                </a:rPr>
                <a:t>3</a:t>
              </a:r>
            </a:p>
          </p:txBody>
        </p:sp>
      </p:grpSp>
      <p:grpSp>
        <p:nvGrpSpPr>
          <p:cNvPr id="20" name="Group 20"/>
          <p:cNvGrpSpPr/>
          <p:nvPr/>
        </p:nvGrpSpPr>
        <p:grpSpPr>
          <a:xfrm>
            <a:off x="768014" y="8079663"/>
            <a:ext cx="16421076" cy="1503612"/>
            <a:chOff x="0" y="0"/>
            <a:chExt cx="4731289" cy="433225"/>
          </a:xfrm>
        </p:grpSpPr>
        <p:sp>
          <p:nvSpPr>
            <p:cNvPr id="21" name="Freeform 21"/>
            <p:cNvSpPr/>
            <p:nvPr/>
          </p:nvSpPr>
          <p:spPr>
            <a:xfrm>
              <a:off x="0" y="0"/>
              <a:ext cx="4731289" cy="433225"/>
            </a:xfrm>
            <a:custGeom>
              <a:avLst/>
              <a:gdLst/>
              <a:ahLst/>
              <a:cxnLst/>
              <a:rect l="l" t="t" r="r" b="b"/>
              <a:pathLst>
                <a:path w="4731289" h="433225">
                  <a:moveTo>
                    <a:pt x="0" y="0"/>
                  </a:moveTo>
                  <a:lnTo>
                    <a:pt x="4731289" y="0"/>
                  </a:lnTo>
                  <a:lnTo>
                    <a:pt x="4731289" y="433225"/>
                  </a:lnTo>
                  <a:lnTo>
                    <a:pt x="0" y="433225"/>
                  </a:lnTo>
                  <a:close/>
                </a:path>
              </a:pathLst>
            </a:custGeom>
            <a:solidFill>
              <a:srgbClr val="145F1F"/>
            </a:solidFill>
          </p:spPr>
          <p:txBody>
            <a:bodyPr/>
            <a:lstStyle/>
            <a:p>
              <a:endParaRPr lang="en-US"/>
            </a:p>
          </p:txBody>
        </p:sp>
        <p:sp>
          <p:nvSpPr>
            <p:cNvPr id="22" name="TextBox 22"/>
            <p:cNvSpPr txBox="1"/>
            <p:nvPr/>
          </p:nvSpPr>
          <p:spPr>
            <a:xfrm>
              <a:off x="0" y="9525"/>
              <a:ext cx="4731289" cy="423700"/>
            </a:xfrm>
            <a:prstGeom prst="rect">
              <a:avLst/>
            </a:prstGeom>
          </p:spPr>
          <p:txBody>
            <a:bodyPr lIns="254000" tIns="254000" rIns="254000" bIns="254000" rtlCol="0" anchor="ctr"/>
            <a:lstStyle/>
            <a:p>
              <a:pPr algn="l">
                <a:lnSpc>
                  <a:spcPts val="2160"/>
                </a:lnSpc>
              </a:pPr>
              <a:r>
                <a:rPr lang="en-US" sz="1800" b="1">
                  <a:solidFill>
                    <a:srgbClr val="FFFFFF"/>
                  </a:solidFill>
                  <a:latin typeface="Open Sans 2 Bold"/>
                  <a:ea typeface="Open Sans 2 Bold"/>
                  <a:cs typeface="Open Sans 2 Bold"/>
                  <a:sym typeface="Open Sans 2 Bold"/>
                </a:rPr>
                <a:t>                    </a:t>
              </a:r>
            </a:p>
          </p:txBody>
        </p:sp>
      </p:grpSp>
      <p:grpSp>
        <p:nvGrpSpPr>
          <p:cNvPr id="23" name="Group 23"/>
          <p:cNvGrpSpPr/>
          <p:nvPr/>
        </p:nvGrpSpPr>
        <p:grpSpPr>
          <a:xfrm>
            <a:off x="1324332" y="8549833"/>
            <a:ext cx="773307" cy="571221"/>
            <a:chOff x="0" y="0"/>
            <a:chExt cx="1100351" cy="812800"/>
          </a:xfrm>
        </p:grpSpPr>
        <p:sp>
          <p:nvSpPr>
            <p:cNvPr id="24" name="Freeform 24"/>
            <p:cNvSpPr/>
            <p:nvPr/>
          </p:nvSpPr>
          <p:spPr>
            <a:xfrm>
              <a:off x="0" y="0"/>
              <a:ext cx="1100351" cy="812800"/>
            </a:xfrm>
            <a:custGeom>
              <a:avLst/>
              <a:gdLst/>
              <a:ahLst/>
              <a:cxnLst/>
              <a:rect l="l" t="t" r="r" b="b"/>
              <a:pathLst>
                <a:path w="1100351" h="812800">
                  <a:moveTo>
                    <a:pt x="550176" y="0"/>
                  </a:moveTo>
                  <a:cubicBezTo>
                    <a:pt x="246322" y="0"/>
                    <a:pt x="0" y="181951"/>
                    <a:pt x="0" y="406400"/>
                  </a:cubicBezTo>
                  <a:cubicBezTo>
                    <a:pt x="0" y="630849"/>
                    <a:pt x="246322" y="812800"/>
                    <a:pt x="550176" y="812800"/>
                  </a:cubicBezTo>
                  <a:cubicBezTo>
                    <a:pt x="854029" y="812800"/>
                    <a:pt x="1100351" y="630849"/>
                    <a:pt x="1100351" y="406400"/>
                  </a:cubicBezTo>
                  <a:cubicBezTo>
                    <a:pt x="1100351" y="181951"/>
                    <a:pt x="854029" y="0"/>
                    <a:pt x="550176" y="0"/>
                  </a:cubicBezTo>
                  <a:close/>
                </a:path>
              </a:pathLst>
            </a:custGeom>
            <a:solidFill>
              <a:srgbClr val="FFFFFF"/>
            </a:solidFill>
          </p:spPr>
          <p:txBody>
            <a:bodyPr/>
            <a:lstStyle/>
            <a:p>
              <a:endParaRPr lang="en-US"/>
            </a:p>
          </p:txBody>
        </p:sp>
        <p:sp>
          <p:nvSpPr>
            <p:cNvPr id="25" name="TextBox 25"/>
            <p:cNvSpPr txBox="1"/>
            <p:nvPr/>
          </p:nvSpPr>
          <p:spPr>
            <a:xfrm>
              <a:off x="103158" y="28575"/>
              <a:ext cx="894036" cy="708025"/>
            </a:xfrm>
            <a:prstGeom prst="rect">
              <a:avLst/>
            </a:prstGeom>
          </p:spPr>
          <p:txBody>
            <a:bodyPr lIns="0" tIns="0" rIns="0" bIns="0" rtlCol="0" anchor="ctr"/>
            <a:lstStyle/>
            <a:p>
              <a:pPr algn="ctr">
                <a:lnSpc>
                  <a:spcPts val="3360"/>
                </a:lnSpc>
              </a:pPr>
              <a:r>
                <a:rPr lang="en-US" sz="2400" b="1">
                  <a:solidFill>
                    <a:srgbClr val="000000"/>
                  </a:solidFill>
                  <a:latin typeface="Aileron Bold"/>
                  <a:ea typeface="Aileron Bold"/>
                  <a:cs typeface="Aileron Bold"/>
                  <a:sym typeface="Aileron Bold"/>
                </a:rPr>
                <a:t>4</a:t>
              </a:r>
            </a:p>
          </p:txBody>
        </p:sp>
      </p:grpSp>
      <p:sp>
        <p:nvSpPr>
          <p:cNvPr id="26" name="TextBox 26"/>
          <p:cNvSpPr txBox="1"/>
          <p:nvPr/>
        </p:nvSpPr>
        <p:spPr>
          <a:xfrm>
            <a:off x="768014" y="709657"/>
            <a:ext cx="12785579" cy="638087"/>
          </a:xfrm>
          <a:prstGeom prst="rect">
            <a:avLst/>
          </a:prstGeom>
        </p:spPr>
        <p:txBody>
          <a:bodyPr lIns="0" tIns="0" rIns="0" bIns="0" rtlCol="0" anchor="t">
            <a:spAutoFit/>
          </a:bodyPr>
          <a:lstStyle/>
          <a:p>
            <a:pPr algn="l">
              <a:lnSpc>
                <a:spcPts val="5040"/>
              </a:lnSpc>
            </a:pPr>
            <a:r>
              <a:rPr lang="en-US" sz="4200" b="1">
                <a:solidFill>
                  <a:srgbClr val="00A950"/>
                </a:solidFill>
                <a:latin typeface="Open Sans 1 Bold"/>
                <a:ea typeface="Open Sans 1 Bold"/>
                <a:cs typeface="Open Sans 1 Bold"/>
                <a:sym typeface="Open Sans 1 Bold"/>
              </a:rPr>
              <a:t>Complete before the trip:</a:t>
            </a:r>
          </a:p>
        </p:txBody>
      </p:sp>
      <p:sp>
        <p:nvSpPr>
          <p:cNvPr id="27" name="TextBox 27"/>
          <p:cNvSpPr txBox="1"/>
          <p:nvPr/>
        </p:nvSpPr>
        <p:spPr>
          <a:xfrm>
            <a:off x="2627570" y="7017697"/>
            <a:ext cx="14209198" cy="533549"/>
          </a:xfrm>
          <a:prstGeom prst="rect">
            <a:avLst/>
          </a:prstGeom>
        </p:spPr>
        <p:txBody>
          <a:bodyPr lIns="0" tIns="0" rIns="0" bIns="0" rtlCol="0" anchor="t">
            <a:spAutoFit/>
          </a:bodyPr>
          <a:lstStyle/>
          <a:p>
            <a:pPr algn="l">
              <a:lnSpc>
                <a:spcPts val="2160"/>
              </a:lnSpc>
            </a:pPr>
            <a:r>
              <a:rPr lang="en-US" sz="1800" spc="26">
                <a:solidFill>
                  <a:srgbClr val="FFFFFF"/>
                </a:solidFill>
                <a:latin typeface="Aileron"/>
                <a:ea typeface="Aileron"/>
                <a:cs typeface="Aileron"/>
                <a:sym typeface="Aileron"/>
              </a:rPr>
              <a:t>Create an encumbrance (FGAENCB) in Banner. This encumbrance number will be noted on the Travel Authorization/Direct Bill Request Form and your P-Card reconciliation at the end of the month.</a:t>
            </a:r>
          </a:p>
        </p:txBody>
      </p:sp>
      <p:sp>
        <p:nvSpPr>
          <p:cNvPr id="28" name="TextBox 28"/>
          <p:cNvSpPr txBox="1"/>
          <p:nvPr/>
        </p:nvSpPr>
        <p:spPr>
          <a:xfrm>
            <a:off x="2627570" y="3973602"/>
            <a:ext cx="14209198" cy="533549"/>
          </a:xfrm>
          <a:prstGeom prst="rect">
            <a:avLst/>
          </a:prstGeom>
        </p:spPr>
        <p:txBody>
          <a:bodyPr lIns="0" tIns="0" rIns="0" bIns="0" rtlCol="0" anchor="t">
            <a:spAutoFit/>
          </a:bodyPr>
          <a:lstStyle/>
          <a:p>
            <a:pPr algn="l">
              <a:lnSpc>
                <a:spcPts val="2160"/>
              </a:lnSpc>
            </a:pPr>
            <a:r>
              <a:rPr lang="en-US" sz="1800" spc="26">
                <a:solidFill>
                  <a:srgbClr val="FFFFFF"/>
                </a:solidFill>
                <a:latin typeface="Aileron"/>
                <a:ea typeface="Aileron"/>
                <a:cs typeface="Aileron"/>
                <a:sym typeface="Aileron"/>
              </a:rPr>
              <a:t>Complete a </a:t>
            </a:r>
            <a:r>
              <a:rPr lang="en-US" sz="1800" u="sng" spc="26">
                <a:solidFill>
                  <a:srgbClr val="FFFFFF"/>
                </a:solidFill>
                <a:latin typeface="Aileron"/>
                <a:ea typeface="Aileron"/>
                <a:cs typeface="Aileron"/>
                <a:sym typeface="Aileron"/>
                <a:hlinkClick r:id="rId2" tooltip="https://www.marshall.edu/murc/files/Travel-Authorization-Direct-Bill-Request-Form-UPDATED-061225.xls"/>
              </a:rPr>
              <a:t>MURC Travel Authorization/Direct Bill Request Form </a:t>
            </a:r>
            <a:r>
              <a:rPr lang="en-US" sz="1800" spc="26">
                <a:solidFill>
                  <a:srgbClr val="FFFFFF"/>
                </a:solidFill>
                <a:latin typeface="Aileron"/>
                <a:ea typeface="Aileron"/>
                <a:cs typeface="Aileron"/>
                <a:sym typeface="Aileron"/>
              </a:rPr>
              <a:t>and attach any relevant documents for the trip in order based on how the are listed on the form. (Airfare, Rental Car, Conference Fee/Registration, Lodging, Per Diem and Misc.). </a:t>
            </a:r>
          </a:p>
        </p:txBody>
      </p:sp>
      <p:sp>
        <p:nvSpPr>
          <p:cNvPr id="29" name="TextBox 29"/>
          <p:cNvSpPr txBox="1"/>
          <p:nvPr/>
        </p:nvSpPr>
        <p:spPr>
          <a:xfrm>
            <a:off x="2627570" y="5636506"/>
            <a:ext cx="14126040" cy="266774"/>
          </a:xfrm>
          <a:prstGeom prst="rect">
            <a:avLst/>
          </a:prstGeom>
        </p:spPr>
        <p:txBody>
          <a:bodyPr lIns="0" tIns="0" rIns="0" bIns="0" rtlCol="0" anchor="t">
            <a:spAutoFit/>
          </a:bodyPr>
          <a:lstStyle/>
          <a:p>
            <a:pPr algn="l">
              <a:lnSpc>
                <a:spcPts val="2160"/>
              </a:lnSpc>
            </a:pPr>
            <a:r>
              <a:rPr lang="en-US" sz="1800" spc="26">
                <a:solidFill>
                  <a:srgbClr val="FFFFFF"/>
                </a:solidFill>
                <a:latin typeface="Aileron"/>
                <a:ea typeface="Aileron"/>
                <a:cs typeface="Aileron"/>
                <a:sym typeface="Aileron"/>
              </a:rPr>
              <a:t>Send to supervisor for approval and signature. The traveler only needs to sign if a cash advance is being requested.</a:t>
            </a:r>
          </a:p>
        </p:txBody>
      </p:sp>
      <p:sp>
        <p:nvSpPr>
          <p:cNvPr id="30" name="TextBox 30"/>
          <p:cNvSpPr txBox="1"/>
          <p:nvPr/>
        </p:nvSpPr>
        <p:spPr>
          <a:xfrm>
            <a:off x="2627570" y="8301894"/>
            <a:ext cx="14126040" cy="1067098"/>
          </a:xfrm>
          <a:prstGeom prst="rect">
            <a:avLst/>
          </a:prstGeom>
        </p:spPr>
        <p:txBody>
          <a:bodyPr lIns="0" tIns="0" rIns="0" bIns="0" rtlCol="0" anchor="t">
            <a:spAutoFit/>
          </a:bodyPr>
          <a:lstStyle/>
          <a:p>
            <a:pPr algn="l">
              <a:lnSpc>
                <a:spcPts val="2160"/>
              </a:lnSpc>
            </a:pPr>
            <a:r>
              <a:rPr lang="en-US" sz="1800" spc="26">
                <a:solidFill>
                  <a:srgbClr val="FFFFFF"/>
                </a:solidFill>
                <a:latin typeface="Aileron"/>
                <a:ea typeface="Aileron"/>
                <a:cs typeface="Aileron"/>
                <a:sym typeface="Aileron"/>
              </a:rPr>
              <a:t>Submit the form to Bradley Smith for MURC approval and processing. Travel requests should be submitted to Bradley 10 days before your trip, or 30 days in advance if you need a cash advance. Both the traveler and supervisor will be copied on this email to Bradley. Keep these documents for your records, as you will need the encumbrance number to complete the MURC Travel Settlement Form upon your return.</a:t>
            </a:r>
          </a:p>
        </p:txBody>
      </p:sp>
      <p:sp>
        <p:nvSpPr>
          <p:cNvPr id="31" name="TextBox 31"/>
          <p:cNvSpPr txBox="1"/>
          <p:nvPr/>
        </p:nvSpPr>
        <p:spPr>
          <a:xfrm>
            <a:off x="768014" y="1573764"/>
            <a:ext cx="16421076" cy="1076986"/>
          </a:xfrm>
          <a:prstGeom prst="rect">
            <a:avLst/>
          </a:prstGeom>
        </p:spPr>
        <p:txBody>
          <a:bodyPr lIns="0" tIns="0" rIns="0" bIns="0" rtlCol="0" anchor="t">
            <a:spAutoFit/>
          </a:bodyPr>
          <a:lstStyle/>
          <a:p>
            <a:pPr algn="l">
              <a:lnSpc>
                <a:spcPts val="2880"/>
              </a:lnSpc>
              <a:spcBef>
                <a:spcPct val="0"/>
              </a:spcBef>
            </a:pPr>
            <a:r>
              <a:rPr lang="en-US" sz="2215" spc="-66">
                <a:solidFill>
                  <a:srgbClr val="000000"/>
                </a:solidFill>
                <a:latin typeface="Open Sans 2"/>
                <a:ea typeface="Open Sans 2"/>
                <a:cs typeface="Open Sans 2"/>
                <a:sym typeface="Open Sans 2"/>
              </a:rPr>
              <a:t>The </a:t>
            </a:r>
            <a:r>
              <a:rPr lang="en-US" sz="2215" u="sng" spc="-66">
                <a:solidFill>
                  <a:srgbClr val="000000"/>
                </a:solidFill>
                <a:latin typeface="Open Sans 2"/>
                <a:ea typeface="Open Sans 2"/>
                <a:cs typeface="Open Sans 2"/>
                <a:sym typeface="Open Sans 2"/>
                <a:hlinkClick r:id="rId2" tooltip="https://www.marshall.edu/murc/files/Travel-Authorization-Direct-Bill-Request-Form-UPDATED-061225.xls"/>
              </a:rPr>
              <a:t>Travel Authorization/Direct Bill Request Form</a:t>
            </a:r>
            <a:r>
              <a:rPr lang="en-US" sz="2215" spc="-66">
                <a:solidFill>
                  <a:srgbClr val="000000"/>
                </a:solidFill>
                <a:latin typeface="Open Sans 2"/>
                <a:ea typeface="Open Sans 2"/>
                <a:cs typeface="Open Sans 2"/>
                <a:sym typeface="Open Sans 2"/>
              </a:rPr>
              <a:t> must be submitted and approved in advance for all out-of-state, overnight, and international travel, as well as for any expenses of the trip to be directly billed to MURC by way of invoice or charged to the MURC P-Card. </a:t>
            </a:r>
            <a:r>
              <a:rPr lang="en-US" sz="2215" b="1" spc="-66">
                <a:solidFill>
                  <a:srgbClr val="000000"/>
                </a:solidFill>
                <a:latin typeface="Open Sans 2 Bold"/>
                <a:ea typeface="Open Sans 2 Bold"/>
                <a:cs typeface="Open Sans 2 Bold"/>
                <a:sym typeface="Open Sans 2 Bold"/>
              </a:rPr>
              <a:t>Travel Authorization/Direct Bill Request Form was updated on 6/5/2025, please make sure to use the new form.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5707" y="2032343"/>
            <a:ext cx="444465" cy="420575"/>
          </a:xfrm>
          <a:custGeom>
            <a:avLst/>
            <a:gdLst/>
            <a:ahLst/>
            <a:cxnLst/>
            <a:rect l="l" t="t" r="r" b="b"/>
            <a:pathLst>
              <a:path w="444465" h="420575">
                <a:moveTo>
                  <a:pt x="0" y="0"/>
                </a:moveTo>
                <a:lnTo>
                  <a:pt x="444465" y="0"/>
                </a:lnTo>
                <a:lnTo>
                  <a:pt x="444465" y="420575"/>
                </a:lnTo>
                <a:lnTo>
                  <a:pt x="0" y="420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35707" y="2810671"/>
            <a:ext cx="444465" cy="420575"/>
          </a:xfrm>
          <a:custGeom>
            <a:avLst/>
            <a:gdLst/>
            <a:ahLst/>
            <a:cxnLst/>
            <a:rect l="l" t="t" r="r" b="b"/>
            <a:pathLst>
              <a:path w="444465" h="420575">
                <a:moveTo>
                  <a:pt x="0" y="0"/>
                </a:moveTo>
                <a:lnTo>
                  <a:pt x="444465" y="0"/>
                </a:lnTo>
                <a:lnTo>
                  <a:pt x="444465" y="420575"/>
                </a:lnTo>
                <a:lnTo>
                  <a:pt x="0" y="420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35707" y="3564599"/>
            <a:ext cx="444465" cy="420575"/>
          </a:xfrm>
          <a:custGeom>
            <a:avLst/>
            <a:gdLst/>
            <a:ahLst/>
            <a:cxnLst/>
            <a:rect l="l" t="t" r="r" b="b"/>
            <a:pathLst>
              <a:path w="444465" h="420575">
                <a:moveTo>
                  <a:pt x="0" y="0"/>
                </a:moveTo>
                <a:lnTo>
                  <a:pt x="444465" y="0"/>
                </a:lnTo>
                <a:lnTo>
                  <a:pt x="444465" y="420575"/>
                </a:lnTo>
                <a:lnTo>
                  <a:pt x="0" y="420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535707" y="4318527"/>
            <a:ext cx="444465" cy="420575"/>
          </a:xfrm>
          <a:custGeom>
            <a:avLst/>
            <a:gdLst/>
            <a:ahLst/>
            <a:cxnLst/>
            <a:rect l="l" t="t" r="r" b="b"/>
            <a:pathLst>
              <a:path w="444465" h="420575">
                <a:moveTo>
                  <a:pt x="0" y="0"/>
                </a:moveTo>
                <a:lnTo>
                  <a:pt x="444465" y="0"/>
                </a:lnTo>
                <a:lnTo>
                  <a:pt x="444465" y="420574"/>
                </a:lnTo>
                <a:lnTo>
                  <a:pt x="0" y="4205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535707" y="4953772"/>
            <a:ext cx="444465" cy="420575"/>
          </a:xfrm>
          <a:custGeom>
            <a:avLst/>
            <a:gdLst/>
            <a:ahLst/>
            <a:cxnLst/>
            <a:rect l="l" t="t" r="r" b="b"/>
            <a:pathLst>
              <a:path w="444465" h="420575">
                <a:moveTo>
                  <a:pt x="0" y="0"/>
                </a:moveTo>
                <a:lnTo>
                  <a:pt x="444465" y="0"/>
                </a:lnTo>
                <a:lnTo>
                  <a:pt x="444465" y="420575"/>
                </a:lnTo>
                <a:lnTo>
                  <a:pt x="0" y="420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535707" y="5730924"/>
            <a:ext cx="444465" cy="420575"/>
          </a:xfrm>
          <a:custGeom>
            <a:avLst/>
            <a:gdLst/>
            <a:ahLst/>
            <a:cxnLst/>
            <a:rect l="l" t="t" r="r" b="b"/>
            <a:pathLst>
              <a:path w="444465" h="420575">
                <a:moveTo>
                  <a:pt x="0" y="0"/>
                </a:moveTo>
                <a:lnTo>
                  <a:pt x="444465" y="0"/>
                </a:lnTo>
                <a:lnTo>
                  <a:pt x="444465" y="420575"/>
                </a:lnTo>
                <a:lnTo>
                  <a:pt x="0" y="420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535707" y="6875606"/>
            <a:ext cx="444465" cy="420575"/>
          </a:xfrm>
          <a:custGeom>
            <a:avLst/>
            <a:gdLst/>
            <a:ahLst/>
            <a:cxnLst/>
            <a:rect l="l" t="t" r="r" b="b"/>
            <a:pathLst>
              <a:path w="444465" h="420575">
                <a:moveTo>
                  <a:pt x="0" y="0"/>
                </a:moveTo>
                <a:lnTo>
                  <a:pt x="444465" y="0"/>
                </a:lnTo>
                <a:lnTo>
                  <a:pt x="444465" y="420574"/>
                </a:lnTo>
                <a:lnTo>
                  <a:pt x="0" y="4205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535707" y="7680883"/>
            <a:ext cx="444465" cy="420575"/>
          </a:xfrm>
          <a:custGeom>
            <a:avLst/>
            <a:gdLst/>
            <a:ahLst/>
            <a:cxnLst/>
            <a:rect l="l" t="t" r="r" b="b"/>
            <a:pathLst>
              <a:path w="444465" h="420575">
                <a:moveTo>
                  <a:pt x="0" y="0"/>
                </a:moveTo>
                <a:lnTo>
                  <a:pt x="444465" y="0"/>
                </a:lnTo>
                <a:lnTo>
                  <a:pt x="444465" y="420575"/>
                </a:lnTo>
                <a:lnTo>
                  <a:pt x="0" y="420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535707" y="408274"/>
            <a:ext cx="12785579" cy="1276174"/>
          </a:xfrm>
          <a:prstGeom prst="rect">
            <a:avLst/>
          </a:prstGeom>
        </p:spPr>
        <p:txBody>
          <a:bodyPr lIns="0" tIns="0" rIns="0" bIns="0" rtlCol="0" anchor="t">
            <a:spAutoFit/>
          </a:bodyPr>
          <a:lstStyle/>
          <a:p>
            <a:pPr algn="l">
              <a:lnSpc>
                <a:spcPts val="5040"/>
              </a:lnSpc>
            </a:pPr>
            <a:r>
              <a:rPr lang="en-US" sz="4200" b="1">
                <a:solidFill>
                  <a:srgbClr val="00A950"/>
                </a:solidFill>
                <a:latin typeface="Open Sans 1 Bold"/>
                <a:ea typeface="Open Sans 1 Bold"/>
                <a:cs typeface="Open Sans 1 Bold"/>
                <a:sym typeface="Open Sans 1 Bold"/>
              </a:rPr>
              <a:t>Things to know:</a:t>
            </a:r>
          </a:p>
          <a:p>
            <a:pPr algn="l">
              <a:lnSpc>
                <a:spcPts val="5040"/>
              </a:lnSpc>
            </a:pPr>
            <a:r>
              <a:rPr lang="en-US" sz="4200" b="1">
                <a:solidFill>
                  <a:srgbClr val="00A950"/>
                </a:solidFill>
                <a:latin typeface="Open Sans 1 Bold"/>
                <a:ea typeface="Open Sans 1 Bold"/>
                <a:cs typeface="Open Sans 1 Bold"/>
                <a:sym typeface="Open Sans 1 Bold"/>
              </a:rPr>
              <a:t>Travel Authorization/Direct Bill Request Form</a:t>
            </a:r>
          </a:p>
        </p:txBody>
      </p:sp>
      <p:sp>
        <p:nvSpPr>
          <p:cNvPr id="11" name="TextBox 11"/>
          <p:cNvSpPr txBox="1"/>
          <p:nvPr/>
        </p:nvSpPr>
        <p:spPr>
          <a:xfrm>
            <a:off x="1072700" y="2184858"/>
            <a:ext cx="12395557" cy="268059"/>
          </a:xfrm>
          <a:prstGeom prst="rect">
            <a:avLst/>
          </a:prstGeom>
        </p:spPr>
        <p:txBody>
          <a:bodyPr lIns="0" tIns="0" rIns="0" bIns="0" rtlCol="0" anchor="t">
            <a:spAutoFit/>
          </a:bodyPr>
          <a:lstStyle/>
          <a:p>
            <a:pPr algn="l">
              <a:lnSpc>
                <a:spcPts val="2271"/>
              </a:lnSpc>
              <a:spcBef>
                <a:spcPct val="0"/>
              </a:spcBef>
            </a:pPr>
            <a:r>
              <a:rPr lang="en-US" sz="1747" spc="-52">
                <a:solidFill>
                  <a:srgbClr val="000000"/>
                </a:solidFill>
                <a:latin typeface="Open Sans 2"/>
                <a:ea typeface="Open Sans 2"/>
                <a:cs typeface="Open Sans 2"/>
                <a:sym typeface="Open Sans 2"/>
              </a:rPr>
              <a:t>Travel Authorization must be approved by MURC prior to using your PCard. </a:t>
            </a:r>
          </a:p>
        </p:txBody>
      </p:sp>
      <p:sp>
        <p:nvSpPr>
          <p:cNvPr id="12" name="TextBox 12"/>
          <p:cNvSpPr txBox="1"/>
          <p:nvPr/>
        </p:nvSpPr>
        <p:spPr>
          <a:xfrm>
            <a:off x="1072700" y="2741805"/>
            <a:ext cx="12114301" cy="548847"/>
          </a:xfrm>
          <a:prstGeom prst="rect">
            <a:avLst/>
          </a:prstGeom>
        </p:spPr>
        <p:txBody>
          <a:bodyPr lIns="0" tIns="0" rIns="0" bIns="0" rtlCol="0" anchor="t">
            <a:spAutoFit/>
          </a:bodyPr>
          <a:lstStyle/>
          <a:p>
            <a:pPr algn="l">
              <a:lnSpc>
                <a:spcPts val="2271"/>
              </a:lnSpc>
              <a:spcBef>
                <a:spcPct val="0"/>
              </a:spcBef>
            </a:pPr>
            <a:r>
              <a:rPr lang="en-US" sz="1747" spc="-52">
                <a:solidFill>
                  <a:srgbClr val="000000"/>
                </a:solidFill>
                <a:latin typeface="Open Sans 2"/>
                <a:ea typeface="Open Sans 2"/>
                <a:cs typeface="Open Sans 2"/>
                <a:sym typeface="Open Sans 2"/>
              </a:rPr>
              <a:t>When booking airfare or lodging, please book directly with the rental agency. Using third-party booking sites can complicate refunds and may cause issues with our tax-exempt status.</a:t>
            </a:r>
          </a:p>
        </p:txBody>
      </p:sp>
      <p:sp>
        <p:nvSpPr>
          <p:cNvPr id="13" name="TextBox 13"/>
          <p:cNvSpPr txBox="1"/>
          <p:nvPr/>
        </p:nvSpPr>
        <p:spPr>
          <a:xfrm>
            <a:off x="1072700" y="3636094"/>
            <a:ext cx="12395557" cy="268059"/>
          </a:xfrm>
          <a:prstGeom prst="rect">
            <a:avLst/>
          </a:prstGeom>
        </p:spPr>
        <p:txBody>
          <a:bodyPr lIns="0" tIns="0" rIns="0" bIns="0" rtlCol="0" anchor="t">
            <a:spAutoFit/>
          </a:bodyPr>
          <a:lstStyle/>
          <a:p>
            <a:pPr algn="l">
              <a:lnSpc>
                <a:spcPts val="2271"/>
              </a:lnSpc>
              <a:spcBef>
                <a:spcPct val="0"/>
              </a:spcBef>
            </a:pPr>
            <a:r>
              <a:rPr lang="en-US" sz="1747" spc="-52">
                <a:solidFill>
                  <a:srgbClr val="000000"/>
                </a:solidFill>
                <a:latin typeface="Open Sans 2"/>
                <a:ea typeface="Open Sans 2"/>
                <a:cs typeface="Open Sans 2"/>
                <a:sym typeface="Open Sans 2"/>
              </a:rPr>
              <a:t>We are tax exempt, make sure to take a paper copy of the tax exempt form to provide to the hotel. </a:t>
            </a:r>
          </a:p>
        </p:txBody>
      </p:sp>
      <p:sp>
        <p:nvSpPr>
          <p:cNvPr id="14" name="TextBox 14"/>
          <p:cNvSpPr txBox="1"/>
          <p:nvPr/>
        </p:nvSpPr>
        <p:spPr>
          <a:xfrm>
            <a:off x="1072700" y="4390022"/>
            <a:ext cx="12395557" cy="268059"/>
          </a:xfrm>
          <a:prstGeom prst="rect">
            <a:avLst/>
          </a:prstGeom>
        </p:spPr>
        <p:txBody>
          <a:bodyPr lIns="0" tIns="0" rIns="0" bIns="0" rtlCol="0" anchor="t">
            <a:spAutoFit/>
          </a:bodyPr>
          <a:lstStyle/>
          <a:p>
            <a:pPr algn="l">
              <a:lnSpc>
                <a:spcPts val="2271"/>
              </a:lnSpc>
              <a:spcBef>
                <a:spcPct val="0"/>
              </a:spcBef>
            </a:pPr>
            <a:r>
              <a:rPr lang="en-US" sz="1747" spc="-52">
                <a:solidFill>
                  <a:srgbClr val="000000"/>
                </a:solidFill>
                <a:latin typeface="Open Sans 2"/>
                <a:ea typeface="Open Sans 2"/>
                <a:cs typeface="Open Sans 2"/>
                <a:sym typeface="Open Sans 2"/>
              </a:rPr>
              <a:t>For Enterprise car rentals: Marshall University has a discount code that needs to be used. </a:t>
            </a:r>
            <a:r>
              <a:rPr lang="en-US" sz="1747" b="1" spc="-52">
                <a:solidFill>
                  <a:srgbClr val="000000"/>
                </a:solidFill>
                <a:latin typeface="Open Sans 2 Bold"/>
                <a:ea typeface="Open Sans 2 Bold"/>
                <a:cs typeface="Open Sans 2 Bold"/>
                <a:sym typeface="Open Sans 2 Bold"/>
              </a:rPr>
              <a:t>Code: #XZ687MU</a:t>
            </a:r>
          </a:p>
        </p:txBody>
      </p:sp>
      <p:sp>
        <p:nvSpPr>
          <p:cNvPr id="15" name="TextBox 15"/>
          <p:cNvSpPr txBox="1"/>
          <p:nvPr/>
        </p:nvSpPr>
        <p:spPr>
          <a:xfrm>
            <a:off x="1072700" y="5025267"/>
            <a:ext cx="16702182" cy="273086"/>
          </a:xfrm>
          <a:prstGeom prst="rect">
            <a:avLst/>
          </a:prstGeom>
        </p:spPr>
        <p:txBody>
          <a:bodyPr lIns="0" tIns="0" rIns="0" bIns="0" rtlCol="0" anchor="t">
            <a:spAutoFit/>
          </a:bodyPr>
          <a:lstStyle/>
          <a:p>
            <a:pPr algn="l">
              <a:lnSpc>
                <a:spcPts val="2271"/>
              </a:lnSpc>
              <a:spcBef>
                <a:spcPct val="0"/>
              </a:spcBef>
            </a:pPr>
            <a:r>
              <a:rPr lang="en-US" sz="1747" spc="-52">
                <a:solidFill>
                  <a:srgbClr val="000000"/>
                </a:solidFill>
                <a:latin typeface="Open Sans 2"/>
                <a:ea typeface="Open Sans 2"/>
                <a:cs typeface="Open Sans 2"/>
                <a:sym typeface="Open Sans 2"/>
              </a:rPr>
              <a:t>When filling out your address, use the one listed in Banner. If you need to change your address please send this </a:t>
            </a:r>
            <a:r>
              <a:rPr lang="en-US" sz="1747" u="sng" spc="-52">
                <a:solidFill>
                  <a:srgbClr val="000000"/>
                </a:solidFill>
                <a:latin typeface="Open Sans 2"/>
                <a:ea typeface="Open Sans 2"/>
                <a:cs typeface="Open Sans 2"/>
                <a:sym typeface="Open Sans 2"/>
                <a:hlinkClick r:id="rId4" tooltip="https://www.marshall.edu/murc/files/MURC-Name-Address-SS-Change-Form.pdf"/>
              </a:rPr>
              <a:t>form</a:t>
            </a:r>
            <a:r>
              <a:rPr lang="en-US" sz="1747" spc="-52">
                <a:solidFill>
                  <a:srgbClr val="000000"/>
                </a:solidFill>
                <a:latin typeface="Open Sans 2"/>
                <a:ea typeface="Open Sans 2"/>
                <a:cs typeface="Open Sans 2"/>
                <a:sym typeface="Open Sans 2"/>
              </a:rPr>
              <a:t> to Alisha Harbour at </a:t>
            </a:r>
            <a:r>
              <a:rPr lang="en-US" sz="1747" u="sng" spc="-52">
                <a:solidFill>
                  <a:srgbClr val="000000"/>
                </a:solidFill>
                <a:latin typeface="Open Sans 2"/>
                <a:ea typeface="Open Sans 2"/>
                <a:cs typeface="Open Sans 2"/>
                <a:sym typeface="Open Sans 2"/>
                <a:hlinkClick r:id="rId5" tooltip="mailto:owens24@marshall.edu"/>
              </a:rPr>
              <a:t>owens24@marshall.edu</a:t>
            </a:r>
            <a:r>
              <a:rPr lang="en-US" sz="1747" spc="-52">
                <a:solidFill>
                  <a:srgbClr val="000000"/>
                </a:solidFill>
                <a:latin typeface="Open Sans 2"/>
                <a:ea typeface="Open Sans 2"/>
                <a:cs typeface="Open Sans 2"/>
                <a:sym typeface="Open Sans 2"/>
              </a:rPr>
              <a:t> </a:t>
            </a:r>
          </a:p>
        </p:txBody>
      </p:sp>
      <p:sp>
        <p:nvSpPr>
          <p:cNvPr id="16" name="TextBox 16"/>
          <p:cNvSpPr txBox="1"/>
          <p:nvPr/>
        </p:nvSpPr>
        <p:spPr>
          <a:xfrm>
            <a:off x="1072700" y="5802419"/>
            <a:ext cx="16811256" cy="844586"/>
          </a:xfrm>
          <a:prstGeom prst="rect">
            <a:avLst/>
          </a:prstGeom>
        </p:spPr>
        <p:txBody>
          <a:bodyPr lIns="0" tIns="0" rIns="0" bIns="0" rtlCol="0" anchor="t">
            <a:spAutoFit/>
          </a:bodyPr>
          <a:lstStyle/>
          <a:p>
            <a:pPr algn="l">
              <a:lnSpc>
                <a:spcPts val="2271"/>
              </a:lnSpc>
            </a:pPr>
            <a:r>
              <a:rPr lang="en-US" sz="1747" spc="-52">
                <a:solidFill>
                  <a:srgbClr val="000000"/>
                </a:solidFill>
                <a:latin typeface="Open Sans 2"/>
                <a:ea typeface="Open Sans 2"/>
                <a:cs typeface="Open Sans 2"/>
                <a:sym typeface="Open Sans 2"/>
              </a:rPr>
              <a:t>If meals are not being provided, use the GSA Rates found </a:t>
            </a:r>
            <a:r>
              <a:rPr lang="en-US" sz="1747" u="sng" spc="-52">
                <a:solidFill>
                  <a:srgbClr val="000000"/>
                </a:solidFill>
                <a:latin typeface="Open Sans 2"/>
                <a:ea typeface="Open Sans 2"/>
                <a:cs typeface="Open Sans 2"/>
                <a:sym typeface="Open Sans 2"/>
                <a:hlinkClick r:id="rId6" tooltip="https://www.gsa.gov/travel/plan-book/per-diem-rates"/>
              </a:rPr>
              <a:t>here.</a:t>
            </a:r>
            <a:r>
              <a:rPr lang="en-US" sz="1747" spc="-52">
                <a:solidFill>
                  <a:srgbClr val="000000"/>
                </a:solidFill>
                <a:latin typeface="Open Sans 2"/>
                <a:ea typeface="Open Sans 2"/>
                <a:cs typeface="Open Sans 2"/>
                <a:sym typeface="Open Sans 2"/>
              </a:rPr>
              <a:t> Meals are not provided for single day travel. The GSA rate sheet must be included with your travel authorization, this included WV. </a:t>
            </a:r>
          </a:p>
          <a:p>
            <a:pPr algn="l">
              <a:lnSpc>
                <a:spcPts val="2271"/>
              </a:lnSpc>
              <a:spcBef>
                <a:spcPct val="0"/>
              </a:spcBef>
            </a:pPr>
            <a:r>
              <a:rPr lang="en-US" sz="1747" i="1" spc="-52">
                <a:solidFill>
                  <a:srgbClr val="000000"/>
                </a:solidFill>
                <a:latin typeface="Open Sans 2 Italics"/>
                <a:ea typeface="Open Sans 2 Italics"/>
                <a:cs typeface="Open Sans 2 Italics"/>
                <a:sym typeface="Open Sans 2 Italics"/>
              </a:rPr>
              <a:t>NOTE: If breakfast is provided by the hotel and not the conference; it does not need to be counted in the per diem amount.</a:t>
            </a:r>
          </a:p>
        </p:txBody>
      </p:sp>
      <p:sp>
        <p:nvSpPr>
          <p:cNvPr id="17" name="TextBox 17"/>
          <p:cNvSpPr txBox="1"/>
          <p:nvPr/>
        </p:nvSpPr>
        <p:spPr>
          <a:xfrm>
            <a:off x="1072700" y="6947101"/>
            <a:ext cx="16702182" cy="548739"/>
          </a:xfrm>
          <a:prstGeom prst="rect">
            <a:avLst/>
          </a:prstGeom>
        </p:spPr>
        <p:txBody>
          <a:bodyPr lIns="0" tIns="0" rIns="0" bIns="0" rtlCol="0" anchor="t">
            <a:spAutoFit/>
          </a:bodyPr>
          <a:lstStyle/>
          <a:p>
            <a:pPr algn="l">
              <a:lnSpc>
                <a:spcPts val="2271"/>
              </a:lnSpc>
              <a:spcBef>
                <a:spcPct val="0"/>
              </a:spcBef>
            </a:pPr>
            <a:r>
              <a:rPr lang="en-US" sz="1747" spc="-52">
                <a:solidFill>
                  <a:srgbClr val="000000"/>
                </a:solidFill>
                <a:latin typeface="Open Sans 2"/>
                <a:ea typeface="Open Sans 2"/>
                <a:cs typeface="Open Sans 2"/>
                <a:sym typeface="Open Sans 2"/>
              </a:rPr>
              <a:t>You can only receive a cash advance for meals, tolls, ride share, &amp; misc. costs prior to the trip. This does not apply to mileage.  Receipts must be turned in for all cash advanced expenditures. Unused cash advance amounts will need to be returned to MURC. </a:t>
            </a:r>
          </a:p>
        </p:txBody>
      </p:sp>
      <p:sp>
        <p:nvSpPr>
          <p:cNvPr id="18" name="TextBox 18"/>
          <p:cNvSpPr txBox="1"/>
          <p:nvPr/>
        </p:nvSpPr>
        <p:spPr>
          <a:xfrm>
            <a:off x="1072700" y="7752378"/>
            <a:ext cx="16609829" cy="548847"/>
          </a:xfrm>
          <a:prstGeom prst="rect">
            <a:avLst/>
          </a:prstGeom>
        </p:spPr>
        <p:txBody>
          <a:bodyPr lIns="0" tIns="0" rIns="0" bIns="0" rtlCol="0" anchor="t">
            <a:spAutoFit/>
          </a:bodyPr>
          <a:lstStyle/>
          <a:p>
            <a:pPr algn="l">
              <a:lnSpc>
                <a:spcPts val="2271"/>
              </a:lnSpc>
              <a:spcBef>
                <a:spcPct val="0"/>
              </a:spcBef>
            </a:pPr>
            <a:r>
              <a:rPr lang="en-US" sz="1747" spc="-52">
                <a:solidFill>
                  <a:srgbClr val="000000"/>
                </a:solidFill>
                <a:latin typeface="Open Sans 2"/>
                <a:ea typeface="Open Sans 2"/>
                <a:cs typeface="Open Sans 2"/>
                <a:sym typeface="Open Sans 2"/>
              </a:rPr>
              <a:t>When submitting the Travel Authorization/Direct Bill Request Form, please include all travel documents in a single combined PDF and make sure you have obtained all necessary signatures.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7525" y="3428404"/>
            <a:ext cx="16440024" cy="1503612"/>
            <a:chOff x="0" y="0"/>
            <a:chExt cx="4736749" cy="433225"/>
          </a:xfrm>
        </p:grpSpPr>
        <p:sp>
          <p:nvSpPr>
            <p:cNvPr id="3" name="Freeform 3"/>
            <p:cNvSpPr/>
            <p:nvPr/>
          </p:nvSpPr>
          <p:spPr>
            <a:xfrm>
              <a:off x="0" y="0"/>
              <a:ext cx="4736749" cy="433225"/>
            </a:xfrm>
            <a:custGeom>
              <a:avLst/>
              <a:gdLst/>
              <a:ahLst/>
              <a:cxnLst/>
              <a:rect l="l" t="t" r="r" b="b"/>
              <a:pathLst>
                <a:path w="4736749" h="433225">
                  <a:moveTo>
                    <a:pt x="0" y="0"/>
                  </a:moveTo>
                  <a:lnTo>
                    <a:pt x="4736749" y="0"/>
                  </a:lnTo>
                  <a:lnTo>
                    <a:pt x="4736749" y="433225"/>
                  </a:lnTo>
                  <a:lnTo>
                    <a:pt x="0" y="433225"/>
                  </a:lnTo>
                  <a:close/>
                </a:path>
              </a:pathLst>
            </a:custGeom>
            <a:solidFill>
              <a:srgbClr val="03AC55"/>
            </a:solidFill>
          </p:spPr>
          <p:txBody>
            <a:bodyPr/>
            <a:lstStyle/>
            <a:p>
              <a:endParaRPr lang="en-US"/>
            </a:p>
          </p:txBody>
        </p:sp>
        <p:sp>
          <p:nvSpPr>
            <p:cNvPr id="4" name="TextBox 4"/>
            <p:cNvSpPr txBox="1"/>
            <p:nvPr/>
          </p:nvSpPr>
          <p:spPr>
            <a:xfrm>
              <a:off x="0" y="9525"/>
              <a:ext cx="4736749" cy="423700"/>
            </a:xfrm>
            <a:prstGeom prst="rect">
              <a:avLst/>
            </a:prstGeom>
          </p:spPr>
          <p:txBody>
            <a:bodyPr lIns="254000" tIns="254000" rIns="254000" bIns="254000" rtlCol="0" anchor="ctr"/>
            <a:lstStyle/>
            <a:p>
              <a:pPr algn="just">
                <a:lnSpc>
                  <a:spcPts val="2160"/>
                </a:lnSpc>
              </a:pPr>
              <a:r>
                <a:rPr lang="en-US" sz="1800">
                  <a:solidFill>
                    <a:srgbClr val="FFFFFF"/>
                  </a:solidFill>
                  <a:latin typeface="Open Sans 2"/>
                  <a:ea typeface="Open Sans 2"/>
                  <a:cs typeface="Open Sans 2"/>
                  <a:sym typeface="Open Sans 2"/>
                </a:rPr>
                <a:t>                       </a:t>
              </a:r>
            </a:p>
          </p:txBody>
        </p:sp>
      </p:grpSp>
      <p:grpSp>
        <p:nvGrpSpPr>
          <p:cNvPr id="5" name="Group 5"/>
          <p:cNvGrpSpPr/>
          <p:nvPr/>
        </p:nvGrpSpPr>
        <p:grpSpPr>
          <a:xfrm>
            <a:off x="1228204" y="3894600"/>
            <a:ext cx="765469" cy="571221"/>
            <a:chOff x="0" y="0"/>
            <a:chExt cx="1089199" cy="812800"/>
          </a:xfrm>
        </p:grpSpPr>
        <p:sp>
          <p:nvSpPr>
            <p:cNvPr id="6" name="Freeform 6"/>
            <p:cNvSpPr/>
            <p:nvPr/>
          </p:nvSpPr>
          <p:spPr>
            <a:xfrm>
              <a:off x="0" y="0"/>
              <a:ext cx="1089199" cy="812800"/>
            </a:xfrm>
            <a:custGeom>
              <a:avLst/>
              <a:gdLst/>
              <a:ahLst/>
              <a:cxnLst/>
              <a:rect l="l" t="t" r="r" b="b"/>
              <a:pathLst>
                <a:path w="1089199" h="812800">
                  <a:moveTo>
                    <a:pt x="544599" y="0"/>
                  </a:moveTo>
                  <a:cubicBezTo>
                    <a:pt x="243825" y="0"/>
                    <a:pt x="0" y="181951"/>
                    <a:pt x="0" y="406400"/>
                  </a:cubicBezTo>
                  <a:cubicBezTo>
                    <a:pt x="0" y="630849"/>
                    <a:pt x="243825" y="812800"/>
                    <a:pt x="544599" y="812800"/>
                  </a:cubicBezTo>
                  <a:cubicBezTo>
                    <a:pt x="845373" y="812800"/>
                    <a:pt x="1089199" y="630849"/>
                    <a:pt x="1089199" y="406400"/>
                  </a:cubicBezTo>
                  <a:cubicBezTo>
                    <a:pt x="1089199" y="181951"/>
                    <a:pt x="845373" y="0"/>
                    <a:pt x="544599" y="0"/>
                  </a:cubicBezTo>
                  <a:close/>
                </a:path>
              </a:pathLst>
            </a:custGeom>
            <a:solidFill>
              <a:srgbClr val="FFFFFF"/>
            </a:solidFill>
          </p:spPr>
          <p:txBody>
            <a:bodyPr/>
            <a:lstStyle/>
            <a:p>
              <a:endParaRPr lang="en-US"/>
            </a:p>
          </p:txBody>
        </p:sp>
        <p:sp>
          <p:nvSpPr>
            <p:cNvPr id="7" name="TextBox 7"/>
            <p:cNvSpPr txBox="1"/>
            <p:nvPr/>
          </p:nvSpPr>
          <p:spPr>
            <a:xfrm>
              <a:off x="102112" y="28575"/>
              <a:ext cx="884974" cy="708025"/>
            </a:xfrm>
            <a:prstGeom prst="rect">
              <a:avLst/>
            </a:prstGeom>
          </p:spPr>
          <p:txBody>
            <a:bodyPr lIns="0" tIns="0" rIns="0" bIns="0" rtlCol="0" anchor="ctr"/>
            <a:lstStyle/>
            <a:p>
              <a:pPr algn="ctr">
                <a:lnSpc>
                  <a:spcPts val="3360"/>
                </a:lnSpc>
              </a:pPr>
              <a:r>
                <a:rPr lang="en-US" sz="2400" b="1">
                  <a:solidFill>
                    <a:srgbClr val="000000"/>
                  </a:solidFill>
                  <a:latin typeface="Aileron Bold"/>
                  <a:ea typeface="Aileron Bold"/>
                  <a:cs typeface="Aileron Bold"/>
                  <a:sym typeface="Aileron Bold"/>
                </a:rPr>
                <a:t>1</a:t>
              </a:r>
            </a:p>
          </p:txBody>
        </p:sp>
      </p:grpSp>
      <p:grpSp>
        <p:nvGrpSpPr>
          <p:cNvPr id="8" name="Group 8"/>
          <p:cNvGrpSpPr/>
          <p:nvPr/>
        </p:nvGrpSpPr>
        <p:grpSpPr>
          <a:xfrm>
            <a:off x="677525" y="4957921"/>
            <a:ext cx="16440024" cy="1503612"/>
            <a:chOff x="0" y="0"/>
            <a:chExt cx="4736749" cy="433225"/>
          </a:xfrm>
        </p:grpSpPr>
        <p:sp>
          <p:nvSpPr>
            <p:cNvPr id="9" name="Freeform 9"/>
            <p:cNvSpPr/>
            <p:nvPr/>
          </p:nvSpPr>
          <p:spPr>
            <a:xfrm>
              <a:off x="0" y="0"/>
              <a:ext cx="4736749" cy="433225"/>
            </a:xfrm>
            <a:custGeom>
              <a:avLst/>
              <a:gdLst/>
              <a:ahLst/>
              <a:cxnLst/>
              <a:rect l="l" t="t" r="r" b="b"/>
              <a:pathLst>
                <a:path w="4736749" h="433225">
                  <a:moveTo>
                    <a:pt x="0" y="0"/>
                  </a:moveTo>
                  <a:lnTo>
                    <a:pt x="4736749" y="0"/>
                  </a:lnTo>
                  <a:lnTo>
                    <a:pt x="4736749" y="433225"/>
                  </a:lnTo>
                  <a:lnTo>
                    <a:pt x="0" y="433225"/>
                  </a:lnTo>
                  <a:close/>
                </a:path>
              </a:pathLst>
            </a:custGeom>
            <a:solidFill>
              <a:srgbClr val="145F1F"/>
            </a:solidFill>
          </p:spPr>
          <p:txBody>
            <a:bodyPr/>
            <a:lstStyle/>
            <a:p>
              <a:endParaRPr lang="en-US"/>
            </a:p>
          </p:txBody>
        </p:sp>
        <p:sp>
          <p:nvSpPr>
            <p:cNvPr id="10" name="TextBox 10"/>
            <p:cNvSpPr txBox="1"/>
            <p:nvPr/>
          </p:nvSpPr>
          <p:spPr>
            <a:xfrm>
              <a:off x="0" y="9525"/>
              <a:ext cx="4736749" cy="423700"/>
            </a:xfrm>
            <a:prstGeom prst="rect">
              <a:avLst/>
            </a:prstGeom>
          </p:spPr>
          <p:txBody>
            <a:bodyPr lIns="254000" tIns="254000" rIns="254000" bIns="254000" rtlCol="0" anchor="ctr"/>
            <a:lstStyle/>
            <a:p>
              <a:pPr algn="l">
                <a:lnSpc>
                  <a:spcPts val="2880"/>
                </a:lnSpc>
              </a:pPr>
              <a:endParaRPr/>
            </a:p>
          </p:txBody>
        </p:sp>
      </p:grpSp>
      <p:grpSp>
        <p:nvGrpSpPr>
          <p:cNvPr id="11" name="Group 11"/>
          <p:cNvGrpSpPr/>
          <p:nvPr/>
        </p:nvGrpSpPr>
        <p:grpSpPr>
          <a:xfrm>
            <a:off x="1228204" y="5424117"/>
            <a:ext cx="765469" cy="571221"/>
            <a:chOff x="0" y="0"/>
            <a:chExt cx="1089199" cy="812800"/>
          </a:xfrm>
        </p:grpSpPr>
        <p:sp>
          <p:nvSpPr>
            <p:cNvPr id="12" name="Freeform 12"/>
            <p:cNvSpPr/>
            <p:nvPr/>
          </p:nvSpPr>
          <p:spPr>
            <a:xfrm>
              <a:off x="0" y="0"/>
              <a:ext cx="1089199" cy="812800"/>
            </a:xfrm>
            <a:custGeom>
              <a:avLst/>
              <a:gdLst/>
              <a:ahLst/>
              <a:cxnLst/>
              <a:rect l="l" t="t" r="r" b="b"/>
              <a:pathLst>
                <a:path w="1089199" h="812800">
                  <a:moveTo>
                    <a:pt x="544599" y="0"/>
                  </a:moveTo>
                  <a:cubicBezTo>
                    <a:pt x="243825" y="0"/>
                    <a:pt x="0" y="181951"/>
                    <a:pt x="0" y="406400"/>
                  </a:cubicBezTo>
                  <a:cubicBezTo>
                    <a:pt x="0" y="630849"/>
                    <a:pt x="243825" y="812800"/>
                    <a:pt x="544599" y="812800"/>
                  </a:cubicBezTo>
                  <a:cubicBezTo>
                    <a:pt x="845373" y="812800"/>
                    <a:pt x="1089199" y="630849"/>
                    <a:pt x="1089199" y="406400"/>
                  </a:cubicBezTo>
                  <a:cubicBezTo>
                    <a:pt x="1089199" y="181951"/>
                    <a:pt x="845373" y="0"/>
                    <a:pt x="544599" y="0"/>
                  </a:cubicBezTo>
                  <a:close/>
                </a:path>
              </a:pathLst>
            </a:custGeom>
            <a:solidFill>
              <a:srgbClr val="FFFFFF"/>
            </a:solidFill>
          </p:spPr>
          <p:txBody>
            <a:bodyPr/>
            <a:lstStyle/>
            <a:p>
              <a:endParaRPr lang="en-US"/>
            </a:p>
          </p:txBody>
        </p:sp>
        <p:sp>
          <p:nvSpPr>
            <p:cNvPr id="13" name="TextBox 13"/>
            <p:cNvSpPr txBox="1"/>
            <p:nvPr/>
          </p:nvSpPr>
          <p:spPr>
            <a:xfrm>
              <a:off x="102112" y="28575"/>
              <a:ext cx="884974" cy="708025"/>
            </a:xfrm>
            <a:prstGeom prst="rect">
              <a:avLst/>
            </a:prstGeom>
          </p:spPr>
          <p:txBody>
            <a:bodyPr lIns="0" tIns="0" rIns="0" bIns="0" rtlCol="0" anchor="ctr"/>
            <a:lstStyle/>
            <a:p>
              <a:pPr algn="ctr">
                <a:lnSpc>
                  <a:spcPts val="3360"/>
                </a:lnSpc>
              </a:pPr>
              <a:r>
                <a:rPr lang="en-US" sz="2400" b="1">
                  <a:solidFill>
                    <a:srgbClr val="000000"/>
                  </a:solidFill>
                  <a:latin typeface="Aileron Bold"/>
                  <a:ea typeface="Aileron Bold"/>
                  <a:cs typeface="Aileron Bold"/>
                  <a:sym typeface="Aileron Bold"/>
                </a:rPr>
                <a:t>2</a:t>
              </a:r>
            </a:p>
          </p:txBody>
        </p:sp>
      </p:grpSp>
      <p:grpSp>
        <p:nvGrpSpPr>
          <p:cNvPr id="14" name="Group 14"/>
          <p:cNvGrpSpPr/>
          <p:nvPr/>
        </p:nvGrpSpPr>
        <p:grpSpPr>
          <a:xfrm>
            <a:off x="677525" y="6489764"/>
            <a:ext cx="16440024" cy="1503612"/>
            <a:chOff x="0" y="0"/>
            <a:chExt cx="4736749" cy="433225"/>
          </a:xfrm>
        </p:grpSpPr>
        <p:sp>
          <p:nvSpPr>
            <p:cNvPr id="15" name="Freeform 15"/>
            <p:cNvSpPr/>
            <p:nvPr/>
          </p:nvSpPr>
          <p:spPr>
            <a:xfrm>
              <a:off x="0" y="0"/>
              <a:ext cx="4736749" cy="433225"/>
            </a:xfrm>
            <a:custGeom>
              <a:avLst/>
              <a:gdLst/>
              <a:ahLst/>
              <a:cxnLst/>
              <a:rect l="l" t="t" r="r" b="b"/>
              <a:pathLst>
                <a:path w="4736749" h="433225">
                  <a:moveTo>
                    <a:pt x="0" y="0"/>
                  </a:moveTo>
                  <a:lnTo>
                    <a:pt x="4736749" y="0"/>
                  </a:lnTo>
                  <a:lnTo>
                    <a:pt x="4736749" y="433225"/>
                  </a:lnTo>
                  <a:lnTo>
                    <a:pt x="0" y="433225"/>
                  </a:lnTo>
                  <a:close/>
                </a:path>
              </a:pathLst>
            </a:custGeom>
            <a:solidFill>
              <a:srgbClr val="145F1F"/>
            </a:solidFill>
          </p:spPr>
          <p:txBody>
            <a:bodyPr/>
            <a:lstStyle/>
            <a:p>
              <a:endParaRPr lang="en-US"/>
            </a:p>
          </p:txBody>
        </p:sp>
        <p:sp>
          <p:nvSpPr>
            <p:cNvPr id="16" name="TextBox 16"/>
            <p:cNvSpPr txBox="1"/>
            <p:nvPr/>
          </p:nvSpPr>
          <p:spPr>
            <a:xfrm>
              <a:off x="0" y="9525"/>
              <a:ext cx="4736749" cy="423700"/>
            </a:xfrm>
            <a:prstGeom prst="rect">
              <a:avLst/>
            </a:prstGeom>
          </p:spPr>
          <p:txBody>
            <a:bodyPr lIns="254000" tIns="254000" rIns="254000" bIns="254000" rtlCol="0" anchor="ctr"/>
            <a:lstStyle/>
            <a:p>
              <a:pPr algn="l">
                <a:lnSpc>
                  <a:spcPts val="2880"/>
                </a:lnSpc>
              </a:pPr>
              <a:r>
                <a:rPr lang="en-US" sz="2400" b="1">
                  <a:solidFill>
                    <a:srgbClr val="FFFFFF"/>
                  </a:solidFill>
                  <a:latin typeface="Open Sans 2 Bold"/>
                  <a:ea typeface="Open Sans 2 Bold"/>
                  <a:cs typeface="Open Sans 2 Bold"/>
                  <a:sym typeface="Open Sans 2 Bold"/>
                </a:rPr>
                <a:t>              </a:t>
              </a:r>
            </a:p>
          </p:txBody>
        </p:sp>
      </p:grpSp>
      <p:grpSp>
        <p:nvGrpSpPr>
          <p:cNvPr id="17" name="Group 17"/>
          <p:cNvGrpSpPr/>
          <p:nvPr/>
        </p:nvGrpSpPr>
        <p:grpSpPr>
          <a:xfrm>
            <a:off x="1228204" y="6957823"/>
            <a:ext cx="765469" cy="571221"/>
            <a:chOff x="0" y="0"/>
            <a:chExt cx="1089199" cy="812800"/>
          </a:xfrm>
        </p:grpSpPr>
        <p:sp>
          <p:nvSpPr>
            <p:cNvPr id="18" name="Freeform 18"/>
            <p:cNvSpPr/>
            <p:nvPr/>
          </p:nvSpPr>
          <p:spPr>
            <a:xfrm>
              <a:off x="0" y="0"/>
              <a:ext cx="1089199" cy="812800"/>
            </a:xfrm>
            <a:custGeom>
              <a:avLst/>
              <a:gdLst/>
              <a:ahLst/>
              <a:cxnLst/>
              <a:rect l="l" t="t" r="r" b="b"/>
              <a:pathLst>
                <a:path w="1089199" h="812800">
                  <a:moveTo>
                    <a:pt x="544599" y="0"/>
                  </a:moveTo>
                  <a:cubicBezTo>
                    <a:pt x="243825" y="0"/>
                    <a:pt x="0" y="181951"/>
                    <a:pt x="0" y="406400"/>
                  </a:cubicBezTo>
                  <a:cubicBezTo>
                    <a:pt x="0" y="630849"/>
                    <a:pt x="243825" y="812800"/>
                    <a:pt x="544599" y="812800"/>
                  </a:cubicBezTo>
                  <a:cubicBezTo>
                    <a:pt x="845373" y="812800"/>
                    <a:pt x="1089199" y="630849"/>
                    <a:pt x="1089199" y="406400"/>
                  </a:cubicBezTo>
                  <a:cubicBezTo>
                    <a:pt x="1089199" y="181951"/>
                    <a:pt x="845373" y="0"/>
                    <a:pt x="544599" y="0"/>
                  </a:cubicBezTo>
                  <a:close/>
                </a:path>
              </a:pathLst>
            </a:custGeom>
            <a:solidFill>
              <a:srgbClr val="FFFFFF"/>
            </a:solidFill>
          </p:spPr>
          <p:txBody>
            <a:bodyPr/>
            <a:lstStyle/>
            <a:p>
              <a:endParaRPr lang="en-US"/>
            </a:p>
          </p:txBody>
        </p:sp>
        <p:sp>
          <p:nvSpPr>
            <p:cNvPr id="19" name="TextBox 19"/>
            <p:cNvSpPr txBox="1"/>
            <p:nvPr/>
          </p:nvSpPr>
          <p:spPr>
            <a:xfrm>
              <a:off x="102112" y="28575"/>
              <a:ext cx="884974" cy="708025"/>
            </a:xfrm>
            <a:prstGeom prst="rect">
              <a:avLst/>
            </a:prstGeom>
          </p:spPr>
          <p:txBody>
            <a:bodyPr lIns="0" tIns="0" rIns="0" bIns="0" rtlCol="0" anchor="ctr"/>
            <a:lstStyle/>
            <a:p>
              <a:pPr algn="ctr">
                <a:lnSpc>
                  <a:spcPts val="3360"/>
                </a:lnSpc>
              </a:pPr>
              <a:r>
                <a:rPr lang="en-US" sz="2400" b="1">
                  <a:solidFill>
                    <a:srgbClr val="000000"/>
                  </a:solidFill>
                  <a:latin typeface="Aileron Bold"/>
                  <a:ea typeface="Aileron Bold"/>
                  <a:cs typeface="Aileron Bold"/>
                  <a:sym typeface="Aileron Bold"/>
                </a:rPr>
                <a:t>3</a:t>
              </a:r>
            </a:p>
          </p:txBody>
        </p:sp>
      </p:grpSp>
      <p:grpSp>
        <p:nvGrpSpPr>
          <p:cNvPr id="20" name="Group 20"/>
          <p:cNvGrpSpPr/>
          <p:nvPr/>
        </p:nvGrpSpPr>
        <p:grpSpPr>
          <a:xfrm>
            <a:off x="677525" y="8019497"/>
            <a:ext cx="16440024" cy="1503612"/>
            <a:chOff x="0" y="0"/>
            <a:chExt cx="4736749" cy="433225"/>
          </a:xfrm>
        </p:grpSpPr>
        <p:sp>
          <p:nvSpPr>
            <p:cNvPr id="21" name="Freeform 21"/>
            <p:cNvSpPr/>
            <p:nvPr/>
          </p:nvSpPr>
          <p:spPr>
            <a:xfrm>
              <a:off x="0" y="0"/>
              <a:ext cx="4736749" cy="433225"/>
            </a:xfrm>
            <a:custGeom>
              <a:avLst/>
              <a:gdLst/>
              <a:ahLst/>
              <a:cxnLst/>
              <a:rect l="l" t="t" r="r" b="b"/>
              <a:pathLst>
                <a:path w="4736749" h="433225">
                  <a:moveTo>
                    <a:pt x="0" y="0"/>
                  </a:moveTo>
                  <a:lnTo>
                    <a:pt x="4736749" y="0"/>
                  </a:lnTo>
                  <a:lnTo>
                    <a:pt x="4736749" y="433225"/>
                  </a:lnTo>
                  <a:lnTo>
                    <a:pt x="0" y="433225"/>
                  </a:lnTo>
                  <a:close/>
                </a:path>
              </a:pathLst>
            </a:custGeom>
            <a:solidFill>
              <a:srgbClr val="62A645"/>
            </a:solidFill>
          </p:spPr>
          <p:txBody>
            <a:bodyPr/>
            <a:lstStyle/>
            <a:p>
              <a:endParaRPr lang="en-US"/>
            </a:p>
          </p:txBody>
        </p:sp>
        <p:sp>
          <p:nvSpPr>
            <p:cNvPr id="22" name="TextBox 22"/>
            <p:cNvSpPr txBox="1"/>
            <p:nvPr/>
          </p:nvSpPr>
          <p:spPr>
            <a:xfrm>
              <a:off x="0" y="9525"/>
              <a:ext cx="4736749" cy="423700"/>
            </a:xfrm>
            <a:prstGeom prst="rect">
              <a:avLst/>
            </a:prstGeom>
          </p:spPr>
          <p:txBody>
            <a:bodyPr lIns="254000" tIns="254000" rIns="254000" bIns="254000" rtlCol="0" anchor="ctr"/>
            <a:lstStyle/>
            <a:p>
              <a:pPr algn="l">
                <a:lnSpc>
                  <a:spcPts val="2880"/>
                </a:lnSpc>
              </a:pPr>
              <a:r>
                <a:rPr lang="en-US" sz="2400" b="1">
                  <a:solidFill>
                    <a:srgbClr val="FFFFFF"/>
                  </a:solidFill>
                  <a:latin typeface="Open Sans 2 Bold"/>
                  <a:ea typeface="Open Sans 2 Bold"/>
                  <a:cs typeface="Open Sans 2 Bold"/>
                  <a:sym typeface="Open Sans 2 Bold"/>
                </a:rPr>
                <a:t>                    </a:t>
              </a:r>
            </a:p>
          </p:txBody>
        </p:sp>
      </p:grpSp>
      <p:grpSp>
        <p:nvGrpSpPr>
          <p:cNvPr id="23" name="Group 23"/>
          <p:cNvGrpSpPr/>
          <p:nvPr/>
        </p:nvGrpSpPr>
        <p:grpSpPr>
          <a:xfrm>
            <a:off x="1228204" y="8489666"/>
            <a:ext cx="765469" cy="571221"/>
            <a:chOff x="0" y="0"/>
            <a:chExt cx="1089199" cy="812800"/>
          </a:xfrm>
        </p:grpSpPr>
        <p:sp>
          <p:nvSpPr>
            <p:cNvPr id="24" name="Freeform 24"/>
            <p:cNvSpPr/>
            <p:nvPr/>
          </p:nvSpPr>
          <p:spPr>
            <a:xfrm>
              <a:off x="0" y="0"/>
              <a:ext cx="1089199" cy="812800"/>
            </a:xfrm>
            <a:custGeom>
              <a:avLst/>
              <a:gdLst/>
              <a:ahLst/>
              <a:cxnLst/>
              <a:rect l="l" t="t" r="r" b="b"/>
              <a:pathLst>
                <a:path w="1089199" h="812800">
                  <a:moveTo>
                    <a:pt x="544599" y="0"/>
                  </a:moveTo>
                  <a:cubicBezTo>
                    <a:pt x="243825" y="0"/>
                    <a:pt x="0" y="181951"/>
                    <a:pt x="0" y="406400"/>
                  </a:cubicBezTo>
                  <a:cubicBezTo>
                    <a:pt x="0" y="630849"/>
                    <a:pt x="243825" y="812800"/>
                    <a:pt x="544599" y="812800"/>
                  </a:cubicBezTo>
                  <a:cubicBezTo>
                    <a:pt x="845373" y="812800"/>
                    <a:pt x="1089199" y="630849"/>
                    <a:pt x="1089199" y="406400"/>
                  </a:cubicBezTo>
                  <a:cubicBezTo>
                    <a:pt x="1089199" y="181951"/>
                    <a:pt x="845373" y="0"/>
                    <a:pt x="544599" y="0"/>
                  </a:cubicBezTo>
                  <a:close/>
                </a:path>
              </a:pathLst>
            </a:custGeom>
            <a:solidFill>
              <a:srgbClr val="FFFFFF"/>
            </a:solidFill>
          </p:spPr>
          <p:txBody>
            <a:bodyPr/>
            <a:lstStyle/>
            <a:p>
              <a:endParaRPr lang="en-US"/>
            </a:p>
          </p:txBody>
        </p:sp>
        <p:sp>
          <p:nvSpPr>
            <p:cNvPr id="25" name="TextBox 25"/>
            <p:cNvSpPr txBox="1"/>
            <p:nvPr/>
          </p:nvSpPr>
          <p:spPr>
            <a:xfrm>
              <a:off x="102112" y="28575"/>
              <a:ext cx="884974" cy="708025"/>
            </a:xfrm>
            <a:prstGeom prst="rect">
              <a:avLst/>
            </a:prstGeom>
          </p:spPr>
          <p:txBody>
            <a:bodyPr lIns="0" tIns="0" rIns="0" bIns="0" rtlCol="0" anchor="ctr"/>
            <a:lstStyle/>
            <a:p>
              <a:pPr algn="ctr">
                <a:lnSpc>
                  <a:spcPts val="3360"/>
                </a:lnSpc>
              </a:pPr>
              <a:r>
                <a:rPr lang="en-US" sz="2400" b="1">
                  <a:solidFill>
                    <a:srgbClr val="000000"/>
                  </a:solidFill>
                  <a:latin typeface="Aileron Bold"/>
                  <a:ea typeface="Aileron Bold"/>
                  <a:cs typeface="Aileron Bold"/>
                  <a:sym typeface="Aileron Bold"/>
                </a:rPr>
                <a:t>4</a:t>
              </a:r>
            </a:p>
          </p:txBody>
        </p:sp>
      </p:grpSp>
      <p:sp>
        <p:nvSpPr>
          <p:cNvPr id="26" name="TextBox 26"/>
          <p:cNvSpPr txBox="1"/>
          <p:nvPr/>
        </p:nvSpPr>
        <p:spPr>
          <a:xfrm>
            <a:off x="819276" y="645030"/>
            <a:ext cx="12785579" cy="638175"/>
          </a:xfrm>
          <a:prstGeom prst="rect">
            <a:avLst/>
          </a:prstGeom>
        </p:spPr>
        <p:txBody>
          <a:bodyPr lIns="0" tIns="0" rIns="0" bIns="0" rtlCol="0" anchor="t">
            <a:spAutoFit/>
          </a:bodyPr>
          <a:lstStyle/>
          <a:p>
            <a:pPr algn="l">
              <a:lnSpc>
                <a:spcPts val="5040"/>
              </a:lnSpc>
            </a:pPr>
            <a:r>
              <a:rPr lang="en-US" sz="4200" b="1">
                <a:solidFill>
                  <a:srgbClr val="00A950"/>
                </a:solidFill>
                <a:latin typeface="Open Sans 1 Bold"/>
                <a:ea typeface="Open Sans 1 Bold"/>
                <a:cs typeface="Open Sans 1 Bold"/>
                <a:sym typeface="Open Sans 1 Bold"/>
              </a:rPr>
              <a:t>After the trip:</a:t>
            </a:r>
          </a:p>
        </p:txBody>
      </p:sp>
      <p:sp>
        <p:nvSpPr>
          <p:cNvPr id="27" name="TextBox 27"/>
          <p:cNvSpPr txBox="1"/>
          <p:nvPr/>
        </p:nvSpPr>
        <p:spPr>
          <a:xfrm>
            <a:off x="2518233" y="7062410"/>
            <a:ext cx="13987981" cy="314265"/>
          </a:xfrm>
          <a:prstGeom prst="rect">
            <a:avLst/>
          </a:prstGeom>
        </p:spPr>
        <p:txBody>
          <a:bodyPr lIns="0" tIns="0" rIns="0" bIns="0" rtlCol="0" anchor="t">
            <a:spAutoFit/>
          </a:bodyPr>
          <a:lstStyle/>
          <a:p>
            <a:pPr algn="l">
              <a:lnSpc>
                <a:spcPts val="2413"/>
              </a:lnSpc>
            </a:pPr>
            <a:r>
              <a:rPr lang="en-US" sz="2011" spc="30">
                <a:solidFill>
                  <a:srgbClr val="FFFFFF"/>
                </a:solidFill>
                <a:latin typeface="Aileron"/>
                <a:ea typeface="Aileron"/>
                <a:cs typeface="Aileron"/>
                <a:sym typeface="Aileron"/>
              </a:rPr>
              <a:t>The traveler will sign and send it to his/her supervisor for approval and signature. </a:t>
            </a:r>
          </a:p>
        </p:txBody>
      </p:sp>
      <p:sp>
        <p:nvSpPr>
          <p:cNvPr id="28" name="TextBox 28"/>
          <p:cNvSpPr txBox="1"/>
          <p:nvPr/>
        </p:nvSpPr>
        <p:spPr>
          <a:xfrm>
            <a:off x="2518233" y="3865959"/>
            <a:ext cx="14308451" cy="618976"/>
          </a:xfrm>
          <a:prstGeom prst="rect">
            <a:avLst/>
          </a:prstGeom>
        </p:spPr>
        <p:txBody>
          <a:bodyPr lIns="0" tIns="0" rIns="0" bIns="0" rtlCol="0" anchor="t">
            <a:spAutoFit/>
          </a:bodyPr>
          <a:lstStyle/>
          <a:p>
            <a:pPr algn="l">
              <a:lnSpc>
                <a:spcPts val="2413"/>
              </a:lnSpc>
            </a:pPr>
            <a:r>
              <a:rPr lang="en-US" sz="2011" spc="30">
                <a:solidFill>
                  <a:srgbClr val="FFFFFF"/>
                </a:solidFill>
                <a:latin typeface="Aileron"/>
                <a:ea typeface="Aileron"/>
                <a:cs typeface="Aileron"/>
                <a:sym typeface="Aileron"/>
              </a:rPr>
              <a:t>Prepare a </a:t>
            </a:r>
            <a:r>
              <a:rPr lang="en-US" sz="2011" u="sng" spc="30">
                <a:solidFill>
                  <a:srgbClr val="FFFFFF"/>
                </a:solidFill>
                <a:latin typeface="Aileron"/>
                <a:ea typeface="Aileron"/>
                <a:cs typeface="Aileron"/>
                <a:sym typeface="Aileron"/>
                <a:hlinkClick r:id="rId2" tooltip="https://www.marshall.edu/murc/files/Travel-Settlement-Form-Updated-061225.xls"/>
              </a:rPr>
              <a:t>MURC Travel Settlement Form</a:t>
            </a:r>
            <a:r>
              <a:rPr lang="en-US" sz="2011" spc="30">
                <a:solidFill>
                  <a:srgbClr val="FFFFFF"/>
                </a:solidFill>
                <a:latin typeface="Aileron"/>
                <a:ea typeface="Aileron"/>
                <a:cs typeface="Aileron"/>
                <a:sym typeface="Aileron"/>
              </a:rPr>
              <a:t> for all travel expenses and reference the encumbrance number obtained from the Travel Authorization/Direct Bill Request Form that was previously submitted by Bradley. </a:t>
            </a:r>
          </a:p>
        </p:txBody>
      </p:sp>
      <p:sp>
        <p:nvSpPr>
          <p:cNvPr id="29" name="TextBox 29"/>
          <p:cNvSpPr txBox="1"/>
          <p:nvPr/>
        </p:nvSpPr>
        <p:spPr>
          <a:xfrm>
            <a:off x="2518233" y="5395463"/>
            <a:ext cx="14308451" cy="619004"/>
          </a:xfrm>
          <a:prstGeom prst="rect">
            <a:avLst/>
          </a:prstGeom>
        </p:spPr>
        <p:txBody>
          <a:bodyPr lIns="0" tIns="0" rIns="0" bIns="0" rtlCol="0" anchor="t">
            <a:spAutoFit/>
          </a:bodyPr>
          <a:lstStyle/>
          <a:p>
            <a:pPr algn="l">
              <a:lnSpc>
                <a:spcPts val="2413"/>
              </a:lnSpc>
            </a:pPr>
            <a:r>
              <a:rPr lang="en-US" sz="2011" spc="30">
                <a:solidFill>
                  <a:srgbClr val="FFFFFF"/>
                </a:solidFill>
                <a:latin typeface="Aileron"/>
                <a:ea typeface="Aileron"/>
                <a:cs typeface="Aileron"/>
                <a:sym typeface="Aileron"/>
              </a:rPr>
              <a:t>Attach all required original receipts to the Travel Settlement Form. Copies of receipts for all MURC P-Card transactions must be submitted with the monthly PCard reconciliation in accordance with P-Card policies and procedures.</a:t>
            </a:r>
          </a:p>
        </p:txBody>
      </p:sp>
      <p:sp>
        <p:nvSpPr>
          <p:cNvPr id="30" name="TextBox 30"/>
          <p:cNvSpPr txBox="1"/>
          <p:nvPr/>
        </p:nvSpPr>
        <p:spPr>
          <a:xfrm>
            <a:off x="2518233" y="8613382"/>
            <a:ext cx="12994283" cy="314265"/>
          </a:xfrm>
          <a:prstGeom prst="rect">
            <a:avLst/>
          </a:prstGeom>
        </p:spPr>
        <p:txBody>
          <a:bodyPr lIns="0" tIns="0" rIns="0" bIns="0" rtlCol="0" anchor="t">
            <a:spAutoFit/>
          </a:bodyPr>
          <a:lstStyle/>
          <a:p>
            <a:pPr algn="l">
              <a:lnSpc>
                <a:spcPts val="2413"/>
              </a:lnSpc>
            </a:pPr>
            <a:r>
              <a:rPr lang="en-US" sz="2011" spc="30">
                <a:solidFill>
                  <a:srgbClr val="FFFFFF"/>
                </a:solidFill>
                <a:latin typeface="Aileron"/>
                <a:ea typeface="Aileron"/>
                <a:cs typeface="Aileron"/>
                <a:sym typeface="Aileron"/>
              </a:rPr>
              <a:t>Once supervisor has signed, submit the form to Bradley Smith for MURC approval and processing. </a:t>
            </a:r>
          </a:p>
        </p:txBody>
      </p:sp>
      <p:sp>
        <p:nvSpPr>
          <p:cNvPr id="31" name="TextBox 31"/>
          <p:cNvSpPr txBox="1"/>
          <p:nvPr/>
        </p:nvSpPr>
        <p:spPr>
          <a:xfrm>
            <a:off x="677525" y="1770856"/>
            <a:ext cx="16440024" cy="1076986"/>
          </a:xfrm>
          <a:prstGeom prst="rect">
            <a:avLst/>
          </a:prstGeom>
        </p:spPr>
        <p:txBody>
          <a:bodyPr lIns="0" tIns="0" rIns="0" bIns="0" rtlCol="0" anchor="t">
            <a:spAutoFit/>
          </a:bodyPr>
          <a:lstStyle/>
          <a:p>
            <a:pPr algn="l">
              <a:lnSpc>
                <a:spcPts val="2880"/>
              </a:lnSpc>
              <a:spcBef>
                <a:spcPct val="0"/>
              </a:spcBef>
            </a:pPr>
            <a:r>
              <a:rPr lang="en-US" sz="2215" spc="-66">
                <a:solidFill>
                  <a:srgbClr val="000000"/>
                </a:solidFill>
                <a:latin typeface="Open Sans 2"/>
                <a:ea typeface="Open Sans 2"/>
                <a:cs typeface="Open Sans 2"/>
                <a:sym typeface="Open Sans 2"/>
              </a:rPr>
              <a:t>Staff are responsible for submitting for reimbursement a </a:t>
            </a:r>
            <a:r>
              <a:rPr lang="en-US" sz="2215" u="sng" spc="-66">
                <a:solidFill>
                  <a:srgbClr val="000000"/>
                </a:solidFill>
                <a:latin typeface="Open Sans 2"/>
                <a:ea typeface="Open Sans 2"/>
                <a:cs typeface="Open Sans 2"/>
                <a:sym typeface="Open Sans 2"/>
                <a:hlinkClick r:id="rId2" tooltip="https://www.marshall.edu/murc/files/Travel-Settlement-Form-Updated-061225.xls"/>
              </a:rPr>
              <a:t>Travel Settlement Form</a:t>
            </a:r>
            <a:r>
              <a:rPr lang="en-US" sz="2215" spc="-66">
                <a:solidFill>
                  <a:srgbClr val="000000"/>
                </a:solidFill>
                <a:latin typeface="Open Sans 2"/>
                <a:ea typeface="Open Sans 2"/>
                <a:cs typeface="Open Sans 2"/>
                <a:sym typeface="Open Sans 2"/>
              </a:rPr>
              <a:t> with all required attachments to qualify for reimbursement of expenses. The Travel Settlement Form with the required documentation must be submitted to MURC within ten (10) business days following the last day of the approved travel.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4729" y="1697897"/>
            <a:ext cx="446272" cy="422285"/>
          </a:xfrm>
          <a:custGeom>
            <a:avLst/>
            <a:gdLst/>
            <a:ahLst/>
            <a:cxnLst/>
            <a:rect l="l" t="t" r="r" b="b"/>
            <a:pathLst>
              <a:path w="446272" h="422285">
                <a:moveTo>
                  <a:pt x="0" y="0"/>
                </a:moveTo>
                <a:lnTo>
                  <a:pt x="446272" y="0"/>
                </a:lnTo>
                <a:lnTo>
                  <a:pt x="446272" y="422285"/>
                </a:lnTo>
                <a:lnTo>
                  <a:pt x="0" y="422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84729" y="3323452"/>
            <a:ext cx="446272" cy="422285"/>
          </a:xfrm>
          <a:custGeom>
            <a:avLst/>
            <a:gdLst/>
            <a:ahLst/>
            <a:cxnLst/>
            <a:rect l="l" t="t" r="r" b="b"/>
            <a:pathLst>
              <a:path w="446272" h="422285">
                <a:moveTo>
                  <a:pt x="0" y="0"/>
                </a:moveTo>
                <a:lnTo>
                  <a:pt x="446272" y="0"/>
                </a:lnTo>
                <a:lnTo>
                  <a:pt x="446272" y="422285"/>
                </a:lnTo>
                <a:lnTo>
                  <a:pt x="0" y="422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84729" y="4021962"/>
            <a:ext cx="446272" cy="422285"/>
          </a:xfrm>
          <a:custGeom>
            <a:avLst/>
            <a:gdLst/>
            <a:ahLst/>
            <a:cxnLst/>
            <a:rect l="l" t="t" r="r" b="b"/>
            <a:pathLst>
              <a:path w="446272" h="422285">
                <a:moveTo>
                  <a:pt x="0" y="0"/>
                </a:moveTo>
                <a:lnTo>
                  <a:pt x="446272" y="0"/>
                </a:lnTo>
                <a:lnTo>
                  <a:pt x="446272" y="422285"/>
                </a:lnTo>
                <a:lnTo>
                  <a:pt x="0" y="422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584729" y="4893402"/>
            <a:ext cx="446272" cy="422285"/>
          </a:xfrm>
          <a:custGeom>
            <a:avLst/>
            <a:gdLst/>
            <a:ahLst/>
            <a:cxnLst/>
            <a:rect l="l" t="t" r="r" b="b"/>
            <a:pathLst>
              <a:path w="446272" h="422285">
                <a:moveTo>
                  <a:pt x="0" y="0"/>
                </a:moveTo>
                <a:lnTo>
                  <a:pt x="446272" y="0"/>
                </a:lnTo>
                <a:lnTo>
                  <a:pt x="446272" y="422285"/>
                </a:lnTo>
                <a:lnTo>
                  <a:pt x="0" y="422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584729" y="5685898"/>
            <a:ext cx="446272" cy="422285"/>
          </a:xfrm>
          <a:custGeom>
            <a:avLst/>
            <a:gdLst/>
            <a:ahLst/>
            <a:cxnLst/>
            <a:rect l="l" t="t" r="r" b="b"/>
            <a:pathLst>
              <a:path w="446272" h="422285">
                <a:moveTo>
                  <a:pt x="0" y="0"/>
                </a:moveTo>
                <a:lnTo>
                  <a:pt x="446272" y="0"/>
                </a:lnTo>
                <a:lnTo>
                  <a:pt x="446272" y="422285"/>
                </a:lnTo>
                <a:lnTo>
                  <a:pt x="0" y="422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584729" y="6466210"/>
            <a:ext cx="446272" cy="422285"/>
          </a:xfrm>
          <a:custGeom>
            <a:avLst/>
            <a:gdLst/>
            <a:ahLst/>
            <a:cxnLst/>
            <a:rect l="l" t="t" r="r" b="b"/>
            <a:pathLst>
              <a:path w="446272" h="422285">
                <a:moveTo>
                  <a:pt x="0" y="0"/>
                </a:moveTo>
                <a:lnTo>
                  <a:pt x="446272" y="0"/>
                </a:lnTo>
                <a:lnTo>
                  <a:pt x="446272" y="422285"/>
                </a:lnTo>
                <a:lnTo>
                  <a:pt x="0" y="422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584729" y="7186940"/>
            <a:ext cx="446272" cy="422285"/>
          </a:xfrm>
          <a:custGeom>
            <a:avLst/>
            <a:gdLst/>
            <a:ahLst/>
            <a:cxnLst/>
            <a:rect l="l" t="t" r="r" b="b"/>
            <a:pathLst>
              <a:path w="446272" h="422285">
                <a:moveTo>
                  <a:pt x="0" y="0"/>
                </a:moveTo>
                <a:lnTo>
                  <a:pt x="446272" y="0"/>
                </a:lnTo>
                <a:lnTo>
                  <a:pt x="446272" y="422285"/>
                </a:lnTo>
                <a:lnTo>
                  <a:pt x="0" y="422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584729" y="7824769"/>
            <a:ext cx="446272" cy="422285"/>
          </a:xfrm>
          <a:custGeom>
            <a:avLst/>
            <a:gdLst/>
            <a:ahLst/>
            <a:cxnLst/>
            <a:rect l="l" t="t" r="r" b="b"/>
            <a:pathLst>
              <a:path w="446272" h="422285">
                <a:moveTo>
                  <a:pt x="0" y="0"/>
                </a:moveTo>
                <a:lnTo>
                  <a:pt x="446272" y="0"/>
                </a:lnTo>
                <a:lnTo>
                  <a:pt x="446272" y="422285"/>
                </a:lnTo>
                <a:lnTo>
                  <a:pt x="0" y="422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584729" y="2508171"/>
            <a:ext cx="446272" cy="422285"/>
          </a:xfrm>
          <a:custGeom>
            <a:avLst/>
            <a:gdLst/>
            <a:ahLst/>
            <a:cxnLst/>
            <a:rect l="l" t="t" r="r" b="b"/>
            <a:pathLst>
              <a:path w="446272" h="422285">
                <a:moveTo>
                  <a:pt x="0" y="0"/>
                </a:moveTo>
                <a:lnTo>
                  <a:pt x="446272" y="0"/>
                </a:lnTo>
                <a:lnTo>
                  <a:pt x="446272" y="422285"/>
                </a:lnTo>
                <a:lnTo>
                  <a:pt x="0" y="422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1"/>
          <p:cNvSpPr txBox="1"/>
          <p:nvPr/>
        </p:nvSpPr>
        <p:spPr>
          <a:xfrm>
            <a:off x="584729" y="547010"/>
            <a:ext cx="11252757" cy="638101"/>
          </a:xfrm>
          <a:prstGeom prst="rect">
            <a:avLst/>
          </a:prstGeom>
        </p:spPr>
        <p:txBody>
          <a:bodyPr lIns="0" tIns="0" rIns="0" bIns="0" rtlCol="0" anchor="t">
            <a:spAutoFit/>
          </a:bodyPr>
          <a:lstStyle/>
          <a:p>
            <a:pPr algn="l">
              <a:lnSpc>
                <a:spcPts val="5040"/>
              </a:lnSpc>
            </a:pPr>
            <a:r>
              <a:rPr lang="en-US" sz="4200" b="1">
                <a:solidFill>
                  <a:srgbClr val="00A950"/>
                </a:solidFill>
                <a:latin typeface="Open Sans 1 Bold"/>
                <a:ea typeface="Open Sans 1 Bold"/>
                <a:cs typeface="Open Sans 1 Bold"/>
                <a:sym typeface="Open Sans 1 Bold"/>
              </a:rPr>
              <a:t>Things to know: Travel Settlement Form</a:t>
            </a:r>
          </a:p>
        </p:txBody>
      </p:sp>
      <p:sp>
        <p:nvSpPr>
          <p:cNvPr id="12" name="TextBox 12"/>
          <p:cNvSpPr txBox="1"/>
          <p:nvPr/>
        </p:nvSpPr>
        <p:spPr>
          <a:xfrm>
            <a:off x="1123906" y="1768003"/>
            <a:ext cx="13648537" cy="550975"/>
          </a:xfrm>
          <a:prstGeom prst="rect">
            <a:avLst/>
          </a:prstGeom>
        </p:spPr>
        <p:txBody>
          <a:bodyPr lIns="0" tIns="0" rIns="0" bIns="0" rtlCol="0" anchor="t">
            <a:spAutoFit/>
          </a:bodyPr>
          <a:lstStyle/>
          <a:p>
            <a:pPr algn="l">
              <a:lnSpc>
                <a:spcPts val="2280"/>
              </a:lnSpc>
              <a:spcBef>
                <a:spcPct val="0"/>
              </a:spcBef>
            </a:pPr>
            <a:r>
              <a:rPr lang="en-US" sz="1754" spc="-52">
                <a:solidFill>
                  <a:srgbClr val="000000"/>
                </a:solidFill>
                <a:latin typeface="Open Sans 2"/>
                <a:ea typeface="Open Sans 2"/>
                <a:cs typeface="Open Sans 2"/>
                <a:sym typeface="Open Sans 2"/>
              </a:rPr>
              <a:t>The Travel Settlement Form with required documentation must be submitted to MURC within ten (10) business days following the last day of the approved travel. </a:t>
            </a:r>
          </a:p>
        </p:txBody>
      </p:sp>
      <p:sp>
        <p:nvSpPr>
          <p:cNvPr id="13" name="TextBox 13"/>
          <p:cNvSpPr txBox="1"/>
          <p:nvPr/>
        </p:nvSpPr>
        <p:spPr>
          <a:xfrm>
            <a:off x="1123906" y="3424740"/>
            <a:ext cx="16914327" cy="269143"/>
          </a:xfrm>
          <a:prstGeom prst="rect">
            <a:avLst/>
          </a:prstGeom>
        </p:spPr>
        <p:txBody>
          <a:bodyPr lIns="0" tIns="0" rIns="0" bIns="0" rtlCol="0" anchor="t">
            <a:spAutoFit/>
          </a:bodyPr>
          <a:lstStyle/>
          <a:p>
            <a:pPr algn="l">
              <a:lnSpc>
                <a:spcPts val="2280"/>
              </a:lnSpc>
              <a:spcBef>
                <a:spcPct val="0"/>
              </a:spcBef>
            </a:pPr>
            <a:r>
              <a:rPr lang="en-US" sz="1754" spc="-52">
                <a:solidFill>
                  <a:srgbClr val="000000"/>
                </a:solidFill>
                <a:latin typeface="Open Sans 2"/>
                <a:ea typeface="Open Sans 2"/>
                <a:cs typeface="Open Sans 2"/>
                <a:sym typeface="Open Sans 2"/>
              </a:rPr>
              <a:t>The encumbrance number on the Travel Settlement Form must match the one listed on the Travel Authorization/Direct Bill Request Form that was previously submitted. </a:t>
            </a:r>
          </a:p>
        </p:txBody>
      </p:sp>
      <p:sp>
        <p:nvSpPr>
          <p:cNvPr id="14" name="TextBox 14"/>
          <p:cNvSpPr txBox="1"/>
          <p:nvPr/>
        </p:nvSpPr>
        <p:spPr>
          <a:xfrm>
            <a:off x="1123906" y="4012437"/>
            <a:ext cx="16745398" cy="832937"/>
          </a:xfrm>
          <a:prstGeom prst="rect">
            <a:avLst/>
          </a:prstGeom>
        </p:spPr>
        <p:txBody>
          <a:bodyPr lIns="0" tIns="0" rIns="0" bIns="0" rtlCol="0" anchor="t">
            <a:spAutoFit/>
          </a:bodyPr>
          <a:lstStyle/>
          <a:p>
            <a:pPr algn="l">
              <a:lnSpc>
                <a:spcPts val="2280"/>
              </a:lnSpc>
            </a:pPr>
            <a:r>
              <a:rPr lang="en-US" sz="1754" spc="-52">
                <a:solidFill>
                  <a:srgbClr val="000000"/>
                </a:solidFill>
                <a:latin typeface="Open Sans 2"/>
                <a:ea typeface="Open Sans 2"/>
                <a:cs typeface="Open Sans 2"/>
                <a:sym typeface="Open Sans 2"/>
              </a:rPr>
              <a:t>The miles listed in the Google Maps directions must match the "to" and "from" addresses specified on the form to verify the mileage. The travel office will not accept round trips starting and ending at home.</a:t>
            </a:r>
          </a:p>
          <a:p>
            <a:pPr algn="l">
              <a:lnSpc>
                <a:spcPts val="2280"/>
              </a:lnSpc>
              <a:spcBef>
                <a:spcPct val="0"/>
              </a:spcBef>
            </a:pPr>
            <a:endParaRPr lang="en-US" sz="1754" spc="-52">
              <a:solidFill>
                <a:srgbClr val="000000"/>
              </a:solidFill>
              <a:latin typeface="Open Sans 2"/>
              <a:ea typeface="Open Sans 2"/>
              <a:cs typeface="Open Sans 2"/>
              <a:sym typeface="Open Sans 2"/>
            </a:endParaRPr>
          </a:p>
        </p:txBody>
      </p:sp>
      <p:sp>
        <p:nvSpPr>
          <p:cNvPr id="15" name="TextBox 15"/>
          <p:cNvSpPr txBox="1"/>
          <p:nvPr/>
        </p:nvSpPr>
        <p:spPr>
          <a:xfrm>
            <a:off x="1123906" y="4965227"/>
            <a:ext cx="13648537" cy="558746"/>
          </a:xfrm>
          <a:prstGeom prst="rect">
            <a:avLst/>
          </a:prstGeom>
        </p:spPr>
        <p:txBody>
          <a:bodyPr lIns="0" tIns="0" rIns="0" bIns="0" rtlCol="0" anchor="t">
            <a:spAutoFit/>
          </a:bodyPr>
          <a:lstStyle/>
          <a:p>
            <a:pPr algn="l">
              <a:lnSpc>
                <a:spcPts val="2280"/>
              </a:lnSpc>
            </a:pPr>
            <a:r>
              <a:rPr lang="en-US" sz="1754" spc="-52">
                <a:solidFill>
                  <a:srgbClr val="000000"/>
                </a:solidFill>
                <a:latin typeface="Open Sans 2"/>
                <a:ea typeface="Open Sans 2"/>
                <a:cs typeface="Open Sans 2"/>
                <a:sym typeface="Open Sans 2"/>
              </a:rPr>
              <a:t>Per diem must be itemized daily, excluding any provided meals. Please include the GSA per diem rate sheet.</a:t>
            </a:r>
          </a:p>
          <a:p>
            <a:pPr algn="l">
              <a:lnSpc>
                <a:spcPts val="2280"/>
              </a:lnSpc>
              <a:spcBef>
                <a:spcPct val="0"/>
              </a:spcBef>
            </a:pPr>
            <a:r>
              <a:rPr lang="en-US" sz="1754" i="1" spc="-52">
                <a:solidFill>
                  <a:srgbClr val="000000"/>
                </a:solidFill>
                <a:latin typeface="Open Sans 2 Italics"/>
                <a:ea typeface="Open Sans 2 Italics"/>
                <a:cs typeface="Open Sans 2 Italics"/>
                <a:sym typeface="Open Sans 2 Italics"/>
              </a:rPr>
              <a:t>NOTE: If breakfast is provided by the hotel and not the conference; it does not need to be counted in the per diem amount.</a:t>
            </a:r>
          </a:p>
        </p:txBody>
      </p:sp>
      <p:sp>
        <p:nvSpPr>
          <p:cNvPr id="16" name="TextBox 16"/>
          <p:cNvSpPr txBox="1"/>
          <p:nvPr/>
        </p:nvSpPr>
        <p:spPr>
          <a:xfrm>
            <a:off x="1123906" y="5757723"/>
            <a:ext cx="14319259" cy="269111"/>
          </a:xfrm>
          <a:prstGeom prst="rect">
            <a:avLst/>
          </a:prstGeom>
        </p:spPr>
        <p:txBody>
          <a:bodyPr lIns="0" tIns="0" rIns="0" bIns="0" rtlCol="0" anchor="t">
            <a:spAutoFit/>
          </a:bodyPr>
          <a:lstStyle/>
          <a:p>
            <a:pPr algn="l">
              <a:lnSpc>
                <a:spcPts val="2280"/>
              </a:lnSpc>
              <a:spcBef>
                <a:spcPct val="0"/>
              </a:spcBef>
            </a:pPr>
            <a:r>
              <a:rPr lang="en-US" sz="1754" spc="-52">
                <a:solidFill>
                  <a:srgbClr val="000000"/>
                </a:solidFill>
                <a:latin typeface="Open Sans 2"/>
                <a:ea typeface="Open Sans 2"/>
                <a:cs typeface="Open Sans 2"/>
                <a:sym typeface="Open Sans 2"/>
              </a:rPr>
              <a:t>When listing your lodging expenses, you can provide the total sum on the first or last day rather than breaking it down by daily expenses.</a:t>
            </a:r>
          </a:p>
        </p:txBody>
      </p:sp>
      <p:sp>
        <p:nvSpPr>
          <p:cNvPr id="17" name="TextBox 17"/>
          <p:cNvSpPr txBox="1"/>
          <p:nvPr/>
        </p:nvSpPr>
        <p:spPr>
          <a:xfrm>
            <a:off x="1123906" y="6538035"/>
            <a:ext cx="16101478" cy="269111"/>
          </a:xfrm>
          <a:prstGeom prst="rect">
            <a:avLst/>
          </a:prstGeom>
        </p:spPr>
        <p:txBody>
          <a:bodyPr lIns="0" tIns="0" rIns="0" bIns="0" rtlCol="0" anchor="t">
            <a:spAutoFit/>
          </a:bodyPr>
          <a:lstStyle/>
          <a:p>
            <a:pPr algn="l">
              <a:lnSpc>
                <a:spcPts val="2280"/>
              </a:lnSpc>
              <a:spcBef>
                <a:spcPct val="0"/>
              </a:spcBef>
            </a:pPr>
            <a:r>
              <a:rPr lang="en-US" sz="1754" spc="-52">
                <a:solidFill>
                  <a:srgbClr val="000000"/>
                </a:solidFill>
                <a:latin typeface="Open Sans 2"/>
                <a:ea typeface="Open Sans 2"/>
                <a:cs typeface="Open Sans 2"/>
                <a:sym typeface="Open Sans 2"/>
              </a:rPr>
              <a:t>Entries in the "other" column must be explained in the "other expenses" section at the bottom left. This includes items paid by p-card or a personal card. </a:t>
            </a:r>
          </a:p>
        </p:txBody>
      </p:sp>
      <p:sp>
        <p:nvSpPr>
          <p:cNvPr id="18" name="TextBox 18"/>
          <p:cNvSpPr txBox="1"/>
          <p:nvPr/>
        </p:nvSpPr>
        <p:spPr>
          <a:xfrm>
            <a:off x="1123906" y="7178967"/>
            <a:ext cx="16579365" cy="269111"/>
          </a:xfrm>
          <a:prstGeom prst="rect">
            <a:avLst/>
          </a:prstGeom>
        </p:spPr>
        <p:txBody>
          <a:bodyPr lIns="0" tIns="0" rIns="0" bIns="0" rtlCol="0" anchor="t">
            <a:spAutoFit/>
          </a:bodyPr>
          <a:lstStyle/>
          <a:p>
            <a:pPr algn="l">
              <a:lnSpc>
                <a:spcPts val="2280"/>
              </a:lnSpc>
              <a:spcBef>
                <a:spcPct val="0"/>
              </a:spcBef>
            </a:pPr>
            <a:r>
              <a:rPr lang="en-US" sz="1754" spc="-52">
                <a:solidFill>
                  <a:srgbClr val="000000"/>
                </a:solidFill>
                <a:latin typeface="Open Sans 2"/>
                <a:ea typeface="Open Sans 2"/>
                <a:cs typeface="Open Sans 2"/>
                <a:sym typeface="Open Sans 2"/>
              </a:rPr>
              <a:t>Subtract any expenses paid by the P-card (non-reimbursable) under the "Direct Billed Expenses" section. If paid by another individual's P-card, please make a note here.</a:t>
            </a:r>
          </a:p>
        </p:txBody>
      </p:sp>
      <p:sp>
        <p:nvSpPr>
          <p:cNvPr id="19" name="TextBox 19"/>
          <p:cNvSpPr txBox="1"/>
          <p:nvPr/>
        </p:nvSpPr>
        <p:spPr>
          <a:xfrm>
            <a:off x="1123906" y="7896593"/>
            <a:ext cx="16408462" cy="269143"/>
          </a:xfrm>
          <a:prstGeom prst="rect">
            <a:avLst/>
          </a:prstGeom>
        </p:spPr>
        <p:txBody>
          <a:bodyPr lIns="0" tIns="0" rIns="0" bIns="0" rtlCol="0" anchor="t">
            <a:spAutoFit/>
          </a:bodyPr>
          <a:lstStyle/>
          <a:p>
            <a:pPr algn="l">
              <a:lnSpc>
                <a:spcPts val="2280"/>
              </a:lnSpc>
              <a:spcBef>
                <a:spcPct val="0"/>
              </a:spcBef>
            </a:pPr>
            <a:r>
              <a:rPr lang="en-US" sz="1754" spc="-52">
                <a:solidFill>
                  <a:srgbClr val="000000"/>
                </a:solidFill>
                <a:latin typeface="Open Sans 2"/>
                <a:ea typeface="Open Sans 2"/>
                <a:cs typeface="Open Sans 2"/>
                <a:sym typeface="Open Sans 2"/>
              </a:rPr>
              <a:t>The MURC Travel Settlement Form must be signed by the traveler and the PI. </a:t>
            </a:r>
          </a:p>
        </p:txBody>
      </p:sp>
      <p:sp>
        <p:nvSpPr>
          <p:cNvPr id="20" name="TextBox 20"/>
          <p:cNvSpPr txBox="1"/>
          <p:nvPr/>
        </p:nvSpPr>
        <p:spPr>
          <a:xfrm>
            <a:off x="1157822" y="2498646"/>
            <a:ext cx="16101478" cy="551040"/>
          </a:xfrm>
          <a:prstGeom prst="rect">
            <a:avLst/>
          </a:prstGeom>
        </p:spPr>
        <p:txBody>
          <a:bodyPr lIns="0" tIns="0" rIns="0" bIns="0" rtlCol="0" anchor="t">
            <a:spAutoFit/>
          </a:bodyPr>
          <a:lstStyle/>
          <a:p>
            <a:pPr algn="l">
              <a:lnSpc>
                <a:spcPts val="2280"/>
              </a:lnSpc>
              <a:spcBef>
                <a:spcPct val="0"/>
              </a:spcBef>
            </a:pPr>
            <a:r>
              <a:rPr lang="en-US" sz="1754" spc="-52">
                <a:solidFill>
                  <a:srgbClr val="000000"/>
                </a:solidFill>
                <a:latin typeface="Open Sans 2"/>
                <a:ea typeface="Open Sans 2"/>
                <a:cs typeface="Open Sans 2"/>
                <a:sym typeface="Open Sans 2"/>
              </a:rPr>
              <a:t>When submitting the Travel Settlement Form, please make sure you are using a new form. Often forms are being reused with an encumbrance number from a previous trip.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48484" y="2970398"/>
            <a:ext cx="3719264" cy="6115974"/>
            <a:chOff x="0" y="0"/>
            <a:chExt cx="4959019" cy="8154632"/>
          </a:xfrm>
        </p:grpSpPr>
        <p:grpSp>
          <p:nvGrpSpPr>
            <p:cNvPr id="3" name="Group 3"/>
            <p:cNvGrpSpPr/>
            <p:nvPr/>
          </p:nvGrpSpPr>
          <p:grpSpPr>
            <a:xfrm>
              <a:off x="53501" y="3522042"/>
              <a:ext cx="4897032" cy="4632589"/>
              <a:chOff x="0" y="0"/>
              <a:chExt cx="886490" cy="838619"/>
            </a:xfrm>
          </p:grpSpPr>
          <p:sp>
            <p:nvSpPr>
              <p:cNvPr id="4" name="Freeform 4"/>
              <p:cNvSpPr/>
              <p:nvPr/>
            </p:nvSpPr>
            <p:spPr>
              <a:xfrm>
                <a:off x="0" y="0"/>
                <a:ext cx="886490" cy="838618"/>
              </a:xfrm>
              <a:custGeom>
                <a:avLst/>
                <a:gdLst/>
                <a:ahLst/>
                <a:cxnLst/>
                <a:rect l="l" t="t" r="r" b="b"/>
                <a:pathLst>
                  <a:path w="886490" h="838618">
                    <a:moveTo>
                      <a:pt x="65346" y="0"/>
                    </a:moveTo>
                    <a:lnTo>
                      <a:pt x="821144" y="0"/>
                    </a:lnTo>
                    <a:cubicBezTo>
                      <a:pt x="857233" y="0"/>
                      <a:pt x="886490" y="29256"/>
                      <a:pt x="886490" y="65346"/>
                    </a:cubicBezTo>
                    <a:lnTo>
                      <a:pt x="886490" y="773273"/>
                    </a:lnTo>
                    <a:cubicBezTo>
                      <a:pt x="886490" y="809362"/>
                      <a:pt x="857233" y="838618"/>
                      <a:pt x="821144" y="838618"/>
                    </a:cubicBezTo>
                    <a:lnTo>
                      <a:pt x="65346" y="838618"/>
                    </a:lnTo>
                    <a:cubicBezTo>
                      <a:pt x="29256" y="838618"/>
                      <a:pt x="0" y="809362"/>
                      <a:pt x="0" y="773273"/>
                    </a:cubicBezTo>
                    <a:lnTo>
                      <a:pt x="0" y="65346"/>
                    </a:lnTo>
                    <a:cubicBezTo>
                      <a:pt x="0" y="29256"/>
                      <a:pt x="29256" y="0"/>
                      <a:pt x="65346" y="0"/>
                    </a:cubicBezTo>
                    <a:close/>
                  </a:path>
                </a:pathLst>
              </a:custGeom>
              <a:solidFill>
                <a:srgbClr val="333132"/>
              </a:solidFill>
            </p:spPr>
            <p:txBody>
              <a:bodyPr/>
              <a:lstStyle/>
              <a:p>
                <a:endParaRPr lang="en-US"/>
              </a:p>
            </p:txBody>
          </p:sp>
          <p:sp>
            <p:nvSpPr>
              <p:cNvPr id="5" name="TextBox 5"/>
              <p:cNvSpPr txBox="1"/>
              <p:nvPr/>
            </p:nvSpPr>
            <p:spPr>
              <a:xfrm>
                <a:off x="0" y="-76200"/>
                <a:ext cx="886490" cy="914819"/>
              </a:xfrm>
              <a:prstGeom prst="rect">
                <a:avLst/>
              </a:prstGeom>
            </p:spPr>
            <p:txBody>
              <a:bodyPr lIns="51955" tIns="51955" rIns="51955" bIns="51955" rtlCol="0" anchor="ctr"/>
              <a:lstStyle/>
              <a:p>
                <a:pPr algn="ctr">
                  <a:lnSpc>
                    <a:spcPts val="3033"/>
                  </a:lnSpc>
                </a:pPr>
                <a:endParaRPr/>
              </a:p>
            </p:txBody>
          </p:sp>
        </p:grpSp>
        <p:grpSp>
          <p:nvGrpSpPr>
            <p:cNvPr id="6" name="Group 6"/>
            <p:cNvGrpSpPr/>
            <p:nvPr/>
          </p:nvGrpSpPr>
          <p:grpSpPr>
            <a:xfrm>
              <a:off x="0" y="0"/>
              <a:ext cx="4950534" cy="5018148"/>
              <a:chOff x="0" y="0"/>
              <a:chExt cx="6264440" cy="6350000"/>
            </a:xfrm>
          </p:grpSpPr>
          <p:sp>
            <p:nvSpPr>
              <p:cNvPr id="7" name="Freeform 7"/>
              <p:cNvSpPr/>
              <p:nvPr/>
            </p:nvSpPr>
            <p:spPr>
              <a:xfrm>
                <a:off x="0" y="0"/>
                <a:ext cx="6264440" cy="6351270"/>
              </a:xfrm>
              <a:custGeom>
                <a:avLst/>
                <a:gdLst/>
                <a:ahLst/>
                <a:cxnLst/>
                <a:rect l="l" t="t" r="r" b="b"/>
                <a:pathLst>
                  <a:path w="6264440" h="6351270">
                    <a:moveTo>
                      <a:pt x="0" y="5955030"/>
                    </a:moveTo>
                    <a:lnTo>
                      <a:pt x="0" y="394970"/>
                    </a:lnTo>
                    <a:cubicBezTo>
                      <a:pt x="0" y="176530"/>
                      <a:pt x="174151" y="0"/>
                      <a:pt x="389648" y="0"/>
                    </a:cubicBezTo>
                    <a:lnTo>
                      <a:pt x="5876045" y="0"/>
                    </a:lnTo>
                    <a:cubicBezTo>
                      <a:pt x="6090289" y="0"/>
                      <a:pt x="6264440" y="176530"/>
                      <a:pt x="6264440" y="394970"/>
                    </a:cubicBezTo>
                    <a:lnTo>
                      <a:pt x="6264440" y="5956300"/>
                    </a:lnTo>
                    <a:cubicBezTo>
                      <a:pt x="6264440" y="6174740"/>
                      <a:pt x="6090289" y="6351270"/>
                      <a:pt x="5874792" y="6351270"/>
                    </a:cubicBezTo>
                    <a:lnTo>
                      <a:pt x="389648" y="6351270"/>
                    </a:lnTo>
                    <a:cubicBezTo>
                      <a:pt x="174151" y="6350000"/>
                      <a:pt x="0" y="6173470"/>
                      <a:pt x="0" y="5955030"/>
                    </a:cubicBezTo>
                    <a:close/>
                  </a:path>
                </a:pathLst>
              </a:custGeom>
              <a:blipFill>
                <a:blip r:embed="rId2"/>
                <a:stretch>
                  <a:fillRect t="-5317" b="-17973"/>
                </a:stretch>
              </a:blipFill>
            </p:spPr>
            <p:txBody>
              <a:bodyPr/>
              <a:lstStyle/>
              <a:p>
                <a:endParaRPr lang="en-US"/>
              </a:p>
            </p:txBody>
          </p:sp>
        </p:grpSp>
        <p:sp>
          <p:nvSpPr>
            <p:cNvPr id="8" name="TextBox 8"/>
            <p:cNvSpPr txBox="1"/>
            <p:nvPr/>
          </p:nvSpPr>
          <p:spPr>
            <a:xfrm>
              <a:off x="100797" y="6919600"/>
              <a:ext cx="4849737" cy="914547"/>
            </a:xfrm>
            <a:prstGeom prst="rect">
              <a:avLst/>
            </a:prstGeom>
          </p:spPr>
          <p:txBody>
            <a:bodyPr lIns="0" tIns="0" rIns="0" bIns="0" rtlCol="0" anchor="t">
              <a:spAutoFit/>
            </a:bodyPr>
            <a:lstStyle/>
            <a:p>
              <a:pPr algn="ctr">
                <a:lnSpc>
                  <a:spcPts val="2756"/>
                </a:lnSpc>
              </a:pPr>
              <a:r>
                <a:rPr lang="en-US" sz="1701" b="1">
                  <a:solidFill>
                    <a:srgbClr val="FFFFFF"/>
                  </a:solidFill>
                  <a:latin typeface="Times New Roman MT Bold"/>
                  <a:ea typeface="Times New Roman MT Bold"/>
                  <a:cs typeface="Times New Roman MT Bold"/>
                  <a:sym typeface="Times New Roman MT Bold"/>
                </a:rPr>
                <a:t>Email: </a:t>
              </a:r>
              <a:r>
                <a:rPr lang="en-US" sz="1701">
                  <a:solidFill>
                    <a:srgbClr val="FFFFFF"/>
                  </a:solidFill>
                  <a:latin typeface="Times New Roman MT"/>
                  <a:ea typeface="Times New Roman MT"/>
                  <a:cs typeface="Times New Roman MT"/>
                  <a:sym typeface="Times New Roman MT"/>
                </a:rPr>
                <a:t>kristen.webb@marshall.edu</a:t>
              </a:r>
            </a:p>
            <a:p>
              <a:pPr algn="ctr">
                <a:lnSpc>
                  <a:spcPts val="2756"/>
                </a:lnSpc>
              </a:pPr>
              <a:r>
                <a:rPr lang="en-US" sz="1701" b="1">
                  <a:solidFill>
                    <a:srgbClr val="FFFFFF"/>
                  </a:solidFill>
                  <a:latin typeface="Times New Roman MT Bold"/>
                  <a:ea typeface="Times New Roman MT Bold"/>
                  <a:cs typeface="Times New Roman MT Bold"/>
                  <a:sym typeface="Times New Roman MT Bold"/>
                </a:rPr>
                <a:t>Phone:</a:t>
              </a:r>
              <a:r>
                <a:rPr lang="en-US" sz="1701">
                  <a:solidFill>
                    <a:srgbClr val="FFFFFF"/>
                  </a:solidFill>
                  <a:latin typeface="Times New Roman MT"/>
                  <a:ea typeface="Times New Roman MT"/>
                  <a:cs typeface="Times New Roman MT"/>
                  <a:sym typeface="Times New Roman MT"/>
                </a:rPr>
                <a:t> 304-696-2589</a:t>
              </a:r>
            </a:p>
          </p:txBody>
        </p:sp>
        <p:sp>
          <p:nvSpPr>
            <p:cNvPr id="9" name="TextBox 9"/>
            <p:cNvSpPr txBox="1"/>
            <p:nvPr/>
          </p:nvSpPr>
          <p:spPr>
            <a:xfrm>
              <a:off x="109283" y="5317160"/>
              <a:ext cx="4849737" cy="1219711"/>
            </a:xfrm>
            <a:prstGeom prst="rect">
              <a:avLst/>
            </a:prstGeom>
          </p:spPr>
          <p:txBody>
            <a:bodyPr lIns="0" tIns="0" rIns="0" bIns="0" rtlCol="0" anchor="t">
              <a:spAutoFit/>
            </a:bodyPr>
            <a:lstStyle/>
            <a:p>
              <a:pPr algn="ctr">
                <a:lnSpc>
                  <a:spcPts val="2740"/>
                </a:lnSpc>
              </a:pPr>
              <a:r>
                <a:rPr lang="en-US" sz="2283" b="1">
                  <a:solidFill>
                    <a:srgbClr val="FFFFFF"/>
                  </a:solidFill>
                  <a:latin typeface="Times New Roman MT Bold"/>
                  <a:ea typeface="Times New Roman MT Bold"/>
                  <a:cs typeface="Times New Roman MT Bold"/>
                  <a:sym typeface="Times New Roman MT Bold"/>
                </a:rPr>
                <a:t>Kristen Webb,</a:t>
              </a:r>
            </a:p>
            <a:p>
              <a:pPr algn="ctr">
                <a:lnSpc>
                  <a:spcPts val="2216"/>
                </a:lnSpc>
              </a:pPr>
              <a:r>
                <a:rPr lang="en-US" sz="1847">
                  <a:solidFill>
                    <a:srgbClr val="FFFFFF"/>
                  </a:solidFill>
                  <a:latin typeface="Times New Roman MT"/>
                  <a:ea typeface="Times New Roman MT"/>
                  <a:cs typeface="Times New Roman MT"/>
                  <a:sym typeface="Times New Roman MT"/>
                </a:rPr>
                <a:t>Contract and Subaward Compliance Officer</a:t>
              </a:r>
            </a:p>
          </p:txBody>
        </p:sp>
      </p:grpSp>
      <p:sp>
        <p:nvSpPr>
          <p:cNvPr id="10" name="TextBox 10"/>
          <p:cNvSpPr txBox="1"/>
          <p:nvPr/>
        </p:nvSpPr>
        <p:spPr>
          <a:xfrm>
            <a:off x="771357" y="3636299"/>
            <a:ext cx="10982896" cy="4057906"/>
          </a:xfrm>
          <a:prstGeom prst="rect">
            <a:avLst/>
          </a:prstGeom>
        </p:spPr>
        <p:txBody>
          <a:bodyPr lIns="0" tIns="0" rIns="0" bIns="0" rtlCol="0" anchor="t">
            <a:spAutoFit/>
          </a:bodyPr>
          <a:lstStyle/>
          <a:p>
            <a:pPr marL="496054" lvl="1" indent="-248027" algn="l">
              <a:lnSpc>
                <a:spcPts val="4595"/>
              </a:lnSpc>
              <a:buAutoNum type="arabicPeriod"/>
            </a:pPr>
            <a:endParaRPr lang="en-US" sz="2297">
              <a:solidFill>
                <a:srgbClr val="000000"/>
              </a:solidFill>
              <a:latin typeface="Open Sans 1"/>
              <a:ea typeface="Open Sans 1"/>
              <a:cs typeface="Open Sans 1"/>
              <a:sym typeface="Open Sans 1"/>
            </a:endParaRPr>
          </a:p>
          <a:p>
            <a:pPr marL="248027" lvl="1" algn="l">
              <a:lnSpc>
                <a:spcPts val="4595"/>
              </a:lnSpc>
            </a:pPr>
            <a:r>
              <a:rPr lang="en-US" sz="2297">
                <a:solidFill>
                  <a:srgbClr val="000000"/>
                </a:solidFill>
                <a:latin typeface="Open Sans 1"/>
                <a:ea typeface="Open Sans 1"/>
                <a:cs typeface="Open Sans 1"/>
                <a:sym typeface="Open Sans 1"/>
              </a:rPr>
              <a:t> 	</a:t>
            </a:r>
            <a:r>
              <a:rPr lang="en-US" sz="2297" b="1">
                <a:solidFill>
                  <a:srgbClr val="000000"/>
                </a:solidFill>
                <a:latin typeface="Open Sans 1"/>
                <a:ea typeface="Open Sans 1"/>
                <a:cs typeface="Open Sans 1"/>
                <a:sym typeface="Open Sans 1"/>
              </a:rPr>
              <a:t>Clarity</a:t>
            </a:r>
          </a:p>
          <a:p>
            <a:pPr marL="1505327" lvl="3" indent="-342900">
              <a:lnSpc>
                <a:spcPts val="4595"/>
              </a:lnSpc>
              <a:buFont typeface="Arial" panose="020B0604020202020204" pitchFamily="34" charset="0"/>
              <a:buChar char="•"/>
            </a:pPr>
            <a:r>
              <a:rPr lang="en-US" sz="2297">
                <a:solidFill>
                  <a:srgbClr val="000000"/>
                </a:solidFill>
                <a:latin typeface="Open Sans 1"/>
                <a:ea typeface="Open Sans 1"/>
                <a:cs typeface="Open Sans 1"/>
                <a:sym typeface="Open Sans 1"/>
              </a:rPr>
              <a:t>Define invoice requirements and expectations</a:t>
            </a:r>
          </a:p>
          <a:p>
            <a:pPr marL="248027" lvl="1" algn="l">
              <a:lnSpc>
                <a:spcPts val="4595"/>
              </a:lnSpc>
            </a:pPr>
            <a:r>
              <a:rPr lang="en-US" sz="2297">
                <a:solidFill>
                  <a:srgbClr val="000000"/>
                </a:solidFill>
                <a:latin typeface="Open Sans 1"/>
                <a:ea typeface="Open Sans 1"/>
                <a:cs typeface="Open Sans 1"/>
                <a:sym typeface="Open Sans 1"/>
              </a:rPr>
              <a:t> 	</a:t>
            </a:r>
            <a:r>
              <a:rPr lang="en-US" sz="2297" b="1">
                <a:solidFill>
                  <a:srgbClr val="000000"/>
                </a:solidFill>
                <a:latin typeface="Open Sans 1"/>
                <a:ea typeface="Open Sans 1"/>
                <a:cs typeface="Open Sans 1"/>
                <a:sym typeface="Open Sans 1"/>
              </a:rPr>
              <a:t>Oversight</a:t>
            </a:r>
          </a:p>
          <a:p>
            <a:pPr marL="1505327" lvl="3" indent="-342900">
              <a:lnSpc>
                <a:spcPts val="4595"/>
              </a:lnSpc>
              <a:buFont typeface="Arial" panose="020B0604020202020204" pitchFamily="34" charset="0"/>
              <a:buChar char="•"/>
            </a:pPr>
            <a:r>
              <a:rPr lang="en-US" sz="2297">
                <a:solidFill>
                  <a:srgbClr val="000000"/>
                </a:solidFill>
                <a:latin typeface="Open Sans 1"/>
                <a:ea typeface="Open Sans 1"/>
                <a:cs typeface="Open Sans 1"/>
                <a:sym typeface="Open Sans 1"/>
              </a:rPr>
              <a:t>Verify services provided and costs charged</a:t>
            </a:r>
          </a:p>
          <a:p>
            <a:pPr marL="248027" lvl="1" algn="l">
              <a:lnSpc>
                <a:spcPts val="4595"/>
              </a:lnSpc>
            </a:pPr>
            <a:r>
              <a:rPr lang="en-US" sz="2297">
                <a:solidFill>
                  <a:srgbClr val="000000"/>
                </a:solidFill>
                <a:latin typeface="Open Sans 1"/>
                <a:ea typeface="Open Sans 1"/>
                <a:cs typeface="Open Sans 1"/>
                <a:sym typeface="Open Sans 1"/>
              </a:rPr>
              <a:t> 	</a:t>
            </a:r>
            <a:r>
              <a:rPr lang="en-US" sz="2297" b="1">
                <a:solidFill>
                  <a:srgbClr val="000000"/>
                </a:solidFill>
                <a:latin typeface="Open Sans 1"/>
                <a:ea typeface="Open Sans 1"/>
                <a:cs typeface="Open Sans 1"/>
                <a:sym typeface="Open Sans 1"/>
              </a:rPr>
              <a:t>Compliance</a:t>
            </a:r>
          </a:p>
          <a:p>
            <a:pPr marL="1505327" lvl="3" indent="-342900">
              <a:lnSpc>
                <a:spcPts val="4595"/>
              </a:lnSpc>
              <a:buFont typeface="Arial" panose="020B0604020202020204" pitchFamily="34" charset="0"/>
              <a:buChar char="•"/>
            </a:pPr>
            <a:r>
              <a:rPr lang="en-US" sz="2297">
                <a:solidFill>
                  <a:srgbClr val="000000"/>
                </a:solidFill>
                <a:latin typeface="Open Sans 1"/>
                <a:ea typeface="Open Sans 1"/>
                <a:cs typeface="Open Sans 1"/>
                <a:sym typeface="Open Sans 1"/>
              </a:rPr>
              <a:t>Maintain documentation and support audit readiness</a:t>
            </a:r>
          </a:p>
        </p:txBody>
      </p:sp>
      <p:sp>
        <p:nvSpPr>
          <p:cNvPr id="11" name="TextBox 11"/>
          <p:cNvSpPr txBox="1"/>
          <p:nvPr/>
        </p:nvSpPr>
        <p:spPr>
          <a:xfrm>
            <a:off x="771357" y="2926443"/>
            <a:ext cx="10709644" cy="493077"/>
          </a:xfrm>
          <a:prstGeom prst="rect">
            <a:avLst/>
          </a:prstGeom>
        </p:spPr>
        <p:txBody>
          <a:bodyPr lIns="0" tIns="0" rIns="0" bIns="0" rtlCol="0" anchor="t">
            <a:spAutoFit/>
          </a:bodyPr>
          <a:lstStyle/>
          <a:p>
            <a:pPr algn="l">
              <a:lnSpc>
                <a:spcPts val="4260"/>
              </a:lnSpc>
            </a:pPr>
            <a:r>
              <a:rPr lang="en-US" sz="2535" b="1" spc="-76">
                <a:solidFill>
                  <a:srgbClr val="000000"/>
                </a:solidFill>
                <a:latin typeface="Open Sans 2 Bold"/>
                <a:ea typeface="Open Sans 2 Bold"/>
                <a:cs typeface="Open Sans 2 Bold"/>
                <a:sym typeface="Open Sans 2 Bold"/>
              </a:rPr>
              <a:t>Purpose of t</a:t>
            </a:r>
            <a:r>
              <a:rPr lang="en-US" sz="2535" b="1" u="none" spc="-76">
                <a:solidFill>
                  <a:srgbClr val="000000"/>
                </a:solidFill>
                <a:latin typeface="Open Sans 2 Bold"/>
                <a:ea typeface="Open Sans 2 Bold"/>
                <a:cs typeface="Open Sans 2 Bold"/>
                <a:sym typeface="Open Sans 2 Bold"/>
              </a:rPr>
              <a:t>he</a:t>
            </a:r>
            <a:r>
              <a:rPr lang="en-US" sz="2535" b="1" spc="-76">
                <a:solidFill>
                  <a:srgbClr val="000000"/>
                </a:solidFill>
                <a:latin typeface="Open Sans 2 Bold"/>
                <a:ea typeface="Open Sans 2 Bold"/>
                <a:cs typeface="Open Sans 2 Bold"/>
                <a:sym typeface="Open Sans 2 Bold"/>
              </a:rPr>
              <a:t> Service Agreement  Invoicing Guidelines:</a:t>
            </a:r>
          </a:p>
        </p:txBody>
      </p:sp>
      <p:sp>
        <p:nvSpPr>
          <p:cNvPr id="12" name="AutoShape 12"/>
          <p:cNvSpPr/>
          <p:nvPr/>
        </p:nvSpPr>
        <p:spPr>
          <a:xfrm>
            <a:off x="0" y="0"/>
            <a:ext cx="18288000" cy="1984917"/>
          </a:xfrm>
          <a:prstGeom prst="rect">
            <a:avLst/>
          </a:prstGeom>
          <a:solidFill>
            <a:srgbClr val="04AC56"/>
          </a:solidFill>
        </p:spPr>
        <p:txBody>
          <a:bodyPr/>
          <a:lstStyle/>
          <a:p>
            <a:endParaRPr lang="en-US"/>
          </a:p>
        </p:txBody>
      </p:sp>
      <p:sp>
        <p:nvSpPr>
          <p:cNvPr id="13" name="Freeform 13"/>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3"/>
            <a:stretch>
              <a:fillRect/>
            </a:stretch>
          </a:blipFill>
        </p:spPr>
        <p:txBody>
          <a:bodyPr/>
          <a:lstStyle/>
          <a:p>
            <a:endParaRPr lang="en-US"/>
          </a:p>
        </p:txBody>
      </p:sp>
      <p:sp>
        <p:nvSpPr>
          <p:cNvPr id="14" name="TextBox 14"/>
          <p:cNvSpPr txBox="1"/>
          <p:nvPr/>
        </p:nvSpPr>
        <p:spPr>
          <a:xfrm>
            <a:off x="718711" y="845362"/>
            <a:ext cx="14977454" cy="742705"/>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Service Agreement Invoicing Guidelines</a:t>
            </a:r>
          </a:p>
        </p:txBody>
      </p:sp>
      <p:sp>
        <p:nvSpPr>
          <p:cNvPr id="15" name="Freeform 9">
            <a:extLst>
              <a:ext uri="{FF2B5EF4-FFF2-40B4-BE49-F238E27FC236}">
                <a16:creationId xmlns:a16="http://schemas.microsoft.com/office/drawing/2014/main" id="{FCE78EA6-A27B-FC21-A328-06D1640C73EE}"/>
              </a:ext>
            </a:extLst>
          </p:cNvPr>
          <p:cNvSpPr/>
          <p:nvPr/>
        </p:nvSpPr>
        <p:spPr>
          <a:xfrm>
            <a:off x="828256" y="4106458"/>
            <a:ext cx="730268" cy="730268"/>
          </a:xfrm>
          <a:custGeom>
            <a:avLst/>
            <a:gdLst/>
            <a:ahLst/>
            <a:cxnLst/>
            <a:rect l="l" t="t" r="r" b="b"/>
            <a:pathLst>
              <a:path w="730268" h="730268">
                <a:moveTo>
                  <a:pt x="0" y="0"/>
                </a:moveTo>
                <a:lnTo>
                  <a:pt x="730269" y="0"/>
                </a:lnTo>
                <a:lnTo>
                  <a:pt x="730269" y="730268"/>
                </a:lnTo>
                <a:lnTo>
                  <a:pt x="0" y="7302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0">
            <a:extLst>
              <a:ext uri="{FF2B5EF4-FFF2-40B4-BE49-F238E27FC236}">
                <a16:creationId xmlns:a16="http://schemas.microsoft.com/office/drawing/2014/main" id="{56609E03-EB2B-79B7-A49C-B9C2AE8214D2}"/>
              </a:ext>
            </a:extLst>
          </p:cNvPr>
          <p:cNvSpPr/>
          <p:nvPr/>
        </p:nvSpPr>
        <p:spPr>
          <a:xfrm>
            <a:off x="828256" y="5246796"/>
            <a:ext cx="730268" cy="730268"/>
          </a:xfrm>
          <a:custGeom>
            <a:avLst/>
            <a:gdLst/>
            <a:ahLst/>
            <a:cxnLst/>
            <a:rect l="l" t="t" r="r" b="b"/>
            <a:pathLst>
              <a:path w="730268" h="730268">
                <a:moveTo>
                  <a:pt x="0" y="0"/>
                </a:moveTo>
                <a:lnTo>
                  <a:pt x="730268" y="0"/>
                </a:lnTo>
                <a:lnTo>
                  <a:pt x="730268" y="730268"/>
                </a:lnTo>
                <a:lnTo>
                  <a:pt x="0" y="730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1">
            <a:extLst>
              <a:ext uri="{FF2B5EF4-FFF2-40B4-BE49-F238E27FC236}">
                <a16:creationId xmlns:a16="http://schemas.microsoft.com/office/drawing/2014/main" id="{821E4527-CD54-F5ED-E811-977D1906554B}"/>
              </a:ext>
            </a:extLst>
          </p:cNvPr>
          <p:cNvSpPr/>
          <p:nvPr/>
        </p:nvSpPr>
        <p:spPr>
          <a:xfrm>
            <a:off x="896348" y="6488108"/>
            <a:ext cx="730268" cy="730268"/>
          </a:xfrm>
          <a:custGeom>
            <a:avLst/>
            <a:gdLst/>
            <a:ahLst/>
            <a:cxnLst/>
            <a:rect l="l" t="t" r="r" b="b"/>
            <a:pathLst>
              <a:path w="730268" h="730268">
                <a:moveTo>
                  <a:pt x="0" y="0"/>
                </a:moveTo>
                <a:lnTo>
                  <a:pt x="730268" y="0"/>
                </a:lnTo>
                <a:lnTo>
                  <a:pt x="730268" y="730268"/>
                </a:lnTo>
                <a:lnTo>
                  <a:pt x="0" y="7302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12972" y="2375767"/>
            <a:ext cx="5820396" cy="7583578"/>
          </a:xfrm>
          <a:custGeom>
            <a:avLst/>
            <a:gdLst/>
            <a:ahLst/>
            <a:cxnLst/>
            <a:rect l="l" t="t" r="r" b="b"/>
            <a:pathLst>
              <a:path w="5820396" h="7583578">
                <a:moveTo>
                  <a:pt x="0" y="0"/>
                </a:moveTo>
                <a:lnTo>
                  <a:pt x="5820396" y="0"/>
                </a:lnTo>
                <a:lnTo>
                  <a:pt x="5820396" y="7583578"/>
                </a:lnTo>
                <a:lnTo>
                  <a:pt x="0" y="758357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50937" y="2812090"/>
            <a:ext cx="9299786" cy="4957576"/>
          </a:xfrm>
          <a:prstGeom prst="rect">
            <a:avLst/>
          </a:prstGeom>
        </p:spPr>
        <p:txBody>
          <a:bodyPr lIns="0" tIns="0" rIns="0" bIns="0" rtlCol="0" anchor="t">
            <a:spAutoFit/>
          </a:bodyPr>
          <a:lstStyle/>
          <a:p>
            <a:pPr algn="l">
              <a:lnSpc>
                <a:spcPts val="3864"/>
              </a:lnSpc>
            </a:pPr>
            <a:r>
              <a:rPr lang="en-US" sz="2400" spc="-69">
                <a:solidFill>
                  <a:srgbClr val="000000"/>
                </a:solidFill>
                <a:latin typeface="Open Sans 1"/>
                <a:ea typeface="Open Sans 1"/>
                <a:cs typeface="Open Sans 1"/>
                <a:sym typeface="Open Sans 1"/>
              </a:rPr>
              <a:t>When invoicing against a Purchase Order (PO), the vendor is required to complete the </a:t>
            </a:r>
            <a:r>
              <a:rPr lang="en-US" sz="2400" u="sng" spc="-69">
                <a:solidFill>
                  <a:srgbClr val="00B140"/>
                </a:solidFill>
                <a:latin typeface="Open Sans 1"/>
                <a:ea typeface="Open Sans 1"/>
                <a:cs typeface="Open Sans 1"/>
                <a:sym typeface="Open Sans 1"/>
                <a:hlinkClick r:id="rId3" tooltip="https://www.marshall.edu/murc/files/MURC-Service-Agreement-Template-Fillable.pdf"/>
              </a:rPr>
              <a:t>MURC Service Agreement Invoice</a:t>
            </a:r>
            <a:r>
              <a:rPr lang="en-US" sz="2400" spc="-69">
                <a:solidFill>
                  <a:srgbClr val="000000"/>
                </a:solidFill>
                <a:latin typeface="Open Sans 1"/>
                <a:ea typeface="Open Sans 1"/>
                <a:cs typeface="Open Sans 1"/>
                <a:sym typeface="Open Sans 1"/>
              </a:rPr>
              <a:t> to ensure all relevant information is properly recorded and that the invoicing aligns with the terms of the service agreement. </a:t>
            </a:r>
          </a:p>
          <a:p>
            <a:pPr algn="l">
              <a:lnSpc>
                <a:spcPts val="3864"/>
              </a:lnSpc>
            </a:pPr>
            <a:endParaRPr lang="en-US" sz="2400" spc="-69">
              <a:solidFill>
                <a:srgbClr val="000000"/>
              </a:solidFill>
              <a:latin typeface="Open Sans 1" panose="020B0604020202020204" charset="0"/>
              <a:ea typeface="Open Sans 1" panose="020B0604020202020204" charset="0"/>
              <a:cs typeface="Open Sans 1" panose="020B0604020202020204" charset="0"/>
              <a:sym typeface="Open Sans 1"/>
            </a:endParaRPr>
          </a:p>
          <a:p>
            <a:pPr algn="l">
              <a:lnSpc>
                <a:spcPts val="3864"/>
              </a:lnSpc>
            </a:pPr>
            <a:r>
              <a:rPr lang="en-US" sz="2400" spc="-69">
                <a:solidFill>
                  <a:srgbClr val="000000"/>
                </a:solidFill>
                <a:latin typeface="Open Sans 1" panose="020B0604020202020204" charset="0"/>
                <a:ea typeface="Open Sans 1" panose="020B0604020202020204" charset="0"/>
                <a:cs typeface="Open Sans 1" panose="020B0604020202020204" charset="0"/>
                <a:sym typeface="Open Sans 1"/>
              </a:rPr>
              <a:t>It is okay if the vendor attaches their own invoice, but they must use the MURC Invoice. This document must be completed by the vendor.</a:t>
            </a:r>
          </a:p>
          <a:p>
            <a:pPr algn="l">
              <a:lnSpc>
                <a:spcPts val="3864"/>
              </a:lnSpc>
            </a:pPr>
            <a:endParaRPr lang="en-US" sz="2400" spc="-69">
              <a:solidFill>
                <a:srgbClr val="000000"/>
              </a:solidFill>
              <a:latin typeface="Open Sans 1" panose="020B0604020202020204" charset="0"/>
              <a:ea typeface="Open Sans 1" panose="020B0604020202020204" charset="0"/>
              <a:cs typeface="Open Sans 1" panose="020B0604020202020204" charset="0"/>
              <a:sym typeface="Open Sans 1"/>
            </a:endParaRPr>
          </a:p>
          <a:p>
            <a:pPr algn="l">
              <a:lnSpc>
                <a:spcPts val="3864"/>
              </a:lnSpc>
            </a:pPr>
            <a:r>
              <a:rPr lang="en-US" sz="2400" spc="-69">
                <a:solidFill>
                  <a:srgbClr val="000000"/>
                </a:solidFill>
                <a:latin typeface="Open Sans 1"/>
                <a:ea typeface="Open Sans 1"/>
                <a:cs typeface="Open Sans 1"/>
                <a:sym typeface="Open Sans 1"/>
              </a:rPr>
              <a:t>Note: Vendors who use their own agreements, e.g. a company, may use their own invoicing template. </a:t>
            </a:r>
            <a:endParaRPr lang="en-US" sz="2400" spc="-69">
              <a:solidFill>
                <a:srgbClr val="000000"/>
              </a:solidFill>
              <a:latin typeface="Open Sans 1"/>
              <a:ea typeface="Open Sans 1"/>
              <a:cs typeface="Open Sans 1"/>
            </a:endParaRPr>
          </a:p>
        </p:txBody>
      </p:sp>
      <p:sp>
        <p:nvSpPr>
          <p:cNvPr id="4" name="AutoShape 4"/>
          <p:cNvSpPr/>
          <p:nvPr/>
        </p:nvSpPr>
        <p:spPr>
          <a:xfrm>
            <a:off x="0" y="0"/>
            <a:ext cx="18288000" cy="1984917"/>
          </a:xfrm>
          <a:prstGeom prst="rect">
            <a:avLst/>
          </a:prstGeom>
          <a:solidFill>
            <a:srgbClr val="04AC56"/>
          </a:solidFill>
        </p:spPr>
        <p:txBody>
          <a:bodyPr/>
          <a:lstStyle/>
          <a:p>
            <a:endParaRPr lang="en-US"/>
          </a:p>
        </p:txBody>
      </p:sp>
      <p:sp>
        <p:nvSpPr>
          <p:cNvPr id="5" name="Freeform 5"/>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650937" y="724023"/>
            <a:ext cx="10453821" cy="742705"/>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MURC Service Agreement Invoice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A636F-C6F4-4534-B03A-AD8CDC43636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6E90A4C-472E-E740-E34E-391B8D83E36C}"/>
              </a:ext>
            </a:extLst>
          </p:cNvPr>
          <p:cNvSpPr txBox="1"/>
          <p:nvPr/>
        </p:nvSpPr>
        <p:spPr>
          <a:xfrm>
            <a:off x="304800" y="2323281"/>
            <a:ext cx="8743666" cy="7425110"/>
          </a:xfrm>
          <a:prstGeom prst="rect">
            <a:avLst/>
          </a:prstGeom>
        </p:spPr>
        <p:txBody>
          <a:bodyPr wrap="square" lIns="0" tIns="0" rIns="0" bIns="0" rtlCol="0" anchor="t">
            <a:spAutoFit/>
          </a:bodyPr>
          <a:lstStyle/>
          <a:p>
            <a:pPr indent="-208914"/>
            <a:r>
              <a:rPr lang="en-US" sz="2000" b="1">
                <a:solidFill>
                  <a:srgbClr val="000000"/>
                </a:solidFill>
                <a:latin typeface="Open Sans 1" panose="020B0604020202020204" charset="0"/>
                <a:ea typeface="Open Sans 1" panose="020B0604020202020204" charset="0"/>
                <a:cs typeface="Open Sans 1" panose="020B0604020202020204" charset="0"/>
                <a:sym typeface="Open Sans 1"/>
              </a:rPr>
              <a:t>Every Invoice must include the following</a:t>
            </a:r>
            <a:r>
              <a:rPr lang="en-US" sz="2000">
                <a:solidFill>
                  <a:srgbClr val="000000"/>
                </a:solidFill>
                <a:latin typeface="Open Sans 1" panose="020B0604020202020204" charset="0"/>
                <a:ea typeface="Open Sans 1" panose="020B0604020202020204" charset="0"/>
                <a:cs typeface="Open Sans 1" panose="020B0604020202020204" charset="0"/>
                <a:sym typeface="Open Sans 1"/>
              </a:rPr>
              <a:t>:</a:t>
            </a:r>
          </a:p>
          <a:p>
            <a:pPr marL="248286" lvl="1"/>
            <a:endParaRPr lang="en-US" sz="2000">
              <a:solidFill>
                <a:srgbClr val="000000"/>
              </a:solidFill>
              <a:latin typeface="Open Sans 1" panose="020B0604020202020204" charset="0"/>
              <a:ea typeface="Open Sans 1" panose="020B0604020202020204" charset="0"/>
              <a:cs typeface="Open Sans 1" panose="020B0604020202020204" charset="0"/>
              <a:sym typeface="Open Sans 1"/>
            </a:endParaRPr>
          </a:p>
          <a:p>
            <a:pPr indent="-208914"/>
            <a:r>
              <a:rPr lang="en-US" sz="2000" b="1">
                <a:solidFill>
                  <a:srgbClr val="145F1F"/>
                </a:solidFill>
                <a:latin typeface="Open Sans 1" panose="020B0604020202020204" charset="0"/>
                <a:ea typeface="Open Sans 1" panose="020B0604020202020204" charset="0"/>
                <a:cs typeface="Open Sans 1" panose="020B0604020202020204" charset="0"/>
                <a:sym typeface="Open Sans 1"/>
              </a:rPr>
              <a:t>Agreement number</a:t>
            </a:r>
          </a:p>
          <a:p>
            <a:pPr marL="953771" lvl="2" indent="-248285">
              <a:buFont typeface="Arial"/>
              <a:buChar char="•"/>
            </a:pPr>
            <a:r>
              <a:rPr lang="en-US" sz="2000">
                <a:solidFill>
                  <a:srgbClr val="000000"/>
                </a:solidFill>
                <a:latin typeface="Open Sans 1" panose="020B0604020202020204" charset="0"/>
                <a:ea typeface="Open Sans 1" panose="020B0604020202020204" charset="0"/>
                <a:cs typeface="Open Sans 1" panose="020B0604020202020204" charset="0"/>
                <a:sym typeface="Open Sans 1"/>
              </a:rPr>
              <a:t>RC-P# or P#-Found on the final PO/fully executed service agreement</a:t>
            </a:r>
          </a:p>
          <a:p>
            <a:pPr marL="705486" lvl="2"/>
            <a:endParaRPr lang="en-US" sz="2000">
              <a:solidFill>
                <a:srgbClr val="000000"/>
              </a:solidFill>
              <a:latin typeface="Open Sans 1" panose="020B0604020202020204" charset="0"/>
              <a:ea typeface="Open Sans 1" panose="020B0604020202020204" charset="0"/>
              <a:cs typeface="Open Sans 1" panose="020B0604020202020204" charset="0"/>
              <a:sym typeface="Open Sans 1"/>
            </a:endParaRPr>
          </a:p>
          <a:p>
            <a:pPr indent="-208914"/>
            <a:r>
              <a:rPr lang="en-US" sz="2000" b="1">
                <a:solidFill>
                  <a:srgbClr val="145F1F"/>
                </a:solidFill>
                <a:latin typeface="Open Sans 1" panose="020B0604020202020204" charset="0"/>
                <a:ea typeface="Open Sans 1" panose="020B0604020202020204" charset="0"/>
                <a:cs typeface="Open Sans 1" panose="020B0604020202020204" charset="0"/>
                <a:sym typeface="Open Sans 1"/>
              </a:rPr>
              <a:t>Vendor Information</a:t>
            </a:r>
          </a:p>
          <a:p>
            <a:pPr marL="953771" lvl="2" indent="-248285">
              <a:buFont typeface="Arial"/>
              <a:buChar char="•"/>
            </a:pPr>
            <a:r>
              <a:rPr lang="en-US" sz="2000">
                <a:solidFill>
                  <a:srgbClr val="000000"/>
                </a:solidFill>
                <a:latin typeface="Open Sans 1" panose="020B0604020202020204" charset="0"/>
                <a:ea typeface="Open Sans 1" panose="020B0604020202020204" charset="0"/>
                <a:cs typeface="Open Sans 1" panose="020B0604020202020204" charset="0"/>
                <a:sym typeface="Open Sans 1"/>
              </a:rPr>
              <a:t>Name </a:t>
            </a:r>
          </a:p>
          <a:p>
            <a:pPr marL="953771" lvl="2" indent="-248285">
              <a:buFont typeface="Arial"/>
              <a:buChar char="•"/>
            </a:pPr>
            <a:r>
              <a:rPr lang="en-US" sz="2000">
                <a:solidFill>
                  <a:srgbClr val="000000"/>
                </a:solidFill>
                <a:latin typeface="Open Sans 1" panose="020B0604020202020204" charset="0"/>
                <a:ea typeface="Open Sans 1" panose="020B0604020202020204" charset="0"/>
                <a:cs typeface="Open Sans 1" panose="020B0604020202020204" charset="0"/>
                <a:sym typeface="Open Sans 1"/>
              </a:rPr>
              <a:t>Contact Information</a:t>
            </a:r>
          </a:p>
          <a:p>
            <a:pPr marL="953771" lvl="2" indent="-248285">
              <a:buFont typeface="Arial"/>
              <a:buChar char="•"/>
            </a:pPr>
            <a:r>
              <a:rPr lang="en-US" sz="2000">
                <a:solidFill>
                  <a:srgbClr val="000000"/>
                </a:solidFill>
                <a:latin typeface="Open Sans 1" panose="020B0604020202020204" charset="0"/>
                <a:ea typeface="Open Sans 1" panose="020B0604020202020204" charset="0"/>
                <a:cs typeface="Open Sans 1" panose="020B0604020202020204" charset="0"/>
                <a:sym typeface="Open Sans 1"/>
              </a:rPr>
              <a:t>Dates of service=Dates covered by this invoice</a:t>
            </a:r>
          </a:p>
          <a:p>
            <a:pPr marL="953771" lvl="2" indent="-248285">
              <a:buFont typeface="Arial"/>
              <a:buChar char="•"/>
            </a:pPr>
            <a:r>
              <a:rPr lang="en-US" sz="2000">
                <a:solidFill>
                  <a:srgbClr val="000000"/>
                </a:solidFill>
                <a:latin typeface="Open Sans 1" panose="020B0604020202020204" charset="0"/>
                <a:ea typeface="Open Sans 1" panose="020B0604020202020204" charset="0"/>
                <a:cs typeface="Open Sans 1" panose="020B0604020202020204" charset="0"/>
                <a:sym typeface="Open Sans 1"/>
              </a:rPr>
              <a:t>Rate of pay=terms of pay outlined on agreement (amount per hour, </a:t>
            </a:r>
            <a:r>
              <a:rPr lang="en-US" sz="2000" err="1">
                <a:solidFill>
                  <a:srgbClr val="000000"/>
                </a:solidFill>
                <a:latin typeface="Open Sans 1" panose="020B0604020202020204" charset="0"/>
                <a:ea typeface="Open Sans 1" panose="020B0604020202020204" charset="0"/>
                <a:cs typeface="Open Sans 1" panose="020B0604020202020204" charset="0"/>
                <a:sym typeface="Open Sans 1"/>
              </a:rPr>
              <a:t>etc</a:t>
            </a:r>
            <a:r>
              <a:rPr lang="en-US" sz="2000">
                <a:solidFill>
                  <a:srgbClr val="000000"/>
                </a:solidFill>
                <a:latin typeface="Open Sans 1" panose="020B0604020202020204" charset="0"/>
                <a:ea typeface="Open Sans 1" panose="020B0604020202020204" charset="0"/>
                <a:cs typeface="Open Sans 1" panose="020B0604020202020204" charset="0"/>
                <a:sym typeface="Open Sans 1"/>
              </a:rPr>
              <a:t>…)</a:t>
            </a:r>
          </a:p>
          <a:p>
            <a:pPr marL="953771" lvl="2" indent="-248285">
              <a:buFont typeface="Arial"/>
              <a:buChar char="•"/>
            </a:pPr>
            <a:endParaRPr lang="en-US" sz="2000">
              <a:solidFill>
                <a:srgbClr val="000000"/>
              </a:solidFill>
              <a:latin typeface="Open Sans 1" panose="020B0604020202020204" charset="0"/>
              <a:ea typeface="Open Sans 1" panose="020B0604020202020204" charset="0"/>
              <a:cs typeface="Open Sans 1" panose="020B0604020202020204" charset="0"/>
              <a:sym typeface="Open Sans 1"/>
            </a:endParaRPr>
          </a:p>
          <a:p>
            <a:pPr indent="-208914"/>
            <a:r>
              <a:rPr lang="en-US" sz="2000" b="1">
                <a:solidFill>
                  <a:srgbClr val="145F1F"/>
                </a:solidFill>
                <a:latin typeface="Open Sans 1" panose="020B0604020202020204" charset="0"/>
                <a:ea typeface="Open Sans 1" panose="020B0604020202020204" charset="0"/>
                <a:cs typeface="Open Sans 1" panose="020B0604020202020204" charset="0"/>
                <a:sym typeface="Open Sans 1"/>
              </a:rPr>
              <a:t>MURC Information</a:t>
            </a:r>
          </a:p>
          <a:p>
            <a:pPr marL="953771" lvl="2" indent="-248285">
              <a:buFont typeface="Arial"/>
              <a:buChar char="•"/>
            </a:pPr>
            <a:r>
              <a:rPr lang="en-US" sz="2000">
                <a:solidFill>
                  <a:srgbClr val="000000"/>
                </a:solidFill>
                <a:latin typeface="Open Sans 1" panose="020B0604020202020204" charset="0"/>
                <a:ea typeface="Open Sans 1" panose="020B0604020202020204" charset="0"/>
                <a:cs typeface="Open Sans 1" panose="020B0604020202020204" charset="0"/>
                <a:sym typeface="Open Sans 1"/>
              </a:rPr>
              <a:t>This will be updated to Department Information</a:t>
            </a:r>
          </a:p>
          <a:p>
            <a:pPr marL="953771" lvl="2" indent="-248285">
              <a:buFont typeface="Arial"/>
              <a:buChar char="•"/>
            </a:pPr>
            <a:r>
              <a:rPr lang="en-US" sz="2000">
                <a:solidFill>
                  <a:srgbClr val="000000"/>
                </a:solidFill>
                <a:latin typeface="Open Sans 1" panose="020B0604020202020204" charset="0"/>
                <a:ea typeface="Open Sans 1" panose="020B0604020202020204" charset="0"/>
                <a:cs typeface="Open Sans 1" panose="020B0604020202020204" charset="0"/>
                <a:sym typeface="Open Sans 1"/>
              </a:rPr>
              <a:t>Agreement POP=Period of Performance=</a:t>
            </a:r>
          </a:p>
          <a:p>
            <a:pPr marL="705486" lvl="2"/>
            <a:r>
              <a:rPr lang="en-US" sz="2000">
                <a:solidFill>
                  <a:srgbClr val="000000"/>
                </a:solidFill>
                <a:latin typeface="Open Sans 1" panose="020B0604020202020204" charset="0"/>
                <a:ea typeface="Open Sans 1" panose="020B0604020202020204" charset="0"/>
                <a:cs typeface="Open Sans 1" panose="020B0604020202020204" charset="0"/>
                <a:sym typeface="Open Sans 1"/>
              </a:rPr>
              <a:t>	Total agreement period</a:t>
            </a:r>
          </a:p>
          <a:p>
            <a:pPr marL="953771" lvl="2" indent="-248285">
              <a:buFont typeface="Arial"/>
              <a:buChar char="•"/>
            </a:pPr>
            <a:r>
              <a:rPr lang="en-US" sz="2000">
                <a:solidFill>
                  <a:srgbClr val="000000"/>
                </a:solidFill>
                <a:latin typeface="Open Sans 1" panose="020B0604020202020204" charset="0"/>
                <a:ea typeface="Open Sans 1" panose="020B0604020202020204" charset="0"/>
                <a:cs typeface="Open Sans 1" panose="020B0604020202020204" charset="0"/>
                <a:sym typeface="Open Sans 1"/>
              </a:rPr>
              <a:t>Agreement Amount=Total Agreement Amount</a:t>
            </a:r>
          </a:p>
          <a:p>
            <a:pPr marL="953771" lvl="2" indent="-248285">
              <a:buFont typeface="Arial"/>
              <a:buChar char="•"/>
            </a:pPr>
            <a:endParaRPr lang="en-US" sz="2000">
              <a:solidFill>
                <a:srgbClr val="000000"/>
              </a:solidFill>
              <a:latin typeface="Open Sans 1" panose="020B0604020202020204" charset="0"/>
              <a:ea typeface="Open Sans 1" panose="020B0604020202020204" charset="0"/>
              <a:cs typeface="Open Sans 1" panose="020B0604020202020204" charset="0"/>
              <a:sym typeface="Open Sans 1"/>
            </a:endParaRPr>
          </a:p>
          <a:p>
            <a:pPr indent="-208914"/>
            <a:r>
              <a:rPr lang="en-US" sz="2000" b="1">
                <a:solidFill>
                  <a:srgbClr val="145F1F"/>
                </a:solidFill>
                <a:latin typeface="Open Sans 1" panose="020B0604020202020204" charset="0"/>
                <a:ea typeface="Open Sans 1" panose="020B0604020202020204" charset="0"/>
                <a:cs typeface="Open Sans 1" panose="020B0604020202020204" charset="0"/>
                <a:sym typeface="Open Sans 1"/>
              </a:rPr>
              <a:t>Invoice Details</a:t>
            </a:r>
          </a:p>
          <a:p>
            <a:pPr marL="953771" lvl="2" indent="-248285">
              <a:buFont typeface="Arial"/>
              <a:buChar char="•"/>
            </a:pPr>
            <a:r>
              <a:rPr lang="en-US" sz="2000">
                <a:solidFill>
                  <a:srgbClr val="000000"/>
                </a:solidFill>
                <a:latin typeface="Open Sans 1" panose="020B0604020202020204" charset="0"/>
                <a:ea typeface="Open Sans 1" panose="020B0604020202020204" charset="0"/>
                <a:cs typeface="Open Sans 1" panose="020B0604020202020204" charset="0"/>
                <a:sym typeface="Open Sans 1"/>
              </a:rPr>
              <a:t>Unique Invoice number-Vendor creates</a:t>
            </a:r>
          </a:p>
          <a:p>
            <a:pPr marL="953771" lvl="2" indent="-248285">
              <a:buFont typeface="Arial"/>
              <a:buChar char="•"/>
            </a:pPr>
            <a:r>
              <a:rPr lang="en-US" sz="2000">
                <a:solidFill>
                  <a:srgbClr val="000000"/>
                </a:solidFill>
                <a:latin typeface="Open Sans 1" panose="020B0604020202020204" charset="0"/>
                <a:ea typeface="Open Sans 1" panose="020B0604020202020204" charset="0"/>
                <a:cs typeface="Open Sans 1" panose="020B0604020202020204" charset="0"/>
                <a:sym typeface="Open Sans 1"/>
              </a:rPr>
              <a:t>Invoice Date</a:t>
            </a:r>
          </a:p>
          <a:p>
            <a:pPr marL="953771" lvl="2" indent="-248285">
              <a:buFont typeface="Arial"/>
              <a:buChar char="•"/>
            </a:pPr>
            <a:r>
              <a:rPr lang="en-US" sz="2000">
                <a:solidFill>
                  <a:srgbClr val="000000"/>
                </a:solidFill>
                <a:latin typeface="Open Sans 1" panose="020B0604020202020204" charset="0"/>
                <a:ea typeface="Open Sans 1" panose="020B0604020202020204" charset="0"/>
                <a:cs typeface="Open Sans 1" panose="020B0604020202020204" charset="0"/>
                <a:sym typeface="Open Sans 1"/>
              </a:rPr>
              <a:t>Final? Yes or no box must be checked</a:t>
            </a:r>
          </a:p>
          <a:p>
            <a:pPr marL="1410971" lvl="3" indent="-248285">
              <a:lnSpc>
                <a:spcPts val="2668"/>
              </a:lnSpc>
              <a:buFont typeface="Arial"/>
              <a:buChar char="•"/>
            </a:pPr>
            <a:endParaRPr lang="en-US" sz="2300">
              <a:solidFill>
                <a:srgbClr val="000000"/>
              </a:solidFill>
              <a:latin typeface="Open Sans 1"/>
              <a:ea typeface="Open Sans 1"/>
              <a:cs typeface="Open Sans 1"/>
              <a:sym typeface="Open Sans 1"/>
            </a:endParaRPr>
          </a:p>
        </p:txBody>
      </p:sp>
      <p:sp>
        <p:nvSpPr>
          <p:cNvPr id="12" name="AutoShape 12">
            <a:extLst>
              <a:ext uri="{FF2B5EF4-FFF2-40B4-BE49-F238E27FC236}">
                <a16:creationId xmlns:a16="http://schemas.microsoft.com/office/drawing/2014/main" id="{3FCA3791-C560-51E4-7981-FF6DAE216964}"/>
              </a:ext>
            </a:extLst>
          </p:cNvPr>
          <p:cNvSpPr/>
          <p:nvPr/>
        </p:nvSpPr>
        <p:spPr>
          <a:xfrm>
            <a:off x="0" y="0"/>
            <a:ext cx="18288000" cy="1984917"/>
          </a:xfrm>
          <a:prstGeom prst="rect">
            <a:avLst/>
          </a:prstGeom>
          <a:solidFill>
            <a:srgbClr val="04AC56"/>
          </a:solidFill>
        </p:spPr>
        <p:txBody>
          <a:bodyPr/>
          <a:lstStyle/>
          <a:p>
            <a:endParaRPr lang="en-US"/>
          </a:p>
        </p:txBody>
      </p:sp>
      <p:sp>
        <p:nvSpPr>
          <p:cNvPr id="13" name="Freeform 13">
            <a:extLst>
              <a:ext uri="{FF2B5EF4-FFF2-40B4-BE49-F238E27FC236}">
                <a16:creationId xmlns:a16="http://schemas.microsoft.com/office/drawing/2014/main" id="{15FD8BE9-1896-AFA1-D67A-502C1834527A}"/>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3"/>
            <a:stretch>
              <a:fillRect/>
            </a:stretch>
          </a:blipFill>
        </p:spPr>
        <p:txBody>
          <a:bodyPr/>
          <a:lstStyle/>
          <a:p>
            <a:endParaRPr lang="en-US"/>
          </a:p>
        </p:txBody>
      </p:sp>
      <p:sp>
        <p:nvSpPr>
          <p:cNvPr id="14" name="TextBox 14">
            <a:extLst>
              <a:ext uri="{FF2B5EF4-FFF2-40B4-BE49-F238E27FC236}">
                <a16:creationId xmlns:a16="http://schemas.microsoft.com/office/drawing/2014/main" id="{12D0A459-0EEB-45F9-C4A5-7696161D7E4F}"/>
              </a:ext>
            </a:extLst>
          </p:cNvPr>
          <p:cNvSpPr txBox="1"/>
          <p:nvPr/>
        </p:nvSpPr>
        <p:spPr>
          <a:xfrm>
            <a:off x="650937" y="724023"/>
            <a:ext cx="13341987" cy="704167"/>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Required Invoice Information</a:t>
            </a:r>
          </a:p>
        </p:txBody>
      </p:sp>
      <p:pic>
        <p:nvPicPr>
          <p:cNvPr id="17" name="Picture 16">
            <a:extLst>
              <a:ext uri="{FF2B5EF4-FFF2-40B4-BE49-F238E27FC236}">
                <a16:creationId xmlns:a16="http://schemas.microsoft.com/office/drawing/2014/main" id="{0C1EC371-7694-5D47-7B73-F048D4080F6F}"/>
              </a:ext>
            </a:extLst>
          </p:cNvPr>
          <p:cNvPicPr>
            <a:picLocks noChangeAspect="1"/>
          </p:cNvPicPr>
          <p:nvPr/>
        </p:nvPicPr>
        <p:blipFill>
          <a:blip r:embed="rId4"/>
          <a:stretch>
            <a:fillRect/>
          </a:stretch>
        </p:blipFill>
        <p:spPr>
          <a:xfrm>
            <a:off x="9433476" y="2708940"/>
            <a:ext cx="8197813" cy="5384182"/>
          </a:xfrm>
          <a:prstGeom prst="rect">
            <a:avLst/>
          </a:prstGeom>
        </p:spPr>
      </p:pic>
    </p:spTree>
    <p:extLst>
      <p:ext uri="{BB962C8B-B14F-4D97-AF65-F5344CB8AC3E}">
        <p14:creationId xmlns:p14="http://schemas.microsoft.com/office/powerpoint/2010/main" val="671593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62400" y="5448300"/>
            <a:ext cx="3024002" cy="2860704"/>
            <a:chOff x="0" y="0"/>
            <a:chExt cx="886490" cy="838619"/>
          </a:xfrm>
        </p:grpSpPr>
        <p:sp>
          <p:nvSpPr>
            <p:cNvPr id="3" name="Freeform 3"/>
            <p:cNvSpPr/>
            <p:nvPr/>
          </p:nvSpPr>
          <p:spPr>
            <a:xfrm>
              <a:off x="0" y="0"/>
              <a:ext cx="886490" cy="838618"/>
            </a:xfrm>
            <a:custGeom>
              <a:avLst/>
              <a:gdLst/>
              <a:ahLst/>
              <a:cxnLst/>
              <a:rect l="l" t="t" r="r" b="b"/>
              <a:pathLst>
                <a:path w="886490" h="838618">
                  <a:moveTo>
                    <a:pt x="79365" y="0"/>
                  </a:moveTo>
                  <a:lnTo>
                    <a:pt x="807125" y="0"/>
                  </a:lnTo>
                  <a:cubicBezTo>
                    <a:pt x="828174" y="0"/>
                    <a:pt x="848360" y="8362"/>
                    <a:pt x="863244" y="23245"/>
                  </a:cubicBezTo>
                  <a:cubicBezTo>
                    <a:pt x="878128" y="38129"/>
                    <a:pt x="886490" y="58316"/>
                    <a:pt x="886490" y="79365"/>
                  </a:cubicBezTo>
                  <a:lnTo>
                    <a:pt x="886490" y="759254"/>
                  </a:lnTo>
                  <a:cubicBezTo>
                    <a:pt x="886490" y="803086"/>
                    <a:pt x="850957" y="838618"/>
                    <a:pt x="807125" y="838618"/>
                  </a:cubicBezTo>
                  <a:lnTo>
                    <a:pt x="79365" y="838618"/>
                  </a:lnTo>
                  <a:cubicBezTo>
                    <a:pt x="58316" y="838618"/>
                    <a:pt x="38129" y="830257"/>
                    <a:pt x="23245" y="815373"/>
                  </a:cubicBezTo>
                  <a:cubicBezTo>
                    <a:pt x="8362" y="800489"/>
                    <a:pt x="0" y="780302"/>
                    <a:pt x="0" y="759254"/>
                  </a:cubicBezTo>
                  <a:lnTo>
                    <a:pt x="0" y="79365"/>
                  </a:lnTo>
                  <a:cubicBezTo>
                    <a:pt x="0" y="58316"/>
                    <a:pt x="8362" y="38129"/>
                    <a:pt x="23245" y="23245"/>
                  </a:cubicBezTo>
                  <a:cubicBezTo>
                    <a:pt x="38129" y="8362"/>
                    <a:pt x="58316" y="0"/>
                    <a:pt x="79365" y="0"/>
                  </a:cubicBezTo>
                  <a:close/>
                </a:path>
              </a:pathLst>
            </a:custGeom>
            <a:solidFill>
              <a:srgbClr val="333132"/>
            </a:solidFill>
          </p:spPr>
          <p:txBody>
            <a:bodyPr/>
            <a:lstStyle/>
            <a:p>
              <a:endParaRPr lang="en-US"/>
            </a:p>
          </p:txBody>
        </p:sp>
        <p:sp>
          <p:nvSpPr>
            <p:cNvPr id="4" name="TextBox 4"/>
            <p:cNvSpPr txBox="1"/>
            <p:nvPr/>
          </p:nvSpPr>
          <p:spPr>
            <a:xfrm>
              <a:off x="0" y="-76200"/>
              <a:ext cx="886490" cy="914819"/>
            </a:xfrm>
            <a:prstGeom prst="rect">
              <a:avLst/>
            </a:prstGeom>
          </p:spPr>
          <p:txBody>
            <a:bodyPr lIns="51955" tIns="51955" rIns="51955" bIns="51955" rtlCol="0" anchor="ctr"/>
            <a:lstStyle/>
            <a:p>
              <a:pPr algn="ctr">
                <a:lnSpc>
                  <a:spcPts val="3033"/>
                </a:lnSpc>
              </a:pPr>
              <a:endParaRPr/>
            </a:p>
          </p:txBody>
        </p:sp>
      </p:grpSp>
      <p:grpSp>
        <p:nvGrpSpPr>
          <p:cNvPr id="5" name="Group 5"/>
          <p:cNvGrpSpPr/>
          <p:nvPr/>
        </p:nvGrpSpPr>
        <p:grpSpPr>
          <a:xfrm>
            <a:off x="3929362" y="3273378"/>
            <a:ext cx="3057040" cy="3098793"/>
            <a:chOff x="0" y="0"/>
            <a:chExt cx="6264440" cy="6350000"/>
          </a:xfrm>
        </p:grpSpPr>
        <p:sp>
          <p:nvSpPr>
            <p:cNvPr id="6" name="Freeform 6"/>
            <p:cNvSpPr/>
            <p:nvPr/>
          </p:nvSpPr>
          <p:spPr>
            <a:xfrm flipH="1">
              <a:off x="0" y="0"/>
              <a:ext cx="6264440" cy="6351270"/>
            </a:xfrm>
            <a:custGeom>
              <a:avLst/>
              <a:gdLst/>
              <a:ahLst/>
              <a:cxnLst/>
              <a:rect l="l" t="t" r="r" b="b"/>
              <a:pathLst>
                <a:path w="6264440" h="6351270">
                  <a:moveTo>
                    <a:pt x="6264440" y="5955030"/>
                  </a:moveTo>
                  <a:lnTo>
                    <a:pt x="6264440" y="394970"/>
                  </a:lnTo>
                  <a:cubicBezTo>
                    <a:pt x="6264440" y="176530"/>
                    <a:pt x="6090289" y="0"/>
                    <a:pt x="5874792" y="0"/>
                  </a:cubicBezTo>
                  <a:lnTo>
                    <a:pt x="388395" y="0"/>
                  </a:lnTo>
                  <a:cubicBezTo>
                    <a:pt x="174151" y="0"/>
                    <a:pt x="0" y="176530"/>
                    <a:pt x="0" y="394970"/>
                  </a:cubicBezTo>
                  <a:lnTo>
                    <a:pt x="0" y="5956300"/>
                  </a:lnTo>
                  <a:cubicBezTo>
                    <a:pt x="0" y="6174740"/>
                    <a:pt x="174151" y="6351270"/>
                    <a:pt x="389648" y="6351270"/>
                  </a:cubicBezTo>
                  <a:lnTo>
                    <a:pt x="5874792" y="6351270"/>
                  </a:lnTo>
                  <a:cubicBezTo>
                    <a:pt x="6090289" y="6350000"/>
                    <a:pt x="6264440" y="6173470"/>
                    <a:pt x="6264440" y="5955030"/>
                  </a:cubicBezTo>
                  <a:close/>
                </a:path>
              </a:pathLst>
            </a:custGeom>
            <a:blipFill>
              <a:blip r:embed="rId2"/>
              <a:stretch>
                <a:fillRect t="-2119" b="-21172"/>
              </a:stretch>
            </a:blipFill>
          </p:spPr>
          <p:txBody>
            <a:bodyPr/>
            <a:lstStyle/>
            <a:p>
              <a:endParaRPr lang="en-US"/>
            </a:p>
          </p:txBody>
        </p:sp>
      </p:grpSp>
      <p:grpSp>
        <p:nvGrpSpPr>
          <p:cNvPr id="7" name="Group 7"/>
          <p:cNvGrpSpPr/>
          <p:nvPr/>
        </p:nvGrpSpPr>
        <p:grpSpPr>
          <a:xfrm>
            <a:off x="7490937" y="5447565"/>
            <a:ext cx="3024002" cy="2860704"/>
            <a:chOff x="0" y="0"/>
            <a:chExt cx="886490" cy="838619"/>
          </a:xfrm>
        </p:grpSpPr>
        <p:sp>
          <p:nvSpPr>
            <p:cNvPr id="8" name="Freeform 8"/>
            <p:cNvSpPr/>
            <p:nvPr/>
          </p:nvSpPr>
          <p:spPr>
            <a:xfrm>
              <a:off x="0" y="0"/>
              <a:ext cx="886490" cy="838618"/>
            </a:xfrm>
            <a:custGeom>
              <a:avLst/>
              <a:gdLst/>
              <a:ahLst/>
              <a:cxnLst/>
              <a:rect l="l" t="t" r="r" b="b"/>
              <a:pathLst>
                <a:path w="886490" h="838618">
                  <a:moveTo>
                    <a:pt x="79365" y="0"/>
                  </a:moveTo>
                  <a:lnTo>
                    <a:pt x="807125" y="0"/>
                  </a:lnTo>
                  <a:cubicBezTo>
                    <a:pt x="828174" y="0"/>
                    <a:pt x="848360" y="8362"/>
                    <a:pt x="863244" y="23245"/>
                  </a:cubicBezTo>
                  <a:cubicBezTo>
                    <a:pt x="878128" y="38129"/>
                    <a:pt x="886490" y="58316"/>
                    <a:pt x="886490" y="79365"/>
                  </a:cubicBezTo>
                  <a:lnTo>
                    <a:pt x="886490" y="759254"/>
                  </a:lnTo>
                  <a:cubicBezTo>
                    <a:pt x="886490" y="803086"/>
                    <a:pt x="850957" y="838618"/>
                    <a:pt x="807125" y="838618"/>
                  </a:cubicBezTo>
                  <a:lnTo>
                    <a:pt x="79365" y="838618"/>
                  </a:lnTo>
                  <a:cubicBezTo>
                    <a:pt x="58316" y="838618"/>
                    <a:pt x="38129" y="830257"/>
                    <a:pt x="23245" y="815373"/>
                  </a:cubicBezTo>
                  <a:cubicBezTo>
                    <a:pt x="8362" y="800489"/>
                    <a:pt x="0" y="780302"/>
                    <a:pt x="0" y="759254"/>
                  </a:cubicBezTo>
                  <a:lnTo>
                    <a:pt x="0" y="79365"/>
                  </a:lnTo>
                  <a:cubicBezTo>
                    <a:pt x="0" y="58316"/>
                    <a:pt x="8362" y="38129"/>
                    <a:pt x="23245" y="23245"/>
                  </a:cubicBezTo>
                  <a:cubicBezTo>
                    <a:pt x="38129" y="8362"/>
                    <a:pt x="58316" y="0"/>
                    <a:pt x="79365" y="0"/>
                  </a:cubicBezTo>
                  <a:close/>
                </a:path>
              </a:pathLst>
            </a:custGeom>
            <a:solidFill>
              <a:srgbClr val="333132"/>
            </a:solidFill>
          </p:spPr>
          <p:txBody>
            <a:bodyPr/>
            <a:lstStyle/>
            <a:p>
              <a:endParaRPr lang="en-US"/>
            </a:p>
          </p:txBody>
        </p:sp>
        <p:sp>
          <p:nvSpPr>
            <p:cNvPr id="9" name="TextBox 9"/>
            <p:cNvSpPr txBox="1"/>
            <p:nvPr/>
          </p:nvSpPr>
          <p:spPr>
            <a:xfrm>
              <a:off x="0" y="-76200"/>
              <a:ext cx="886490" cy="914819"/>
            </a:xfrm>
            <a:prstGeom prst="rect">
              <a:avLst/>
            </a:prstGeom>
          </p:spPr>
          <p:txBody>
            <a:bodyPr lIns="51955" tIns="51955" rIns="51955" bIns="51955" rtlCol="0" anchor="ctr"/>
            <a:lstStyle/>
            <a:p>
              <a:pPr algn="ctr">
                <a:lnSpc>
                  <a:spcPts val="3033"/>
                </a:lnSpc>
              </a:pPr>
              <a:endParaRPr/>
            </a:p>
          </p:txBody>
        </p:sp>
      </p:grpSp>
      <p:grpSp>
        <p:nvGrpSpPr>
          <p:cNvPr id="10" name="Group 10"/>
          <p:cNvGrpSpPr/>
          <p:nvPr/>
        </p:nvGrpSpPr>
        <p:grpSpPr>
          <a:xfrm>
            <a:off x="7457898" y="3272643"/>
            <a:ext cx="3057040" cy="3098793"/>
            <a:chOff x="0" y="0"/>
            <a:chExt cx="6264440" cy="6350000"/>
          </a:xfrm>
        </p:grpSpPr>
        <p:sp>
          <p:nvSpPr>
            <p:cNvPr id="11" name="Freeform 11"/>
            <p:cNvSpPr/>
            <p:nvPr/>
          </p:nvSpPr>
          <p:spPr>
            <a:xfrm>
              <a:off x="0" y="0"/>
              <a:ext cx="6264440" cy="6351270"/>
            </a:xfrm>
            <a:custGeom>
              <a:avLst/>
              <a:gdLst/>
              <a:ahLst/>
              <a:cxnLst/>
              <a:rect l="l" t="t" r="r" b="b"/>
              <a:pathLst>
                <a:path w="6264440" h="6351270">
                  <a:moveTo>
                    <a:pt x="0" y="5955030"/>
                  </a:moveTo>
                  <a:lnTo>
                    <a:pt x="0" y="394970"/>
                  </a:lnTo>
                  <a:cubicBezTo>
                    <a:pt x="0" y="176530"/>
                    <a:pt x="174151" y="0"/>
                    <a:pt x="389648" y="0"/>
                  </a:cubicBezTo>
                  <a:lnTo>
                    <a:pt x="5876045" y="0"/>
                  </a:lnTo>
                  <a:cubicBezTo>
                    <a:pt x="6090289" y="0"/>
                    <a:pt x="6264440" y="176530"/>
                    <a:pt x="6264440" y="394970"/>
                  </a:cubicBezTo>
                  <a:lnTo>
                    <a:pt x="6264440" y="5956300"/>
                  </a:lnTo>
                  <a:cubicBezTo>
                    <a:pt x="6264440" y="6174740"/>
                    <a:pt x="6090289" y="6351270"/>
                    <a:pt x="5874792" y="6351270"/>
                  </a:cubicBezTo>
                  <a:lnTo>
                    <a:pt x="389648" y="6351270"/>
                  </a:lnTo>
                  <a:cubicBezTo>
                    <a:pt x="174151" y="6350000"/>
                    <a:pt x="0" y="6173470"/>
                    <a:pt x="0" y="5955030"/>
                  </a:cubicBezTo>
                  <a:close/>
                </a:path>
              </a:pathLst>
            </a:custGeom>
            <a:blipFill>
              <a:blip r:embed="rId3"/>
              <a:stretch>
                <a:fillRect t="-11645" b="-11645"/>
              </a:stretch>
            </a:blipFill>
          </p:spPr>
          <p:txBody>
            <a:bodyPr/>
            <a:lstStyle/>
            <a:p>
              <a:endParaRPr lang="en-US"/>
            </a:p>
          </p:txBody>
        </p:sp>
      </p:grpSp>
      <p:sp>
        <p:nvSpPr>
          <p:cNvPr id="12" name="TextBox 12"/>
          <p:cNvSpPr txBox="1"/>
          <p:nvPr/>
        </p:nvSpPr>
        <p:spPr>
          <a:xfrm>
            <a:off x="7509356" y="7524591"/>
            <a:ext cx="2987163" cy="585773"/>
          </a:xfrm>
          <a:prstGeom prst="rect">
            <a:avLst/>
          </a:prstGeom>
        </p:spPr>
        <p:txBody>
          <a:bodyPr lIns="0" tIns="0" rIns="0" bIns="0" rtlCol="0" anchor="t">
            <a:spAutoFit/>
          </a:bodyPr>
          <a:lstStyle/>
          <a:p>
            <a:pPr algn="ctr">
              <a:lnSpc>
                <a:spcPts val="2269"/>
              </a:lnSpc>
            </a:pPr>
            <a:r>
              <a:rPr lang="en-US" sz="1400" b="1">
                <a:solidFill>
                  <a:srgbClr val="FFFFFF"/>
                </a:solidFill>
                <a:latin typeface="Times New Roman MT Bold"/>
                <a:ea typeface="Times New Roman MT Bold"/>
                <a:cs typeface="Times New Roman MT Bold"/>
                <a:sym typeface="Times New Roman MT Bold"/>
              </a:rPr>
              <a:t>Email: </a:t>
            </a:r>
            <a:r>
              <a:rPr lang="en-US" sz="1400">
                <a:solidFill>
                  <a:srgbClr val="FFFFFF"/>
                </a:solidFill>
                <a:latin typeface="Times New Roman MT"/>
                <a:ea typeface="Times New Roman MT"/>
                <a:cs typeface="Times New Roman MT"/>
                <a:sym typeface="Times New Roman MT"/>
              </a:rPr>
              <a:t>smithbra@marshall.edu</a:t>
            </a:r>
          </a:p>
          <a:p>
            <a:pPr algn="ctr">
              <a:lnSpc>
                <a:spcPts val="2269"/>
              </a:lnSpc>
            </a:pPr>
            <a:r>
              <a:rPr lang="en-US" sz="1400" b="1">
                <a:solidFill>
                  <a:srgbClr val="FFFFFF"/>
                </a:solidFill>
                <a:latin typeface="Times New Roman MT Bold"/>
                <a:ea typeface="Times New Roman MT Bold"/>
                <a:cs typeface="Times New Roman MT Bold"/>
                <a:sym typeface="Times New Roman MT Bold"/>
              </a:rPr>
              <a:t>Phone:</a:t>
            </a:r>
            <a:r>
              <a:rPr lang="en-US" sz="1400">
                <a:solidFill>
                  <a:srgbClr val="FFFFFF"/>
                </a:solidFill>
                <a:latin typeface="Times New Roman MT"/>
                <a:ea typeface="Times New Roman MT"/>
                <a:cs typeface="Times New Roman MT"/>
                <a:sym typeface="Times New Roman MT"/>
              </a:rPr>
              <a:t> 304-696-6203</a:t>
            </a:r>
          </a:p>
        </p:txBody>
      </p:sp>
      <p:sp>
        <p:nvSpPr>
          <p:cNvPr id="13" name="TextBox 13"/>
          <p:cNvSpPr txBox="1"/>
          <p:nvPr/>
        </p:nvSpPr>
        <p:spPr>
          <a:xfrm>
            <a:off x="7528272" y="6535615"/>
            <a:ext cx="2994796" cy="538362"/>
          </a:xfrm>
          <a:prstGeom prst="rect">
            <a:avLst/>
          </a:prstGeom>
        </p:spPr>
        <p:txBody>
          <a:bodyPr lIns="0" tIns="0" rIns="0" bIns="0" rtlCol="0" anchor="t">
            <a:spAutoFit/>
          </a:bodyPr>
          <a:lstStyle/>
          <a:p>
            <a:pPr algn="ctr">
              <a:lnSpc>
                <a:spcPts val="2256"/>
              </a:lnSpc>
            </a:pPr>
            <a:r>
              <a:rPr lang="en-US" sz="1880" b="1">
                <a:solidFill>
                  <a:srgbClr val="FFFFFF"/>
                </a:solidFill>
                <a:latin typeface="Times New Roman MT Bold"/>
                <a:ea typeface="Times New Roman MT Bold"/>
                <a:cs typeface="Times New Roman MT Bold"/>
                <a:sym typeface="Times New Roman MT Bold"/>
              </a:rPr>
              <a:t>Bradley Smith,</a:t>
            </a:r>
          </a:p>
          <a:p>
            <a:pPr algn="ctr">
              <a:lnSpc>
                <a:spcPts val="1825"/>
              </a:lnSpc>
            </a:pPr>
            <a:r>
              <a:rPr lang="en-US" sz="1520">
                <a:solidFill>
                  <a:srgbClr val="FFFFFF"/>
                </a:solidFill>
                <a:latin typeface="Times New Roman MT"/>
                <a:ea typeface="Times New Roman MT"/>
                <a:cs typeface="Times New Roman MT"/>
                <a:sym typeface="Times New Roman MT"/>
              </a:rPr>
              <a:t>Senior Financial Analyst</a:t>
            </a:r>
          </a:p>
        </p:txBody>
      </p:sp>
      <p:sp>
        <p:nvSpPr>
          <p:cNvPr id="14" name="TextBox 14"/>
          <p:cNvSpPr txBox="1"/>
          <p:nvPr/>
        </p:nvSpPr>
        <p:spPr>
          <a:xfrm>
            <a:off x="4008555" y="7525326"/>
            <a:ext cx="2994796" cy="585773"/>
          </a:xfrm>
          <a:prstGeom prst="rect">
            <a:avLst/>
          </a:prstGeom>
        </p:spPr>
        <p:txBody>
          <a:bodyPr lIns="0" tIns="0" rIns="0" bIns="0" rtlCol="0" anchor="t">
            <a:spAutoFit/>
          </a:bodyPr>
          <a:lstStyle/>
          <a:p>
            <a:pPr algn="ctr">
              <a:lnSpc>
                <a:spcPts val="2269"/>
              </a:lnSpc>
            </a:pPr>
            <a:r>
              <a:rPr lang="en-US" sz="1400" b="1">
                <a:solidFill>
                  <a:srgbClr val="FFFFFF"/>
                </a:solidFill>
                <a:latin typeface="Times New Roman MT Bold"/>
                <a:ea typeface="Times New Roman MT Bold"/>
                <a:cs typeface="Times New Roman MT Bold"/>
                <a:sym typeface="Times New Roman MT Bold"/>
              </a:rPr>
              <a:t>Email: </a:t>
            </a:r>
            <a:r>
              <a:rPr lang="en-US" sz="1400">
                <a:solidFill>
                  <a:srgbClr val="FFFFFF"/>
                </a:solidFill>
                <a:latin typeface="Times New Roman MT"/>
                <a:ea typeface="Times New Roman MT"/>
                <a:cs typeface="Times New Roman MT"/>
                <a:sym typeface="Times New Roman MT"/>
              </a:rPr>
              <a:t>martinkr@marshall.edu</a:t>
            </a:r>
          </a:p>
          <a:p>
            <a:pPr algn="ctr">
              <a:lnSpc>
                <a:spcPts val="2269"/>
              </a:lnSpc>
            </a:pPr>
            <a:r>
              <a:rPr lang="en-US" sz="1400" b="1">
                <a:solidFill>
                  <a:srgbClr val="FFFFFF"/>
                </a:solidFill>
                <a:latin typeface="Times New Roman MT Bold"/>
                <a:ea typeface="Times New Roman MT Bold"/>
                <a:cs typeface="Times New Roman MT Bold"/>
                <a:sym typeface="Times New Roman MT Bold"/>
              </a:rPr>
              <a:t>Phone:</a:t>
            </a:r>
            <a:r>
              <a:rPr lang="en-US" sz="1400">
                <a:solidFill>
                  <a:srgbClr val="FFFFFF"/>
                </a:solidFill>
                <a:latin typeface="Times New Roman MT"/>
                <a:ea typeface="Times New Roman MT"/>
                <a:cs typeface="Times New Roman MT"/>
                <a:sym typeface="Times New Roman MT"/>
              </a:rPr>
              <a:t> 304-696-4665</a:t>
            </a:r>
          </a:p>
        </p:txBody>
      </p:sp>
      <p:sp>
        <p:nvSpPr>
          <p:cNvPr id="15" name="TextBox 15"/>
          <p:cNvSpPr txBox="1"/>
          <p:nvPr/>
        </p:nvSpPr>
        <p:spPr>
          <a:xfrm>
            <a:off x="3991606" y="6546370"/>
            <a:ext cx="2994796" cy="538362"/>
          </a:xfrm>
          <a:prstGeom prst="rect">
            <a:avLst/>
          </a:prstGeom>
        </p:spPr>
        <p:txBody>
          <a:bodyPr lIns="0" tIns="0" rIns="0" bIns="0" rtlCol="0" anchor="t">
            <a:spAutoFit/>
          </a:bodyPr>
          <a:lstStyle/>
          <a:p>
            <a:pPr algn="ctr">
              <a:lnSpc>
                <a:spcPts val="2256"/>
              </a:lnSpc>
            </a:pPr>
            <a:r>
              <a:rPr lang="en-US" sz="1880" b="1">
                <a:solidFill>
                  <a:srgbClr val="FFFFFF"/>
                </a:solidFill>
                <a:latin typeface="Times New Roman MT Bold"/>
                <a:ea typeface="Times New Roman MT Bold"/>
                <a:cs typeface="Times New Roman MT Bold"/>
                <a:sym typeface="Times New Roman MT Bold"/>
              </a:rPr>
              <a:t>Kristen Martin,</a:t>
            </a:r>
          </a:p>
          <a:p>
            <a:pPr algn="ctr">
              <a:lnSpc>
                <a:spcPts val="1825"/>
              </a:lnSpc>
            </a:pPr>
            <a:r>
              <a:rPr lang="en-US" sz="1520">
                <a:solidFill>
                  <a:srgbClr val="FFFFFF"/>
                </a:solidFill>
                <a:latin typeface="Times New Roman MT"/>
                <a:ea typeface="Times New Roman MT"/>
                <a:cs typeface="Times New Roman MT"/>
                <a:sym typeface="Times New Roman MT"/>
              </a:rPr>
              <a:t>Senior Finance Officer </a:t>
            </a:r>
          </a:p>
        </p:txBody>
      </p:sp>
      <p:grpSp>
        <p:nvGrpSpPr>
          <p:cNvPr id="16" name="Group 16"/>
          <p:cNvGrpSpPr/>
          <p:nvPr/>
        </p:nvGrpSpPr>
        <p:grpSpPr>
          <a:xfrm>
            <a:off x="7457897" y="3272640"/>
            <a:ext cx="6611358" cy="5035626"/>
            <a:chOff x="44051" y="0"/>
            <a:chExt cx="8815143" cy="6714168"/>
          </a:xfrm>
        </p:grpSpPr>
        <p:grpSp>
          <p:nvGrpSpPr>
            <p:cNvPr id="17" name="Group 17"/>
            <p:cNvGrpSpPr/>
            <p:nvPr/>
          </p:nvGrpSpPr>
          <p:grpSpPr>
            <a:xfrm>
              <a:off x="4820205" y="2899896"/>
              <a:ext cx="4032003" cy="3814272"/>
              <a:chOff x="0" y="0"/>
              <a:chExt cx="886490" cy="838619"/>
            </a:xfrm>
          </p:grpSpPr>
          <p:sp>
            <p:nvSpPr>
              <p:cNvPr id="18" name="Freeform 18"/>
              <p:cNvSpPr/>
              <p:nvPr/>
            </p:nvSpPr>
            <p:spPr>
              <a:xfrm>
                <a:off x="0" y="0"/>
                <a:ext cx="886490" cy="838618"/>
              </a:xfrm>
              <a:custGeom>
                <a:avLst/>
                <a:gdLst/>
                <a:ahLst/>
                <a:cxnLst/>
                <a:rect l="l" t="t" r="r" b="b"/>
                <a:pathLst>
                  <a:path w="886490" h="838618">
                    <a:moveTo>
                      <a:pt x="79365" y="0"/>
                    </a:moveTo>
                    <a:lnTo>
                      <a:pt x="807125" y="0"/>
                    </a:lnTo>
                    <a:cubicBezTo>
                      <a:pt x="828174" y="0"/>
                      <a:pt x="848360" y="8362"/>
                      <a:pt x="863244" y="23245"/>
                    </a:cubicBezTo>
                    <a:cubicBezTo>
                      <a:pt x="878128" y="38129"/>
                      <a:pt x="886490" y="58316"/>
                      <a:pt x="886490" y="79365"/>
                    </a:cubicBezTo>
                    <a:lnTo>
                      <a:pt x="886490" y="759254"/>
                    </a:lnTo>
                    <a:cubicBezTo>
                      <a:pt x="886490" y="803086"/>
                      <a:pt x="850957" y="838618"/>
                      <a:pt x="807125" y="838618"/>
                    </a:cubicBezTo>
                    <a:lnTo>
                      <a:pt x="79365" y="838618"/>
                    </a:lnTo>
                    <a:cubicBezTo>
                      <a:pt x="58316" y="838618"/>
                      <a:pt x="38129" y="830257"/>
                      <a:pt x="23245" y="815373"/>
                    </a:cubicBezTo>
                    <a:cubicBezTo>
                      <a:pt x="8362" y="800489"/>
                      <a:pt x="0" y="780302"/>
                      <a:pt x="0" y="759254"/>
                    </a:cubicBezTo>
                    <a:lnTo>
                      <a:pt x="0" y="79365"/>
                    </a:lnTo>
                    <a:cubicBezTo>
                      <a:pt x="0" y="58316"/>
                      <a:pt x="8362" y="38129"/>
                      <a:pt x="23245" y="23245"/>
                    </a:cubicBezTo>
                    <a:cubicBezTo>
                      <a:pt x="38129" y="8362"/>
                      <a:pt x="58316" y="0"/>
                      <a:pt x="79365" y="0"/>
                    </a:cubicBezTo>
                    <a:close/>
                  </a:path>
                </a:pathLst>
              </a:custGeom>
              <a:solidFill>
                <a:srgbClr val="333132"/>
              </a:solidFill>
            </p:spPr>
            <p:txBody>
              <a:bodyPr/>
              <a:lstStyle/>
              <a:p>
                <a:endParaRPr lang="en-US"/>
              </a:p>
            </p:txBody>
          </p:sp>
          <p:sp>
            <p:nvSpPr>
              <p:cNvPr id="19" name="TextBox 19"/>
              <p:cNvSpPr txBox="1"/>
              <p:nvPr/>
            </p:nvSpPr>
            <p:spPr>
              <a:xfrm>
                <a:off x="0" y="-76200"/>
                <a:ext cx="886490" cy="914819"/>
              </a:xfrm>
              <a:prstGeom prst="rect">
                <a:avLst/>
              </a:prstGeom>
            </p:spPr>
            <p:txBody>
              <a:bodyPr lIns="51955" tIns="51955" rIns="51955" bIns="51955" rtlCol="0" anchor="ctr"/>
              <a:lstStyle/>
              <a:p>
                <a:pPr algn="ctr">
                  <a:lnSpc>
                    <a:spcPts val="3033"/>
                  </a:lnSpc>
                </a:pPr>
                <a:endParaRPr/>
              </a:p>
            </p:txBody>
          </p:sp>
        </p:grpSp>
        <p:grpSp>
          <p:nvGrpSpPr>
            <p:cNvPr id="20" name="Group 20"/>
            <p:cNvGrpSpPr/>
            <p:nvPr/>
          </p:nvGrpSpPr>
          <p:grpSpPr>
            <a:xfrm>
              <a:off x="4776154" y="0"/>
              <a:ext cx="4076053" cy="4131724"/>
              <a:chOff x="0" y="0"/>
              <a:chExt cx="6264440" cy="6350000"/>
            </a:xfrm>
          </p:grpSpPr>
          <p:sp>
            <p:nvSpPr>
              <p:cNvPr id="21" name="Freeform 21"/>
              <p:cNvSpPr/>
              <p:nvPr/>
            </p:nvSpPr>
            <p:spPr>
              <a:xfrm>
                <a:off x="0" y="0"/>
                <a:ext cx="6264440" cy="6351270"/>
              </a:xfrm>
              <a:custGeom>
                <a:avLst/>
                <a:gdLst/>
                <a:ahLst/>
                <a:cxnLst/>
                <a:rect l="l" t="t" r="r" b="b"/>
                <a:pathLst>
                  <a:path w="6264440" h="6351270">
                    <a:moveTo>
                      <a:pt x="0" y="5955030"/>
                    </a:moveTo>
                    <a:lnTo>
                      <a:pt x="0" y="394970"/>
                    </a:lnTo>
                    <a:cubicBezTo>
                      <a:pt x="0" y="176530"/>
                      <a:pt x="174151" y="0"/>
                      <a:pt x="389648" y="0"/>
                    </a:cubicBezTo>
                    <a:lnTo>
                      <a:pt x="5876045" y="0"/>
                    </a:lnTo>
                    <a:cubicBezTo>
                      <a:pt x="6090289" y="0"/>
                      <a:pt x="6264440" y="176530"/>
                      <a:pt x="6264440" y="394970"/>
                    </a:cubicBezTo>
                    <a:lnTo>
                      <a:pt x="6264440" y="5956300"/>
                    </a:lnTo>
                    <a:cubicBezTo>
                      <a:pt x="6264440" y="6174740"/>
                      <a:pt x="6090289" y="6351270"/>
                      <a:pt x="5874792" y="6351270"/>
                    </a:cubicBezTo>
                    <a:lnTo>
                      <a:pt x="389648" y="6351270"/>
                    </a:lnTo>
                    <a:cubicBezTo>
                      <a:pt x="174151" y="6350000"/>
                      <a:pt x="0" y="6173470"/>
                      <a:pt x="0" y="5955030"/>
                    </a:cubicBezTo>
                    <a:close/>
                  </a:path>
                </a:pathLst>
              </a:custGeom>
              <a:blipFill>
                <a:blip r:embed="rId4"/>
                <a:stretch>
                  <a:fillRect t="-5317" b="-17973"/>
                </a:stretch>
              </a:blipFill>
            </p:spPr>
            <p:txBody>
              <a:bodyPr/>
              <a:lstStyle/>
              <a:p>
                <a:endParaRPr lang="en-US"/>
              </a:p>
            </p:txBody>
          </p:sp>
        </p:grpSp>
        <p:sp>
          <p:nvSpPr>
            <p:cNvPr id="24" name="TextBox 24"/>
            <p:cNvSpPr txBox="1"/>
            <p:nvPr/>
          </p:nvSpPr>
          <p:spPr>
            <a:xfrm>
              <a:off x="44051" y="2553317"/>
              <a:ext cx="4032004" cy="4160851"/>
            </a:xfrm>
            <a:prstGeom prst="rect">
              <a:avLst/>
            </a:prstGeom>
          </p:spPr>
          <p:txBody>
            <a:bodyPr lIns="51955" tIns="51955" rIns="51955" bIns="51955" rtlCol="0" anchor="ctr"/>
            <a:lstStyle/>
            <a:p>
              <a:pPr algn="ctr">
                <a:lnSpc>
                  <a:spcPts val="3033"/>
                </a:lnSpc>
              </a:pPr>
              <a:endParaRPr/>
            </a:p>
          </p:txBody>
        </p:sp>
        <p:sp>
          <p:nvSpPr>
            <p:cNvPr id="27" name="TextBox 27"/>
            <p:cNvSpPr txBox="1"/>
            <p:nvPr/>
          </p:nvSpPr>
          <p:spPr>
            <a:xfrm>
              <a:off x="4859146" y="5697839"/>
              <a:ext cx="3993061" cy="752456"/>
            </a:xfrm>
            <a:prstGeom prst="rect">
              <a:avLst/>
            </a:prstGeom>
          </p:spPr>
          <p:txBody>
            <a:bodyPr lIns="0" tIns="0" rIns="0" bIns="0" rtlCol="0" anchor="t">
              <a:spAutoFit/>
            </a:bodyPr>
            <a:lstStyle/>
            <a:p>
              <a:pPr algn="ctr">
                <a:lnSpc>
                  <a:spcPts val="2269"/>
                </a:lnSpc>
              </a:pPr>
              <a:r>
                <a:rPr lang="en-US" sz="1400" b="1">
                  <a:solidFill>
                    <a:srgbClr val="FFFFFF"/>
                  </a:solidFill>
                  <a:latin typeface="Times New Roman MT Bold"/>
                  <a:ea typeface="Times New Roman MT Bold"/>
                  <a:cs typeface="Times New Roman MT Bold"/>
                  <a:sym typeface="Times New Roman MT Bold"/>
                </a:rPr>
                <a:t>Email: </a:t>
              </a:r>
              <a:r>
                <a:rPr lang="en-US" sz="1400">
                  <a:solidFill>
                    <a:srgbClr val="FFFFFF"/>
                  </a:solidFill>
                  <a:latin typeface="Times New Roman MT"/>
                  <a:ea typeface="Times New Roman MT"/>
                  <a:cs typeface="Times New Roman MT"/>
                  <a:sym typeface="Times New Roman MT"/>
                </a:rPr>
                <a:t>kristen.webb@marshall.edu</a:t>
              </a:r>
            </a:p>
            <a:p>
              <a:pPr algn="ctr">
                <a:lnSpc>
                  <a:spcPts val="2269"/>
                </a:lnSpc>
              </a:pPr>
              <a:r>
                <a:rPr lang="en-US" sz="1400" b="1">
                  <a:solidFill>
                    <a:srgbClr val="FFFFFF"/>
                  </a:solidFill>
                  <a:latin typeface="Times New Roman MT Bold"/>
                  <a:ea typeface="Times New Roman MT Bold"/>
                  <a:cs typeface="Times New Roman MT Bold"/>
                  <a:sym typeface="Times New Roman MT Bold"/>
                </a:rPr>
                <a:t>Phone:</a:t>
              </a:r>
              <a:r>
                <a:rPr lang="en-US" sz="1400">
                  <a:solidFill>
                    <a:srgbClr val="FFFFFF"/>
                  </a:solidFill>
                  <a:latin typeface="Times New Roman MT"/>
                  <a:ea typeface="Times New Roman MT"/>
                  <a:cs typeface="Times New Roman MT"/>
                  <a:sym typeface="Times New Roman MT"/>
                </a:rPr>
                <a:t> 304-696-2589</a:t>
              </a:r>
            </a:p>
          </p:txBody>
        </p:sp>
        <p:sp>
          <p:nvSpPr>
            <p:cNvPr id="28" name="TextBox 28"/>
            <p:cNvSpPr txBox="1"/>
            <p:nvPr/>
          </p:nvSpPr>
          <p:spPr>
            <a:xfrm>
              <a:off x="4866133" y="4366252"/>
              <a:ext cx="3993061" cy="1145613"/>
            </a:xfrm>
            <a:prstGeom prst="rect">
              <a:avLst/>
            </a:prstGeom>
          </p:spPr>
          <p:txBody>
            <a:bodyPr lIns="0" tIns="0" rIns="0" bIns="0" rtlCol="0" anchor="t">
              <a:spAutoFit/>
            </a:bodyPr>
            <a:lstStyle/>
            <a:p>
              <a:pPr algn="ctr">
                <a:lnSpc>
                  <a:spcPts val="2256"/>
                </a:lnSpc>
              </a:pPr>
              <a:r>
                <a:rPr lang="en-US" sz="1880" b="1">
                  <a:solidFill>
                    <a:srgbClr val="FFFFFF"/>
                  </a:solidFill>
                  <a:latin typeface="Times New Roman MT Bold"/>
                  <a:ea typeface="Times New Roman MT Bold"/>
                  <a:cs typeface="Times New Roman MT Bold"/>
                  <a:sym typeface="Times New Roman MT Bold"/>
                </a:rPr>
                <a:t>Kristen Webb,</a:t>
              </a:r>
            </a:p>
            <a:p>
              <a:pPr algn="ctr">
                <a:lnSpc>
                  <a:spcPts val="2216"/>
                </a:lnSpc>
              </a:pPr>
              <a:r>
                <a:rPr lang="en-US" sz="1600">
                  <a:solidFill>
                    <a:srgbClr val="FFFFFF"/>
                  </a:solidFill>
                  <a:latin typeface="Times New Roman MT"/>
                  <a:ea typeface="Times New Roman MT"/>
                  <a:cs typeface="Times New Roman MT"/>
                  <a:sym typeface="Times New Roman MT"/>
                </a:rPr>
                <a:t>Contract and Subaward Compliance Officer</a:t>
              </a:r>
            </a:p>
          </p:txBody>
        </p:sp>
      </p:grpSp>
      <p:sp>
        <p:nvSpPr>
          <p:cNvPr id="31" name="AutoShape 31"/>
          <p:cNvSpPr/>
          <p:nvPr/>
        </p:nvSpPr>
        <p:spPr>
          <a:xfrm>
            <a:off x="0" y="0"/>
            <a:ext cx="18288000" cy="1984917"/>
          </a:xfrm>
          <a:prstGeom prst="rect">
            <a:avLst/>
          </a:prstGeom>
          <a:solidFill>
            <a:srgbClr val="04AC56"/>
          </a:solidFill>
        </p:spPr>
        <p:txBody>
          <a:bodyPr/>
          <a:lstStyle/>
          <a:p>
            <a:endParaRPr lang="en-US"/>
          </a:p>
        </p:txBody>
      </p:sp>
      <p:sp>
        <p:nvSpPr>
          <p:cNvPr id="32" name="Freeform 32"/>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5"/>
            <a:stretch>
              <a:fillRect/>
            </a:stretch>
          </a:blipFill>
        </p:spPr>
        <p:txBody>
          <a:bodyPr/>
          <a:lstStyle/>
          <a:p>
            <a:endParaRPr lang="en-US"/>
          </a:p>
        </p:txBody>
      </p:sp>
      <p:sp>
        <p:nvSpPr>
          <p:cNvPr id="33" name="TextBox 33"/>
          <p:cNvSpPr txBox="1"/>
          <p:nvPr/>
        </p:nvSpPr>
        <p:spPr>
          <a:xfrm>
            <a:off x="892697" y="833763"/>
            <a:ext cx="10453821" cy="742705"/>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Today’s Presenters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A7BE9-B843-FB21-57C0-98EB92D55AD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A3B4841-980D-4992-A8F8-2F9A439845A2}"/>
              </a:ext>
            </a:extLst>
          </p:cNvPr>
          <p:cNvSpPr txBox="1"/>
          <p:nvPr/>
        </p:nvSpPr>
        <p:spPr>
          <a:xfrm>
            <a:off x="515979" y="2708940"/>
            <a:ext cx="6553200" cy="6232475"/>
          </a:xfrm>
          <a:prstGeom prst="rect">
            <a:avLst/>
          </a:prstGeom>
        </p:spPr>
        <p:txBody>
          <a:bodyPr wrap="square" lIns="0" tIns="0" rIns="0" bIns="0" rtlCol="0" anchor="t">
            <a:spAutoFit/>
          </a:bodyPr>
          <a:lstStyle/>
          <a:p>
            <a:pPr indent="-208280">
              <a:lnSpc>
                <a:spcPts val="2668"/>
              </a:lnSpc>
            </a:pPr>
            <a:r>
              <a:rPr lang="en-US" sz="2400" b="1">
                <a:solidFill>
                  <a:srgbClr val="145F1F"/>
                </a:solidFill>
                <a:latin typeface="Open Sans 1" panose="020B0604020202020204" charset="0"/>
                <a:ea typeface="Open Sans 1" panose="020B0604020202020204" charset="0"/>
                <a:cs typeface="Open Sans 1" panose="020B0604020202020204" charset="0"/>
                <a:sym typeface="Open Sans 1"/>
              </a:rPr>
              <a:t>Service Details</a:t>
            </a:r>
            <a:endParaRPr lang="en-US"/>
          </a:p>
          <a:p>
            <a:pPr marL="1048385" lvl="2" indent="-342900">
              <a:lnSpc>
                <a:spcPts val="2668"/>
              </a:lnSpc>
              <a:buFont typeface="Arial" panose="020B0604020202020204" pitchFamily="34" charset="0"/>
              <a:buChar char="•"/>
            </a:pPr>
            <a:r>
              <a:rPr lang="en-US" sz="2400">
                <a:solidFill>
                  <a:srgbClr val="000000"/>
                </a:solidFill>
                <a:latin typeface="Open Sans 1" panose="020B0604020202020204" charset="0"/>
                <a:ea typeface="Open Sans 1" panose="020B0604020202020204" charset="0"/>
                <a:cs typeface="Open Sans 1" panose="020B0604020202020204" charset="0"/>
                <a:sym typeface="Open Sans 1"/>
              </a:rPr>
              <a:t>Brief description of services performed</a:t>
            </a:r>
            <a:endParaRPr lang="en-US" sz="2400">
              <a:solidFill>
                <a:srgbClr val="000000"/>
              </a:solidFill>
              <a:latin typeface="Open Sans 1" panose="020B0604020202020204" charset="0"/>
              <a:ea typeface="Open Sans 1" panose="020B0604020202020204" charset="0"/>
              <a:cs typeface="Open Sans 1" panose="020B0604020202020204" charset="0"/>
            </a:endParaRPr>
          </a:p>
          <a:p>
            <a:pPr marL="248286" lvl="1" algn="l">
              <a:lnSpc>
                <a:spcPts val="2668"/>
              </a:lnSpc>
            </a:pPr>
            <a:endParaRPr lang="en-US" sz="2400">
              <a:solidFill>
                <a:srgbClr val="000000"/>
              </a:solidFill>
              <a:latin typeface="Open Sans 1" panose="020B0604020202020204" charset="0"/>
              <a:ea typeface="Open Sans 1" panose="020B0604020202020204" charset="0"/>
              <a:cs typeface="Open Sans 1" panose="020B0604020202020204" charset="0"/>
              <a:sym typeface="Open Sans 1"/>
            </a:endParaRPr>
          </a:p>
          <a:p>
            <a:pPr indent="-208280">
              <a:lnSpc>
                <a:spcPts val="2668"/>
              </a:lnSpc>
            </a:pPr>
            <a:r>
              <a:rPr lang="en-US" sz="2400" b="1">
                <a:solidFill>
                  <a:srgbClr val="145F1F"/>
                </a:solidFill>
                <a:latin typeface="Open Sans 1" panose="020B0604020202020204" charset="0"/>
                <a:ea typeface="Open Sans 1" panose="020B0604020202020204" charset="0"/>
                <a:cs typeface="Open Sans 1" panose="020B0604020202020204" charset="0"/>
                <a:sym typeface="Open Sans 1"/>
              </a:rPr>
              <a:t>If paid hourly, the invoice must include</a:t>
            </a:r>
            <a:r>
              <a:rPr lang="en-US" sz="2400">
                <a:solidFill>
                  <a:srgbClr val="145F1F"/>
                </a:solidFill>
                <a:latin typeface="Open Sans 1" panose="020B0604020202020204" charset="0"/>
                <a:ea typeface="Open Sans 1" panose="020B0604020202020204" charset="0"/>
                <a:cs typeface="Open Sans 1" panose="020B0604020202020204" charset="0"/>
                <a:sym typeface="Open Sans 1"/>
              </a:rPr>
              <a:t>:</a:t>
            </a:r>
            <a:endParaRPr lang="en-US" sz="2400">
              <a:solidFill>
                <a:srgbClr val="145F1F"/>
              </a:solidFill>
              <a:latin typeface="Open Sans 1" panose="020B0604020202020204" charset="0"/>
              <a:ea typeface="Open Sans 1" panose="020B0604020202020204" charset="0"/>
              <a:cs typeface="Open Sans 1" panose="020B0604020202020204" charset="0"/>
            </a:endParaRPr>
          </a:p>
          <a:p>
            <a:pPr marL="1048385" lvl="2" indent="-342900">
              <a:lnSpc>
                <a:spcPts val="2668"/>
              </a:lnSpc>
              <a:buFont typeface="Arial" panose="020B0604020202020204" pitchFamily="34" charset="0"/>
              <a:buChar char="•"/>
            </a:pPr>
            <a:r>
              <a:rPr lang="en-US" sz="2400">
                <a:solidFill>
                  <a:srgbClr val="000000"/>
                </a:solidFill>
                <a:latin typeface="Open Sans 1" panose="020B0604020202020204" charset="0"/>
                <a:ea typeface="Open Sans 1" panose="020B0604020202020204" charset="0"/>
                <a:cs typeface="Open Sans 1" panose="020B0604020202020204" charset="0"/>
                <a:sym typeface="Open Sans 1"/>
              </a:rPr>
              <a:t>Dates worked</a:t>
            </a:r>
            <a:endParaRPr lang="en-US" sz="2400">
              <a:solidFill>
                <a:srgbClr val="000000"/>
              </a:solidFill>
              <a:latin typeface="Open Sans 1" panose="020B0604020202020204" charset="0"/>
              <a:ea typeface="Open Sans 1" panose="020B0604020202020204" charset="0"/>
              <a:cs typeface="Open Sans 1" panose="020B0604020202020204" charset="0"/>
            </a:endParaRPr>
          </a:p>
          <a:p>
            <a:pPr marL="1048385" lvl="2" indent="-342900">
              <a:lnSpc>
                <a:spcPts val="2668"/>
              </a:lnSpc>
              <a:buFont typeface="Arial" panose="020B0604020202020204" pitchFamily="34" charset="0"/>
              <a:buChar char="•"/>
            </a:pPr>
            <a:r>
              <a:rPr lang="en-US" sz="2400">
                <a:solidFill>
                  <a:srgbClr val="000000"/>
                </a:solidFill>
                <a:latin typeface="Open Sans 1" panose="020B0604020202020204" charset="0"/>
                <a:ea typeface="Open Sans 1" panose="020B0604020202020204" charset="0"/>
                <a:cs typeface="Open Sans 1" panose="020B0604020202020204" charset="0"/>
                <a:sym typeface="Open Sans 1"/>
              </a:rPr>
              <a:t>Hours worked per day</a:t>
            </a:r>
            <a:endParaRPr lang="en-US" sz="2400">
              <a:solidFill>
                <a:srgbClr val="000000"/>
              </a:solidFill>
              <a:latin typeface="Open Sans 1" panose="020B0604020202020204" charset="0"/>
              <a:ea typeface="Open Sans 1" panose="020B0604020202020204" charset="0"/>
              <a:cs typeface="Open Sans 1" panose="020B0604020202020204" charset="0"/>
            </a:endParaRPr>
          </a:p>
          <a:p>
            <a:pPr marL="1048385" lvl="2" indent="-342900">
              <a:lnSpc>
                <a:spcPts val="2668"/>
              </a:lnSpc>
              <a:buFont typeface="Arial" panose="020B0604020202020204" pitchFamily="34" charset="0"/>
              <a:buChar char="•"/>
            </a:pPr>
            <a:r>
              <a:rPr lang="en-US" sz="2400">
                <a:solidFill>
                  <a:srgbClr val="000000"/>
                </a:solidFill>
                <a:latin typeface="Open Sans 1" panose="020B0604020202020204" charset="0"/>
                <a:ea typeface="Open Sans 1" panose="020B0604020202020204" charset="0"/>
                <a:cs typeface="Open Sans 1" panose="020B0604020202020204" charset="0"/>
                <a:sym typeface="Open Sans 1"/>
              </a:rPr>
              <a:t>Hourly rate</a:t>
            </a:r>
            <a:endParaRPr lang="en-US" sz="2400">
              <a:solidFill>
                <a:srgbClr val="000000"/>
              </a:solidFill>
              <a:latin typeface="Open Sans 1" panose="020B0604020202020204" charset="0"/>
              <a:ea typeface="Open Sans 1" panose="020B0604020202020204" charset="0"/>
              <a:cs typeface="Open Sans 1" panose="020B0604020202020204" charset="0"/>
            </a:endParaRPr>
          </a:p>
          <a:p>
            <a:pPr marL="248286" lvl="1" algn="l">
              <a:lnSpc>
                <a:spcPts val="2668"/>
              </a:lnSpc>
            </a:pPr>
            <a:endParaRPr lang="en-US" sz="2400">
              <a:solidFill>
                <a:srgbClr val="000000"/>
              </a:solidFill>
              <a:latin typeface="Open Sans 1" panose="020B0604020202020204" charset="0"/>
              <a:ea typeface="Open Sans 1" panose="020B0604020202020204" charset="0"/>
              <a:cs typeface="Open Sans 1" panose="020B0604020202020204" charset="0"/>
              <a:sym typeface="Open Sans 1"/>
            </a:endParaRPr>
          </a:p>
          <a:p>
            <a:pPr indent="-208280">
              <a:lnSpc>
                <a:spcPts val="2668"/>
              </a:lnSpc>
            </a:pPr>
            <a:r>
              <a:rPr lang="en-US" sz="2400" b="1">
                <a:solidFill>
                  <a:srgbClr val="145F1F"/>
                </a:solidFill>
                <a:latin typeface="Open Sans 1" panose="020B0604020202020204" charset="0"/>
                <a:ea typeface="Open Sans 1" panose="020B0604020202020204" charset="0"/>
                <a:cs typeface="Open Sans 1" panose="020B0604020202020204" charset="0"/>
                <a:sym typeface="Open Sans 1"/>
              </a:rPr>
              <a:t>Total and Signature </a:t>
            </a:r>
            <a:endParaRPr lang="en-US" sz="2400" b="1">
              <a:solidFill>
                <a:srgbClr val="145F1F"/>
              </a:solidFill>
              <a:latin typeface="Open Sans 1" panose="020B0604020202020204" charset="0"/>
              <a:ea typeface="Open Sans 1" panose="020B0604020202020204" charset="0"/>
              <a:cs typeface="Open Sans 1" panose="020B0604020202020204" charset="0"/>
            </a:endParaRPr>
          </a:p>
          <a:p>
            <a:pPr marL="1048385" lvl="2" indent="-342900">
              <a:lnSpc>
                <a:spcPts val="2668"/>
              </a:lnSpc>
              <a:buFont typeface="Arial" panose="020B0604020202020204" pitchFamily="34" charset="0"/>
              <a:buChar char="•"/>
            </a:pPr>
            <a:r>
              <a:rPr lang="en-US" sz="2400">
                <a:solidFill>
                  <a:srgbClr val="000000"/>
                </a:solidFill>
                <a:latin typeface="Open Sans 1" panose="020B0604020202020204" charset="0"/>
                <a:ea typeface="Open Sans 1" panose="020B0604020202020204" charset="0"/>
                <a:cs typeface="Open Sans 1" panose="020B0604020202020204" charset="0"/>
                <a:sym typeface="Open Sans 1"/>
              </a:rPr>
              <a:t>Total amount due</a:t>
            </a:r>
            <a:endParaRPr lang="en-US" sz="2400">
              <a:solidFill>
                <a:srgbClr val="000000"/>
              </a:solidFill>
              <a:latin typeface="Open Sans 1" panose="020B0604020202020204" charset="0"/>
              <a:ea typeface="Open Sans 1" panose="020B0604020202020204" charset="0"/>
              <a:cs typeface="Open Sans 1" panose="020B0604020202020204" charset="0"/>
            </a:endParaRPr>
          </a:p>
          <a:p>
            <a:pPr marL="1048385" lvl="2" indent="-342900">
              <a:lnSpc>
                <a:spcPts val="2668"/>
              </a:lnSpc>
              <a:buFont typeface="Arial" panose="020B0604020202020204" pitchFamily="34" charset="0"/>
              <a:buChar char="•"/>
            </a:pPr>
            <a:r>
              <a:rPr lang="en-US" sz="2400">
                <a:solidFill>
                  <a:srgbClr val="000000"/>
                </a:solidFill>
                <a:latin typeface="Open Sans 1" panose="020B0604020202020204" charset="0"/>
                <a:ea typeface="Open Sans 1" panose="020B0604020202020204" charset="0"/>
                <a:cs typeface="Open Sans 1" panose="020B0604020202020204" charset="0"/>
                <a:sym typeface="Open Sans 1"/>
              </a:rPr>
              <a:t>Vendor signature and date</a:t>
            </a:r>
            <a:endParaRPr lang="en-US" sz="2400">
              <a:solidFill>
                <a:srgbClr val="000000"/>
              </a:solidFill>
              <a:latin typeface="Open Sans 1" panose="020B0604020202020204" charset="0"/>
              <a:ea typeface="Open Sans 1" panose="020B0604020202020204" charset="0"/>
              <a:cs typeface="Open Sans 1" panose="020B0604020202020204" charset="0"/>
            </a:endParaRPr>
          </a:p>
          <a:p>
            <a:pPr marL="1048385" lvl="2" indent="-342900">
              <a:lnSpc>
                <a:spcPts val="2668"/>
              </a:lnSpc>
              <a:buFont typeface="Arial" panose="020B0604020202020204" pitchFamily="34" charset="0"/>
              <a:buChar char="•"/>
            </a:pPr>
            <a:r>
              <a:rPr lang="en-US" sz="2400">
                <a:solidFill>
                  <a:srgbClr val="000000"/>
                </a:solidFill>
                <a:latin typeface="Open Sans 1" panose="020B0604020202020204" charset="0"/>
                <a:ea typeface="Open Sans 1" panose="020B0604020202020204" charset="0"/>
                <a:cs typeface="Open Sans 1" panose="020B0604020202020204" charset="0"/>
                <a:sym typeface="Open Sans 1"/>
              </a:rPr>
              <a:t>PI signature and date</a:t>
            </a:r>
            <a:endParaRPr lang="en-US" sz="2400">
              <a:solidFill>
                <a:srgbClr val="000000"/>
              </a:solidFill>
              <a:latin typeface="Open Sans 1" panose="020B0604020202020204" charset="0"/>
              <a:ea typeface="Open Sans 1" panose="020B0604020202020204" charset="0"/>
              <a:cs typeface="Open Sans 1" panose="020B0604020202020204" charset="0"/>
            </a:endParaRPr>
          </a:p>
          <a:p>
            <a:pPr marL="248286" lvl="1" algn="l">
              <a:lnSpc>
                <a:spcPts val="2668"/>
              </a:lnSpc>
            </a:pPr>
            <a:endParaRPr lang="en-US" sz="2300" b="1">
              <a:solidFill>
                <a:srgbClr val="000000"/>
              </a:solidFill>
              <a:latin typeface="Open Sans 1"/>
              <a:ea typeface="Open Sans 1"/>
              <a:cs typeface="Open Sans 1"/>
              <a:sym typeface="Open Sans 1"/>
            </a:endParaRPr>
          </a:p>
          <a:p>
            <a:pPr marL="496571" lvl="1" indent="-248285" algn="l">
              <a:lnSpc>
                <a:spcPts val="2668"/>
              </a:lnSpc>
              <a:buFont typeface="Arial"/>
              <a:buChar char="•"/>
            </a:pPr>
            <a:endParaRPr lang="en-US" sz="2300" b="1">
              <a:solidFill>
                <a:srgbClr val="000000"/>
              </a:solidFill>
              <a:latin typeface="Open Sans 1"/>
              <a:ea typeface="Open Sans 1"/>
              <a:cs typeface="Open Sans 1"/>
              <a:sym typeface="Open Sans 1"/>
            </a:endParaRPr>
          </a:p>
          <a:p>
            <a:pPr marL="248285" lvl="1">
              <a:lnSpc>
                <a:spcPts val="2668"/>
              </a:lnSpc>
            </a:pPr>
            <a:r>
              <a:rPr lang="en-US" sz="2300" b="1">
                <a:solidFill>
                  <a:srgbClr val="000000"/>
                </a:solidFill>
                <a:latin typeface="Open Sans 1"/>
                <a:ea typeface="Open Sans 1"/>
                <a:cs typeface="Open Sans 1"/>
              </a:rPr>
              <a:t>Note:</a:t>
            </a:r>
            <a:r>
              <a:rPr lang="en-US" sz="2300">
                <a:solidFill>
                  <a:srgbClr val="000000"/>
                </a:solidFill>
                <a:latin typeface="Open Sans 1"/>
                <a:ea typeface="Open Sans 1"/>
                <a:cs typeface="Open Sans 1"/>
              </a:rPr>
              <a:t> The MURC Service Agreement Invoice template should be only be used for service agreements. </a:t>
            </a:r>
          </a:p>
        </p:txBody>
      </p:sp>
      <p:sp>
        <p:nvSpPr>
          <p:cNvPr id="12" name="AutoShape 12">
            <a:extLst>
              <a:ext uri="{FF2B5EF4-FFF2-40B4-BE49-F238E27FC236}">
                <a16:creationId xmlns:a16="http://schemas.microsoft.com/office/drawing/2014/main" id="{A08C8DCE-8052-DC32-565F-08158C20EF71}"/>
              </a:ext>
            </a:extLst>
          </p:cNvPr>
          <p:cNvSpPr/>
          <p:nvPr/>
        </p:nvSpPr>
        <p:spPr>
          <a:xfrm>
            <a:off x="0" y="0"/>
            <a:ext cx="18288000" cy="1984917"/>
          </a:xfrm>
          <a:prstGeom prst="rect">
            <a:avLst/>
          </a:prstGeom>
          <a:solidFill>
            <a:srgbClr val="04AC56"/>
          </a:solidFill>
        </p:spPr>
        <p:txBody>
          <a:bodyPr/>
          <a:lstStyle/>
          <a:p>
            <a:endParaRPr lang="en-US"/>
          </a:p>
        </p:txBody>
      </p:sp>
      <p:sp>
        <p:nvSpPr>
          <p:cNvPr id="13" name="Freeform 13">
            <a:extLst>
              <a:ext uri="{FF2B5EF4-FFF2-40B4-BE49-F238E27FC236}">
                <a16:creationId xmlns:a16="http://schemas.microsoft.com/office/drawing/2014/main" id="{8F065D91-2C6D-2D99-C831-2164B807D67B}"/>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3"/>
            <a:stretch>
              <a:fillRect/>
            </a:stretch>
          </a:blipFill>
        </p:spPr>
        <p:txBody>
          <a:bodyPr/>
          <a:lstStyle/>
          <a:p>
            <a:endParaRPr lang="en-US"/>
          </a:p>
        </p:txBody>
      </p:sp>
      <p:sp>
        <p:nvSpPr>
          <p:cNvPr id="14" name="TextBox 14">
            <a:extLst>
              <a:ext uri="{FF2B5EF4-FFF2-40B4-BE49-F238E27FC236}">
                <a16:creationId xmlns:a16="http://schemas.microsoft.com/office/drawing/2014/main" id="{6A8933E2-3CC2-97B0-A3C0-B8BE1D26B18E}"/>
              </a:ext>
            </a:extLst>
          </p:cNvPr>
          <p:cNvSpPr txBox="1"/>
          <p:nvPr/>
        </p:nvSpPr>
        <p:spPr>
          <a:xfrm>
            <a:off x="650937" y="724023"/>
            <a:ext cx="13341987" cy="704167"/>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Required Invoice Information</a:t>
            </a:r>
          </a:p>
        </p:txBody>
      </p:sp>
      <p:pic>
        <p:nvPicPr>
          <p:cNvPr id="4" name="Picture 3">
            <a:extLst>
              <a:ext uri="{FF2B5EF4-FFF2-40B4-BE49-F238E27FC236}">
                <a16:creationId xmlns:a16="http://schemas.microsoft.com/office/drawing/2014/main" id="{54AB53BA-A99E-69A7-7877-D16CF2F06666}"/>
              </a:ext>
            </a:extLst>
          </p:cNvPr>
          <p:cNvPicPr>
            <a:picLocks noChangeAspect="1"/>
          </p:cNvPicPr>
          <p:nvPr/>
        </p:nvPicPr>
        <p:blipFill>
          <a:blip r:embed="rId4"/>
          <a:stretch>
            <a:fillRect/>
          </a:stretch>
        </p:blipFill>
        <p:spPr>
          <a:xfrm>
            <a:off x="9401033" y="2152213"/>
            <a:ext cx="6951621" cy="7350377"/>
          </a:xfrm>
          <a:prstGeom prst="rect">
            <a:avLst/>
          </a:prstGeom>
        </p:spPr>
      </p:pic>
    </p:spTree>
    <p:extLst>
      <p:ext uri="{BB962C8B-B14F-4D97-AF65-F5344CB8AC3E}">
        <p14:creationId xmlns:p14="http://schemas.microsoft.com/office/powerpoint/2010/main" val="1582974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4AC56"/>
          </a:solidFill>
        </p:spPr>
        <p:txBody>
          <a:bodyPr/>
          <a:lstStyle/>
          <a:p>
            <a:endParaRPr lang="en-US"/>
          </a:p>
        </p:txBody>
      </p:sp>
      <p:sp>
        <p:nvSpPr>
          <p:cNvPr id="3" name="Freeform 3"/>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365136" y="891758"/>
            <a:ext cx="10453821" cy="704167"/>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Submitting the Invoice</a:t>
            </a:r>
          </a:p>
        </p:txBody>
      </p:sp>
      <p:sp>
        <p:nvSpPr>
          <p:cNvPr id="7" name="TextBox 6">
            <a:extLst>
              <a:ext uri="{FF2B5EF4-FFF2-40B4-BE49-F238E27FC236}">
                <a16:creationId xmlns:a16="http://schemas.microsoft.com/office/drawing/2014/main" id="{56BA8270-AA69-4889-CF96-466ABD85489D}"/>
              </a:ext>
            </a:extLst>
          </p:cNvPr>
          <p:cNvSpPr txBox="1"/>
          <p:nvPr/>
        </p:nvSpPr>
        <p:spPr>
          <a:xfrm>
            <a:off x="365136" y="2648993"/>
            <a:ext cx="16078200" cy="5262979"/>
          </a:xfrm>
          <a:prstGeom prst="rect">
            <a:avLst/>
          </a:prstGeom>
          <a:noFill/>
        </p:spPr>
        <p:txBody>
          <a:bodyPr wrap="square" lIns="91440" tIns="45720" rIns="91440" bIns="45720" rtlCol="0" anchor="t">
            <a:spAutoFit/>
          </a:bodyPr>
          <a:lstStyle/>
          <a:p>
            <a:r>
              <a:rPr lang="en-US" sz="2400" b="1">
                <a:solidFill>
                  <a:srgbClr val="145F1F"/>
                </a:solidFill>
                <a:latin typeface="Open Sans 1"/>
                <a:ea typeface="Open Sans 1"/>
                <a:cs typeface="Open Sans 1"/>
              </a:rPr>
              <a:t>After PI Approval submit the following for review and processing</a:t>
            </a:r>
            <a:r>
              <a:rPr lang="en-US" sz="2400">
                <a:solidFill>
                  <a:srgbClr val="145F1F"/>
                </a:solidFill>
                <a:latin typeface="Open Sans 1"/>
                <a:ea typeface="Open Sans 1"/>
                <a:cs typeface="Open Sans 1"/>
              </a:rPr>
              <a:t>:</a:t>
            </a:r>
          </a:p>
          <a:p>
            <a:endParaRPr lang="en-US" sz="2400">
              <a:solidFill>
                <a:srgbClr val="145F1F"/>
              </a:solidFill>
              <a:latin typeface="Open Sans 1"/>
              <a:ea typeface="Open Sans 1"/>
              <a:cs typeface="Open Sans 1"/>
            </a:endParaRPr>
          </a:p>
          <a:p>
            <a:pPr marL="1257300" lvl="2" indent="-342900">
              <a:buFont typeface="Wingdings"/>
              <a:buChar char="§"/>
            </a:pPr>
            <a:r>
              <a:rPr lang="en-US" sz="2400">
                <a:latin typeface="Open Sans 1" panose="020B0604020202020204" charset="0"/>
                <a:ea typeface="Open Sans 1" panose="020B0604020202020204" charset="0"/>
                <a:cs typeface="Open Sans 1" panose="020B0604020202020204" charset="0"/>
              </a:rPr>
              <a:t>Signed service agreement Invoice (both vendor and PI signature)</a:t>
            </a:r>
          </a:p>
          <a:p>
            <a:pPr lvl="2"/>
            <a:endParaRPr lang="en-US" sz="2400">
              <a:latin typeface="Open Sans 1"/>
              <a:ea typeface="Open Sans 1"/>
              <a:cs typeface="Open Sans 1"/>
            </a:endParaRPr>
          </a:p>
          <a:p>
            <a:pPr marL="1257300" lvl="2" indent="-342900">
              <a:buFont typeface="Wingdings"/>
              <a:buChar char="§"/>
            </a:pPr>
            <a:r>
              <a:rPr lang="en-US" sz="2400">
                <a:latin typeface="Open Sans 1" panose="020B0604020202020204" charset="0"/>
                <a:ea typeface="Open Sans 1" panose="020B0604020202020204" charset="0"/>
                <a:cs typeface="Open Sans 1" panose="020B0604020202020204" charset="0"/>
              </a:rPr>
              <a:t>Supporting documentation (if applicable)</a:t>
            </a:r>
          </a:p>
          <a:p>
            <a:r>
              <a:rPr lang="en-US" sz="2400">
                <a:latin typeface="Open Sans 1"/>
                <a:ea typeface="Open Sans 1"/>
                <a:cs typeface="Open Sans 1"/>
              </a:rPr>
              <a:t>	</a:t>
            </a:r>
          </a:p>
          <a:p>
            <a:r>
              <a:rPr lang="en-US" sz="2400" b="1">
                <a:solidFill>
                  <a:srgbClr val="145F1F"/>
                </a:solidFill>
                <a:latin typeface="Open Sans 1"/>
                <a:ea typeface="Open Sans 1"/>
                <a:cs typeface="Open Sans 1"/>
              </a:rPr>
              <a:t>Send to: </a:t>
            </a:r>
          </a:p>
          <a:p>
            <a:endParaRPr lang="en-US" sz="2400" b="1">
              <a:solidFill>
                <a:srgbClr val="145F1F"/>
              </a:solidFill>
              <a:latin typeface="Open Sans 1"/>
              <a:ea typeface="Open Sans 1"/>
              <a:cs typeface="Open Sans 1"/>
            </a:endParaRPr>
          </a:p>
          <a:p>
            <a:r>
              <a:rPr lang="en-US" sz="2400">
                <a:solidFill>
                  <a:srgbClr val="145F1F"/>
                </a:solidFill>
                <a:latin typeface="Open Sans 1"/>
                <a:ea typeface="Open Sans 1"/>
                <a:cs typeface="Open Sans 1"/>
              </a:rPr>
              <a:t>  Kristen Webb, Contract and Subaward Compliance Officer</a:t>
            </a:r>
            <a:endParaRPr lang="en-US">
              <a:latin typeface="Open Sans 1"/>
              <a:ea typeface="Open Sans 1"/>
              <a:cs typeface="Open Sans 1"/>
            </a:endParaRPr>
          </a:p>
          <a:p>
            <a:endParaRPr lang="en-US" sz="2400">
              <a:solidFill>
                <a:srgbClr val="145F1F"/>
              </a:solidFill>
              <a:latin typeface="Open Sans 1"/>
              <a:ea typeface="Open Sans 1"/>
              <a:cs typeface="Open Sans 1"/>
            </a:endParaRPr>
          </a:p>
          <a:p>
            <a:pPr marL="1257300" lvl="2" indent="-342900">
              <a:buFont typeface="Wingdings" panose="020B0604020202020204" pitchFamily="34" charset="0"/>
              <a:buChar char="§"/>
            </a:pPr>
            <a:r>
              <a:rPr lang="en-US" sz="2400">
                <a:latin typeface="Open Sans 1" panose="020B0604020202020204" charset="0"/>
                <a:ea typeface="Open Sans 1" panose="020B0604020202020204" charset="0"/>
                <a:cs typeface="Open Sans 1" panose="020B0604020202020204" charset="0"/>
              </a:rPr>
              <a:t>Copy Kristen Martin, Senior Finance Officer. </a:t>
            </a:r>
          </a:p>
          <a:p>
            <a:r>
              <a:rPr lang="en-US" sz="2400">
                <a:latin typeface="Open Sans 1"/>
                <a:ea typeface="Open Sans 1"/>
                <a:cs typeface="Open Sans 1"/>
              </a:rPr>
              <a:t>    This allows finance to know invoices will be submitted for payment shortly</a:t>
            </a:r>
          </a:p>
          <a:p>
            <a:endParaRPr lang="en-US" sz="2400">
              <a:latin typeface="Open Sans 1" panose="020B0604020202020204" charset="0"/>
              <a:ea typeface="Open Sans 1" panose="020B0604020202020204" charset="0"/>
              <a:cs typeface="Open Sans 1" panose="020B0604020202020204" charset="0"/>
            </a:endParaRPr>
          </a:p>
          <a:p>
            <a:r>
              <a:rPr lang="en-US" sz="2400">
                <a:latin typeface="Open Sans 1"/>
                <a:ea typeface="Open Sans 1"/>
                <a:cs typeface="Open Sans 1"/>
              </a:rPr>
              <a:t>After review, if there are no issues the invoice will be submitted for payment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1CB6C-3EEE-2A5A-A229-14226E28680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E0461247-6E98-5EBB-8101-D6515EA1FC25}"/>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8CF31328-A6F3-3E0C-2DD7-DC42FF2B830F}"/>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0463000B-FB78-6449-9D98-EDA3145A6407}"/>
              </a:ext>
            </a:extLst>
          </p:cNvPr>
          <p:cNvSpPr txBox="1"/>
          <p:nvPr/>
        </p:nvSpPr>
        <p:spPr>
          <a:xfrm>
            <a:off x="365136" y="891758"/>
            <a:ext cx="10453821" cy="704167"/>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Confirming Payment</a:t>
            </a:r>
          </a:p>
        </p:txBody>
      </p:sp>
      <p:sp>
        <p:nvSpPr>
          <p:cNvPr id="7" name="TextBox 6">
            <a:extLst>
              <a:ext uri="{FF2B5EF4-FFF2-40B4-BE49-F238E27FC236}">
                <a16:creationId xmlns:a16="http://schemas.microsoft.com/office/drawing/2014/main" id="{0FB47F51-01DF-5BE4-5132-AA2FF9E643E6}"/>
              </a:ext>
            </a:extLst>
          </p:cNvPr>
          <p:cNvSpPr txBox="1"/>
          <p:nvPr/>
        </p:nvSpPr>
        <p:spPr>
          <a:xfrm>
            <a:off x="365136" y="2876675"/>
            <a:ext cx="16078200" cy="3539430"/>
          </a:xfrm>
          <a:prstGeom prst="rect">
            <a:avLst/>
          </a:prstGeom>
          <a:noFill/>
        </p:spPr>
        <p:txBody>
          <a:bodyPr wrap="square" lIns="91440" tIns="45720" rIns="91440" bIns="45720" rtlCol="0" anchor="t">
            <a:spAutoFit/>
          </a:bodyPr>
          <a:lstStyle/>
          <a:p>
            <a:pPr marL="571500" indent="-571500">
              <a:buFont typeface="Arial" panose="020B0604020202020204" pitchFamily="34" charset="0"/>
              <a:buChar char="•"/>
            </a:pPr>
            <a:endParaRPr lang="en-US" sz="2800">
              <a:latin typeface="Open Sans 1"/>
              <a:ea typeface="Open Sans 1"/>
              <a:cs typeface="Open Sans 1"/>
            </a:endParaRPr>
          </a:p>
          <a:p>
            <a:pPr marL="571500" indent="-571500">
              <a:buFont typeface="Arial" panose="020B0604020202020204" pitchFamily="34" charset="0"/>
              <a:buChar char="•"/>
            </a:pPr>
            <a:endParaRPr lang="en-US" sz="2800">
              <a:latin typeface="Open Sans 1"/>
              <a:ea typeface="Open Sans 1"/>
              <a:cs typeface="Open Sans 1"/>
            </a:endParaRPr>
          </a:p>
          <a:p>
            <a:pPr marL="571500" indent="-571500">
              <a:buFont typeface="Arial" panose="020B0604020202020204" pitchFamily="34" charset="0"/>
              <a:buChar char="•"/>
            </a:pPr>
            <a:r>
              <a:rPr lang="en-US" sz="2800">
                <a:latin typeface="Open Sans 1"/>
                <a:ea typeface="Open Sans 1"/>
                <a:cs typeface="Open Sans 1"/>
              </a:rPr>
              <a:t>PIs and Departments should ensure the vendor receives payment</a:t>
            </a:r>
            <a:endParaRPr lang="en-US">
              <a:latin typeface="Open Sans 1"/>
              <a:ea typeface="Open Sans 1"/>
              <a:cs typeface="Open Sans 1"/>
            </a:endParaRPr>
          </a:p>
          <a:p>
            <a:pPr marL="571500" indent="-571500">
              <a:buFont typeface="Arial" panose="020B0604020202020204" pitchFamily="34" charset="0"/>
              <a:buChar char="•"/>
            </a:pPr>
            <a:endParaRPr lang="en-US" sz="2800">
              <a:latin typeface="Open Sans 1"/>
              <a:ea typeface="Open Sans 1"/>
              <a:cs typeface="Open Sans 1"/>
            </a:endParaRPr>
          </a:p>
          <a:p>
            <a:pPr marL="571500" indent="-571500">
              <a:buFont typeface="Arial" panose="020B0604020202020204" pitchFamily="34" charset="0"/>
              <a:buChar char="•"/>
            </a:pPr>
            <a:r>
              <a:rPr lang="en-US" sz="2800">
                <a:latin typeface="Open Sans 1" panose="020B0604020202020204" charset="0"/>
                <a:ea typeface="Open Sans 1" panose="020B0604020202020204" charset="0"/>
                <a:cs typeface="Open Sans 1" panose="020B0604020202020204" charset="0"/>
              </a:rPr>
              <a:t>Payment status can be checked in Banner screens FGIENCD, FAIINVE and FOIDOCH or Cayuse Fund Manager</a:t>
            </a:r>
          </a:p>
          <a:p>
            <a:endParaRPr lang="en-US" sz="2800">
              <a:latin typeface="Open Sans 1"/>
              <a:ea typeface="Open Sans 1"/>
              <a:cs typeface="Open Sans 1"/>
            </a:endParaRPr>
          </a:p>
          <a:p>
            <a:pPr marL="571500" indent="-571500">
              <a:buFont typeface="Arial" panose="020B0604020202020204" pitchFamily="34" charset="0"/>
              <a:buChar char="•"/>
            </a:pPr>
            <a:r>
              <a:rPr lang="en-US" sz="2800">
                <a:latin typeface="Open Sans 1"/>
                <a:ea typeface="Open Sans 1"/>
                <a:cs typeface="Open Sans 1"/>
              </a:rPr>
              <a:t>Monitoring payment status helps ensure vendors are paid in a timely manner</a:t>
            </a:r>
          </a:p>
        </p:txBody>
      </p:sp>
    </p:spTree>
    <p:extLst>
      <p:ext uri="{BB962C8B-B14F-4D97-AF65-F5344CB8AC3E}">
        <p14:creationId xmlns:p14="http://schemas.microsoft.com/office/powerpoint/2010/main" val="1938090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B5265-C07E-0D13-5DA0-5A9A250C550A}"/>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92569FDF-0E36-252A-00E2-BB8C0F2B566B}"/>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4DD98C3F-33D3-5A8C-7363-4D7DA6FC9AFF}"/>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4FE9D3EC-A5A1-04C6-35E2-AF8CFAB3212D}"/>
              </a:ext>
            </a:extLst>
          </p:cNvPr>
          <p:cNvSpPr txBox="1"/>
          <p:nvPr/>
        </p:nvSpPr>
        <p:spPr>
          <a:xfrm>
            <a:off x="365136" y="891758"/>
            <a:ext cx="11369664" cy="704167"/>
          </a:xfrm>
          <a:prstGeom prst="rect">
            <a:avLst/>
          </a:prstGeom>
        </p:spPr>
        <p:txBody>
          <a:bodyPr wrap="square"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Common Issues that Delay Payment</a:t>
            </a:r>
          </a:p>
        </p:txBody>
      </p:sp>
      <p:sp>
        <p:nvSpPr>
          <p:cNvPr id="7" name="TextBox 6">
            <a:extLst>
              <a:ext uri="{FF2B5EF4-FFF2-40B4-BE49-F238E27FC236}">
                <a16:creationId xmlns:a16="http://schemas.microsoft.com/office/drawing/2014/main" id="{2B995400-98CC-AE01-853A-B1E9B20243DA}"/>
              </a:ext>
            </a:extLst>
          </p:cNvPr>
          <p:cNvSpPr txBox="1"/>
          <p:nvPr/>
        </p:nvSpPr>
        <p:spPr>
          <a:xfrm>
            <a:off x="1295400" y="2648993"/>
            <a:ext cx="16078200" cy="5632311"/>
          </a:xfrm>
          <a:prstGeom prst="rect">
            <a:avLst/>
          </a:prstGeom>
          <a:noFill/>
        </p:spPr>
        <p:txBody>
          <a:bodyPr wrap="square" rtlCol="0">
            <a:spAutoFit/>
          </a:bodyPr>
          <a:lstStyle/>
          <a:p>
            <a:r>
              <a:rPr lang="en-US" sz="3600">
                <a:latin typeface="Open Sans 1" panose="020B0604020202020204" charset="0"/>
                <a:ea typeface="Open Sans 1" panose="020B0604020202020204" charset="0"/>
                <a:cs typeface="Open Sans 1" panose="020B0604020202020204" charset="0"/>
              </a:rPr>
              <a:t>Payment delays often occur due to:</a:t>
            </a:r>
          </a:p>
          <a:p>
            <a:endParaRPr lang="en-US" sz="3600">
              <a:latin typeface="Open Sans 1" panose="020B0604020202020204" charset="0"/>
              <a:ea typeface="Open Sans 1" panose="020B0604020202020204" charset="0"/>
              <a:cs typeface="Open Sans 1" panose="020B0604020202020204" charset="0"/>
            </a:endParaRPr>
          </a:p>
          <a:p>
            <a:pPr marL="571500" indent="-571500">
              <a:buFont typeface="Arial" panose="020B0604020202020204" pitchFamily="34" charset="0"/>
              <a:buChar char="•"/>
            </a:pPr>
            <a:r>
              <a:rPr lang="en-US" sz="3600">
                <a:latin typeface="Open Sans 1" panose="020B0604020202020204" charset="0"/>
                <a:ea typeface="Open Sans 1" panose="020B0604020202020204" charset="0"/>
                <a:cs typeface="Open Sans 1" panose="020B0604020202020204" charset="0"/>
              </a:rPr>
              <a:t>	Missing agreement number </a:t>
            </a:r>
          </a:p>
          <a:p>
            <a:pPr marL="571500" indent="-571500">
              <a:buFont typeface="Arial" panose="020B0604020202020204" pitchFamily="34" charset="0"/>
              <a:buChar char="•"/>
            </a:pPr>
            <a:r>
              <a:rPr lang="en-US" sz="3600">
                <a:latin typeface="Open Sans 1" panose="020B0604020202020204" charset="0"/>
                <a:ea typeface="Open Sans 1" panose="020B0604020202020204" charset="0"/>
                <a:cs typeface="Open Sans 1" panose="020B0604020202020204" charset="0"/>
              </a:rPr>
              <a:t>	Missing vendor signature</a:t>
            </a:r>
          </a:p>
          <a:p>
            <a:pPr marL="571500" indent="-571500">
              <a:buFont typeface="Arial" panose="020B0604020202020204" pitchFamily="34" charset="0"/>
              <a:buChar char="•"/>
            </a:pPr>
            <a:r>
              <a:rPr lang="en-US" sz="3600">
                <a:latin typeface="Open Sans 1" panose="020B0604020202020204" charset="0"/>
                <a:ea typeface="Open Sans 1" panose="020B0604020202020204" charset="0"/>
                <a:cs typeface="Open Sans 1" panose="020B0604020202020204" charset="0"/>
              </a:rPr>
              <a:t>	Missing PI approval</a:t>
            </a:r>
          </a:p>
          <a:p>
            <a:pPr marL="571500" indent="-571500">
              <a:buFont typeface="Arial" panose="020B0604020202020204" pitchFamily="34" charset="0"/>
              <a:buChar char="•"/>
            </a:pPr>
            <a:r>
              <a:rPr lang="en-US" sz="3600">
                <a:latin typeface="Open Sans 1" panose="020B0604020202020204" charset="0"/>
                <a:ea typeface="Open Sans 1" panose="020B0604020202020204" charset="0"/>
                <a:cs typeface="Open Sans 1" panose="020B0604020202020204" charset="0"/>
              </a:rPr>
              <a:t>	Incomplete service descriptions</a:t>
            </a:r>
          </a:p>
          <a:p>
            <a:pPr marL="571500" indent="-571500">
              <a:buFont typeface="Arial" panose="020B0604020202020204" pitchFamily="34" charset="0"/>
              <a:buChar char="•"/>
            </a:pPr>
            <a:r>
              <a:rPr lang="en-US" sz="3600">
                <a:latin typeface="Open Sans 1" panose="020B0604020202020204" charset="0"/>
                <a:ea typeface="Open Sans 1" panose="020B0604020202020204" charset="0"/>
                <a:cs typeface="Open Sans 1" panose="020B0604020202020204" charset="0"/>
              </a:rPr>
              <a:t>	Missing hourly breakdown when required</a:t>
            </a:r>
          </a:p>
          <a:p>
            <a:endParaRPr lang="en-US" sz="3600">
              <a:latin typeface="Open Sans 1" panose="020B0604020202020204" charset="0"/>
              <a:ea typeface="Open Sans 1" panose="020B0604020202020204" charset="0"/>
              <a:cs typeface="Open Sans 1" panose="020B0604020202020204" charset="0"/>
            </a:endParaRPr>
          </a:p>
          <a:p>
            <a:r>
              <a:rPr lang="en-US" sz="3600">
                <a:latin typeface="Open Sans 1" panose="020B0604020202020204" charset="0"/>
                <a:ea typeface="Open Sans 1" panose="020B0604020202020204" charset="0"/>
                <a:cs typeface="Open Sans 1" panose="020B0604020202020204" charset="0"/>
              </a:rPr>
              <a:t>Ensuring invoices are complete and accurate helps avoid delays</a:t>
            </a:r>
          </a:p>
          <a:p>
            <a:r>
              <a:rPr lang="en-US" sz="3600">
                <a:latin typeface="Open Sans 1" panose="020B0604020202020204" charset="0"/>
                <a:ea typeface="Open Sans 1" panose="020B0604020202020204" charset="0"/>
                <a:cs typeface="Open Sans 1" panose="020B0604020202020204" charset="0"/>
              </a:rPr>
              <a:t>	</a:t>
            </a:r>
          </a:p>
        </p:txBody>
      </p:sp>
    </p:spTree>
    <p:extLst>
      <p:ext uri="{BB962C8B-B14F-4D97-AF65-F5344CB8AC3E}">
        <p14:creationId xmlns:p14="http://schemas.microsoft.com/office/powerpoint/2010/main" val="2395029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04A34-7349-B717-80C9-EEA170373440}"/>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6BD207D-321D-F3FB-33FD-1636504826DD}"/>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1A171928-F79E-1E80-238D-2AA21319FB44}"/>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14982CDF-F1D2-D7DE-6D2E-A6813645056F}"/>
              </a:ext>
            </a:extLst>
          </p:cNvPr>
          <p:cNvSpPr txBox="1"/>
          <p:nvPr/>
        </p:nvSpPr>
        <p:spPr>
          <a:xfrm>
            <a:off x="365136" y="891758"/>
            <a:ext cx="11369664" cy="704167"/>
          </a:xfrm>
          <a:prstGeom prst="rect">
            <a:avLst/>
          </a:prstGeom>
        </p:spPr>
        <p:txBody>
          <a:bodyPr wrap="square"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Quick Process Overview</a:t>
            </a:r>
          </a:p>
        </p:txBody>
      </p:sp>
      <p:sp>
        <p:nvSpPr>
          <p:cNvPr id="7" name="TextBox 6">
            <a:extLst>
              <a:ext uri="{FF2B5EF4-FFF2-40B4-BE49-F238E27FC236}">
                <a16:creationId xmlns:a16="http://schemas.microsoft.com/office/drawing/2014/main" id="{DD9627D7-DA3F-50B4-2A15-F4EE4C90D385}"/>
              </a:ext>
            </a:extLst>
          </p:cNvPr>
          <p:cNvSpPr txBox="1"/>
          <p:nvPr/>
        </p:nvSpPr>
        <p:spPr>
          <a:xfrm>
            <a:off x="1219200" y="2628900"/>
            <a:ext cx="16078200" cy="5632311"/>
          </a:xfrm>
          <a:prstGeom prst="rect">
            <a:avLst/>
          </a:prstGeom>
          <a:noFill/>
        </p:spPr>
        <p:txBody>
          <a:bodyPr wrap="square" rtlCol="0">
            <a:spAutoFit/>
          </a:bodyPr>
          <a:lstStyle/>
          <a:p>
            <a:pPr marL="571500" indent="-571500">
              <a:buFont typeface="Arial" panose="020B0604020202020204" pitchFamily="34" charset="0"/>
              <a:buChar char="•"/>
            </a:pPr>
            <a:r>
              <a:rPr lang="en-US" sz="3600">
                <a:latin typeface="Open Sans 1" panose="020B0604020202020204" charset="0"/>
                <a:ea typeface="Open Sans 1" panose="020B0604020202020204" charset="0"/>
                <a:cs typeface="Open Sans 1" panose="020B0604020202020204" charset="0"/>
              </a:rPr>
              <a:t>PO is created</a:t>
            </a:r>
          </a:p>
          <a:p>
            <a:pPr marL="571500" indent="-571500">
              <a:buFont typeface="Arial" panose="020B0604020202020204" pitchFamily="34" charset="0"/>
              <a:buChar char="•"/>
            </a:pPr>
            <a:r>
              <a:rPr lang="en-US" sz="3600">
                <a:latin typeface="Open Sans 1" panose="020B0604020202020204" charset="0"/>
                <a:ea typeface="Open Sans 1" panose="020B0604020202020204" charset="0"/>
                <a:cs typeface="Open Sans 1" panose="020B0604020202020204" charset="0"/>
              </a:rPr>
              <a:t>Services are completed</a:t>
            </a:r>
          </a:p>
          <a:p>
            <a:pPr marL="571500" indent="-571500">
              <a:buFont typeface="Arial" panose="020B0604020202020204" pitchFamily="34" charset="0"/>
              <a:buChar char="•"/>
            </a:pPr>
            <a:r>
              <a:rPr lang="en-US" sz="3600">
                <a:latin typeface="Open Sans 1" panose="020B0604020202020204" charset="0"/>
                <a:ea typeface="Open Sans 1" panose="020B0604020202020204" charset="0"/>
                <a:cs typeface="Open Sans 1" panose="020B0604020202020204" charset="0"/>
              </a:rPr>
              <a:t>Vendor completes invoice (Includes required details and signs)</a:t>
            </a:r>
          </a:p>
          <a:p>
            <a:pPr marL="571500" indent="-571500">
              <a:buFont typeface="Arial" panose="020B0604020202020204" pitchFamily="34" charset="0"/>
              <a:buChar char="•"/>
            </a:pPr>
            <a:r>
              <a:rPr lang="en-US" sz="3600">
                <a:latin typeface="Open Sans 1" panose="020B0604020202020204" charset="0"/>
                <a:ea typeface="Open Sans 1" panose="020B0604020202020204" charset="0"/>
                <a:cs typeface="Open Sans 1" panose="020B0604020202020204" charset="0"/>
              </a:rPr>
              <a:t>PI reviews and signs the invoice</a:t>
            </a:r>
          </a:p>
          <a:p>
            <a:pPr marL="571500" indent="-571500">
              <a:buFont typeface="Arial" panose="020B0604020202020204" pitchFamily="34" charset="0"/>
              <a:buChar char="•"/>
            </a:pPr>
            <a:r>
              <a:rPr lang="en-US" sz="3600">
                <a:latin typeface="Open Sans 1" panose="020B0604020202020204" charset="0"/>
                <a:ea typeface="Open Sans 1" panose="020B0604020202020204" charset="0"/>
                <a:cs typeface="Open Sans 1" panose="020B0604020202020204" charset="0"/>
              </a:rPr>
              <a:t>Department submits invoice for review</a:t>
            </a:r>
          </a:p>
          <a:p>
            <a:pPr marL="571500" indent="-571500">
              <a:buFont typeface="Arial" panose="020B0604020202020204" pitchFamily="34" charset="0"/>
              <a:buChar char="•"/>
            </a:pPr>
            <a:r>
              <a:rPr lang="en-US" sz="3600">
                <a:latin typeface="Open Sans 1" panose="020B0604020202020204" charset="0"/>
                <a:ea typeface="Open Sans 1" panose="020B0604020202020204" charset="0"/>
                <a:cs typeface="Open Sans 1" panose="020B0604020202020204" charset="0"/>
              </a:rPr>
              <a:t>Invoice is processed for payment</a:t>
            </a:r>
          </a:p>
          <a:p>
            <a:pPr marL="571500" indent="-571500">
              <a:buFont typeface="Arial" panose="020B0604020202020204" pitchFamily="34" charset="0"/>
              <a:buChar char="•"/>
            </a:pPr>
            <a:r>
              <a:rPr lang="en-US" sz="3600">
                <a:latin typeface="Open Sans 1" panose="020B0604020202020204" charset="0"/>
                <a:ea typeface="Open Sans 1" panose="020B0604020202020204" charset="0"/>
                <a:cs typeface="Open Sans 1" panose="020B0604020202020204" charset="0"/>
              </a:rPr>
              <a:t>Department verifies payment in Banner/Cayuse</a:t>
            </a:r>
          </a:p>
          <a:p>
            <a:endParaRPr lang="en-US" sz="3600">
              <a:latin typeface="Open Sans 1" panose="020B0604020202020204" charset="0"/>
              <a:ea typeface="Open Sans 1" panose="020B0604020202020204" charset="0"/>
              <a:cs typeface="Open Sans 1" panose="020B0604020202020204" charset="0"/>
            </a:endParaRPr>
          </a:p>
          <a:p>
            <a:endParaRPr lang="en-US" sz="3600">
              <a:latin typeface="Open Sans 1" panose="020B0604020202020204" charset="0"/>
              <a:ea typeface="Open Sans 1" panose="020B0604020202020204" charset="0"/>
              <a:cs typeface="Open Sans 1" panose="020B0604020202020204" charset="0"/>
            </a:endParaRPr>
          </a:p>
          <a:p>
            <a:r>
              <a:rPr lang="en-US" sz="3600">
                <a:latin typeface="Open Sans 1" panose="020B0604020202020204" charset="0"/>
                <a:ea typeface="Open Sans 1" panose="020B0604020202020204" charset="0"/>
                <a:cs typeface="Open Sans 1" panose="020B0604020202020204" charset="0"/>
              </a:rPr>
              <a:t>	</a:t>
            </a:r>
          </a:p>
        </p:txBody>
      </p:sp>
    </p:spTree>
    <p:extLst>
      <p:ext uri="{BB962C8B-B14F-4D97-AF65-F5344CB8AC3E}">
        <p14:creationId xmlns:p14="http://schemas.microsoft.com/office/powerpoint/2010/main" val="3102377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15262" y="2931437"/>
            <a:ext cx="3719265" cy="6115973"/>
            <a:chOff x="0" y="0"/>
            <a:chExt cx="4959021" cy="8154631"/>
          </a:xfrm>
        </p:grpSpPr>
        <p:grpSp>
          <p:nvGrpSpPr>
            <p:cNvPr id="3" name="Group 3"/>
            <p:cNvGrpSpPr/>
            <p:nvPr/>
          </p:nvGrpSpPr>
          <p:grpSpPr>
            <a:xfrm>
              <a:off x="53501" y="3522042"/>
              <a:ext cx="4897032" cy="4632589"/>
              <a:chOff x="0" y="0"/>
              <a:chExt cx="886490" cy="838619"/>
            </a:xfrm>
          </p:grpSpPr>
          <p:sp>
            <p:nvSpPr>
              <p:cNvPr id="4" name="Freeform 4"/>
              <p:cNvSpPr/>
              <p:nvPr/>
            </p:nvSpPr>
            <p:spPr>
              <a:xfrm>
                <a:off x="0" y="0"/>
                <a:ext cx="886490" cy="838618"/>
              </a:xfrm>
              <a:custGeom>
                <a:avLst/>
                <a:gdLst/>
                <a:ahLst/>
                <a:cxnLst/>
                <a:rect l="l" t="t" r="r" b="b"/>
                <a:pathLst>
                  <a:path w="886490" h="838618">
                    <a:moveTo>
                      <a:pt x="65346" y="0"/>
                    </a:moveTo>
                    <a:lnTo>
                      <a:pt x="821144" y="0"/>
                    </a:lnTo>
                    <a:cubicBezTo>
                      <a:pt x="857233" y="0"/>
                      <a:pt x="886490" y="29256"/>
                      <a:pt x="886490" y="65346"/>
                    </a:cubicBezTo>
                    <a:lnTo>
                      <a:pt x="886490" y="773273"/>
                    </a:lnTo>
                    <a:cubicBezTo>
                      <a:pt x="886490" y="809362"/>
                      <a:pt x="857233" y="838618"/>
                      <a:pt x="821144" y="838618"/>
                    </a:cubicBezTo>
                    <a:lnTo>
                      <a:pt x="65346" y="838618"/>
                    </a:lnTo>
                    <a:cubicBezTo>
                      <a:pt x="29256" y="838618"/>
                      <a:pt x="0" y="809362"/>
                      <a:pt x="0" y="773273"/>
                    </a:cubicBezTo>
                    <a:lnTo>
                      <a:pt x="0" y="65346"/>
                    </a:lnTo>
                    <a:cubicBezTo>
                      <a:pt x="0" y="29256"/>
                      <a:pt x="29256" y="0"/>
                      <a:pt x="65346" y="0"/>
                    </a:cubicBezTo>
                    <a:close/>
                  </a:path>
                </a:pathLst>
              </a:custGeom>
              <a:solidFill>
                <a:srgbClr val="333132"/>
              </a:solidFill>
            </p:spPr>
            <p:txBody>
              <a:bodyPr/>
              <a:lstStyle/>
              <a:p>
                <a:endParaRPr lang="en-US"/>
              </a:p>
            </p:txBody>
          </p:sp>
          <p:sp>
            <p:nvSpPr>
              <p:cNvPr id="5" name="TextBox 5"/>
              <p:cNvSpPr txBox="1"/>
              <p:nvPr/>
            </p:nvSpPr>
            <p:spPr>
              <a:xfrm>
                <a:off x="0" y="-76200"/>
                <a:ext cx="886490" cy="914819"/>
              </a:xfrm>
              <a:prstGeom prst="rect">
                <a:avLst/>
              </a:prstGeom>
            </p:spPr>
            <p:txBody>
              <a:bodyPr lIns="51955" tIns="51955" rIns="51955" bIns="51955" rtlCol="0" anchor="ctr"/>
              <a:lstStyle/>
              <a:p>
                <a:pPr algn="ctr">
                  <a:lnSpc>
                    <a:spcPts val="3033"/>
                  </a:lnSpc>
                </a:pPr>
                <a:endParaRPr/>
              </a:p>
            </p:txBody>
          </p:sp>
        </p:grpSp>
        <p:grpSp>
          <p:nvGrpSpPr>
            <p:cNvPr id="6" name="Group 6"/>
            <p:cNvGrpSpPr/>
            <p:nvPr/>
          </p:nvGrpSpPr>
          <p:grpSpPr>
            <a:xfrm>
              <a:off x="0" y="0"/>
              <a:ext cx="4950534" cy="5018148"/>
              <a:chOff x="0" y="0"/>
              <a:chExt cx="6264440" cy="6350000"/>
            </a:xfrm>
          </p:grpSpPr>
          <p:sp>
            <p:nvSpPr>
              <p:cNvPr id="7" name="Freeform 7"/>
              <p:cNvSpPr/>
              <p:nvPr/>
            </p:nvSpPr>
            <p:spPr>
              <a:xfrm>
                <a:off x="0" y="0"/>
                <a:ext cx="6264440" cy="6351270"/>
              </a:xfrm>
              <a:custGeom>
                <a:avLst/>
                <a:gdLst/>
                <a:ahLst/>
                <a:cxnLst/>
                <a:rect l="l" t="t" r="r" b="b"/>
                <a:pathLst>
                  <a:path w="6264440" h="6351270">
                    <a:moveTo>
                      <a:pt x="0" y="5955030"/>
                    </a:moveTo>
                    <a:lnTo>
                      <a:pt x="0" y="394970"/>
                    </a:lnTo>
                    <a:cubicBezTo>
                      <a:pt x="0" y="176530"/>
                      <a:pt x="174151" y="0"/>
                      <a:pt x="389648" y="0"/>
                    </a:cubicBezTo>
                    <a:lnTo>
                      <a:pt x="5876045" y="0"/>
                    </a:lnTo>
                    <a:cubicBezTo>
                      <a:pt x="6090289" y="0"/>
                      <a:pt x="6264440" y="176530"/>
                      <a:pt x="6264440" y="394970"/>
                    </a:cubicBezTo>
                    <a:lnTo>
                      <a:pt x="6264440" y="5956300"/>
                    </a:lnTo>
                    <a:cubicBezTo>
                      <a:pt x="6264440" y="6174740"/>
                      <a:pt x="6090289" y="6351270"/>
                      <a:pt x="5874792" y="6351270"/>
                    </a:cubicBezTo>
                    <a:lnTo>
                      <a:pt x="389648" y="6351270"/>
                    </a:lnTo>
                    <a:cubicBezTo>
                      <a:pt x="174151" y="6350000"/>
                      <a:pt x="0" y="6173470"/>
                      <a:pt x="0" y="5955030"/>
                    </a:cubicBezTo>
                    <a:close/>
                  </a:path>
                </a:pathLst>
              </a:custGeom>
              <a:blipFill>
                <a:blip r:embed="rId2"/>
                <a:stretch>
                  <a:fillRect t="-5317" b="-17973"/>
                </a:stretch>
              </a:blipFill>
            </p:spPr>
            <p:txBody>
              <a:bodyPr/>
              <a:lstStyle/>
              <a:p>
                <a:endParaRPr lang="en-US"/>
              </a:p>
            </p:txBody>
          </p:sp>
        </p:grpSp>
        <p:sp>
          <p:nvSpPr>
            <p:cNvPr id="8" name="TextBox 8"/>
            <p:cNvSpPr txBox="1"/>
            <p:nvPr/>
          </p:nvSpPr>
          <p:spPr>
            <a:xfrm>
              <a:off x="100797" y="6919600"/>
              <a:ext cx="4849737" cy="914547"/>
            </a:xfrm>
            <a:prstGeom prst="rect">
              <a:avLst/>
            </a:prstGeom>
          </p:spPr>
          <p:txBody>
            <a:bodyPr lIns="0" tIns="0" rIns="0" bIns="0" rtlCol="0" anchor="t">
              <a:spAutoFit/>
            </a:bodyPr>
            <a:lstStyle/>
            <a:p>
              <a:pPr algn="ctr">
                <a:lnSpc>
                  <a:spcPts val="2756"/>
                </a:lnSpc>
              </a:pPr>
              <a:r>
                <a:rPr lang="en-US" sz="1701" b="1">
                  <a:solidFill>
                    <a:srgbClr val="FFFFFF"/>
                  </a:solidFill>
                  <a:latin typeface="Times New Roman MT Bold"/>
                  <a:ea typeface="Times New Roman MT Bold"/>
                  <a:cs typeface="Times New Roman MT Bold"/>
                  <a:sym typeface="Times New Roman MT Bold"/>
                </a:rPr>
                <a:t>Email: </a:t>
              </a:r>
              <a:r>
                <a:rPr lang="en-US" sz="1701">
                  <a:solidFill>
                    <a:srgbClr val="FFFFFF"/>
                  </a:solidFill>
                  <a:latin typeface="Times New Roman MT"/>
                  <a:ea typeface="Times New Roman MT"/>
                  <a:cs typeface="Times New Roman MT"/>
                  <a:sym typeface="Times New Roman MT"/>
                </a:rPr>
                <a:t>kristen.webb@marshall.edu</a:t>
              </a:r>
            </a:p>
            <a:p>
              <a:pPr algn="ctr">
                <a:lnSpc>
                  <a:spcPts val="2756"/>
                </a:lnSpc>
              </a:pPr>
              <a:r>
                <a:rPr lang="en-US" sz="1701" b="1">
                  <a:solidFill>
                    <a:srgbClr val="FFFFFF"/>
                  </a:solidFill>
                  <a:latin typeface="Times New Roman MT Bold"/>
                  <a:ea typeface="Times New Roman MT Bold"/>
                  <a:cs typeface="Times New Roman MT Bold"/>
                  <a:sym typeface="Times New Roman MT Bold"/>
                </a:rPr>
                <a:t>Phone:</a:t>
              </a:r>
              <a:r>
                <a:rPr lang="en-US" sz="1701">
                  <a:solidFill>
                    <a:srgbClr val="FFFFFF"/>
                  </a:solidFill>
                  <a:latin typeface="Times New Roman MT"/>
                  <a:ea typeface="Times New Roman MT"/>
                  <a:cs typeface="Times New Roman MT"/>
                  <a:sym typeface="Times New Roman MT"/>
                </a:rPr>
                <a:t> 304-696-2589</a:t>
              </a:r>
            </a:p>
          </p:txBody>
        </p:sp>
        <p:sp>
          <p:nvSpPr>
            <p:cNvPr id="9" name="TextBox 9"/>
            <p:cNvSpPr txBox="1"/>
            <p:nvPr/>
          </p:nvSpPr>
          <p:spPr>
            <a:xfrm>
              <a:off x="109283" y="5317160"/>
              <a:ext cx="4849738" cy="1214008"/>
            </a:xfrm>
            <a:prstGeom prst="rect">
              <a:avLst/>
            </a:prstGeom>
          </p:spPr>
          <p:txBody>
            <a:bodyPr lIns="0" tIns="0" rIns="0" bIns="0" rtlCol="0" anchor="t">
              <a:spAutoFit/>
            </a:bodyPr>
            <a:lstStyle/>
            <a:p>
              <a:pPr algn="ctr">
                <a:lnSpc>
                  <a:spcPts val="2740"/>
                </a:lnSpc>
              </a:pPr>
              <a:r>
                <a:rPr lang="en-US" sz="2283" b="1">
                  <a:solidFill>
                    <a:srgbClr val="FFFFFF"/>
                  </a:solidFill>
                  <a:latin typeface="Times New Roman MT Bold"/>
                  <a:ea typeface="Times New Roman MT Bold"/>
                  <a:cs typeface="Times New Roman MT Bold"/>
                  <a:sym typeface="Times New Roman MT Bold"/>
                </a:rPr>
                <a:t>Kristen Webb,</a:t>
              </a:r>
            </a:p>
            <a:p>
              <a:pPr algn="ctr">
                <a:lnSpc>
                  <a:spcPts val="2216"/>
                </a:lnSpc>
              </a:pPr>
              <a:r>
                <a:rPr lang="en-US" sz="1847">
                  <a:solidFill>
                    <a:srgbClr val="FFFFFF"/>
                  </a:solidFill>
                  <a:latin typeface="Times New Roman MT"/>
                  <a:ea typeface="Times New Roman MT"/>
                  <a:cs typeface="Times New Roman MT"/>
                  <a:sym typeface="Times New Roman MT"/>
                </a:rPr>
                <a:t>Contract and Subaward Compliance Officer</a:t>
              </a:r>
            </a:p>
          </p:txBody>
        </p:sp>
      </p:grpSp>
      <p:sp>
        <p:nvSpPr>
          <p:cNvPr id="13" name="TextBox 13"/>
          <p:cNvSpPr txBox="1"/>
          <p:nvPr/>
        </p:nvSpPr>
        <p:spPr>
          <a:xfrm>
            <a:off x="1472514" y="3909814"/>
            <a:ext cx="10982896" cy="4817729"/>
          </a:xfrm>
          <a:prstGeom prst="rect">
            <a:avLst/>
          </a:prstGeom>
        </p:spPr>
        <p:txBody>
          <a:bodyPr lIns="0" tIns="0" rIns="0" bIns="0" rtlCol="0" anchor="t">
            <a:spAutoFit/>
          </a:bodyPr>
          <a:lstStyle/>
          <a:p>
            <a:pPr algn="l">
              <a:lnSpc>
                <a:spcPts val="2917"/>
              </a:lnSpc>
            </a:pPr>
            <a:r>
              <a:rPr lang="en-US" sz="2297" b="1">
                <a:solidFill>
                  <a:srgbClr val="000000"/>
                </a:solidFill>
                <a:latin typeface="Open Sans 1"/>
                <a:ea typeface="Open Sans 1"/>
                <a:cs typeface="Open Sans 1"/>
                <a:sym typeface="Open Sans 1"/>
              </a:rPr>
              <a:t>Compliance</a:t>
            </a:r>
          </a:p>
          <a:p>
            <a:pPr algn="l">
              <a:lnSpc>
                <a:spcPts val="2917"/>
              </a:lnSpc>
            </a:pPr>
            <a:r>
              <a:rPr lang="en-US" sz="2297">
                <a:solidFill>
                  <a:srgbClr val="000000"/>
                </a:solidFill>
                <a:latin typeface="Open Sans 1"/>
                <a:ea typeface="Open Sans 1"/>
                <a:cs typeface="Open Sans 1"/>
                <a:sym typeface="Open Sans 1"/>
              </a:rPr>
              <a:t>	Meet Sponsor and institutional requirements</a:t>
            </a:r>
          </a:p>
          <a:p>
            <a:pPr algn="l">
              <a:lnSpc>
                <a:spcPts val="2917"/>
              </a:lnSpc>
            </a:pPr>
            <a:r>
              <a:rPr lang="en-US" sz="2297">
                <a:solidFill>
                  <a:srgbClr val="000000"/>
                </a:solidFill>
                <a:latin typeface="Open Sans 1"/>
                <a:ea typeface="Open Sans 1"/>
                <a:cs typeface="Open Sans 1"/>
                <a:sym typeface="Open Sans 1"/>
              </a:rPr>
              <a:t>	Maintain audit ready documentation</a:t>
            </a:r>
          </a:p>
          <a:p>
            <a:pPr algn="l">
              <a:lnSpc>
                <a:spcPts val="2917"/>
              </a:lnSpc>
            </a:pPr>
            <a:endParaRPr lang="en-US" sz="2297">
              <a:solidFill>
                <a:srgbClr val="000000"/>
              </a:solidFill>
              <a:latin typeface="Open Sans 1"/>
              <a:ea typeface="Open Sans 1"/>
              <a:cs typeface="Open Sans 1"/>
              <a:sym typeface="Open Sans 1"/>
            </a:endParaRPr>
          </a:p>
          <a:p>
            <a:pPr algn="l">
              <a:lnSpc>
                <a:spcPts val="2917"/>
              </a:lnSpc>
            </a:pPr>
            <a:r>
              <a:rPr lang="en-US" sz="2297" b="1">
                <a:solidFill>
                  <a:srgbClr val="000000"/>
                </a:solidFill>
                <a:latin typeface="Open Sans 1"/>
                <a:ea typeface="Open Sans 1"/>
                <a:cs typeface="Open Sans 1"/>
                <a:sym typeface="Open Sans 1"/>
              </a:rPr>
              <a:t>Oversight</a:t>
            </a:r>
          </a:p>
          <a:p>
            <a:pPr algn="l">
              <a:lnSpc>
                <a:spcPts val="2917"/>
              </a:lnSpc>
            </a:pPr>
            <a:r>
              <a:rPr lang="en-US" sz="2297">
                <a:solidFill>
                  <a:srgbClr val="000000"/>
                </a:solidFill>
                <a:latin typeface="Open Sans 1"/>
                <a:ea typeface="Open Sans 1"/>
                <a:cs typeface="Open Sans 1"/>
                <a:sym typeface="Open Sans 1"/>
              </a:rPr>
              <a:t>	Ensure costs are allowable and aligned with project work</a:t>
            </a:r>
          </a:p>
          <a:p>
            <a:pPr algn="l">
              <a:lnSpc>
                <a:spcPts val="2917"/>
              </a:lnSpc>
            </a:pPr>
            <a:r>
              <a:rPr lang="en-US" sz="2297">
                <a:solidFill>
                  <a:srgbClr val="000000"/>
                </a:solidFill>
                <a:latin typeface="Open Sans 1"/>
                <a:ea typeface="Open Sans 1"/>
                <a:cs typeface="Open Sans 1"/>
                <a:sym typeface="Open Sans 1"/>
              </a:rPr>
              <a:t>	Identify potential issues early</a:t>
            </a:r>
          </a:p>
          <a:p>
            <a:pPr algn="l">
              <a:lnSpc>
                <a:spcPts val="2917"/>
              </a:lnSpc>
            </a:pPr>
            <a:endParaRPr lang="en-US" sz="2297">
              <a:solidFill>
                <a:srgbClr val="000000"/>
              </a:solidFill>
              <a:latin typeface="Open Sans 1"/>
              <a:ea typeface="Open Sans 1"/>
              <a:cs typeface="Open Sans 1"/>
              <a:sym typeface="Open Sans 1"/>
            </a:endParaRPr>
          </a:p>
          <a:p>
            <a:pPr algn="l">
              <a:lnSpc>
                <a:spcPts val="2917"/>
              </a:lnSpc>
            </a:pPr>
            <a:r>
              <a:rPr lang="en-US" sz="2297" b="1">
                <a:solidFill>
                  <a:srgbClr val="000000"/>
                </a:solidFill>
                <a:latin typeface="Open Sans 1"/>
                <a:ea typeface="Open Sans 1"/>
                <a:cs typeface="Open Sans 1"/>
                <a:sym typeface="Open Sans 1"/>
              </a:rPr>
              <a:t>Consistency &amp; Efficiency</a:t>
            </a:r>
          </a:p>
          <a:p>
            <a:pPr algn="l">
              <a:lnSpc>
                <a:spcPts val="2917"/>
              </a:lnSpc>
            </a:pPr>
            <a:r>
              <a:rPr lang="en-US" sz="2297">
                <a:solidFill>
                  <a:srgbClr val="000000"/>
                </a:solidFill>
                <a:latin typeface="Open Sans 1"/>
                <a:ea typeface="Open Sans 1"/>
                <a:cs typeface="Open Sans 1"/>
                <a:sym typeface="Open Sans 1"/>
              </a:rPr>
              <a:t>	Standardize review practices</a:t>
            </a:r>
          </a:p>
          <a:p>
            <a:pPr algn="l">
              <a:lnSpc>
                <a:spcPts val="2917"/>
              </a:lnSpc>
            </a:pPr>
            <a:r>
              <a:rPr lang="en-US" sz="2297">
                <a:solidFill>
                  <a:srgbClr val="000000"/>
                </a:solidFill>
                <a:latin typeface="Open Sans 1"/>
                <a:ea typeface="Open Sans 1"/>
                <a:cs typeface="Open Sans 1"/>
                <a:sym typeface="Open Sans 1"/>
              </a:rPr>
              <a:t>	Clarify roles for PIs and departments</a:t>
            </a:r>
          </a:p>
          <a:p>
            <a:pPr algn="l">
              <a:lnSpc>
                <a:spcPts val="2917"/>
              </a:lnSpc>
            </a:pPr>
            <a:r>
              <a:rPr lang="en-US" sz="2297">
                <a:solidFill>
                  <a:srgbClr val="000000"/>
                </a:solidFill>
                <a:latin typeface="Open Sans 1"/>
                <a:ea typeface="Open Sans 1"/>
                <a:cs typeface="Open Sans 1"/>
                <a:sym typeface="Open Sans 1"/>
              </a:rPr>
              <a:t>	Promote timely invoice processing</a:t>
            </a:r>
          </a:p>
          <a:p>
            <a:pPr algn="l">
              <a:lnSpc>
                <a:spcPts val="2917"/>
              </a:lnSpc>
            </a:pPr>
            <a:endParaRPr lang="en-US" sz="2297">
              <a:solidFill>
                <a:srgbClr val="000000"/>
              </a:solidFill>
              <a:latin typeface="Open Sans 1"/>
              <a:ea typeface="Open Sans 1"/>
              <a:cs typeface="Open Sans 1"/>
              <a:sym typeface="Open Sans 1"/>
            </a:endParaRPr>
          </a:p>
        </p:txBody>
      </p:sp>
      <p:sp>
        <p:nvSpPr>
          <p:cNvPr id="16" name="TextBox 16"/>
          <p:cNvSpPr txBox="1"/>
          <p:nvPr/>
        </p:nvSpPr>
        <p:spPr>
          <a:xfrm>
            <a:off x="771357" y="2926443"/>
            <a:ext cx="10709644" cy="493077"/>
          </a:xfrm>
          <a:prstGeom prst="rect">
            <a:avLst/>
          </a:prstGeom>
        </p:spPr>
        <p:txBody>
          <a:bodyPr lIns="0" tIns="0" rIns="0" bIns="0" rtlCol="0" anchor="t">
            <a:spAutoFit/>
          </a:bodyPr>
          <a:lstStyle/>
          <a:p>
            <a:pPr algn="l">
              <a:lnSpc>
                <a:spcPts val="4260"/>
              </a:lnSpc>
            </a:pPr>
            <a:r>
              <a:rPr lang="en-US" sz="2535" b="1" spc="-76">
                <a:solidFill>
                  <a:srgbClr val="000000"/>
                </a:solidFill>
                <a:latin typeface="Open Sans 2 Bold"/>
                <a:ea typeface="Open Sans 2 Bold"/>
                <a:cs typeface="Open Sans 2 Bold"/>
                <a:sym typeface="Open Sans 2 Bold"/>
              </a:rPr>
              <a:t>Purpose of Subaward Invoicing Guidelines</a:t>
            </a:r>
          </a:p>
        </p:txBody>
      </p:sp>
      <p:sp>
        <p:nvSpPr>
          <p:cNvPr id="17" name="AutoShape 17"/>
          <p:cNvSpPr/>
          <p:nvPr/>
        </p:nvSpPr>
        <p:spPr>
          <a:xfrm>
            <a:off x="0" y="0"/>
            <a:ext cx="18288000" cy="1984917"/>
          </a:xfrm>
          <a:prstGeom prst="rect">
            <a:avLst/>
          </a:prstGeom>
          <a:solidFill>
            <a:srgbClr val="04AC56"/>
          </a:solidFill>
        </p:spPr>
        <p:txBody>
          <a:bodyPr/>
          <a:lstStyle/>
          <a:p>
            <a:endParaRPr lang="en-US"/>
          </a:p>
        </p:txBody>
      </p:sp>
      <p:sp>
        <p:nvSpPr>
          <p:cNvPr id="18" name="Freeform 18"/>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3"/>
            <a:stretch>
              <a:fillRect/>
            </a:stretch>
          </a:blipFill>
        </p:spPr>
        <p:txBody>
          <a:bodyPr/>
          <a:lstStyle/>
          <a:p>
            <a:endParaRPr lang="en-US"/>
          </a:p>
        </p:txBody>
      </p:sp>
      <p:sp>
        <p:nvSpPr>
          <p:cNvPr id="19" name="TextBox 19"/>
          <p:cNvSpPr txBox="1"/>
          <p:nvPr/>
        </p:nvSpPr>
        <p:spPr>
          <a:xfrm>
            <a:off x="365136" y="891758"/>
            <a:ext cx="10453821" cy="742705"/>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Subaward Invoicing Guidelines</a:t>
            </a:r>
          </a:p>
        </p:txBody>
      </p:sp>
      <p:sp>
        <p:nvSpPr>
          <p:cNvPr id="21" name="Freeform 10">
            <a:extLst>
              <a:ext uri="{FF2B5EF4-FFF2-40B4-BE49-F238E27FC236}">
                <a16:creationId xmlns:a16="http://schemas.microsoft.com/office/drawing/2014/main" id="{413B0E03-56BC-3C4C-BC35-931A1C6E8EB3}"/>
              </a:ext>
            </a:extLst>
          </p:cNvPr>
          <p:cNvSpPr/>
          <p:nvPr/>
        </p:nvSpPr>
        <p:spPr>
          <a:xfrm>
            <a:off x="672535" y="5207835"/>
            <a:ext cx="730268" cy="730268"/>
          </a:xfrm>
          <a:custGeom>
            <a:avLst/>
            <a:gdLst/>
            <a:ahLst/>
            <a:cxnLst/>
            <a:rect l="l" t="t" r="r" b="b"/>
            <a:pathLst>
              <a:path w="730268" h="730268">
                <a:moveTo>
                  <a:pt x="0" y="0"/>
                </a:moveTo>
                <a:lnTo>
                  <a:pt x="730268" y="0"/>
                </a:lnTo>
                <a:lnTo>
                  <a:pt x="730268" y="730268"/>
                </a:lnTo>
                <a:lnTo>
                  <a:pt x="0" y="7302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9">
            <a:extLst>
              <a:ext uri="{FF2B5EF4-FFF2-40B4-BE49-F238E27FC236}">
                <a16:creationId xmlns:a16="http://schemas.microsoft.com/office/drawing/2014/main" id="{8F44D2C3-1137-0872-2682-19A1251DA327}"/>
              </a:ext>
            </a:extLst>
          </p:cNvPr>
          <p:cNvSpPr/>
          <p:nvPr/>
        </p:nvSpPr>
        <p:spPr>
          <a:xfrm>
            <a:off x="629570" y="3703110"/>
            <a:ext cx="730268" cy="730268"/>
          </a:xfrm>
          <a:custGeom>
            <a:avLst/>
            <a:gdLst/>
            <a:ahLst/>
            <a:cxnLst/>
            <a:rect l="l" t="t" r="r" b="b"/>
            <a:pathLst>
              <a:path w="730268" h="730268">
                <a:moveTo>
                  <a:pt x="0" y="0"/>
                </a:moveTo>
                <a:lnTo>
                  <a:pt x="730269" y="0"/>
                </a:lnTo>
                <a:lnTo>
                  <a:pt x="730269" y="730268"/>
                </a:lnTo>
                <a:lnTo>
                  <a:pt x="0" y="730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11">
            <a:extLst>
              <a:ext uri="{FF2B5EF4-FFF2-40B4-BE49-F238E27FC236}">
                <a16:creationId xmlns:a16="http://schemas.microsoft.com/office/drawing/2014/main" id="{DFC52877-85ED-3EC7-7B78-507F0E25E467}"/>
              </a:ext>
            </a:extLst>
          </p:cNvPr>
          <p:cNvSpPr/>
          <p:nvPr/>
        </p:nvSpPr>
        <p:spPr>
          <a:xfrm>
            <a:off x="685908" y="6663202"/>
            <a:ext cx="730268" cy="730268"/>
          </a:xfrm>
          <a:custGeom>
            <a:avLst/>
            <a:gdLst/>
            <a:ahLst/>
            <a:cxnLst/>
            <a:rect l="l" t="t" r="r" b="b"/>
            <a:pathLst>
              <a:path w="730268" h="730268">
                <a:moveTo>
                  <a:pt x="0" y="0"/>
                </a:moveTo>
                <a:lnTo>
                  <a:pt x="730268" y="0"/>
                </a:lnTo>
                <a:lnTo>
                  <a:pt x="730268" y="730268"/>
                </a:lnTo>
                <a:lnTo>
                  <a:pt x="0" y="7302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4AC56"/>
          </a:solidFill>
        </p:spPr>
        <p:txBody>
          <a:bodyPr/>
          <a:lstStyle/>
          <a:p>
            <a:endParaRPr lang="en-US"/>
          </a:p>
        </p:txBody>
      </p:sp>
      <p:sp>
        <p:nvSpPr>
          <p:cNvPr id="3" name="Freeform 3"/>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AutoShape 4"/>
          <p:cNvSpPr/>
          <p:nvPr/>
        </p:nvSpPr>
        <p:spPr>
          <a:xfrm rot="5400000">
            <a:off x="2558815" y="2080810"/>
            <a:ext cx="2732362" cy="4661230"/>
          </a:xfrm>
          <a:prstGeom prst="rect">
            <a:avLst/>
          </a:prstGeom>
          <a:solidFill>
            <a:srgbClr val="EEEEEE"/>
          </a:solidFill>
          <a:ln w="38100" cap="rnd">
            <a:solidFill>
              <a:srgbClr val="000000"/>
            </a:solidFill>
            <a:prstDash val="solid"/>
            <a:round/>
          </a:ln>
        </p:spPr>
        <p:txBody>
          <a:bodyPr/>
          <a:lstStyle/>
          <a:p>
            <a:endParaRPr lang="en-US"/>
          </a:p>
        </p:txBody>
      </p:sp>
      <p:sp>
        <p:nvSpPr>
          <p:cNvPr id="5" name="AutoShape 5"/>
          <p:cNvSpPr/>
          <p:nvPr/>
        </p:nvSpPr>
        <p:spPr>
          <a:xfrm rot="5400000">
            <a:off x="13562504" y="2080810"/>
            <a:ext cx="2732362" cy="4661230"/>
          </a:xfrm>
          <a:prstGeom prst="rect">
            <a:avLst/>
          </a:prstGeom>
          <a:solidFill>
            <a:srgbClr val="EEEEEE"/>
          </a:solidFill>
          <a:ln w="38100" cap="rnd">
            <a:solidFill>
              <a:srgbClr val="000000"/>
            </a:solidFill>
            <a:prstDash val="solid"/>
            <a:round/>
          </a:ln>
        </p:spPr>
        <p:txBody>
          <a:bodyPr/>
          <a:lstStyle/>
          <a:p>
            <a:endParaRPr lang="en-US"/>
          </a:p>
        </p:txBody>
      </p:sp>
      <p:sp>
        <p:nvSpPr>
          <p:cNvPr id="6" name="AutoShape 6"/>
          <p:cNvSpPr/>
          <p:nvPr/>
        </p:nvSpPr>
        <p:spPr>
          <a:xfrm rot="5400000">
            <a:off x="7987834" y="2080810"/>
            <a:ext cx="2732362" cy="4661230"/>
          </a:xfrm>
          <a:prstGeom prst="rect">
            <a:avLst/>
          </a:prstGeom>
          <a:solidFill>
            <a:srgbClr val="EEEEEE"/>
          </a:solidFill>
          <a:ln w="38100" cap="rnd">
            <a:solidFill>
              <a:srgbClr val="000000"/>
            </a:solidFill>
            <a:prstDash val="solid"/>
            <a:round/>
          </a:ln>
        </p:spPr>
        <p:txBody>
          <a:bodyPr/>
          <a:lstStyle/>
          <a:p>
            <a:endParaRPr lang="en-US"/>
          </a:p>
        </p:txBody>
      </p:sp>
      <p:sp>
        <p:nvSpPr>
          <p:cNvPr id="7" name="AutoShape 7"/>
          <p:cNvSpPr/>
          <p:nvPr/>
        </p:nvSpPr>
        <p:spPr>
          <a:xfrm rot="5400000">
            <a:off x="5254736" y="5444810"/>
            <a:ext cx="2732362" cy="4661230"/>
          </a:xfrm>
          <a:prstGeom prst="rect">
            <a:avLst/>
          </a:prstGeom>
          <a:solidFill>
            <a:srgbClr val="EEEEEE"/>
          </a:solidFill>
          <a:ln w="38100" cap="rnd">
            <a:solidFill>
              <a:srgbClr val="000000"/>
            </a:solidFill>
            <a:prstDash val="solid"/>
            <a:round/>
          </a:ln>
        </p:spPr>
        <p:txBody>
          <a:bodyPr/>
          <a:lstStyle/>
          <a:p>
            <a:endParaRPr lang="en-US"/>
          </a:p>
        </p:txBody>
      </p:sp>
      <p:sp>
        <p:nvSpPr>
          <p:cNvPr id="8" name="AutoShape 8"/>
          <p:cNvSpPr/>
          <p:nvPr/>
        </p:nvSpPr>
        <p:spPr>
          <a:xfrm rot="5400000">
            <a:off x="10812504" y="5444810"/>
            <a:ext cx="2732362" cy="4661230"/>
          </a:xfrm>
          <a:prstGeom prst="rect">
            <a:avLst/>
          </a:prstGeom>
          <a:solidFill>
            <a:srgbClr val="EEEEEE"/>
          </a:solidFill>
          <a:ln w="38100" cap="rnd">
            <a:solidFill>
              <a:srgbClr val="000000"/>
            </a:solidFill>
            <a:prstDash val="solid"/>
            <a:round/>
          </a:ln>
        </p:spPr>
        <p:txBody>
          <a:bodyPr/>
          <a:lstStyle/>
          <a:p>
            <a:endParaRPr lang="en-US"/>
          </a:p>
        </p:txBody>
      </p:sp>
      <p:sp>
        <p:nvSpPr>
          <p:cNvPr id="9" name="Freeform 9"/>
          <p:cNvSpPr/>
          <p:nvPr/>
        </p:nvSpPr>
        <p:spPr>
          <a:xfrm>
            <a:off x="3559861" y="3558754"/>
            <a:ext cx="730268" cy="730268"/>
          </a:xfrm>
          <a:custGeom>
            <a:avLst/>
            <a:gdLst/>
            <a:ahLst/>
            <a:cxnLst/>
            <a:rect l="l" t="t" r="r" b="b"/>
            <a:pathLst>
              <a:path w="730268" h="730268">
                <a:moveTo>
                  <a:pt x="0" y="0"/>
                </a:moveTo>
                <a:lnTo>
                  <a:pt x="730269" y="0"/>
                </a:lnTo>
                <a:lnTo>
                  <a:pt x="730269" y="730268"/>
                </a:lnTo>
                <a:lnTo>
                  <a:pt x="0" y="730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8988881" y="3558754"/>
            <a:ext cx="730268" cy="730268"/>
          </a:xfrm>
          <a:custGeom>
            <a:avLst/>
            <a:gdLst/>
            <a:ahLst/>
            <a:cxnLst/>
            <a:rect l="l" t="t" r="r" b="b"/>
            <a:pathLst>
              <a:path w="730268" h="730268">
                <a:moveTo>
                  <a:pt x="0" y="0"/>
                </a:moveTo>
                <a:lnTo>
                  <a:pt x="730268" y="0"/>
                </a:lnTo>
                <a:lnTo>
                  <a:pt x="730268" y="730268"/>
                </a:lnTo>
                <a:lnTo>
                  <a:pt x="0" y="730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4565551" y="3558754"/>
            <a:ext cx="730268" cy="730268"/>
          </a:xfrm>
          <a:custGeom>
            <a:avLst/>
            <a:gdLst/>
            <a:ahLst/>
            <a:cxnLst/>
            <a:rect l="l" t="t" r="r" b="b"/>
            <a:pathLst>
              <a:path w="730268" h="730268">
                <a:moveTo>
                  <a:pt x="0" y="0"/>
                </a:moveTo>
                <a:lnTo>
                  <a:pt x="730268" y="0"/>
                </a:lnTo>
                <a:lnTo>
                  <a:pt x="730268" y="730268"/>
                </a:lnTo>
                <a:lnTo>
                  <a:pt x="0" y="7302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6255782" y="7045156"/>
            <a:ext cx="730268" cy="730268"/>
          </a:xfrm>
          <a:custGeom>
            <a:avLst/>
            <a:gdLst/>
            <a:ahLst/>
            <a:cxnLst/>
            <a:rect l="l" t="t" r="r" b="b"/>
            <a:pathLst>
              <a:path w="730268" h="730268">
                <a:moveTo>
                  <a:pt x="0" y="0"/>
                </a:moveTo>
                <a:lnTo>
                  <a:pt x="730269" y="0"/>
                </a:lnTo>
                <a:lnTo>
                  <a:pt x="730269" y="730269"/>
                </a:lnTo>
                <a:lnTo>
                  <a:pt x="0" y="7302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1813551" y="7045156"/>
            <a:ext cx="730268" cy="730268"/>
          </a:xfrm>
          <a:custGeom>
            <a:avLst/>
            <a:gdLst/>
            <a:ahLst/>
            <a:cxnLst/>
            <a:rect l="l" t="t" r="r" b="b"/>
            <a:pathLst>
              <a:path w="730268" h="730268">
                <a:moveTo>
                  <a:pt x="0" y="0"/>
                </a:moveTo>
                <a:lnTo>
                  <a:pt x="730268" y="0"/>
                </a:lnTo>
                <a:lnTo>
                  <a:pt x="730268" y="730269"/>
                </a:lnTo>
                <a:lnTo>
                  <a:pt x="0" y="7302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14"/>
          <p:cNvSpPr txBox="1"/>
          <p:nvPr/>
        </p:nvSpPr>
        <p:spPr>
          <a:xfrm>
            <a:off x="1028700" y="775767"/>
            <a:ext cx="10453821" cy="742779"/>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Overview of the Process</a:t>
            </a:r>
          </a:p>
        </p:txBody>
      </p:sp>
      <p:sp>
        <p:nvSpPr>
          <p:cNvPr id="15" name="TextBox 15"/>
          <p:cNvSpPr txBox="1"/>
          <p:nvPr/>
        </p:nvSpPr>
        <p:spPr>
          <a:xfrm>
            <a:off x="1740031" y="4598415"/>
            <a:ext cx="4369929" cy="372500"/>
          </a:xfrm>
          <a:prstGeom prst="rect">
            <a:avLst/>
          </a:prstGeom>
        </p:spPr>
        <p:txBody>
          <a:bodyPr lIns="0" tIns="0" rIns="0" bIns="0" rtlCol="0" anchor="t">
            <a:spAutoFit/>
          </a:bodyPr>
          <a:lstStyle/>
          <a:p>
            <a:pPr algn="ctr">
              <a:lnSpc>
                <a:spcPts val="3080"/>
              </a:lnSpc>
            </a:pPr>
            <a:r>
              <a:rPr lang="en-US" sz="2425" b="1">
                <a:solidFill>
                  <a:srgbClr val="000000"/>
                </a:solidFill>
                <a:latin typeface="Nunito Sans Bold"/>
                <a:ea typeface="Nunito Sans Bold"/>
                <a:cs typeface="Nunito Sans Bold"/>
                <a:sym typeface="Nunito Sans Bold"/>
              </a:rPr>
              <a:t>Invoice from Subrecipient</a:t>
            </a:r>
          </a:p>
        </p:txBody>
      </p:sp>
      <p:sp>
        <p:nvSpPr>
          <p:cNvPr id="16" name="TextBox 16"/>
          <p:cNvSpPr txBox="1"/>
          <p:nvPr/>
        </p:nvSpPr>
        <p:spPr>
          <a:xfrm>
            <a:off x="7327160" y="4594170"/>
            <a:ext cx="4053710" cy="372500"/>
          </a:xfrm>
          <a:prstGeom prst="rect">
            <a:avLst/>
          </a:prstGeom>
        </p:spPr>
        <p:txBody>
          <a:bodyPr lIns="0" tIns="0" rIns="0" bIns="0" rtlCol="0" anchor="t">
            <a:spAutoFit/>
          </a:bodyPr>
          <a:lstStyle/>
          <a:p>
            <a:pPr algn="ctr">
              <a:lnSpc>
                <a:spcPts val="3080"/>
              </a:lnSpc>
            </a:pPr>
            <a:r>
              <a:rPr lang="en-US" sz="2425" b="1">
                <a:solidFill>
                  <a:srgbClr val="000000"/>
                </a:solidFill>
                <a:latin typeface="Nunito Sans Bold"/>
                <a:ea typeface="Nunito Sans Bold"/>
                <a:cs typeface="Nunito Sans Bold"/>
                <a:sym typeface="Nunito Sans Bold"/>
              </a:rPr>
              <a:t>PI Review and Signature</a:t>
            </a:r>
          </a:p>
        </p:txBody>
      </p:sp>
      <p:sp>
        <p:nvSpPr>
          <p:cNvPr id="17" name="TextBox 17"/>
          <p:cNvSpPr txBox="1"/>
          <p:nvPr/>
        </p:nvSpPr>
        <p:spPr>
          <a:xfrm>
            <a:off x="12903830" y="4594170"/>
            <a:ext cx="4053710" cy="757039"/>
          </a:xfrm>
          <a:prstGeom prst="rect">
            <a:avLst/>
          </a:prstGeom>
        </p:spPr>
        <p:txBody>
          <a:bodyPr lIns="0" tIns="0" rIns="0" bIns="0" rtlCol="0" anchor="t">
            <a:spAutoFit/>
          </a:bodyPr>
          <a:lstStyle/>
          <a:p>
            <a:pPr algn="ctr">
              <a:lnSpc>
                <a:spcPts val="3080"/>
              </a:lnSpc>
            </a:pPr>
            <a:r>
              <a:rPr lang="en-US" sz="2425" b="1">
                <a:solidFill>
                  <a:srgbClr val="000000"/>
                </a:solidFill>
                <a:latin typeface="Nunito Sans Bold"/>
                <a:ea typeface="Nunito Sans Bold"/>
                <a:cs typeface="Nunito Sans Bold"/>
                <a:sym typeface="Nunito Sans Bold"/>
              </a:rPr>
              <a:t>Submission for Review and Approval</a:t>
            </a:r>
          </a:p>
        </p:txBody>
      </p:sp>
      <p:sp>
        <p:nvSpPr>
          <p:cNvPr id="18" name="TextBox 18"/>
          <p:cNvSpPr txBox="1"/>
          <p:nvPr/>
        </p:nvSpPr>
        <p:spPr>
          <a:xfrm>
            <a:off x="4594062" y="8074890"/>
            <a:ext cx="4053710" cy="788999"/>
          </a:xfrm>
          <a:prstGeom prst="rect">
            <a:avLst/>
          </a:prstGeom>
        </p:spPr>
        <p:txBody>
          <a:bodyPr lIns="0" tIns="0" rIns="0" bIns="0" rtlCol="0" anchor="t">
            <a:spAutoFit/>
          </a:bodyPr>
          <a:lstStyle/>
          <a:p>
            <a:pPr algn="ctr">
              <a:lnSpc>
                <a:spcPts val="3080"/>
              </a:lnSpc>
            </a:pPr>
            <a:r>
              <a:rPr lang="en-US" sz="2425" b="1">
                <a:solidFill>
                  <a:srgbClr val="000000"/>
                </a:solidFill>
                <a:latin typeface="Nunito Sans Bold"/>
                <a:ea typeface="Nunito Sans Bold"/>
                <a:cs typeface="Nunito Sans Bold"/>
                <a:sym typeface="Nunito Sans Bold"/>
              </a:rPr>
              <a:t>Processing by Accounts Payable</a:t>
            </a:r>
          </a:p>
        </p:txBody>
      </p:sp>
      <p:sp>
        <p:nvSpPr>
          <p:cNvPr id="19" name="TextBox 19"/>
          <p:cNvSpPr txBox="1"/>
          <p:nvPr/>
        </p:nvSpPr>
        <p:spPr>
          <a:xfrm>
            <a:off x="10151830" y="8064108"/>
            <a:ext cx="4053710" cy="391454"/>
          </a:xfrm>
          <a:prstGeom prst="rect">
            <a:avLst/>
          </a:prstGeom>
        </p:spPr>
        <p:txBody>
          <a:bodyPr lIns="0" tIns="0" rIns="0" bIns="0" rtlCol="0" anchor="t">
            <a:spAutoFit/>
          </a:bodyPr>
          <a:lstStyle/>
          <a:p>
            <a:pPr algn="ctr">
              <a:lnSpc>
                <a:spcPts val="3080"/>
              </a:lnSpc>
            </a:pPr>
            <a:r>
              <a:rPr lang="en-US" sz="2425" b="1">
                <a:solidFill>
                  <a:srgbClr val="000000"/>
                </a:solidFill>
                <a:latin typeface="Nunito Sans Bold"/>
                <a:ea typeface="Nunito Sans Bold"/>
                <a:cs typeface="Nunito Sans Bold"/>
                <a:sym typeface="Nunito Sans Bold"/>
              </a:rPr>
              <a:t>Payment Confirmation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3" name="TextBox 3"/>
          <p:cNvSpPr txBox="1"/>
          <p:nvPr/>
        </p:nvSpPr>
        <p:spPr>
          <a:xfrm>
            <a:off x="674683" y="700915"/>
            <a:ext cx="14557068" cy="1104302"/>
          </a:xfrm>
          <a:prstGeom prst="rect">
            <a:avLst/>
          </a:prstGeom>
        </p:spPr>
        <p:txBody>
          <a:bodyPr lIns="0" tIns="0" rIns="0" bIns="0" rtlCol="0" anchor="t">
            <a:spAutoFit/>
          </a:bodyPr>
          <a:lstStyle/>
          <a:p>
            <a:pPr algn="l">
              <a:lnSpc>
                <a:spcPts val="8959"/>
              </a:lnSpc>
            </a:pPr>
            <a:r>
              <a:rPr lang="en-US" sz="6399" b="1">
                <a:solidFill>
                  <a:srgbClr val="00A950"/>
                </a:solidFill>
                <a:latin typeface="Roboto Condensed Bold"/>
                <a:ea typeface="Roboto Condensed Bold"/>
                <a:cs typeface="Roboto Condensed Bold"/>
                <a:sym typeface="Roboto Condensed Bold"/>
              </a:rPr>
              <a:t>Subrecipient Invoice Submission</a:t>
            </a:r>
          </a:p>
        </p:txBody>
      </p:sp>
      <p:sp>
        <p:nvSpPr>
          <p:cNvPr id="4" name="TextBox 4"/>
          <p:cNvSpPr txBox="1"/>
          <p:nvPr/>
        </p:nvSpPr>
        <p:spPr>
          <a:xfrm>
            <a:off x="664447" y="2705100"/>
            <a:ext cx="9945874" cy="4001095"/>
          </a:xfrm>
          <a:prstGeom prst="rect">
            <a:avLst/>
          </a:prstGeom>
        </p:spPr>
        <p:txBody>
          <a:bodyPr lIns="0" tIns="0" rIns="0" bIns="0" rtlCol="0" anchor="t">
            <a:spAutoFit/>
          </a:bodyPr>
          <a:lstStyle/>
          <a:p>
            <a:pPr marL="496571" lvl="1" indent="-248285" algn="l">
              <a:lnSpc>
                <a:spcPts val="2599"/>
              </a:lnSpc>
              <a:buFont typeface="Arial"/>
              <a:buChar char="•"/>
            </a:pPr>
            <a:r>
              <a:rPr lang="en-US" sz="2300">
                <a:solidFill>
                  <a:srgbClr val="000000"/>
                </a:solidFill>
                <a:latin typeface="Open Sans 1"/>
                <a:ea typeface="Open Sans 1"/>
                <a:cs typeface="Open Sans 1"/>
                <a:sym typeface="Open Sans 1"/>
              </a:rPr>
              <a:t>Per term 2 of our subaward agreement, the subrecipient is required to use our invoice template when requesting payment</a:t>
            </a:r>
          </a:p>
          <a:p>
            <a:pPr marL="496571" lvl="1" indent="-248285" algn="l">
              <a:lnSpc>
                <a:spcPts val="2599"/>
              </a:lnSpc>
              <a:buFont typeface="Arial"/>
              <a:buChar char="•"/>
            </a:pPr>
            <a:endParaRPr lang="en-US" sz="2300">
              <a:solidFill>
                <a:srgbClr val="000000"/>
              </a:solidFill>
              <a:latin typeface="Open Sans 1"/>
              <a:ea typeface="Open Sans 1"/>
              <a:cs typeface="Open Sans 1"/>
              <a:sym typeface="Open Sans 1"/>
            </a:endParaRPr>
          </a:p>
          <a:p>
            <a:pPr marL="496571" lvl="1" indent="-248285" algn="l">
              <a:lnSpc>
                <a:spcPts val="2599"/>
              </a:lnSpc>
              <a:buFont typeface="Arial"/>
              <a:buChar char="•"/>
            </a:pPr>
            <a:r>
              <a:rPr lang="en-US" sz="2300">
                <a:solidFill>
                  <a:srgbClr val="000000"/>
                </a:solidFill>
                <a:latin typeface="Open Sans 1"/>
                <a:ea typeface="Open Sans 1"/>
                <a:cs typeface="Open Sans 1"/>
                <a:sym typeface="Open Sans 1"/>
              </a:rPr>
              <a:t>The invoice includes the following:</a:t>
            </a:r>
          </a:p>
          <a:p>
            <a:pPr marL="993141" lvl="2" indent="-331047" algn="l">
              <a:lnSpc>
                <a:spcPts val="2599"/>
              </a:lnSpc>
              <a:buFont typeface="Arial"/>
              <a:buChar char="⚬"/>
            </a:pPr>
            <a:r>
              <a:rPr lang="en-US" sz="2300">
                <a:solidFill>
                  <a:srgbClr val="000000"/>
                </a:solidFill>
                <a:latin typeface="Open Sans 1"/>
                <a:ea typeface="Open Sans 1"/>
                <a:cs typeface="Open Sans 1"/>
                <a:sym typeface="Open Sans 1"/>
              </a:rPr>
              <a:t>Current and cumulative costs</a:t>
            </a:r>
          </a:p>
          <a:p>
            <a:pPr marL="993141" lvl="2" indent="-331047" algn="l">
              <a:lnSpc>
                <a:spcPts val="2599"/>
              </a:lnSpc>
              <a:buFont typeface="Arial"/>
              <a:buChar char="⚬"/>
            </a:pPr>
            <a:r>
              <a:rPr lang="en-US" sz="2300">
                <a:solidFill>
                  <a:srgbClr val="000000"/>
                </a:solidFill>
                <a:latin typeface="Open Sans 1"/>
                <a:ea typeface="Open Sans 1"/>
                <a:cs typeface="Open Sans 1"/>
                <a:sym typeface="Open Sans 1"/>
              </a:rPr>
              <a:t>Breakdown by major cost category</a:t>
            </a:r>
          </a:p>
          <a:p>
            <a:pPr marL="993141" lvl="2" indent="-331047" algn="l">
              <a:lnSpc>
                <a:spcPts val="2599"/>
              </a:lnSpc>
              <a:buFont typeface="Arial"/>
              <a:buChar char="⚬"/>
            </a:pPr>
            <a:r>
              <a:rPr lang="en-US" sz="2300">
                <a:solidFill>
                  <a:srgbClr val="000000"/>
                </a:solidFill>
                <a:latin typeface="Open Sans 1"/>
                <a:ea typeface="Open Sans 1"/>
                <a:cs typeface="Open Sans 1"/>
                <a:sym typeface="Open Sans 1"/>
              </a:rPr>
              <a:t>Subaward Agreement Number</a:t>
            </a:r>
          </a:p>
          <a:p>
            <a:pPr marL="993141" lvl="2" indent="-331047" algn="l">
              <a:lnSpc>
                <a:spcPts val="2599"/>
              </a:lnSpc>
              <a:buFont typeface="Arial"/>
              <a:buChar char="⚬"/>
            </a:pPr>
            <a:r>
              <a:rPr lang="en-US" sz="2300">
                <a:solidFill>
                  <a:srgbClr val="000000"/>
                </a:solidFill>
                <a:latin typeface="Open Sans 1"/>
                <a:ea typeface="Open Sans 1"/>
                <a:cs typeface="Open Sans 1"/>
                <a:sym typeface="Open Sans 1"/>
              </a:rPr>
              <a:t>Certification of Truth and Accuracy</a:t>
            </a:r>
          </a:p>
          <a:p>
            <a:pPr algn="l">
              <a:lnSpc>
                <a:spcPts val="2599"/>
              </a:lnSpc>
            </a:pPr>
            <a:endParaRPr lang="en-US" sz="2300">
              <a:solidFill>
                <a:srgbClr val="000000"/>
              </a:solidFill>
              <a:latin typeface="Open Sans 1"/>
              <a:ea typeface="Open Sans 1"/>
              <a:cs typeface="Open Sans 1"/>
              <a:sym typeface="Open Sans 1"/>
            </a:endParaRPr>
          </a:p>
          <a:p>
            <a:pPr marL="496571" lvl="1" indent="-248285" algn="l">
              <a:lnSpc>
                <a:spcPts val="2599"/>
              </a:lnSpc>
              <a:buFont typeface="Arial"/>
              <a:buChar char="•"/>
            </a:pPr>
            <a:r>
              <a:rPr lang="en-US" sz="2300">
                <a:solidFill>
                  <a:srgbClr val="000000"/>
                </a:solidFill>
                <a:latin typeface="Open Sans 1"/>
                <a:ea typeface="Open Sans 1"/>
                <a:cs typeface="Open Sans 1"/>
                <a:sym typeface="Open Sans 1"/>
              </a:rPr>
              <a:t>Note: The subrecipient can submit their own template as part of their supporting documentation, but ours must be used for reimbursement</a:t>
            </a:r>
          </a:p>
        </p:txBody>
      </p:sp>
      <p:pic>
        <p:nvPicPr>
          <p:cNvPr id="6" name="Picture 5">
            <a:extLst>
              <a:ext uri="{FF2B5EF4-FFF2-40B4-BE49-F238E27FC236}">
                <a16:creationId xmlns:a16="http://schemas.microsoft.com/office/drawing/2014/main" id="{67F39B28-30C8-0342-595B-429A40AE7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5200" y="1638300"/>
            <a:ext cx="6488116" cy="794778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9BE1EFBE-70DC-BEAB-159E-83F55C2FCE6B}"/>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94CEC72F-FAE0-68AC-6723-CBD45F0ECC03}"/>
              </a:ext>
            </a:extLst>
          </p:cNvPr>
          <p:cNvSpPr txBox="1"/>
          <p:nvPr/>
        </p:nvSpPr>
        <p:spPr>
          <a:xfrm>
            <a:off x="609600" y="342900"/>
            <a:ext cx="15936917" cy="1070742"/>
          </a:xfrm>
          <a:prstGeom prst="rect">
            <a:avLst/>
          </a:prstGeom>
        </p:spPr>
        <p:txBody>
          <a:bodyPr wrap="square" lIns="0" tIns="0" rIns="0" bIns="0" rtlCol="0" anchor="t">
            <a:spAutoFit/>
          </a:bodyPr>
          <a:lstStyle/>
          <a:p>
            <a:pPr algn="l">
              <a:lnSpc>
                <a:spcPts val="8959"/>
              </a:lnSpc>
            </a:pPr>
            <a:r>
              <a:rPr lang="en-US" sz="6399" b="1">
                <a:solidFill>
                  <a:srgbClr val="00A950"/>
                </a:solidFill>
                <a:latin typeface="Roboto Condensed Bold"/>
                <a:ea typeface="Roboto Condensed Bold"/>
                <a:cs typeface="Roboto Condensed Bold"/>
                <a:sym typeface="Roboto Condensed Bold"/>
              </a:rPr>
              <a:t>Subrecipient Invoice Supporting Documentation</a:t>
            </a:r>
          </a:p>
        </p:txBody>
      </p:sp>
      <p:sp>
        <p:nvSpPr>
          <p:cNvPr id="5" name="TextBox 4">
            <a:extLst>
              <a:ext uri="{FF2B5EF4-FFF2-40B4-BE49-F238E27FC236}">
                <a16:creationId xmlns:a16="http://schemas.microsoft.com/office/drawing/2014/main" id="{46FADD2A-EAF3-92CF-5509-E3ECC510F0F9}"/>
              </a:ext>
            </a:extLst>
          </p:cNvPr>
          <p:cNvSpPr txBox="1"/>
          <p:nvPr/>
        </p:nvSpPr>
        <p:spPr>
          <a:xfrm>
            <a:off x="457200" y="2373511"/>
            <a:ext cx="16840200" cy="5539978"/>
          </a:xfrm>
          <a:prstGeom prst="rect">
            <a:avLst/>
          </a:prstGeom>
          <a:noFill/>
        </p:spPr>
        <p:txBody>
          <a:bodyPr wrap="square">
            <a:spAutoFit/>
          </a:bodyPr>
          <a:lstStyle/>
          <a:p>
            <a:r>
              <a:rPr lang="en-US" sz="2300" b="1">
                <a:solidFill>
                  <a:srgbClr val="145F1F"/>
                </a:solidFill>
                <a:latin typeface="Open Sans 1" panose="020B0604020202020204" charset="0"/>
                <a:ea typeface="Open Sans 1" panose="020B0604020202020204" charset="0"/>
                <a:cs typeface="Open Sans 1" panose="020B0604020202020204" charset="0"/>
              </a:rPr>
              <a:t>What is Supporting Documentation?</a:t>
            </a:r>
          </a:p>
          <a:p>
            <a:r>
              <a:rPr lang="en-US" sz="2300">
                <a:latin typeface="Open Sans 1" panose="020B0604020202020204" charset="0"/>
                <a:ea typeface="Open Sans 1" panose="020B0604020202020204" charset="0"/>
                <a:cs typeface="Open Sans 1" panose="020B0604020202020204" charset="0"/>
              </a:rPr>
              <a:t>Documentation that verifies costs billed on a subrecipient invoice were actually incurred and are allowable under the subaward and sponsor regulations.</a:t>
            </a:r>
          </a:p>
          <a:p>
            <a:endParaRPr lang="en-US" sz="2300">
              <a:latin typeface="Open Sans 1" panose="020B0604020202020204" charset="0"/>
              <a:ea typeface="Open Sans 1" panose="020B0604020202020204" charset="0"/>
              <a:cs typeface="Open Sans 1" panose="020B0604020202020204" charset="0"/>
            </a:endParaRPr>
          </a:p>
          <a:p>
            <a:r>
              <a:rPr lang="en-US" sz="2300" b="1">
                <a:solidFill>
                  <a:srgbClr val="145F1F"/>
                </a:solidFill>
                <a:latin typeface="Open Sans 1" panose="020B0604020202020204" charset="0"/>
                <a:ea typeface="Open Sans 1" panose="020B0604020202020204" charset="0"/>
                <a:cs typeface="Open Sans 1" panose="020B0604020202020204" charset="0"/>
              </a:rPr>
              <a:t>When Is It Required?</a:t>
            </a:r>
          </a:p>
          <a:p>
            <a:r>
              <a:rPr lang="en-US" sz="2300">
                <a:latin typeface="Open Sans 1" panose="020B0604020202020204" charset="0"/>
                <a:ea typeface="Open Sans 1" panose="020B0604020202020204" charset="0"/>
                <a:cs typeface="Open Sans 1" panose="020B0604020202020204" charset="0"/>
              </a:rPr>
              <a:t>Supporting documentation may be required when:</a:t>
            </a:r>
          </a:p>
          <a:p>
            <a:pPr marL="914400" lvl="1" indent="-45720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The subaward agreement requires backup with invoices</a:t>
            </a:r>
          </a:p>
          <a:p>
            <a:pPr marL="914400" lvl="1" indent="-45720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Costs appear unusual, high, or unclear</a:t>
            </a:r>
          </a:p>
          <a:p>
            <a:pPr marL="914400" lvl="1" indent="-45720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The subrecipient is high risk</a:t>
            </a:r>
          </a:p>
          <a:p>
            <a:pPr marL="914400" lvl="1" indent="-45720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Random monitoring or audit review</a:t>
            </a:r>
          </a:p>
          <a:p>
            <a:pPr marL="914400" lvl="1" indent="-45720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Requested by the prime institution</a:t>
            </a:r>
          </a:p>
          <a:p>
            <a:endParaRPr lang="en-US" sz="2300">
              <a:latin typeface="Open Sans 1" panose="020B0604020202020204" charset="0"/>
              <a:ea typeface="Open Sans 1" panose="020B0604020202020204" charset="0"/>
              <a:cs typeface="Open Sans 1" panose="020B0604020202020204" charset="0"/>
            </a:endParaRPr>
          </a:p>
          <a:p>
            <a:r>
              <a:rPr lang="en-US" sz="2300">
                <a:latin typeface="Open Sans 1" panose="020B0604020202020204" charset="0"/>
                <a:ea typeface="Open Sans 1" panose="020B0604020202020204" charset="0"/>
                <a:cs typeface="Open Sans 1" panose="020B0604020202020204" charset="0"/>
              </a:rPr>
              <a:t>The prime institution may request supporting documentation for any invoice at any time as part of subrecipient monitoring responsibilities.</a:t>
            </a:r>
          </a:p>
          <a:p>
            <a:endParaRPr lang="en-US" sz="3200"/>
          </a:p>
        </p:txBody>
      </p:sp>
    </p:spTree>
    <p:extLst>
      <p:ext uri="{BB962C8B-B14F-4D97-AF65-F5344CB8AC3E}">
        <p14:creationId xmlns:p14="http://schemas.microsoft.com/office/powerpoint/2010/main" val="4274313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7A8EAF02-1038-4BFC-9EBC-D336E407D14C}"/>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54DAC414-9042-31EB-C610-A1ECB3538B91}"/>
              </a:ext>
            </a:extLst>
          </p:cNvPr>
          <p:cNvSpPr txBox="1"/>
          <p:nvPr/>
        </p:nvSpPr>
        <p:spPr>
          <a:xfrm>
            <a:off x="700957" y="419100"/>
            <a:ext cx="15936917" cy="1070742"/>
          </a:xfrm>
          <a:prstGeom prst="rect">
            <a:avLst/>
          </a:prstGeom>
        </p:spPr>
        <p:txBody>
          <a:bodyPr wrap="square" lIns="0" tIns="0" rIns="0" bIns="0" rtlCol="0" anchor="t">
            <a:spAutoFit/>
          </a:bodyPr>
          <a:lstStyle/>
          <a:p>
            <a:pPr algn="l">
              <a:lnSpc>
                <a:spcPts val="8959"/>
              </a:lnSpc>
            </a:pPr>
            <a:r>
              <a:rPr lang="en-US" sz="6399" b="1">
                <a:solidFill>
                  <a:srgbClr val="00A950"/>
                </a:solidFill>
                <a:latin typeface="Roboto Condensed Bold"/>
                <a:ea typeface="Roboto Condensed Bold"/>
                <a:cs typeface="Roboto Condensed Bold"/>
                <a:sym typeface="Roboto Condensed Bold"/>
              </a:rPr>
              <a:t>Documentation Examples</a:t>
            </a:r>
          </a:p>
        </p:txBody>
      </p:sp>
      <p:graphicFrame>
        <p:nvGraphicFramePr>
          <p:cNvPr id="2" name="Table 1">
            <a:extLst>
              <a:ext uri="{FF2B5EF4-FFF2-40B4-BE49-F238E27FC236}">
                <a16:creationId xmlns:a16="http://schemas.microsoft.com/office/drawing/2014/main" id="{0726C725-7F2C-483B-189F-689D17E08AAD}"/>
              </a:ext>
            </a:extLst>
          </p:cNvPr>
          <p:cNvGraphicFramePr>
            <a:graphicFrameLocks noGrp="1"/>
          </p:cNvGraphicFramePr>
          <p:nvPr>
            <p:extLst>
              <p:ext uri="{D42A27DB-BD31-4B8C-83A1-F6EECF244321}">
                <p14:modId xmlns:p14="http://schemas.microsoft.com/office/powerpoint/2010/main" val="1996343084"/>
              </p:ext>
            </p:extLst>
          </p:nvPr>
        </p:nvGraphicFramePr>
        <p:xfrm>
          <a:off x="498632" y="1866900"/>
          <a:ext cx="17408368" cy="7681029"/>
        </p:xfrm>
        <a:graphic>
          <a:graphicData uri="http://schemas.openxmlformats.org/drawingml/2006/table">
            <a:tbl>
              <a:tblPr/>
              <a:tblGrid>
                <a:gridCol w="4911568">
                  <a:extLst>
                    <a:ext uri="{9D8B030D-6E8A-4147-A177-3AD203B41FA5}">
                      <a16:colId xmlns:a16="http://schemas.microsoft.com/office/drawing/2014/main" val="2095191583"/>
                    </a:ext>
                  </a:extLst>
                </a:gridCol>
                <a:gridCol w="12496800">
                  <a:extLst>
                    <a:ext uri="{9D8B030D-6E8A-4147-A177-3AD203B41FA5}">
                      <a16:colId xmlns:a16="http://schemas.microsoft.com/office/drawing/2014/main" val="2996240961"/>
                    </a:ext>
                  </a:extLst>
                </a:gridCol>
              </a:tblGrid>
              <a:tr h="616358">
                <a:tc>
                  <a:txBody>
                    <a:bodyPr/>
                    <a:lstStyle/>
                    <a:p>
                      <a:pPr>
                        <a:buNone/>
                      </a:pPr>
                      <a:r>
                        <a:rPr lang="en-US" sz="3200" b="1">
                          <a:latin typeface="Open Sans 1" panose="020B0604020202020204" charset="0"/>
                          <a:ea typeface="Open Sans 1" panose="020B0604020202020204" charset="0"/>
                          <a:cs typeface="Open Sans 1" panose="020B0604020202020204" charset="0"/>
                        </a:rPr>
                        <a:t>Budget Category</a:t>
                      </a:r>
                    </a:p>
                  </a:txBody>
                  <a:tcPr marL="90519" marR="90519" marT="45260" marB="4526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buNone/>
                      </a:pPr>
                      <a:r>
                        <a:rPr lang="en-US" sz="3200" b="1">
                          <a:latin typeface="Open Sans 1" panose="020B0604020202020204" charset="0"/>
                          <a:ea typeface="Open Sans 1" panose="020B0604020202020204" charset="0"/>
                          <a:cs typeface="Open Sans 1" panose="020B0604020202020204" charset="0"/>
                        </a:rPr>
                        <a:t>Example Supporting Documentation</a:t>
                      </a:r>
                    </a:p>
                  </a:txBody>
                  <a:tcPr marL="90519" marR="90519" marT="45260" marB="4526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0798566"/>
                  </a:ext>
                </a:extLst>
              </a:tr>
              <a:tr h="1081336">
                <a:tc>
                  <a:txBody>
                    <a:bodyPr/>
                    <a:lstStyle/>
                    <a:p>
                      <a:pPr>
                        <a:buNone/>
                      </a:pPr>
                      <a:r>
                        <a:rPr lang="en-US" sz="3200" b="0">
                          <a:latin typeface="Open Sans 1" panose="020B0604020202020204" charset="0"/>
                          <a:ea typeface="Open Sans 1" panose="020B0604020202020204" charset="0"/>
                          <a:cs typeface="Open Sans 1" panose="020B0604020202020204" charset="0"/>
                        </a:rPr>
                        <a:t>Personnel</a:t>
                      </a:r>
                    </a:p>
                  </a:txBody>
                  <a:tcPr marL="90519" marR="90519" marT="45260" marB="4526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3200">
                          <a:latin typeface="Open Sans 1" panose="020B0604020202020204" charset="0"/>
                          <a:ea typeface="Open Sans 1" panose="020B0604020202020204" charset="0"/>
                          <a:cs typeface="Open Sans 1" panose="020B0604020202020204" charset="0"/>
                        </a:rPr>
                        <a:t>Payroll report, labor distribution report, effort certification</a:t>
                      </a:r>
                    </a:p>
                  </a:txBody>
                  <a:tcPr marL="90519" marR="90519" marT="45260" marB="4526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5822786"/>
                  </a:ext>
                </a:extLst>
              </a:tr>
              <a:tr h="1081336">
                <a:tc>
                  <a:txBody>
                    <a:bodyPr/>
                    <a:lstStyle/>
                    <a:p>
                      <a:pPr>
                        <a:buNone/>
                      </a:pPr>
                      <a:r>
                        <a:rPr lang="en-US" sz="3200" b="0">
                          <a:latin typeface="Open Sans 1" panose="020B0604020202020204" charset="0"/>
                          <a:ea typeface="Open Sans 1" panose="020B0604020202020204" charset="0"/>
                          <a:cs typeface="Open Sans 1" panose="020B0604020202020204" charset="0"/>
                        </a:rPr>
                        <a:t>Fringe Benefits</a:t>
                      </a:r>
                    </a:p>
                  </a:txBody>
                  <a:tcPr marL="90519" marR="90519" marT="45260" marB="4526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3200">
                          <a:latin typeface="Open Sans 1" panose="020B0604020202020204" charset="0"/>
                          <a:ea typeface="Open Sans 1" panose="020B0604020202020204" charset="0"/>
                          <a:cs typeface="Open Sans 1" panose="020B0604020202020204" charset="0"/>
                        </a:rPr>
                        <a:t>Fringe rate agreement or payroll report showing fringe calculation</a:t>
                      </a:r>
                    </a:p>
                  </a:txBody>
                  <a:tcPr marL="90519" marR="90519" marT="45260" marB="4526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3057540"/>
                  </a:ext>
                </a:extLst>
              </a:tr>
              <a:tr h="116570">
                <a:tc>
                  <a:txBody>
                    <a:bodyPr/>
                    <a:lstStyle/>
                    <a:p>
                      <a:pPr>
                        <a:buNone/>
                      </a:pPr>
                      <a:r>
                        <a:rPr lang="en-US" sz="3200" b="0">
                          <a:latin typeface="Open Sans 1" panose="020B0604020202020204" charset="0"/>
                          <a:ea typeface="Open Sans 1" panose="020B0604020202020204" charset="0"/>
                          <a:cs typeface="Open Sans 1" panose="020B0604020202020204" charset="0"/>
                        </a:rPr>
                        <a:t>Equipment</a:t>
                      </a:r>
                    </a:p>
                  </a:txBody>
                  <a:tcPr marL="90519" marR="90519" marT="45260" marB="4526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3200">
                          <a:latin typeface="Open Sans 1" panose="020B0604020202020204" charset="0"/>
                          <a:ea typeface="Open Sans 1" panose="020B0604020202020204" charset="0"/>
                          <a:cs typeface="Open Sans 1" panose="020B0604020202020204" charset="0"/>
                        </a:rPr>
                        <a:t>Vendor invoice, purchase order, receipt</a:t>
                      </a:r>
                    </a:p>
                  </a:txBody>
                  <a:tcPr marL="90519" marR="90519" marT="45260" marB="4526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5830454"/>
                  </a:ext>
                </a:extLst>
              </a:tr>
              <a:tr h="1081336">
                <a:tc>
                  <a:txBody>
                    <a:bodyPr/>
                    <a:lstStyle/>
                    <a:p>
                      <a:pPr>
                        <a:buNone/>
                      </a:pPr>
                      <a:r>
                        <a:rPr lang="en-US" sz="3200" b="0">
                          <a:latin typeface="Open Sans 1" panose="020B0604020202020204" charset="0"/>
                          <a:ea typeface="Open Sans 1" panose="020B0604020202020204" charset="0"/>
                          <a:cs typeface="Open Sans 1" panose="020B0604020202020204" charset="0"/>
                        </a:rPr>
                        <a:t>Supplies</a:t>
                      </a:r>
                    </a:p>
                  </a:txBody>
                  <a:tcPr marL="90519" marR="90519" marT="45260" marB="4526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3200">
                          <a:latin typeface="Open Sans 1" panose="020B0604020202020204" charset="0"/>
                          <a:ea typeface="Open Sans 1" panose="020B0604020202020204" charset="0"/>
                          <a:cs typeface="Open Sans 1" panose="020B0604020202020204" charset="0"/>
                        </a:rPr>
                        <a:t>Receipts, procurement card report, purchasing detail</a:t>
                      </a:r>
                    </a:p>
                  </a:txBody>
                  <a:tcPr marL="90519" marR="90519" marT="45260" marB="4526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398464"/>
                  </a:ext>
                </a:extLst>
              </a:tr>
              <a:tr h="1081336">
                <a:tc>
                  <a:txBody>
                    <a:bodyPr/>
                    <a:lstStyle/>
                    <a:p>
                      <a:pPr>
                        <a:buNone/>
                      </a:pPr>
                      <a:r>
                        <a:rPr lang="en-US" sz="3200" b="0">
                          <a:latin typeface="Open Sans 1" panose="020B0604020202020204" charset="0"/>
                          <a:ea typeface="Open Sans 1" panose="020B0604020202020204" charset="0"/>
                          <a:cs typeface="Open Sans 1" panose="020B0604020202020204" charset="0"/>
                        </a:rPr>
                        <a:t>Travel</a:t>
                      </a:r>
                    </a:p>
                  </a:txBody>
                  <a:tcPr marL="90519" marR="90519" marT="45260" marB="4526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3200">
                          <a:latin typeface="Open Sans 1" panose="020B0604020202020204" charset="0"/>
                          <a:ea typeface="Open Sans 1" panose="020B0604020202020204" charset="0"/>
                          <a:cs typeface="Open Sans 1" panose="020B0604020202020204" charset="0"/>
                        </a:rPr>
                        <a:t>Travel reimbursement report, airfare receipt, hotel receipt</a:t>
                      </a:r>
                    </a:p>
                  </a:txBody>
                  <a:tcPr marL="90519" marR="90519" marT="45260" marB="4526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5666009"/>
                  </a:ext>
                </a:extLst>
              </a:tr>
              <a:tr h="1081336">
                <a:tc>
                  <a:txBody>
                    <a:bodyPr/>
                    <a:lstStyle/>
                    <a:p>
                      <a:pPr>
                        <a:buNone/>
                      </a:pPr>
                      <a:r>
                        <a:rPr lang="en-US" sz="3200" b="0">
                          <a:latin typeface="Open Sans 1" panose="020B0604020202020204" charset="0"/>
                          <a:ea typeface="Open Sans 1" panose="020B0604020202020204" charset="0"/>
                          <a:cs typeface="Open Sans 1" panose="020B0604020202020204" charset="0"/>
                        </a:rPr>
                        <a:t>Other Direct Costs</a:t>
                      </a:r>
                    </a:p>
                  </a:txBody>
                  <a:tcPr marL="90519" marR="90519" marT="45260" marB="4526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3200">
                          <a:latin typeface="Open Sans 1" panose="020B0604020202020204" charset="0"/>
                          <a:ea typeface="Open Sans 1" panose="020B0604020202020204" charset="0"/>
                          <a:cs typeface="Open Sans 1" panose="020B0604020202020204" charset="0"/>
                        </a:rPr>
                        <a:t>Consultant invoice, service agreement, participant payment records</a:t>
                      </a:r>
                    </a:p>
                  </a:txBody>
                  <a:tcPr marL="90519" marR="90519" marT="45260" marB="4526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6733357"/>
                  </a:ext>
                </a:extLst>
              </a:tr>
              <a:tr h="1079791">
                <a:tc>
                  <a:txBody>
                    <a:bodyPr/>
                    <a:lstStyle/>
                    <a:p>
                      <a:pPr>
                        <a:buNone/>
                      </a:pPr>
                      <a:r>
                        <a:rPr lang="en-US" sz="3200" b="0">
                          <a:latin typeface="Open Sans 1" panose="020B0604020202020204" charset="0"/>
                          <a:ea typeface="Open Sans 1" panose="020B0604020202020204" charset="0"/>
                          <a:cs typeface="Open Sans 1" panose="020B0604020202020204" charset="0"/>
                        </a:rPr>
                        <a:t>Indirect Costs (F&amp;A)</a:t>
                      </a:r>
                    </a:p>
                  </a:txBody>
                  <a:tcPr marL="90519" marR="90519" marT="45260" marB="4526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buNone/>
                      </a:pPr>
                      <a:r>
                        <a:rPr lang="en-US" sz="3200">
                          <a:latin typeface="Open Sans 1" panose="020B0604020202020204" charset="0"/>
                          <a:ea typeface="Open Sans 1" panose="020B0604020202020204" charset="0"/>
                          <a:cs typeface="Open Sans 1" panose="020B0604020202020204" charset="0"/>
                        </a:rPr>
                        <a:t>F&amp;A rate agreement and calculation worksheet</a:t>
                      </a:r>
                    </a:p>
                  </a:txBody>
                  <a:tcPr marL="90519" marR="90519" marT="45260" marB="4526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2423666439"/>
                  </a:ext>
                </a:extLst>
              </a:tr>
            </a:tbl>
          </a:graphicData>
        </a:graphic>
      </p:graphicFrame>
    </p:spTree>
    <p:extLst>
      <p:ext uri="{BB962C8B-B14F-4D97-AF65-F5344CB8AC3E}">
        <p14:creationId xmlns:p14="http://schemas.microsoft.com/office/powerpoint/2010/main" val="857220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92697" y="2477790"/>
            <a:ext cx="11416982" cy="5121871"/>
          </a:xfrm>
          <a:prstGeom prst="rect">
            <a:avLst/>
          </a:prstGeom>
        </p:spPr>
        <p:txBody>
          <a:bodyPr lIns="0" tIns="0" rIns="0" bIns="0" rtlCol="0" anchor="t">
            <a:spAutoFit/>
          </a:bodyPr>
          <a:lstStyle/>
          <a:p>
            <a:pPr marL="539749" lvl="1" indent="-269875" algn="l">
              <a:lnSpc>
                <a:spcPts val="5124"/>
              </a:lnSpc>
              <a:buFont typeface="Arial"/>
              <a:buChar char="•"/>
            </a:pPr>
            <a:r>
              <a:rPr lang="en-US" sz="2499" spc="-74">
                <a:solidFill>
                  <a:srgbClr val="000000"/>
                </a:solidFill>
                <a:latin typeface="Open Sans 2"/>
                <a:ea typeface="Open Sans 2"/>
                <a:cs typeface="Open Sans 2"/>
                <a:sym typeface="Open Sans 2"/>
              </a:rPr>
              <a:t>Verify vendor registration and AP address accuracy before payment.</a:t>
            </a:r>
          </a:p>
          <a:p>
            <a:pPr marL="539749" lvl="1" indent="-269875" algn="l">
              <a:lnSpc>
                <a:spcPts val="5124"/>
              </a:lnSpc>
              <a:buFont typeface="Arial"/>
              <a:buChar char="•"/>
            </a:pPr>
            <a:r>
              <a:rPr lang="en-US" sz="2499" spc="-74">
                <a:solidFill>
                  <a:srgbClr val="000000"/>
                </a:solidFill>
                <a:latin typeface="Open Sans 2"/>
                <a:ea typeface="Open Sans 2"/>
                <a:cs typeface="Open Sans 2"/>
                <a:sym typeface="Open Sans 2"/>
              </a:rPr>
              <a:t>Identify invoice type and route to the correct processor.</a:t>
            </a:r>
          </a:p>
          <a:p>
            <a:pPr marL="539749" lvl="1" indent="-269875" algn="l">
              <a:lnSpc>
                <a:spcPts val="5124"/>
              </a:lnSpc>
              <a:buFont typeface="Arial"/>
              <a:buChar char="•"/>
            </a:pPr>
            <a:r>
              <a:rPr lang="en-US" sz="2499" spc="-74">
                <a:solidFill>
                  <a:srgbClr val="000000"/>
                </a:solidFill>
                <a:latin typeface="Open Sans 2"/>
                <a:ea typeface="Open Sans 2"/>
                <a:cs typeface="Open Sans 2"/>
                <a:sym typeface="Open Sans 2"/>
              </a:rPr>
              <a:t>Determine when a service agreement, encumbrance, or PO is required.</a:t>
            </a:r>
          </a:p>
          <a:p>
            <a:pPr marL="539749" lvl="1" indent="-269875" algn="l">
              <a:lnSpc>
                <a:spcPts val="5124"/>
              </a:lnSpc>
              <a:buFont typeface="Arial"/>
              <a:buChar char="•"/>
            </a:pPr>
            <a:r>
              <a:rPr lang="en-US" sz="2499" spc="-74">
                <a:solidFill>
                  <a:srgbClr val="000000"/>
                </a:solidFill>
                <a:latin typeface="Open Sans 2"/>
                <a:ea typeface="Open Sans 2"/>
                <a:cs typeface="Open Sans 2"/>
                <a:sym typeface="Open Sans 2"/>
              </a:rPr>
              <a:t>Validate required invoice elements prior to submission.</a:t>
            </a:r>
          </a:p>
          <a:p>
            <a:pPr marL="539749" lvl="1" indent="-269875" algn="l">
              <a:lnSpc>
                <a:spcPts val="5124"/>
              </a:lnSpc>
              <a:buFont typeface="Arial"/>
              <a:buChar char="•"/>
            </a:pPr>
            <a:r>
              <a:rPr lang="en-US" sz="2499" spc="-74">
                <a:solidFill>
                  <a:srgbClr val="000000"/>
                </a:solidFill>
                <a:latin typeface="Open Sans 2"/>
                <a:ea typeface="Open Sans 2"/>
                <a:cs typeface="Open Sans 2"/>
                <a:sym typeface="Open Sans 2"/>
              </a:rPr>
              <a:t>Navigate Banner and Cayuse to track payments and fund activity.</a:t>
            </a:r>
          </a:p>
          <a:p>
            <a:pPr marL="539749" lvl="1" indent="-269875" algn="l">
              <a:lnSpc>
                <a:spcPts val="5124"/>
              </a:lnSpc>
              <a:buFont typeface="Arial"/>
              <a:buChar char="•"/>
            </a:pPr>
            <a:r>
              <a:rPr lang="en-US" sz="2499" spc="-74">
                <a:solidFill>
                  <a:srgbClr val="000000"/>
                </a:solidFill>
                <a:latin typeface="Open Sans 2"/>
                <a:ea typeface="Open Sans 2"/>
                <a:cs typeface="Open Sans 2"/>
                <a:sym typeface="Open Sans 2"/>
              </a:rPr>
              <a:t>Apply proper approval and receiving workflows.</a:t>
            </a:r>
          </a:p>
          <a:p>
            <a:pPr marL="539749" lvl="1" indent="-269875" algn="l">
              <a:lnSpc>
                <a:spcPts val="5124"/>
              </a:lnSpc>
              <a:buFont typeface="Arial"/>
              <a:buChar char="•"/>
            </a:pPr>
            <a:r>
              <a:rPr lang="en-US" sz="2499" spc="-74">
                <a:solidFill>
                  <a:srgbClr val="000000"/>
                </a:solidFill>
                <a:latin typeface="Open Sans 2"/>
                <a:ea typeface="Open Sans 2"/>
                <a:cs typeface="Open Sans 2"/>
                <a:sym typeface="Open Sans 2"/>
              </a:rPr>
              <a:t>Process travel authorizations and settlements with complete documentation.</a:t>
            </a:r>
          </a:p>
          <a:p>
            <a:pPr marL="539749" lvl="1" indent="-269875" algn="l">
              <a:lnSpc>
                <a:spcPts val="5124"/>
              </a:lnSpc>
              <a:buFont typeface="Arial"/>
              <a:buChar char="•"/>
            </a:pPr>
            <a:r>
              <a:rPr lang="en-US" sz="2499" spc="-74">
                <a:solidFill>
                  <a:srgbClr val="000000"/>
                </a:solidFill>
                <a:latin typeface="Open Sans 2"/>
                <a:ea typeface="Open Sans 2"/>
                <a:cs typeface="Open Sans 2"/>
                <a:sym typeface="Open Sans 2"/>
              </a:rPr>
              <a:t>Recognize and prevent common AP processing errors.</a:t>
            </a:r>
          </a:p>
        </p:txBody>
      </p:sp>
      <p:sp>
        <p:nvSpPr>
          <p:cNvPr id="3" name="TextBox 3"/>
          <p:cNvSpPr txBox="1"/>
          <p:nvPr/>
        </p:nvSpPr>
        <p:spPr>
          <a:xfrm>
            <a:off x="507014" y="9124950"/>
            <a:ext cx="17265008" cy="623000"/>
          </a:xfrm>
          <a:prstGeom prst="rect">
            <a:avLst/>
          </a:prstGeom>
        </p:spPr>
        <p:txBody>
          <a:bodyPr lIns="0" tIns="0" rIns="0" bIns="0" rtlCol="0" anchor="t">
            <a:spAutoFit/>
          </a:bodyPr>
          <a:lstStyle/>
          <a:p>
            <a:pPr algn="ctr">
              <a:lnSpc>
                <a:spcPts val="5271"/>
              </a:lnSpc>
              <a:spcBef>
                <a:spcPct val="0"/>
              </a:spcBef>
            </a:pPr>
            <a:r>
              <a:rPr lang="en-US" sz="3254" b="1">
                <a:solidFill>
                  <a:srgbClr val="000000"/>
                </a:solidFill>
                <a:latin typeface="Open Sans 1 Bold"/>
                <a:ea typeface="Open Sans 1 Bold"/>
                <a:cs typeface="Open Sans 1 Bold"/>
                <a:sym typeface="Open Sans 1 Bold"/>
              </a:rPr>
              <a:t>Vendor </a:t>
            </a:r>
            <a:r>
              <a:rPr lang="en-US" sz="3254" b="1">
                <a:solidFill>
                  <a:srgbClr val="00A950"/>
                </a:solidFill>
                <a:latin typeface="Open Sans 1 Bold"/>
                <a:ea typeface="Open Sans 1 Bold"/>
                <a:cs typeface="Open Sans 1 Bold"/>
                <a:sym typeface="Open Sans 1 Bold"/>
              </a:rPr>
              <a:t>→</a:t>
            </a:r>
            <a:r>
              <a:rPr lang="en-US" sz="3254" b="1">
                <a:solidFill>
                  <a:srgbClr val="000000"/>
                </a:solidFill>
                <a:latin typeface="Open Sans 1 Bold"/>
                <a:ea typeface="Open Sans 1 Bold"/>
                <a:cs typeface="Open Sans 1 Bold"/>
                <a:sym typeface="Open Sans 1 Bold"/>
              </a:rPr>
              <a:t> Requisition/Encumbrance </a:t>
            </a:r>
            <a:r>
              <a:rPr lang="en-US" sz="3254" b="1">
                <a:solidFill>
                  <a:srgbClr val="00A950"/>
                </a:solidFill>
                <a:latin typeface="Open Sans 1 Bold"/>
                <a:ea typeface="Open Sans 1 Bold"/>
                <a:cs typeface="Open Sans 1 Bold"/>
                <a:sym typeface="Open Sans 1 Bold"/>
              </a:rPr>
              <a:t>→ </a:t>
            </a:r>
            <a:r>
              <a:rPr lang="en-US" sz="3254" b="1">
                <a:solidFill>
                  <a:srgbClr val="000000"/>
                </a:solidFill>
                <a:latin typeface="Open Sans 1 Bold"/>
                <a:ea typeface="Open Sans 1 Bold"/>
                <a:cs typeface="Open Sans 1 Bold"/>
                <a:sym typeface="Open Sans 1 Bold"/>
              </a:rPr>
              <a:t>Compliance </a:t>
            </a:r>
            <a:r>
              <a:rPr lang="en-US" sz="3254" b="1">
                <a:solidFill>
                  <a:srgbClr val="00A950"/>
                </a:solidFill>
                <a:latin typeface="Open Sans 1 Bold"/>
                <a:ea typeface="Open Sans 1 Bold"/>
                <a:cs typeface="Open Sans 1 Bold"/>
                <a:sym typeface="Open Sans 1 Bold"/>
              </a:rPr>
              <a:t>→</a:t>
            </a:r>
            <a:r>
              <a:rPr lang="en-US" sz="3254" b="1">
                <a:solidFill>
                  <a:srgbClr val="000000"/>
                </a:solidFill>
                <a:latin typeface="Open Sans 1 Bold"/>
                <a:ea typeface="Open Sans 1 Bold"/>
                <a:cs typeface="Open Sans 1 Bold"/>
                <a:sym typeface="Open Sans 1 Bold"/>
              </a:rPr>
              <a:t> Receiving </a:t>
            </a:r>
            <a:r>
              <a:rPr lang="en-US" sz="3254" b="1">
                <a:solidFill>
                  <a:srgbClr val="00A950"/>
                </a:solidFill>
                <a:latin typeface="Open Sans 1 Bold"/>
                <a:ea typeface="Open Sans 1 Bold"/>
                <a:cs typeface="Open Sans 1 Bold"/>
                <a:sym typeface="Open Sans 1 Bold"/>
              </a:rPr>
              <a:t>→</a:t>
            </a:r>
            <a:r>
              <a:rPr lang="en-US" sz="3254" b="1">
                <a:solidFill>
                  <a:srgbClr val="000000"/>
                </a:solidFill>
                <a:latin typeface="Open Sans 1 Bold"/>
                <a:ea typeface="Open Sans 1 Bold"/>
                <a:cs typeface="Open Sans 1 Bold"/>
                <a:sym typeface="Open Sans 1 Bold"/>
              </a:rPr>
              <a:t> Payment</a:t>
            </a:r>
          </a:p>
        </p:txBody>
      </p:sp>
      <p:sp>
        <p:nvSpPr>
          <p:cNvPr id="4" name="AutoShape 4"/>
          <p:cNvSpPr/>
          <p:nvPr/>
        </p:nvSpPr>
        <p:spPr>
          <a:xfrm>
            <a:off x="0" y="0"/>
            <a:ext cx="18288000" cy="1984917"/>
          </a:xfrm>
          <a:prstGeom prst="rect">
            <a:avLst/>
          </a:prstGeom>
          <a:solidFill>
            <a:srgbClr val="04AC56"/>
          </a:solidFill>
        </p:spPr>
        <p:txBody>
          <a:bodyPr/>
          <a:lstStyle/>
          <a:p>
            <a:endParaRPr lang="en-US"/>
          </a:p>
        </p:txBody>
      </p:sp>
      <p:sp>
        <p:nvSpPr>
          <p:cNvPr id="5" name="Freeform 5"/>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892697" y="833763"/>
            <a:ext cx="10453821" cy="742705"/>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Learning Objectives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TextBox 2"/>
          <p:cNvSpPr txBox="1"/>
          <p:nvPr/>
        </p:nvSpPr>
        <p:spPr>
          <a:xfrm>
            <a:off x="611134" y="2769495"/>
            <a:ext cx="11098290" cy="2025426"/>
          </a:xfrm>
          <a:prstGeom prst="rect">
            <a:avLst/>
          </a:prstGeom>
        </p:spPr>
        <p:txBody>
          <a:bodyPr lIns="0" tIns="0" rIns="0" bIns="0" rtlCol="0" anchor="t">
            <a:spAutoFit/>
          </a:bodyPr>
          <a:lstStyle/>
          <a:p>
            <a:pPr algn="l">
              <a:lnSpc>
                <a:spcPts val="3220"/>
              </a:lnSpc>
            </a:pPr>
            <a:r>
              <a:rPr lang="en-US" sz="2300" b="1">
                <a:solidFill>
                  <a:srgbClr val="04AC56"/>
                </a:solidFill>
                <a:latin typeface="Open Sans 1 Bold"/>
                <a:ea typeface="Open Sans 1 Bold"/>
                <a:cs typeface="Open Sans 1 Bold"/>
                <a:sym typeface="Open Sans 1 Bold"/>
              </a:rPr>
              <a:t>Invoice review should include the following:</a:t>
            </a:r>
          </a:p>
          <a:p>
            <a:pPr marL="496571" lvl="1" indent="-248285" algn="l">
              <a:lnSpc>
                <a:spcPts val="3220"/>
              </a:lnSpc>
              <a:buFont typeface="Arial"/>
              <a:buChar char="•"/>
            </a:pPr>
            <a:r>
              <a:rPr lang="en-US" sz="2300">
                <a:solidFill>
                  <a:srgbClr val="000000"/>
                </a:solidFill>
                <a:latin typeface="Open Sans 1"/>
                <a:ea typeface="Open Sans 1"/>
                <a:cs typeface="Open Sans 1"/>
                <a:sym typeface="Open Sans 1"/>
              </a:rPr>
              <a:t>Review of all charges to confirm they align with the subaward agreement</a:t>
            </a:r>
          </a:p>
          <a:p>
            <a:pPr marL="496571" lvl="1" indent="-248285" algn="l">
              <a:lnSpc>
                <a:spcPts val="3220"/>
              </a:lnSpc>
              <a:buFont typeface="Arial"/>
              <a:buChar char="•"/>
            </a:pPr>
            <a:r>
              <a:rPr lang="en-US" sz="2300">
                <a:solidFill>
                  <a:srgbClr val="000000"/>
                </a:solidFill>
                <a:latin typeface="Open Sans 1"/>
                <a:ea typeface="Open Sans 1"/>
                <a:cs typeface="Open Sans 1"/>
                <a:sym typeface="Open Sans 1"/>
              </a:rPr>
              <a:t>Ensure expenses are reasonable, allowable, and properly documented</a:t>
            </a:r>
          </a:p>
          <a:p>
            <a:pPr marL="496571" lvl="1" indent="-248285" algn="l">
              <a:lnSpc>
                <a:spcPts val="3220"/>
              </a:lnSpc>
              <a:buFont typeface="Arial"/>
              <a:buChar char="•"/>
            </a:pPr>
            <a:r>
              <a:rPr lang="en-US" sz="2300">
                <a:solidFill>
                  <a:srgbClr val="000000"/>
                </a:solidFill>
                <a:latin typeface="Open Sans 1"/>
                <a:ea typeface="Open Sans 1"/>
                <a:cs typeface="Open Sans 1"/>
                <a:sym typeface="Open Sans 1"/>
              </a:rPr>
              <a:t>Supporting documentation should match the requested charges</a:t>
            </a:r>
          </a:p>
          <a:p>
            <a:pPr marL="496571" lvl="1" indent="-248285" algn="l">
              <a:lnSpc>
                <a:spcPts val="3220"/>
              </a:lnSpc>
              <a:buFont typeface="Arial"/>
              <a:buChar char="•"/>
            </a:pPr>
            <a:r>
              <a:rPr lang="en-US" sz="2300">
                <a:solidFill>
                  <a:srgbClr val="000000"/>
                </a:solidFill>
                <a:latin typeface="Open Sans 1"/>
                <a:ea typeface="Open Sans 1"/>
                <a:cs typeface="Open Sans 1"/>
                <a:sym typeface="Open Sans 1"/>
              </a:rPr>
              <a:t>Invoice totals (current, cumulative, balance) calculate correctly</a:t>
            </a:r>
          </a:p>
        </p:txBody>
      </p:sp>
      <p:sp>
        <p:nvSpPr>
          <p:cNvPr id="3" name="AutoShape 3"/>
          <p:cNvSpPr/>
          <p:nvPr/>
        </p:nvSpPr>
        <p:spPr>
          <a:xfrm>
            <a:off x="0" y="0"/>
            <a:ext cx="18288000" cy="1984917"/>
          </a:xfrm>
          <a:prstGeom prst="rect">
            <a:avLst/>
          </a:prstGeom>
          <a:solidFill>
            <a:srgbClr val="04AC56"/>
          </a:solidFill>
        </p:spPr>
        <p:txBody>
          <a:bodyPr/>
          <a:lstStyle/>
          <a:p>
            <a:endParaRPr lang="en-US"/>
          </a:p>
        </p:txBody>
      </p:sp>
      <p:sp>
        <p:nvSpPr>
          <p:cNvPr id="4" name="Freeform 4"/>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680728" y="575609"/>
            <a:ext cx="13655162" cy="859210"/>
          </a:xfrm>
          <a:prstGeom prst="rect">
            <a:avLst/>
          </a:prstGeom>
        </p:spPr>
        <p:txBody>
          <a:bodyPr lIns="0" tIns="0" rIns="0" bIns="0" rtlCol="0" anchor="t">
            <a:spAutoFit/>
          </a:bodyPr>
          <a:lstStyle/>
          <a:p>
            <a:pPr algn="l">
              <a:lnSpc>
                <a:spcPts val="6686"/>
              </a:lnSpc>
            </a:pPr>
            <a:r>
              <a:rPr lang="en-US" sz="5764" b="1">
                <a:solidFill>
                  <a:srgbClr val="FFFFFF"/>
                </a:solidFill>
                <a:latin typeface="Roboto Condensed Bold"/>
                <a:ea typeface="Roboto Condensed Bold"/>
                <a:cs typeface="Roboto Condensed Bold"/>
                <a:sym typeface="Roboto Condensed Bold"/>
              </a:rPr>
              <a:t>Invoice Review, Signature and Certification</a:t>
            </a:r>
          </a:p>
        </p:txBody>
      </p:sp>
      <p:sp>
        <p:nvSpPr>
          <p:cNvPr id="6" name="TextBox 6"/>
          <p:cNvSpPr txBox="1"/>
          <p:nvPr/>
        </p:nvSpPr>
        <p:spPr>
          <a:xfrm>
            <a:off x="680728" y="4925097"/>
            <a:ext cx="11098290" cy="794320"/>
          </a:xfrm>
          <a:prstGeom prst="rect">
            <a:avLst/>
          </a:prstGeom>
        </p:spPr>
        <p:txBody>
          <a:bodyPr wrap="square" lIns="0" tIns="0" rIns="0" bIns="0" rtlCol="0" anchor="t">
            <a:spAutoFit/>
          </a:bodyPr>
          <a:lstStyle/>
          <a:p>
            <a:pPr algn="l">
              <a:lnSpc>
                <a:spcPts val="3220"/>
              </a:lnSpc>
            </a:pPr>
            <a:r>
              <a:rPr lang="en-US" sz="2300">
                <a:solidFill>
                  <a:srgbClr val="04AC56"/>
                </a:solidFill>
                <a:latin typeface="Open Sans 1"/>
                <a:ea typeface="Open Sans 1"/>
                <a:cs typeface="Open Sans 1"/>
                <a:sym typeface="Open Sans 1"/>
              </a:rPr>
              <a:t>If discrepancies are found, the PI/Dept. may request clarification or additional backup documentation from the subrecipient</a:t>
            </a:r>
          </a:p>
        </p:txBody>
      </p:sp>
      <p:sp>
        <p:nvSpPr>
          <p:cNvPr id="7" name="TextBox 7"/>
          <p:cNvSpPr txBox="1"/>
          <p:nvPr/>
        </p:nvSpPr>
        <p:spPr>
          <a:xfrm>
            <a:off x="611134" y="5793644"/>
            <a:ext cx="11098290" cy="1204689"/>
          </a:xfrm>
          <a:prstGeom prst="rect">
            <a:avLst/>
          </a:prstGeom>
        </p:spPr>
        <p:txBody>
          <a:bodyPr lIns="0" tIns="0" rIns="0" bIns="0" rtlCol="0" anchor="t">
            <a:spAutoFit/>
          </a:bodyPr>
          <a:lstStyle/>
          <a:p>
            <a:pPr algn="l">
              <a:lnSpc>
                <a:spcPts val="3220"/>
              </a:lnSpc>
            </a:pPr>
            <a:r>
              <a:rPr lang="en-US" sz="2300" b="1">
                <a:solidFill>
                  <a:srgbClr val="04AC56"/>
                </a:solidFill>
                <a:latin typeface="Open Sans 1 Bold"/>
                <a:ea typeface="Open Sans 1 Bold"/>
                <a:cs typeface="Open Sans 1 Bold"/>
                <a:sym typeface="Open Sans 1 Bold"/>
              </a:rPr>
              <a:t>Once satisfied, the PI</a:t>
            </a:r>
          </a:p>
          <a:p>
            <a:pPr marL="496570" lvl="1" indent="-248285" algn="l">
              <a:lnSpc>
                <a:spcPts val="3220"/>
              </a:lnSpc>
              <a:buFont typeface="Arial"/>
              <a:buChar char="•"/>
            </a:pPr>
            <a:r>
              <a:rPr lang="en-US" sz="2300">
                <a:solidFill>
                  <a:srgbClr val="000000"/>
                </a:solidFill>
                <a:latin typeface="Open Sans 1"/>
                <a:ea typeface="Open Sans 1"/>
                <a:cs typeface="Open Sans 1"/>
                <a:sym typeface="Open Sans 1"/>
              </a:rPr>
              <a:t>Signs the Invoice</a:t>
            </a:r>
            <a:endParaRPr lang="en-US" sz="2300">
              <a:solidFill>
                <a:srgbClr val="000000"/>
              </a:solidFill>
              <a:latin typeface="Open Sans 1"/>
              <a:ea typeface="Open Sans 1"/>
              <a:cs typeface="Open Sans 1"/>
            </a:endParaRPr>
          </a:p>
          <a:p>
            <a:pPr marL="496570" lvl="1" indent="-248285">
              <a:lnSpc>
                <a:spcPts val="3220"/>
              </a:lnSpc>
              <a:buFont typeface="Arial"/>
              <a:buChar char="•"/>
            </a:pPr>
            <a:r>
              <a:rPr lang="en-US" sz="2300">
                <a:solidFill>
                  <a:srgbClr val="000000"/>
                </a:solidFill>
                <a:latin typeface="Open Sans 1"/>
                <a:ea typeface="Open Sans 1"/>
                <a:cs typeface="Open Sans 1"/>
                <a:sym typeface="Open Sans 1"/>
              </a:rPr>
              <a:t>Completes and signs  the PI Payment and Performance Certification Form</a:t>
            </a:r>
            <a:endParaRPr lang="en-US" sz="2300">
              <a:solidFill>
                <a:srgbClr val="000000"/>
              </a:solidFill>
              <a:latin typeface="Open Sans 1"/>
              <a:ea typeface="Open Sans 1"/>
              <a:cs typeface="Open Sans 1"/>
            </a:endParaRPr>
          </a:p>
        </p:txBody>
      </p:sp>
      <p:sp>
        <p:nvSpPr>
          <p:cNvPr id="8" name="TextBox 8"/>
          <p:cNvSpPr txBox="1"/>
          <p:nvPr/>
        </p:nvSpPr>
        <p:spPr>
          <a:xfrm>
            <a:off x="611134" y="7256958"/>
            <a:ext cx="11098290" cy="1204689"/>
          </a:xfrm>
          <a:prstGeom prst="rect">
            <a:avLst/>
          </a:prstGeom>
        </p:spPr>
        <p:txBody>
          <a:bodyPr wrap="square" lIns="0" tIns="0" rIns="0" bIns="0" rtlCol="0" anchor="t">
            <a:spAutoFit/>
          </a:bodyPr>
          <a:lstStyle/>
          <a:p>
            <a:pPr algn="l">
              <a:lnSpc>
                <a:spcPts val="3220"/>
              </a:lnSpc>
            </a:pPr>
            <a:r>
              <a:rPr lang="en-US" sz="2300" b="1">
                <a:solidFill>
                  <a:srgbClr val="04AC56"/>
                </a:solidFill>
                <a:latin typeface="Open Sans 1 Bold"/>
                <a:ea typeface="Open Sans 1 Bold"/>
                <a:cs typeface="Open Sans 1 Bold"/>
                <a:sym typeface="Open Sans 1 Bold"/>
              </a:rPr>
              <a:t>Signing both documents confirms:</a:t>
            </a:r>
          </a:p>
          <a:p>
            <a:pPr marL="496570" lvl="1" indent="-248285" algn="l">
              <a:lnSpc>
                <a:spcPts val="3220"/>
              </a:lnSpc>
              <a:buFont typeface="Arial"/>
              <a:buChar char="•"/>
            </a:pPr>
            <a:r>
              <a:rPr lang="en-US" sz="2300">
                <a:solidFill>
                  <a:srgbClr val="000000"/>
                </a:solidFill>
                <a:latin typeface="Open Sans 1"/>
                <a:ea typeface="Open Sans 1"/>
                <a:cs typeface="Open Sans 1"/>
                <a:sym typeface="Open Sans 1"/>
              </a:rPr>
              <a:t>Accuracy of the charges</a:t>
            </a:r>
            <a:endParaRPr lang="en-US" sz="2300">
              <a:solidFill>
                <a:srgbClr val="000000"/>
              </a:solidFill>
              <a:latin typeface="Open Sans 1"/>
              <a:ea typeface="Open Sans 1"/>
              <a:cs typeface="Open Sans 1"/>
            </a:endParaRPr>
          </a:p>
          <a:p>
            <a:pPr marL="496570" lvl="1" indent="-248285" algn="l">
              <a:lnSpc>
                <a:spcPts val="3220"/>
              </a:lnSpc>
              <a:buFont typeface="Arial"/>
              <a:buChar char="•"/>
            </a:pPr>
            <a:r>
              <a:rPr lang="en-US" sz="2300">
                <a:solidFill>
                  <a:srgbClr val="000000"/>
                </a:solidFill>
                <a:latin typeface="Open Sans 1"/>
                <a:ea typeface="Open Sans 1"/>
                <a:cs typeface="Open Sans 1"/>
                <a:sym typeface="Open Sans 1"/>
              </a:rPr>
              <a:t>Performance aligns with subaward terms</a:t>
            </a:r>
            <a:endParaRPr lang="en-US" sz="2300">
              <a:solidFill>
                <a:srgbClr val="000000"/>
              </a:solidFill>
              <a:latin typeface="Open Sans 1"/>
              <a:ea typeface="Open Sans 1"/>
              <a:cs typeface="Open Sans 1"/>
            </a:endParaRPr>
          </a:p>
        </p:txBody>
      </p:sp>
      <p:pic>
        <p:nvPicPr>
          <p:cNvPr id="10" name="Picture 9">
            <a:extLst>
              <a:ext uri="{FF2B5EF4-FFF2-40B4-BE49-F238E27FC236}">
                <a16:creationId xmlns:a16="http://schemas.microsoft.com/office/drawing/2014/main" id="{CCFC6EAB-0DD6-073E-63ED-1C5AC3457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9424" y="2742992"/>
            <a:ext cx="6062596" cy="689630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B10DD6A8-C73F-9F74-6C70-3BD679AFB722}"/>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310F1801-6AF9-8B6A-D2D3-BA191975A8E5}"/>
              </a:ext>
            </a:extLst>
          </p:cNvPr>
          <p:cNvSpPr>
            <a:spLocks noGrp="1" noRot="1" noMove="1" noResize="1" noEditPoints="1" noAdjustHandles="1" noChangeArrowheads="1" noChangeShapeType="1"/>
          </p:cNvSpPr>
          <p:nvPr/>
        </p:nvSpPr>
        <p:spPr>
          <a:xfrm>
            <a:off x="0" y="0"/>
            <a:ext cx="18288000" cy="1984917"/>
          </a:xfrm>
          <a:prstGeom prst="rect">
            <a:avLst/>
          </a:prstGeom>
          <a:solidFill>
            <a:srgbClr val="04AC56"/>
          </a:solidFill>
        </p:spPr>
        <p:txBody>
          <a:bodyPr/>
          <a:lstStyle/>
          <a:p>
            <a:endParaRPr lang="en-US"/>
          </a:p>
        </p:txBody>
      </p:sp>
      <p:sp>
        <p:nvSpPr>
          <p:cNvPr id="4" name="Freeform 4">
            <a:extLst>
              <a:ext uri="{FF2B5EF4-FFF2-40B4-BE49-F238E27FC236}">
                <a16:creationId xmlns:a16="http://schemas.microsoft.com/office/drawing/2014/main" id="{7CCF2892-5BCA-04A0-1A94-0547BE36E3F8}"/>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5" name="TextBox 5">
            <a:extLst>
              <a:ext uri="{FF2B5EF4-FFF2-40B4-BE49-F238E27FC236}">
                <a16:creationId xmlns:a16="http://schemas.microsoft.com/office/drawing/2014/main" id="{7A990B19-8316-B396-1DC7-B16EF89D12ED}"/>
              </a:ext>
            </a:extLst>
          </p:cNvPr>
          <p:cNvSpPr txBox="1"/>
          <p:nvPr/>
        </p:nvSpPr>
        <p:spPr>
          <a:xfrm>
            <a:off x="533400" y="562853"/>
            <a:ext cx="16083272" cy="859210"/>
          </a:xfrm>
          <a:prstGeom prst="rect">
            <a:avLst/>
          </a:prstGeom>
        </p:spPr>
        <p:txBody>
          <a:bodyPr wrap="square" lIns="0" tIns="0" rIns="0" bIns="0" rtlCol="0" anchor="t">
            <a:spAutoFit/>
          </a:bodyPr>
          <a:lstStyle/>
          <a:p>
            <a:pPr algn="l">
              <a:lnSpc>
                <a:spcPts val="6686"/>
              </a:lnSpc>
            </a:pPr>
            <a:r>
              <a:rPr lang="en-US" sz="5764" b="1">
                <a:solidFill>
                  <a:srgbClr val="FFFFFF"/>
                </a:solidFill>
                <a:latin typeface="Roboto Condensed Bold"/>
                <a:ea typeface="Roboto Condensed Bold"/>
                <a:cs typeface="Roboto Condensed Bold"/>
                <a:sym typeface="Roboto Condensed Bold"/>
              </a:rPr>
              <a:t>Subrecipient Invoice Review-Optional Approach</a:t>
            </a:r>
          </a:p>
        </p:txBody>
      </p:sp>
      <p:sp>
        <p:nvSpPr>
          <p:cNvPr id="12" name="TextBox 11">
            <a:extLst>
              <a:ext uri="{FF2B5EF4-FFF2-40B4-BE49-F238E27FC236}">
                <a16:creationId xmlns:a16="http://schemas.microsoft.com/office/drawing/2014/main" id="{D1769525-72E1-5FA5-FFFD-315B93254F79}"/>
              </a:ext>
            </a:extLst>
          </p:cNvPr>
          <p:cNvSpPr txBox="1"/>
          <p:nvPr/>
        </p:nvSpPr>
        <p:spPr>
          <a:xfrm>
            <a:off x="533400" y="2264078"/>
            <a:ext cx="16840200" cy="7802136"/>
          </a:xfrm>
          <a:prstGeom prst="rect">
            <a:avLst/>
          </a:prstGeom>
          <a:noFill/>
        </p:spPr>
        <p:txBody>
          <a:bodyPr wrap="square">
            <a:spAutoFit/>
          </a:bodyPr>
          <a:lstStyle/>
          <a:p>
            <a:r>
              <a:rPr lang="en-US" sz="2300">
                <a:latin typeface="Open Sans 1" panose="020B0604020202020204" charset="0"/>
                <a:ea typeface="Open Sans 1" panose="020B0604020202020204" charset="0"/>
                <a:cs typeface="Open Sans 1" panose="020B0604020202020204" charset="0"/>
              </a:rPr>
              <a:t>Departments and PIs can choose to divide invoice review responsibilities: Admin staff focus on financial accuracy, budget compliance, and supporting documentation, while the PI focuses on confirming the work was performed and costs are appropriate. Together, this ‘tag-team’ approach can make reviews more thorough and efficient, but it is optional.</a:t>
            </a:r>
            <a:endParaRPr lang="en-US" sz="2300" b="1">
              <a:latin typeface="Open Sans 1" panose="020B0604020202020204" charset="0"/>
              <a:ea typeface="Open Sans 1" panose="020B0604020202020204" charset="0"/>
              <a:cs typeface="Open Sans 1" panose="020B0604020202020204" charset="0"/>
            </a:endParaRPr>
          </a:p>
          <a:p>
            <a:endParaRPr lang="en-US" sz="2300" b="1">
              <a:latin typeface="Open Sans 1" panose="020B0604020202020204" charset="0"/>
              <a:ea typeface="Open Sans 1" panose="020B0604020202020204" charset="0"/>
              <a:cs typeface="Open Sans 1" panose="020B0604020202020204" charset="0"/>
            </a:endParaRPr>
          </a:p>
          <a:p>
            <a:r>
              <a:rPr lang="en-US" sz="2300" b="1">
                <a:solidFill>
                  <a:srgbClr val="145F1F"/>
                </a:solidFill>
                <a:latin typeface="Open Sans 1" panose="020B0604020202020204" charset="0"/>
                <a:ea typeface="Open Sans 1" panose="020B0604020202020204" charset="0"/>
                <a:cs typeface="Open Sans 1" panose="020B0604020202020204" charset="0"/>
              </a:rPr>
              <a:t>Department / Administrative Review</a:t>
            </a:r>
          </a:p>
          <a:p>
            <a:pPr marL="342900" indent="-34290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 </a:t>
            </a:r>
            <a:r>
              <a:rPr lang="en-US" sz="2300" b="1">
                <a:latin typeface="Open Sans 1" panose="020B0604020202020204" charset="0"/>
                <a:ea typeface="Open Sans 1" panose="020B0604020202020204" charset="0"/>
                <a:cs typeface="Open Sans 1" panose="020B0604020202020204" charset="0"/>
              </a:rPr>
              <a:t>Invoice Accuracy</a:t>
            </a:r>
            <a:r>
              <a:rPr lang="en-US" sz="2300">
                <a:latin typeface="Open Sans 1" panose="020B0604020202020204" charset="0"/>
                <a:ea typeface="Open Sans 1" panose="020B0604020202020204" charset="0"/>
                <a:cs typeface="Open Sans 1" panose="020B0604020202020204" charset="0"/>
              </a:rPr>
              <a:t> – Verify totals, math, and indirect costs (F&amp;A)</a:t>
            </a:r>
          </a:p>
          <a:p>
            <a:pPr marL="342900" indent="-342900">
              <a:buFont typeface="Arial" panose="020B0604020202020204" pitchFamily="34" charset="0"/>
              <a:buChar char="•"/>
            </a:pPr>
            <a:r>
              <a:rPr lang="en-US" sz="2300" b="1">
                <a:latin typeface="Open Sans 1" panose="020B0604020202020204" charset="0"/>
                <a:ea typeface="Open Sans 1" panose="020B0604020202020204" charset="0"/>
                <a:cs typeface="Open Sans 1" panose="020B0604020202020204" charset="0"/>
              </a:rPr>
              <a:t>Categorical Alignment</a:t>
            </a:r>
            <a:r>
              <a:rPr lang="en-US" sz="2300">
                <a:latin typeface="Open Sans 1" panose="020B0604020202020204" charset="0"/>
                <a:ea typeface="Open Sans 1" panose="020B0604020202020204" charset="0"/>
                <a:cs typeface="Open Sans 1" panose="020B0604020202020204" charset="0"/>
              </a:rPr>
              <a:t> – Charges match approved budget categories</a:t>
            </a:r>
          </a:p>
          <a:p>
            <a:pPr marL="342900" indent="-342900">
              <a:buFont typeface="Arial" panose="020B0604020202020204" pitchFamily="34" charset="0"/>
              <a:buChar char="•"/>
            </a:pPr>
            <a:r>
              <a:rPr lang="en-US" sz="2300" b="1">
                <a:latin typeface="Open Sans 1" panose="020B0604020202020204" charset="0"/>
                <a:ea typeface="Open Sans 1" panose="020B0604020202020204" charset="0"/>
                <a:cs typeface="Open Sans 1" panose="020B0604020202020204" charset="0"/>
              </a:rPr>
              <a:t>Supporting Documentation</a:t>
            </a:r>
            <a:r>
              <a:rPr lang="en-US" sz="2300">
                <a:latin typeface="Open Sans 1" panose="020B0604020202020204" charset="0"/>
                <a:ea typeface="Open Sans 1" panose="020B0604020202020204" charset="0"/>
                <a:cs typeface="Open Sans 1" panose="020B0604020202020204" charset="0"/>
              </a:rPr>
              <a:t> – Documentation matches categories, provides clear cost breakdown</a:t>
            </a:r>
          </a:p>
          <a:p>
            <a:pPr marL="342900" indent="-34290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 </a:t>
            </a:r>
            <a:r>
              <a:rPr lang="en-US" sz="2300" b="1">
                <a:latin typeface="Open Sans 1" panose="020B0604020202020204" charset="0"/>
                <a:ea typeface="Open Sans 1" panose="020B0604020202020204" charset="0"/>
                <a:cs typeface="Open Sans 1" panose="020B0604020202020204" charset="0"/>
              </a:rPr>
              <a:t>Compliance Checks</a:t>
            </a:r>
            <a:r>
              <a:rPr lang="en-US" sz="2300">
                <a:latin typeface="Open Sans 1" panose="020B0604020202020204" charset="0"/>
                <a:ea typeface="Open Sans 1" panose="020B0604020202020204" charset="0"/>
                <a:cs typeface="Open Sans 1" panose="020B0604020202020204" charset="0"/>
              </a:rPr>
              <a:t> – Regulatory approvals, subaward terms</a:t>
            </a:r>
          </a:p>
          <a:p>
            <a:pPr marL="342900" indent="-34290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 </a:t>
            </a:r>
            <a:r>
              <a:rPr lang="en-US" sz="2300" b="1">
                <a:latin typeface="Open Sans 1" panose="020B0604020202020204" charset="0"/>
                <a:ea typeface="Open Sans 1" panose="020B0604020202020204" charset="0"/>
                <a:cs typeface="Open Sans 1" panose="020B0604020202020204" charset="0"/>
              </a:rPr>
              <a:t>Red Flags / Exceptions</a:t>
            </a:r>
            <a:r>
              <a:rPr lang="en-US" sz="2300">
                <a:latin typeface="Open Sans 1" panose="020B0604020202020204" charset="0"/>
                <a:ea typeface="Open Sans 1" panose="020B0604020202020204" charset="0"/>
                <a:cs typeface="Open Sans 1" panose="020B0604020202020204" charset="0"/>
              </a:rPr>
              <a:t> – Large/unusual charges, vague items, end-of-project spending</a:t>
            </a:r>
          </a:p>
          <a:p>
            <a:pPr marL="342900" indent="-34290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 </a:t>
            </a:r>
            <a:r>
              <a:rPr lang="en-US" sz="2300" b="1">
                <a:latin typeface="Open Sans 1" panose="020B0604020202020204" charset="0"/>
                <a:ea typeface="Open Sans 1" panose="020B0604020202020204" charset="0"/>
                <a:cs typeface="Open Sans 1" panose="020B0604020202020204" charset="0"/>
              </a:rPr>
              <a:t>Documentation of Review</a:t>
            </a:r>
            <a:r>
              <a:rPr lang="en-US" sz="2300">
                <a:latin typeface="Open Sans 1" panose="020B0604020202020204" charset="0"/>
                <a:ea typeface="Open Sans 1" panose="020B0604020202020204" charset="0"/>
                <a:cs typeface="Open Sans 1" panose="020B0604020202020204" charset="0"/>
              </a:rPr>
              <a:t> – Maintain records for audits</a:t>
            </a:r>
          </a:p>
          <a:p>
            <a:endParaRPr lang="en-US" sz="2300">
              <a:latin typeface="Open Sans 1" panose="020B0604020202020204" charset="0"/>
              <a:ea typeface="Open Sans 1" panose="020B0604020202020204" charset="0"/>
              <a:cs typeface="Open Sans 1" panose="020B0604020202020204" charset="0"/>
            </a:endParaRPr>
          </a:p>
          <a:p>
            <a:endParaRPr lang="en-US" sz="2300">
              <a:solidFill>
                <a:srgbClr val="145F1F"/>
              </a:solidFill>
              <a:latin typeface="Open Sans 1" panose="020B0604020202020204" charset="0"/>
              <a:ea typeface="Open Sans 1" panose="020B0604020202020204" charset="0"/>
              <a:cs typeface="Open Sans 1" panose="020B0604020202020204" charset="0"/>
            </a:endParaRPr>
          </a:p>
          <a:p>
            <a:r>
              <a:rPr lang="en-US" sz="2300" b="1">
                <a:solidFill>
                  <a:srgbClr val="145F1F"/>
                </a:solidFill>
                <a:latin typeface="Open Sans 1" panose="020B0604020202020204" charset="0"/>
                <a:ea typeface="Open Sans 1" panose="020B0604020202020204" charset="0"/>
                <a:cs typeface="Open Sans 1" panose="020B0604020202020204" charset="0"/>
              </a:rPr>
              <a:t>PI Review</a:t>
            </a:r>
          </a:p>
          <a:p>
            <a:pPr marL="342900" indent="-34290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 </a:t>
            </a:r>
            <a:r>
              <a:rPr lang="en-US" sz="2300" b="1">
                <a:latin typeface="Open Sans 1" panose="020B0604020202020204" charset="0"/>
                <a:ea typeface="Open Sans 1" panose="020B0604020202020204" charset="0"/>
                <a:cs typeface="Open Sans 1" panose="020B0604020202020204" charset="0"/>
              </a:rPr>
              <a:t>Work Performed</a:t>
            </a:r>
            <a:r>
              <a:rPr lang="en-US" sz="2300">
                <a:latin typeface="Open Sans 1" panose="020B0604020202020204" charset="0"/>
                <a:ea typeface="Open Sans 1" panose="020B0604020202020204" charset="0"/>
                <a:cs typeface="Open Sans 1" panose="020B0604020202020204" charset="0"/>
              </a:rPr>
              <a:t> – Confirm milestones or deliverables completed</a:t>
            </a:r>
          </a:p>
          <a:p>
            <a:pPr marL="342900" indent="-34290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 </a:t>
            </a:r>
            <a:r>
              <a:rPr lang="en-US" sz="2300" b="1">
                <a:latin typeface="Open Sans 1" panose="020B0604020202020204" charset="0"/>
                <a:ea typeface="Open Sans 1" panose="020B0604020202020204" charset="0"/>
                <a:cs typeface="Open Sans 1" panose="020B0604020202020204" charset="0"/>
              </a:rPr>
              <a:t>Reasonableness of Charges</a:t>
            </a:r>
            <a:r>
              <a:rPr lang="en-US" sz="2300">
                <a:latin typeface="Open Sans 1" panose="020B0604020202020204" charset="0"/>
                <a:ea typeface="Open Sans 1" panose="020B0604020202020204" charset="0"/>
                <a:cs typeface="Open Sans 1" panose="020B0604020202020204" charset="0"/>
              </a:rPr>
              <a:t> – Costs appropriate for work performed</a:t>
            </a:r>
          </a:p>
          <a:p>
            <a:pPr marL="342900" indent="-34290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 </a:t>
            </a:r>
            <a:r>
              <a:rPr lang="en-US" sz="2300" b="1">
                <a:latin typeface="Open Sans 1" panose="020B0604020202020204" charset="0"/>
                <a:ea typeface="Open Sans 1" panose="020B0604020202020204" charset="0"/>
                <a:cs typeface="Open Sans 1" panose="020B0604020202020204" charset="0"/>
              </a:rPr>
              <a:t>Budget Consistency</a:t>
            </a:r>
            <a:r>
              <a:rPr lang="en-US" sz="2300">
                <a:latin typeface="Open Sans 1" panose="020B0604020202020204" charset="0"/>
                <a:ea typeface="Open Sans 1" panose="020B0604020202020204" charset="0"/>
                <a:cs typeface="Open Sans 1" panose="020B0604020202020204" charset="0"/>
              </a:rPr>
              <a:t> – Charges aligned with approved budget</a:t>
            </a:r>
          </a:p>
          <a:p>
            <a:pPr marL="342900" indent="-34290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 </a:t>
            </a:r>
            <a:r>
              <a:rPr lang="en-US" sz="2300" b="1">
                <a:latin typeface="Open Sans 1" panose="020B0604020202020204" charset="0"/>
                <a:ea typeface="Open Sans 1" panose="020B0604020202020204" charset="0"/>
                <a:cs typeface="Open Sans 1" panose="020B0604020202020204" charset="0"/>
              </a:rPr>
              <a:t>Billing Period Verification</a:t>
            </a:r>
            <a:r>
              <a:rPr lang="en-US" sz="2300">
                <a:latin typeface="Open Sans 1" panose="020B0604020202020204" charset="0"/>
                <a:ea typeface="Open Sans 1" panose="020B0604020202020204" charset="0"/>
                <a:cs typeface="Open Sans 1" panose="020B0604020202020204" charset="0"/>
              </a:rPr>
              <a:t> – Costs incurred during project dates</a:t>
            </a:r>
          </a:p>
          <a:p>
            <a:pPr marL="342900" indent="-34290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 </a:t>
            </a:r>
            <a:r>
              <a:rPr lang="en-US" sz="2300" b="1">
                <a:latin typeface="Open Sans 1" panose="020B0604020202020204" charset="0"/>
                <a:ea typeface="Open Sans 1" panose="020B0604020202020204" charset="0"/>
                <a:cs typeface="Open Sans 1" panose="020B0604020202020204" charset="0"/>
              </a:rPr>
              <a:t>Supporting Documentation</a:t>
            </a:r>
            <a:r>
              <a:rPr lang="en-US" sz="2300">
                <a:latin typeface="Open Sans 1" panose="020B0604020202020204" charset="0"/>
                <a:ea typeface="Open Sans 1" panose="020B0604020202020204" charset="0"/>
                <a:cs typeface="Open Sans 1" panose="020B0604020202020204" charset="0"/>
              </a:rPr>
              <a:t> – Traceable to work performed and invoice amounts</a:t>
            </a:r>
          </a:p>
          <a:p>
            <a:pPr marL="342900" indent="-34290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 </a:t>
            </a:r>
            <a:r>
              <a:rPr lang="en-US" sz="2300" b="1">
                <a:latin typeface="Open Sans 1" panose="020B0604020202020204" charset="0"/>
                <a:ea typeface="Open Sans 1" panose="020B0604020202020204" charset="0"/>
                <a:cs typeface="Open Sans 1" panose="020B0604020202020204" charset="0"/>
              </a:rPr>
              <a:t>Subrecipient Performance</a:t>
            </a:r>
            <a:r>
              <a:rPr lang="en-US" sz="2300">
                <a:latin typeface="Open Sans 1" panose="020B0604020202020204" charset="0"/>
                <a:ea typeface="Open Sans 1" panose="020B0604020202020204" charset="0"/>
                <a:cs typeface="Open Sans 1" panose="020B0604020202020204" charset="0"/>
              </a:rPr>
              <a:t> – Subrecipient meets project expectations</a:t>
            </a:r>
          </a:p>
          <a:p>
            <a:pPr marL="342900" indent="-34290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 </a:t>
            </a:r>
            <a:r>
              <a:rPr lang="en-US" sz="2300" b="1">
                <a:latin typeface="Open Sans 1" panose="020B0604020202020204" charset="0"/>
                <a:ea typeface="Open Sans 1" panose="020B0604020202020204" charset="0"/>
                <a:cs typeface="Open Sans 1" panose="020B0604020202020204" charset="0"/>
              </a:rPr>
              <a:t>Approval Sign-Off</a:t>
            </a:r>
            <a:r>
              <a:rPr lang="en-US" sz="2300">
                <a:latin typeface="Open Sans 1" panose="020B0604020202020204" charset="0"/>
                <a:ea typeface="Open Sans 1" panose="020B0604020202020204" charset="0"/>
                <a:cs typeface="Open Sans 1" panose="020B0604020202020204" charset="0"/>
              </a:rPr>
              <a:t> – Confirms work completed, costs valid, and benefit to project</a:t>
            </a:r>
          </a:p>
          <a:p>
            <a:endParaRPr lang="en-US"/>
          </a:p>
        </p:txBody>
      </p:sp>
    </p:spTree>
    <p:extLst>
      <p:ext uri="{BB962C8B-B14F-4D97-AF65-F5344CB8AC3E}">
        <p14:creationId xmlns:p14="http://schemas.microsoft.com/office/powerpoint/2010/main" val="2764990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4AC56"/>
          </a:solidFill>
        </p:spPr>
        <p:txBody>
          <a:bodyPr/>
          <a:lstStyle/>
          <a:p>
            <a:endParaRPr lang="en-US"/>
          </a:p>
        </p:txBody>
      </p:sp>
      <p:sp>
        <p:nvSpPr>
          <p:cNvPr id="3" name="Freeform 3"/>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481332" y="868560"/>
            <a:ext cx="14396677" cy="742779"/>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How long do we have to pay a Subaward Invoice?</a:t>
            </a:r>
          </a:p>
        </p:txBody>
      </p:sp>
      <p:sp>
        <p:nvSpPr>
          <p:cNvPr id="5" name="TextBox 5"/>
          <p:cNvSpPr txBox="1"/>
          <p:nvPr/>
        </p:nvSpPr>
        <p:spPr>
          <a:xfrm>
            <a:off x="539655" y="2700425"/>
            <a:ext cx="13301941" cy="1736576"/>
          </a:xfrm>
          <a:prstGeom prst="rect">
            <a:avLst/>
          </a:prstGeom>
        </p:spPr>
        <p:txBody>
          <a:bodyPr lIns="0" tIns="0" rIns="0" bIns="0" rtlCol="0" anchor="t">
            <a:spAutoFit/>
          </a:bodyPr>
          <a:lstStyle/>
          <a:p>
            <a:pPr algn="l">
              <a:lnSpc>
                <a:spcPts val="3499"/>
              </a:lnSpc>
            </a:pPr>
            <a:r>
              <a:rPr lang="en-US" sz="2499" b="1">
                <a:solidFill>
                  <a:srgbClr val="04AC56"/>
                </a:solidFill>
                <a:latin typeface="Open Sans 1 Bold"/>
                <a:ea typeface="Open Sans 1 Bold"/>
                <a:cs typeface="Open Sans 1 Bold"/>
                <a:sym typeface="Open Sans 1 Bold"/>
              </a:rPr>
              <a:t>Per Uniform Guidance 2 CFR 200.305 (b)(3)</a:t>
            </a:r>
          </a:p>
          <a:p>
            <a:pPr marL="539749" lvl="1" indent="-269875" algn="l">
              <a:lnSpc>
                <a:spcPts val="3499"/>
              </a:lnSpc>
              <a:buFont typeface="Arial"/>
              <a:buChar char="•"/>
            </a:pPr>
            <a:r>
              <a:rPr lang="en-US" sz="2499">
                <a:solidFill>
                  <a:srgbClr val="000000"/>
                </a:solidFill>
                <a:latin typeface="Open Sans 1"/>
                <a:ea typeface="Open Sans 1"/>
                <a:cs typeface="Open Sans 1"/>
                <a:sym typeface="Open Sans 1"/>
              </a:rPr>
              <a:t>When the reimbursement method is used, the pass-through entity must make payment within 30 calendar days after the receipt of the payment request unless there is an issue with the request</a:t>
            </a:r>
          </a:p>
        </p:txBody>
      </p:sp>
      <p:sp>
        <p:nvSpPr>
          <p:cNvPr id="6" name="TextBox 6"/>
          <p:cNvSpPr txBox="1"/>
          <p:nvPr/>
        </p:nvSpPr>
        <p:spPr>
          <a:xfrm>
            <a:off x="539655" y="5151376"/>
            <a:ext cx="16230600" cy="860351"/>
          </a:xfrm>
          <a:prstGeom prst="rect">
            <a:avLst/>
          </a:prstGeom>
        </p:spPr>
        <p:txBody>
          <a:bodyPr lIns="0" tIns="0" rIns="0" bIns="0" rtlCol="0" anchor="t">
            <a:spAutoFit/>
          </a:bodyPr>
          <a:lstStyle/>
          <a:p>
            <a:pPr algn="l">
              <a:lnSpc>
                <a:spcPts val="3499"/>
              </a:lnSpc>
            </a:pPr>
            <a:r>
              <a:rPr lang="en-US" sz="2499" b="1">
                <a:solidFill>
                  <a:srgbClr val="04AC56"/>
                </a:solidFill>
                <a:latin typeface="Open Sans 1 Bold"/>
                <a:ea typeface="Open Sans 1 Bold"/>
                <a:cs typeface="Open Sans 1 Bold"/>
                <a:sym typeface="Open Sans 1 Bold"/>
              </a:rPr>
              <a:t>Please review your subaward invoices and submit them for processing as soon as possible after you receive them.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87616" y="2673422"/>
            <a:ext cx="5993536" cy="3993193"/>
          </a:xfrm>
          <a:custGeom>
            <a:avLst/>
            <a:gdLst/>
            <a:ahLst/>
            <a:cxnLst/>
            <a:rect l="l" t="t" r="r" b="b"/>
            <a:pathLst>
              <a:path w="5993536" h="3993193">
                <a:moveTo>
                  <a:pt x="0" y="0"/>
                </a:moveTo>
                <a:lnTo>
                  <a:pt x="5993536" y="0"/>
                </a:lnTo>
                <a:lnTo>
                  <a:pt x="5993536" y="3993194"/>
                </a:lnTo>
                <a:lnTo>
                  <a:pt x="0" y="3993194"/>
                </a:lnTo>
                <a:lnTo>
                  <a:pt x="0" y="0"/>
                </a:lnTo>
                <a:close/>
              </a:path>
            </a:pathLst>
          </a:custGeom>
          <a:blipFill>
            <a:blip r:embed="rId2"/>
            <a:stretch>
              <a:fillRect/>
            </a:stretch>
          </a:blipFill>
          <a:ln w="104775" cap="sq">
            <a:solidFill>
              <a:srgbClr val="00B140"/>
            </a:solidFill>
            <a:prstDash val="solid"/>
            <a:miter/>
          </a:ln>
        </p:spPr>
        <p:txBody>
          <a:bodyPr/>
          <a:lstStyle/>
          <a:p>
            <a:endParaRPr lang="en-US"/>
          </a:p>
        </p:txBody>
      </p:sp>
      <p:sp>
        <p:nvSpPr>
          <p:cNvPr id="3" name="TextBox 3"/>
          <p:cNvSpPr txBox="1"/>
          <p:nvPr/>
        </p:nvSpPr>
        <p:spPr>
          <a:xfrm>
            <a:off x="547937" y="504681"/>
            <a:ext cx="13899823" cy="1104302"/>
          </a:xfrm>
          <a:prstGeom prst="rect">
            <a:avLst/>
          </a:prstGeom>
        </p:spPr>
        <p:txBody>
          <a:bodyPr lIns="0" tIns="0" rIns="0" bIns="0" rtlCol="0" anchor="t">
            <a:spAutoFit/>
          </a:bodyPr>
          <a:lstStyle/>
          <a:p>
            <a:pPr algn="l">
              <a:lnSpc>
                <a:spcPts val="8959"/>
              </a:lnSpc>
            </a:pPr>
            <a:r>
              <a:rPr lang="en-US" sz="6399" b="1">
                <a:solidFill>
                  <a:srgbClr val="05AD56"/>
                </a:solidFill>
                <a:latin typeface="Roboto Condensed Bold"/>
                <a:ea typeface="Roboto Condensed Bold"/>
                <a:cs typeface="Roboto Condensed Bold"/>
                <a:sym typeface="Roboto Condensed Bold"/>
              </a:rPr>
              <a:t>Submit for Review and Approval</a:t>
            </a:r>
          </a:p>
        </p:txBody>
      </p:sp>
      <p:sp>
        <p:nvSpPr>
          <p:cNvPr id="4" name="TextBox 4"/>
          <p:cNvSpPr txBox="1"/>
          <p:nvPr/>
        </p:nvSpPr>
        <p:spPr>
          <a:xfrm>
            <a:off x="547937" y="2151674"/>
            <a:ext cx="9295911" cy="4077270"/>
          </a:xfrm>
          <a:prstGeom prst="rect">
            <a:avLst/>
          </a:prstGeom>
        </p:spPr>
        <p:txBody>
          <a:bodyPr lIns="0" tIns="0" rIns="0" bIns="0" rtlCol="0" anchor="t">
            <a:spAutoFit/>
          </a:bodyPr>
          <a:lstStyle/>
          <a:p>
            <a:pPr algn="l">
              <a:lnSpc>
                <a:spcPts val="3220"/>
              </a:lnSpc>
            </a:pPr>
            <a:r>
              <a:rPr lang="en-US" sz="2300" b="1">
                <a:solidFill>
                  <a:srgbClr val="145F1F"/>
                </a:solidFill>
                <a:latin typeface="Open Sans 1 Bold"/>
                <a:ea typeface="Open Sans 1 Bold"/>
                <a:cs typeface="Open Sans 1 Bold"/>
                <a:sym typeface="Open Sans 1 Bold"/>
              </a:rPr>
              <a:t>Submission Instructions:</a:t>
            </a:r>
          </a:p>
          <a:p>
            <a:pPr marL="496571" lvl="1" indent="-248285" algn="l">
              <a:lnSpc>
                <a:spcPts val="3220"/>
              </a:lnSpc>
              <a:buFont typeface="Arial"/>
              <a:buChar char="•"/>
            </a:pPr>
            <a:r>
              <a:rPr lang="en-US" sz="2300">
                <a:solidFill>
                  <a:srgbClr val="000000"/>
                </a:solidFill>
                <a:latin typeface="Open Sans 1"/>
                <a:ea typeface="Open Sans 1"/>
                <a:cs typeface="Open Sans 1"/>
                <a:sym typeface="Open Sans 1"/>
              </a:rPr>
              <a:t>Email the signed invoice, PI Certification Form and supporting documentation to:</a:t>
            </a:r>
          </a:p>
          <a:p>
            <a:pPr marL="993141" lvl="2" indent="-331047" algn="l">
              <a:lnSpc>
                <a:spcPts val="3220"/>
              </a:lnSpc>
              <a:buFont typeface="Arial"/>
              <a:buChar char="⚬"/>
            </a:pPr>
            <a:r>
              <a:rPr lang="en-US" sz="2300">
                <a:solidFill>
                  <a:srgbClr val="000000"/>
                </a:solidFill>
                <a:latin typeface="Open Sans 1"/>
                <a:ea typeface="Open Sans 1"/>
                <a:cs typeface="Open Sans 1"/>
                <a:sym typeface="Open Sans 1"/>
              </a:rPr>
              <a:t>Kristen Webb, Contract &amp; Subaward Compliance Officer at Kristen.Webb@marshall.edu</a:t>
            </a:r>
          </a:p>
          <a:p>
            <a:pPr marL="993141" lvl="2" indent="-331047" algn="l">
              <a:lnSpc>
                <a:spcPts val="3220"/>
              </a:lnSpc>
              <a:buFont typeface="Arial"/>
              <a:buChar char="⚬"/>
            </a:pPr>
            <a:r>
              <a:rPr lang="en-US" sz="2300">
                <a:solidFill>
                  <a:srgbClr val="000000"/>
                </a:solidFill>
                <a:latin typeface="Open Sans 1"/>
                <a:ea typeface="Open Sans 1"/>
                <a:cs typeface="Open Sans 1"/>
                <a:sym typeface="Open Sans 1"/>
              </a:rPr>
              <a:t>CC: MURC_Accounts_Payable@marshall.edu</a:t>
            </a:r>
          </a:p>
          <a:p>
            <a:pPr algn="l">
              <a:lnSpc>
                <a:spcPts val="3220"/>
              </a:lnSpc>
            </a:pPr>
            <a:endParaRPr lang="en-US" sz="2300">
              <a:solidFill>
                <a:srgbClr val="000000"/>
              </a:solidFill>
              <a:latin typeface="Open Sans 1"/>
              <a:ea typeface="Open Sans 1"/>
              <a:cs typeface="Open Sans 1"/>
              <a:sym typeface="Open Sans 1"/>
            </a:endParaRPr>
          </a:p>
          <a:p>
            <a:pPr algn="l">
              <a:lnSpc>
                <a:spcPts val="3220"/>
              </a:lnSpc>
            </a:pPr>
            <a:r>
              <a:rPr lang="en-US" sz="2300" b="1">
                <a:solidFill>
                  <a:srgbClr val="145F1F"/>
                </a:solidFill>
                <a:latin typeface="Open Sans 1 Bold"/>
                <a:ea typeface="Open Sans 1 Bold"/>
                <a:cs typeface="Open Sans 1 Bold"/>
                <a:sym typeface="Open Sans 1 Bold"/>
              </a:rPr>
              <a:t>Kristen Webb’s Review:</a:t>
            </a:r>
          </a:p>
          <a:p>
            <a:pPr marL="993141" lvl="2" indent="-331047" algn="l">
              <a:lnSpc>
                <a:spcPts val="3220"/>
              </a:lnSpc>
              <a:buFont typeface="Arial"/>
              <a:buChar char="⚬"/>
            </a:pPr>
            <a:r>
              <a:rPr lang="en-US" sz="2300">
                <a:solidFill>
                  <a:srgbClr val="000000"/>
                </a:solidFill>
                <a:latin typeface="Open Sans 1"/>
                <a:ea typeface="Open Sans 1"/>
                <a:cs typeface="Open Sans 1"/>
                <a:sym typeface="Open Sans 1"/>
              </a:rPr>
              <a:t>Ensures documentation aligns with subaward terms</a:t>
            </a:r>
          </a:p>
          <a:p>
            <a:pPr marL="993141" lvl="2" indent="-331047" algn="l">
              <a:lnSpc>
                <a:spcPts val="3220"/>
              </a:lnSpc>
              <a:buFont typeface="Arial"/>
              <a:buChar char="⚬"/>
            </a:pPr>
            <a:r>
              <a:rPr lang="en-US" sz="2300">
                <a:solidFill>
                  <a:srgbClr val="000000"/>
                </a:solidFill>
                <a:latin typeface="Open Sans 1"/>
                <a:ea typeface="Open Sans 1"/>
                <a:cs typeface="Open Sans 1"/>
                <a:sym typeface="Open Sans 1"/>
              </a:rPr>
              <a:t>May request revisions or additional documents</a:t>
            </a:r>
          </a:p>
        </p:txBody>
      </p:sp>
      <p:sp>
        <p:nvSpPr>
          <p:cNvPr id="5" name="TextBox 5"/>
          <p:cNvSpPr txBox="1"/>
          <p:nvPr/>
        </p:nvSpPr>
        <p:spPr>
          <a:xfrm>
            <a:off x="547937" y="6642195"/>
            <a:ext cx="13899823" cy="1104302"/>
          </a:xfrm>
          <a:prstGeom prst="rect">
            <a:avLst/>
          </a:prstGeom>
        </p:spPr>
        <p:txBody>
          <a:bodyPr lIns="0" tIns="0" rIns="0" bIns="0" rtlCol="0" anchor="t">
            <a:spAutoFit/>
          </a:bodyPr>
          <a:lstStyle/>
          <a:p>
            <a:pPr algn="l">
              <a:lnSpc>
                <a:spcPts val="8959"/>
              </a:lnSpc>
            </a:pPr>
            <a:r>
              <a:rPr lang="en-US" sz="6399" b="1">
                <a:solidFill>
                  <a:srgbClr val="05AD56"/>
                </a:solidFill>
                <a:latin typeface="Roboto Condensed Bold"/>
                <a:ea typeface="Roboto Condensed Bold"/>
                <a:cs typeface="Roboto Condensed Bold"/>
                <a:sym typeface="Roboto Condensed Bold"/>
              </a:rPr>
              <a:t>Processing by Accounts Payable</a:t>
            </a:r>
          </a:p>
        </p:txBody>
      </p:sp>
      <p:sp>
        <p:nvSpPr>
          <p:cNvPr id="6" name="TextBox 6"/>
          <p:cNvSpPr txBox="1"/>
          <p:nvPr/>
        </p:nvSpPr>
        <p:spPr>
          <a:xfrm>
            <a:off x="547937" y="8089397"/>
            <a:ext cx="13301941" cy="789156"/>
          </a:xfrm>
          <a:prstGeom prst="rect">
            <a:avLst/>
          </a:prstGeom>
        </p:spPr>
        <p:txBody>
          <a:bodyPr lIns="0" tIns="0" rIns="0" bIns="0" rtlCol="0" anchor="t">
            <a:spAutoFit/>
          </a:bodyPr>
          <a:lstStyle/>
          <a:p>
            <a:pPr algn="l">
              <a:lnSpc>
                <a:spcPts val="3220"/>
              </a:lnSpc>
            </a:pPr>
            <a:r>
              <a:rPr lang="en-US" sz="2300" b="1">
                <a:solidFill>
                  <a:srgbClr val="145F1F"/>
                </a:solidFill>
                <a:latin typeface="Open Sans 1 Bold"/>
                <a:ea typeface="Open Sans 1 Bold"/>
                <a:cs typeface="Open Sans 1 Bold"/>
                <a:sym typeface="Open Sans 1 Bold"/>
              </a:rPr>
              <a:t>After Approval:</a:t>
            </a:r>
          </a:p>
          <a:p>
            <a:pPr marL="496571" lvl="1" indent="-248285" algn="l">
              <a:lnSpc>
                <a:spcPts val="3220"/>
              </a:lnSpc>
              <a:buFont typeface="Arial"/>
              <a:buChar char="•"/>
            </a:pPr>
            <a:r>
              <a:rPr lang="en-US" sz="2300">
                <a:solidFill>
                  <a:srgbClr val="000000"/>
                </a:solidFill>
                <a:latin typeface="Open Sans 1"/>
                <a:ea typeface="Open Sans 1"/>
                <a:cs typeface="Open Sans 1"/>
                <a:sym typeface="Open Sans 1"/>
              </a:rPr>
              <a:t>Kristen Webb sends the approved invoice to MURC Accounts Payable for payment</a:t>
            </a:r>
          </a:p>
        </p:txBody>
      </p:sp>
      <p:sp>
        <p:nvSpPr>
          <p:cNvPr id="7" name="TextBox 7"/>
          <p:cNvSpPr txBox="1"/>
          <p:nvPr/>
        </p:nvSpPr>
        <p:spPr>
          <a:xfrm>
            <a:off x="547937" y="9114591"/>
            <a:ext cx="13301941" cy="789156"/>
          </a:xfrm>
          <a:prstGeom prst="rect">
            <a:avLst/>
          </a:prstGeom>
        </p:spPr>
        <p:txBody>
          <a:bodyPr lIns="0" tIns="0" rIns="0" bIns="0" rtlCol="0" anchor="t">
            <a:spAutoFit/>
          </a:bodyPr>
          <a:lstStyle/>
          <a:p>
            <a:pPr algn="l">
              <a:lnSpc>
                <a:spcPts val="3220"/>
              </a:lnSpc>
            </a:pPr>
            <a:r>
              <a:rPr lang="en-US" sz="2300" b="1">
                <a:solidFill>
                  <a:srgbClr val="145F1F"/>
                </a:solidFill>
                <a:latin typeface="Open Sans 1 Bold"/>
                <a:ea typeface="Open Sans 1 Bold"/>
                <a:cs typeface="Open Sans 1 Bold"/>
                <a:sym typeface="Open Sans 1 Bold"/>
              </a:rPr>
              <a:t>Processing Time:</a:t>
            </a:r>
          </a:p>
          <a:p>
            <a:pPr marL="496571" lvl="1" indent="-248285" algn="l">
              <a:lnSpc>
                <a:spcPts val="3220"/>
              </a:lnSpc>
              <a:buFont typeface="Arial"/>
              <a:buChar char="•"/>
            </a:pPr>
            <a:r>
              <a:rPr lang="en-US" sz="2300">
                <a:solidFill>
                  <a:srgbClr val="000000"/>
                </a:solidFill>
                <a:latin typeface="Open Sans 1"/>
                <a:ea typeface="Open Sans 1"/>
                <a:cs typeface="Open Sans 1"/>
                <a:sym typeface="Open Sans 1"/>
              </a:rPr>
              <a:t>Within 10 days of receiving approval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4AC56"/>
          </a:solidFill>
        </p:spPr>
        <p:txBody>
          <a:bodyPr/>
          <a:lstStyle/>
          <a:p>
            <a:endParaRPr lang="en-US"/>
          </a:p>
        </p:txBody>
      </p:sp>
      <p:sp>
        <p:nvSpPr>
          <p:cNvPr id="3" name="Freeform 3"/>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1028700" y="775767"/>
            <a:ext cx="14396677" cy="742779"/>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Summary</a:t>
            </a:r>
          </a:p>
        </p:txBody>
      </p:sp>
      <p:grpSp>
        <p:nvGrpSpPr>
          <p:cNvPr id="5" name="Group 5"/>
          <p:cNvGrpSpPr/>
          <p:nvPr/>
        </p:nvGrpSpPr>
        <p:grpSpPr>
          <a:xfrm>
            <a:off x="4080997" y="2522217"/>
            <a:ext cx="10126006" cy="1281635"/>
            <a:chOff x="0" y="0"/>
            <a:chExt cx="2883185" cy="364921"/>
          </a:xfrm>
        </p:grpSpPr>
        <p:sp>
          <p:nvSpPr>
            <p:cNvPr id="6" name="Freeform 6"/>
            <p:cNvSpPr/>
            <p:nvPr/>
          </p:nvSpPr>
          <p:spPr>
            <a:xfrm>
              <a:off x="0" y="0"/>
              <a:ext cx="2883185" cy="364921"/>
            </a:xfrm>
            <a:custGeom>
              <a:avLst/>
              <a:gdLst/>
              <a:ahLst/>
              <a:cxnLst/>
              <a:rect l="l" t="t" r="r" b="b"/>
              <a:pathLst>
                <a:path w="2883185" h="364921">
                  <a:moveTo>
                    <a:pt x="6116" y="0"/>
                  </a:moveTo>
                  <a:lnTo>
                    <a:pt x="2877068" y="0"/>
                  </a:lnTo>
                  <a:cubicBezTo>
                    <a:pt x="2880446" y="0"/>
                    <a:pt x="2883185" y="2738"/>
                    <a:pt x="2883185" y="6116"/>
                  </a:cubicBezTo>
                  <a:lnTo>
                    <a:pt x="2883185" y="358804"/>
                  </a:lnTo>
                  <a:cubicBezTo>
                    <a:pt x="2883185" y="362182"/>
                    <a:pt x="2880446" y="364921"/>
                    <a:pt x="2877068" y="364921"/>
                  </a:cubicBezTo>
                  <a:lnTo>
                    <a:pt x="6116" y="364921"/>
                  </a:lnTo>
                  <a:cubicBezTo>
                    <a:pt x="2738" y="364921"/>
                    <a:pt x="0" y="362182"/>
                    <a:pt x="0" y="358804"/>
                  </a:cubicBezTo>
                  <a:lnTo>
                    <a:pt x="0" y="6116"/>
                  </a:lnTo>
                  <a:cubicBezTo>
                    <a:pt x="0" y="2738"/>
                    <a:pt x="2738" y="0"/>
                    <a:pt x="6116" y="0"/>
                  </a:cubicBezTo>
                  <a:close/>
                </a:path>
              </a:pathLst>
            </a:custGeom>
            <a:solidFill>
              <a:srgbClr val="EEEEEE">
                <a:alpha val="95686"/>
              </a:srgbClr>
            </a:solidFill>
            <a:ln w="38100" cap="sq">
              <a:solidFill>
                <a:srgbClr val="000000">
                  <a:alpha val="95686"/>
                </a:srgbClr>
              </a:solidFill>
              <a:prstDash val="solid"/>
              <a:miter/>
            </a:ln>
          </p:spPr>
          <p:txBody>
            <a:bodyPr/>
            <a:lstStyle/>
            <a:p>
              <a:endParaRPr lang="en-US"/>
            </a:p>
          </p:txBody>
        </p:sp>
        <p:sp>
          <p:nvSpPr>
            <p:cNvPr id="7" name="TextBox 7"/>
            <p:cNvSpPr txBox="1"/>
            <p:nvPr/>
          </p:nvSpPr>
          <p:spPr>
            <a:xfrm>
              <a:off x="0" y="-28575"/>
              <a:ext cx="2883185" cy="393496"/>
            </a:xfrm>
            <a:prstGeom prst="rect">
              <a:avLst/>
            </a:prstGeom>
          </p:spPr>
          <p:txBody>
            <a:bodyPr lIns="56202" tIns="56202" rIns="56202" bIns="56202" rtlCol="0" anchor="ctr"/>
            <a:lstStyle/>
            <a:p>
              <a:pPr algn="ctr">
                <a:lnSpc>
                  <a:spcPts val="2128"/>
                </a:lnSpc>
                <a:spcBef>
                  <a:spcPct val="0"/>
                </a:spcBef>
              </a:pPr>
              <a:endParaRPr/>
            </a:p>
          </p:txBody>
        </p:sp>
      </p:grpSp>
      <p:sp>
        <p:nvSpPr>
          <p:cNvPr id="8" name="TextBox 8"/>
          <p:cNvSpPr txBox="1"/>
          <p:nvPr/>
        </p:nvSpPr>
        <p:spPr>
          <a:xfrm>
            <a:off x="6161742" y="2830640"/>
            <a:ext cx="4519609" cy="588590"/>
          </a:xfrm>
          <a:prstGeom prst="rect">
            <a:avLst/>
          </a:prstGeom>
        </p:spPr>
        <p:txBody>
          <a:bodyPr lIns="0" tIns="0" rIns="0" bIns="0" rtlCol="0" anchor="t">
            <a:spAutoFit/>
          </a:bodyPr>
          <a:lstStyle/>
          <a:p>
            <a:pPr algn="l">
              <a:lnSpc>
                <a:spcPts val="4712"/>
              </a:lnSpc>
              <a:spcBef>
                <a:spcPct val="0"/>
              </a:spcBef>
            </a:pPr>
            <a:r>
              <a:rPr lang="en-US" sz="3366">
                <a:solidFill>
                  <a:srgbClr val="000000"/>
                </a:solidFill>
                <a:latin typeface="Helvetica World"/>
                <a:ea typeface="Helvetica World"/>
                <a:cs typeface="Helvetica World"/>
                <a:sym typeface="Helvetica World"/>
              </a:rPr>
              <a:t>Subrecipient → Invoice</a:t>
            </a:r>
          </a:p>
        </p:txBody>
      </p:sp>
      <p:grpSp>
        <p:nvGrpSpPr>
          <p:cNvPr id="9" name="Group 9"/>
          <p:cNvGrpSpPr/>
          <p:nvPr/>
        </p:nvGrpSpPr>
        <p:grpSpPr>
          <a:xfrm>
            <a:off x="4080997" y="3979020"/>
            <a:ext cx="10126006" cy="1281635"/>
            <a:chOff x="0" y="0"/>
            <a:chExt cx="2883185" cy="364921"/>
          </a:xfrm>
        </p:grpSpPr>
        <p:sp>
          <p:nvSpPr>
            <p:cNvPr id="10" name="Freeform 10"/>
            <p:cNvSpPr/>
            <p:nvPr/>
          </p:nvSpPr>
          <p:spPr>
            <a:xfrm>
              <a:off x="0" y="0"/>
              <a:ext cx="2883185" cy="364921"/>
            </a:xfrm>
            <a:custGeom>
              <a:avLst/>
              <a:gdLst/>
              <a:ahLst/>
              <a:cxnLst/>
              <a:rect l="l" t="t" r="r" b="b"/>
              <a:pathLst>
                <a:path w="2883185" h="364921">
                  <a:moveTo>
                    <a:pt x="6116" y="0"/>
                  </a:moveTo>
                  <a:lnTo>
                    <a:pt x="2877068" y="0"/>
                  </a:lnTo>
                  <a:cubicBezTo>
                    <a:pt x="2880446" y="0"/>
                    <a:pt x="2883185" y="2738"/>
                    <a:pt x="2883185" y="6116"/>
                  </a:cubicBezTo>
                  <a:lnTo>
                    <a:pt x="2883185" y="358804"/>
                  </a:lnTo>
                  <a:cubicBezTo>
                    <a:pt x="2883185" y="362182"/>
                    <a:pt x="2880446" y="364921"/>
                    <a:pt x="2877068" y="364921"/>
                  </a:cubicBezTo>
                  <a:lnTo>
                    <a:pt x="6116" y="364921"/>
                  </a:lnTo>
                  <a:cubicBezTo>
                    <a:pt x="2738" y="364921"/>
                    <a:pt x="0" y="362182"/>
                    <a:pt x="0" y="358804"/>
                  </a:cubicBezTo>
                  <a:lnTo>
                    <a:pt x="0" y="6116"/>
                  </a:lnTo>
                  <a:cubicBezTo>
                    <a:pt x="0" y="2738"/>
                    <a:pt x="2738" y="0"/>
                    <a:pt x="6116" y="0"/>
                  </a:cubicBezTo>
                  <a:close/>
                </a:path>
              </a:pathLst>
            </a:custGeom>
            <a:solidFill>
              <a:srgbClr val="EEEEEE">
                <a:alpha val="95686"/>
              </a:srgbClr>
            </a:solidFill>
            <a:ln w="38100" cap="sq">
              <a:solidFill>
                <a:srgbClr val="000000">
                  <a:alpha val="95686"/>
                </a:srgbClr>
              </a:solidFill>
              <a:prstDash val="solid"/>
              <a:miter/>
            </a:ln>
          </p:spPr>
          <p:txBody>
            <a:bodyPr/>
            <a:lstStyle/>
            <a:p>
              <a:endParaRPr lang="en-US"/>
            </a:p>
          </p:txBody>
        </p:sp>
        <p:sp>
          <p:nvSpPr>
            <p:cNvPr id="11" name="TextBox 11"/>
            <p:cNvSpPr txBox="1"/>
            <p:nvPr/>
          </p:nvSpPr>
          <p:spPr>
            <a:xfrm>
              <a:off x="0" y="-28575"/>
              <a:ext cx="2883185" cy="393496"/>
            </a:xfrm>
            <a:prstGeom prst="rect">
              <a:avLst/>
            </a:prstGeom>
          </p:spPr>
          <p:txBody>
            <a:bodyPr lIns="56202" tIns="56202" rIns="56202" bIns="56202" rtlCol="0" anchor="ctr"/>
            <a:lstStyle/>
            <a:p>
              <a:pPr algn="ctr">
                <a:lnSpc>
                  <a:spcPts val="2128"/>
                </a:lnSpc>
                <a:spcBef>
                  <a:spcPct val="0"/>
                </a:spcBef>
              </a:pPr>
              <a:endParaRPr/>
            </a:p>
          </p:txBody>
        </p:sp>
      </p:grpSp>
      <p:grpSp>
        <p:nvGrpSpPr>
          <p:cNvPr id="12" name="Group 12"/>
          <p:cNvGrpSpPr/>
          <p:nvPr/>
        </p:nvGrpSpPr>
        <p:grpSpPr>
          <a:xfrm>
            <a:off x="4080997" y="5435823"/>
            <a:ext cx="10126006" cy="1281635"/>
            <a:chOff x="0" y="0"/>
            <a:chExt cx="2883185" cy="364921"/>
          </a:xfrm>
        </p:grpSpPr>
        <p:sp>
          <p:nvSpPr>
            <p:cNvPr id="13" name="Freeform 13"/>
            <p:cNvSpPr/>
            <p:nvPr/>
          </p:nvSpPr>
          <p:spPr>
            <a:xfrm>
              <a:off x="0" y="0"/>
              <a:ext cx="2883185" cy="364921"/>
            </a:xfrm>
            <a:custGeom>
              <a:avLst/>
              <a:gdLst/>
              <a:ahLst/>
              <a:cxnLst/>
              <a:rect l="l" t="t" r="r" b="b"/>
              <a:pathLst>
                <a:path w="2883185" h="364921">
                  <a:moveTo>
                    <a:pt x="6116" y="0"/>
                  </a:moveTo>
                  <a:lnTo>
                    <a:pt x="2877068" y="0"/>
                  </a:lnTo>
                  <a:cubicBezTo>
                    <a:pt x="2880446" y="0"/>
                    <a:pt x="2883185" y="2738"/>
                    <a:pt x="2883185" y="6116"/>
                  </a:cubicBezTo>
                  <a:lnTo>
                    <a:pt x="2883185" y="358804"/>
                  </a:lnTo>
                  <a:cubicBezTo>
                    <a:pt x="2883185" y="362182"/>
                    <a:pt x="2880446" y="364921"/>
                    <a:pt x="2877068" y="364921"/>
                  </a:cubicBezTo>
                  <a:lnTo>
                    <a:pt x="6116" y="364921"/>
                  </a:lnTo>
                  <a:cubicBezTo>
                    <a:pt x="2738" y="364921"/>
                    <a:pt x="0" y="362182"/>
                    <a:pt x="0" y="358804"/>
                  </a:cubicBezTo>
                  <a:lnTo>
                    <a:pt x="0" y="6116"/>
                  </a:lnTo>
                  <a:cubicBezTo>
                    <a:pt x="0" y="2738"/>
                    <a:pt x="2738" y="0"/>
                    <a:pt x="6116" y="0"/>
                  </a:cubicBezTo>
                  <a:close/>
                </a:path>
              </a:pathLst>
            </a:custGeom>
            <a:solidFill>
              <a:srgbClr val="EEEEEE">
                <a:alpha val="95686"/>
              </a:srgbClr>
            </a:solidFill>
            <a:ln w="38100" cap="sq">
              <a:solidFill>
                <a:srgbClr val="000000">
                  <a:alpha val="95686"/>
                </a:srgbClr>
              </a:solidFill>
              <a:prstDash val="solid"/>
              <a:miter/>
            </a:ln>
          </p:spPr>
          <p:txBody>
            <a:bodyPr/>
            <a:lstStyle/>
            <a:p>
              <a:endParaRPr lang="en-US"/>
            </a:p>
          </p:txBody>
        </p:sp>
        <p:sp>
          <p:nvSpPr>
            <p:cNvPr id="14" name="TextBox 14"/>
            <p:cNvSpPr txBox="1"/>
            <p:nvPr/>
          </p:nvSpPr>
          <p:spPr>
            <a:xfrm>
              <a:off x="0" y="-28575"/>
              <a:ext cx="2883185" cy="393496"/>
            </a:xfrm>
            <a:prstGeom prst="rect">
              <a:avLst/>
            </a:prstGeom>
          </p:spPr>
          <p:txBody>
            <a:bodyPr lIns="56202" tIns="56202" rIns="56202" bIns="56202" rtlCol="0" anchor="ctr"/>
            <a:lstStyle/>
            <a:p>
              <a:pPr algn="ctr">
                <a:lnSpc>
                  <a:spcPts val="2128"/>
                </a:lnSpc>
                <a:spcBef>
                  <a:spcPct val="0"/>
                </a:spcBef>
              </a:pPr>
              <a:endParaRPr/>
            </a:p>
          </p:txBody>
        </p:sp>
      </p:grpSp>
      <p:grpSp>
        <p:nvGrpSpPr>
          <p:cNvPr id="15" name="Group 15"/>
          <p:cNvGrpSpPr/>
          <p:nvPr/>
        </p:nvGrpSpPr>
        <p:grpSpPr>
          <a:xfrm>
            <a:off x="4080997" y="6892627"/>
            <a:ext cx="10126006" cy="1281635"/>
            <a:chOff x="0" y="0"/>
            <a:chExt cx="2883185" cy="364921"/>
          </a:xfrm>
        </p:grpSpPr>
        <p:sp>
          <p:nvSpPr>
            <p:cNvPr id="16" name="Freeform 16"/>
            <p:cNvSpPr/>
            <p:nvPr/>
          </p:nvSpPr>
          <p:spPr>
            <a:xfrm>
              <a:off x="0" y="0"/>
              <a:ext cx="2883185" cy="364921"/>
            </a:xfrm>
            <a:custGeom>
              <a:avLst/>
              <a:gdLst/>
              <a:ahLst/>
              <a:cxnLst/>
              <a:rect l="l" t="t" r="r" b="b"/>
              <a:pathLst>
                <a:path w="2883185" h="364921">
                  <a:moveTo>
                    <a:pt x="6116" y="0"/>
                  </a:moveTo>
                  <a:lnTo>
                    <a:pt x="2877068" y="0"/>
                  </a:lnTo>
                  <a:cubicBezTo>
                    <a:pt x="2880446" y="0"/>
                    <a:pt x="2883185" y="2738"/>
                    <a:pt x="2883185" y="6116"/>
                  </a:cubicBezTo>
                  <a:lnTo>
                    <a:pt x="2883185" y="358804"/>
                  </a:lnTo>
                  <a:cubicBezTo>
                    <a:pt x="2883185" y="362182"/>
                    <a:pt x="2880446" y="364921"/>
                    <a:pt x="2877068" y="364921"/>
                  </a:cubicBezTo>
                  <a:lnTo>
                    <a:pt x="6116" y="364921"/>
                  </a:lnTo>
                  <a:cubicBezTo>
                    <a:pt x="2738" y="364921"/>
                    <a:pt x="0" y="362182"/>
                    <a:pt x="0" y="358804"/>
                  </a:cubicBezTo>
                  <a:lnTo>
                    <a:pt x="0" y="6116"/>
                  </a:lnTo>
                  <a:cubicBezTo>
                    <a:pt x="0" y="2738"/>
                    <a:pt x="2738" y="0"/>
                    <a:pt x="6116" y="0"/>
                  </a:cubicBezTo>
                  <a:close/>
                </a:path>
              </a:pathLst>
            </a:custGeom>
            <a:solidFill>
              <a:srgbClr val="EEEEEE">
                <a:alpha val="95686"/>
              </a:srgbClr>
            </a:solidFill>
            <a:ln w="38100" cap="sq">
              <a:solidFill>
                <a:srgbClr val="000000">
                  <a:alpha val="95686"/>
                </a:srgbClr>
              </a:solidFill>
              <a:prstDash val="solid"/>
              <a:miter/>
            </a:ln>
          </p:spPr>
          <p:txBody>
            <a:bodyPr/>
            <a:lstStyle/>
            <a:p>
              <a:endParaRPr lang="en-US"/>
            </a:p>
          </p:txBody>
        </p:sp>
        <p:sp>
          <p:nvSpPr>
            <p:cNvPr id="17" name="TextBox 17"/>
            <p:cNvSpPr txBox="1"/>
            <p:nvPr/>
          </p:nvSpPr>
          <p:spPr>
            <a:xfrm>
              <a:off x="0" y="-28575"/>
              <a:ext cx="2883185" cy="393496"/>
            </a:xfrm>
            <a:prstGeom prst="rect">
              <a:avLst/>
            </a:prstGeom>
          </p:spPr>
          <p:txBody>
            <a:bodyPr lIns="56202" tIns="56202" rIns="56202" bIns="56202" rtlCol="0" anchor="ctr"/>
            <a:lstStyle/>
            <a:p>
              <a:pPr algn="ctr">
                <a:lnSpc>
                  <a:spcPts val="2128"/>
                </a:lnSpc>
                <a:spcBef>
                  <a:spcPct val="0"/>
                </a:spcBef>
              </a:pPr>
              <a:endParaRPr/>
            </a:p>
          </p:txBody>
        </p:sp>
      </p:grpSp>
      <p:grpSp>
        <p:nvGrpSpPr>
          <p:cNvPr id="18" name="Group 18"/>
          <p:cNvGrpSpPr/>
          <p:nvPr/>
        </p:nvGrpSpPr>
        <p:grpSpPr>
          <a:xfrm>
            <a:off x="4080997" y="8349430"/>
            <a:ext cx="10126006" cy="1281635"/>
            <a:chOff x="0" y="0"/>
            <a:chExt cx="2883185" cy="364921"/>
          </a:xfrm>
        </p:grpSpPr>
        <p:sp>
          <p:nvSpPr>
            <p:cNvPr id="19" name="Freeform 19"/>
            <p:cNvSpPr/>
            <p:nvPr/>
          </p:nvSpPr>
          <p:spPr>
            <a:xfrm>
              <a:off x="0" y="0"/>
              <a:ext cx="2883185" cy="364921"/>
            </a:xfrm>
            <a:custGeom>
              <a:avLst/>
              <a:gdLst/>
              <a:ahLst/>
              <a:cxnLst/>
              <a:rect l="l" t="t" r="r" b="b"/>
              <a:pathLst>
                <a:path w="2883185" h="364921">
                  <a:moveTo>
                    <a:pt x="6116" y="0"/>
                  </a:moveTo>
                  <a:lnTo>
                    <a:pt x="2877068" y="0"/>
                  </a:lnTo>
                  <a:cubicBezTo>
                    <a:pt x="2880446" y="0"/>
                    <a:pt x="2883185" y="2738"/>
                    <a:pt x="2883185" y="6116"/>
                  </a:cubicBezTo>
                  <a:lnTo>
                    <a:pt x="2883185" y="358804"/>
                  </a:lnTo>
                  <a:cubicBezTo>
                    <a:pt x="2883185" y="362182"/>
                    <a:pt x="2880446" y="364921"/>
                    <a:pt x="2877068" y="364921"/>
                  </a:cubicBezTo>
                  <a:lnTo>
                    <a:pt x="6116" y="364921"/>
                  </a:lnTo>
                  <a:cubicBezTo>
                    <a:pt x="2738" y="364921"/>
                    <a:pt x="0" y="362182"/>
                    <a:pt x="0" y="358804"/>
                  </a:cubicBezTo>
                  <a:lnTo>
                    <a:pt x="0" y="6116"/>
                  </a:lnTo>
                  <a:cubicBezTo>
                    <a:pt x="0" y="2738"/>
                    <a:pt x="2738" y="0"/>
                    <a:pt x="6116" y="0"/>
                  </a:cubicBezTo>
                  <a:close/>
                </a:path>
              </a:pathLst>
            </a:custGeom>
            <a:solidFill>
              <a:srgbClr val="EEEEEE">
                <a:alpha val="95686"/>
              </a:srgbClr>
            </a:solidFill>
            <a:ln w="38100" cap="sq">
              <a:solidFill>
                <a:srgbClr val="000000">
                  <a:alpha val="95686"/>
                </a:srgbClr>
              </a:solidFill>
              <a:prstDash val="solid"/>
              <a:miter/>
            </a:ln>
          </p:spPr>
          <p:txBody>
            <a:bodyPr/>
            <a:lstStyle/>
            <a:p>
              <a:endParaRPr lang="en-US"/>
            </a:p>
          </p:txBody>
        </p:sp>
        <p:sp>
          <p:nvSpPr>
            <p:cNvPr id="20" name="TextBox 20"/>
            <p:cNvSpPr txBox="1"/>
            <p:nvPr/>
          </p:nvSpPr>
          <p:spPr>
            <a:xfrm>
              <a:off x="0" y="-28575"/>
              <a:ext cx="2883185" cy="393496"/>
            </a:xfrm>
            <a:prstGeom prst="rect">
              <a:avLst/>
            </a:prstGeom>
          </p:spPr>
          <p:txBody>
            <a:bodyPr lIns="56202" tIns="56202" rIns="56202" bIns="56202" rtlCol="0" anchor="ctr"/>
            <a:lstStyle/>
            <a:p>
              <a:pPr algn="ctr">
                <a:lnSpc>
                  <a:spcPts val="2128"/>
                </a:lnSpc>
                <a:spcBef>
                  <a:spcPct val="0"/>
                </a:spcBef>
              </a:pPr>
              <a:endParaRPr/>
            </a:p>
          </p:txBody>
        </p:sp>
      </p:grpSp>
      <p:sp>
        <p:nvSpPr>
          <p:cNvPr id="21" name="Freeform 21"/>
          <p:cNvSpPr/>
          <p:nvPr/>
        </p:nvSpPr>
        <p:spPr>
          <a:xfrm>
            <a:off x="4666628" y="2797900"/>
            <a:ext cx="730268" cy="730268"/>
          </a:xfrm>
          <a:custGeom>
            <a:avLst/>
            <a:gdLst/>
            <a:ahLst/>
            <a:cxnLst/>
            <a:rect l="l" t="t" r="r" b="b"/>
            <a:pathLst>
              <a:path w="730268" h="730268">
                <a:moveTo>
                  <a:pt x="0" y="0"/>
                </a:moveTo>
                <a:lnTo>
                  <a:pt x="730268" y="0"/>
                </a:lnTo>
                <a:lnTo>
                  <a:pt x="730268" y="730268"/>
                </a:lnTo>
                <a:lnTo>
                  <a:pt x="0" y="730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4666628" y="4254703"/>
            <a:ext cx="730268" cy="730268"/>
          </a:xfrm>
          <a:custGeom>
            <a:avLst/>
            <a:gdLst/>
            <a:ahLst/>
            <a:cxnLst/>
            <a:rect l="l" t="t" r="r" b="b"/>
            <a:pathLst>
              <a:path w="730268" h="730268">
                <a:moveTo>
                  <a:pt x="0" y="0"/>
                </a:moveTo>
                <a:lnTo>
                  <a:pt x="730268" y="0"/>
                </a:lnTo>
                <a:lnTo>
                  <a:pt x="730268" y="730269"/>
                </a:lnTo>
                <a:lnTo>
                  <a:pt x="0" y="730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a:off x="4666628" y="5711507"/>
            <a:ext cx="730268" cy="730268"/>
          </a:xfrm>
          <a:custGeom>
            <a:avLst/>
            <a:gdLst/>
            <a:ahLst/>
            <a:cxnLst/>
            <a:rect l="l" t="t" r="r" b="b"/>
            <a:pathLst>
              <a:path w="730268" h="730268">
                <a:moveTo>
                  <a:pt x="0" y="0"/>
                </a:moveTo>
                <a:lnTo>
                  <a:pt x="730268" y="0"/>
                </a:lnTo>
                <a:lnTo>
                  <a:pt x="730268" y="730268"/>
                </a:lnTo>
                <a:lnTo>
                  <a:pt x="0" y="7302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Freeform 24"/>
          <p:cNvSpPr/>
          <p:nvPr/>
        </p:nvSpPr>
        <p:spPr>
          <a:xfrm>
            <a:off x="4666628" y="7168310"/>
            <a:ext cx="730268" cy="730268"/>
          </a:xfrm>
          <a:custGeom>
            <a:avLst/>
            <a:gdLst/>
            <a:ahLst/>
            <a:cxnLst/>
            <a:rect l="l" t="t" r="r" b="b"/>
            <a:pathLst>
              <a:path w="730268" h="730268">
                <a:moveTo>
                  <a:pt x="0" y="0"/>
                </a:moveTo>
                <a:lnTo>
                  <a:pt x="730268" y="0"/>
                </a:lnTo>
                <a:lnTo>
                  <a:pt x="730268" y="730269"/>
                </a:lnTo>
                <a:lnTo>
                  <a:pt x="0" y="7302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Freeform 25"/>
          <p:cNvSpPr/>
          <p:nvPr/>
        </p:nvSpPr>
        <p:spPr>
          <a:xfrm>
            <a:off x="4666628" y="8625114"/>
            <a:ext cx="730268" cy="730268"/>
          </a:xfrm>
          <a:custGeom>
            <a:avLst/>
            <a:gdLst/>
            <a:ahLst/>
            <a:cxnLst/>
            <a:rect l="l" t="t" r="r" b="b"/>
            <a:pathLst>
              <a:path w="730268" h="730268">
                <a:moveTo>
                  <a:pt x="0" y="0"/>
                </a:moveTo>
                <a:lnTo>
                  <a:pt x="730268" y="0"/>
                </a:lnTo>
                <a:lnTo>
                  <a:pt x="730268" y="730268"/>
                </a:lnTo>
                <a:lnTo>
                  <a:pt x="0" y="7302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6" name="TextBox 26"/>
          <p:cNvSpPr txBox="1"/>
          <p:nvPr/>
        </p:nvSpPr>
        <p:spPr>
          <a:xfrm>
            <a:off x="6161742" y="4287443"/>
            <a:ext cx="4519609" cy="588590"/>
          </a:xfrm>
          <a:prstGeom prst="rect">
            <a:avLst/>
          </a:prstGeom>
        </p:spPr>
        <p:txBody>
          <a:bodyPr lIns="0" tIns="0" rIns="0" bIns="0" rtlCol="0" anchor="t">
            <a:spAutoFit/>
          </a:bodyPr>
          <a:lstStyle/>
          <a:p>
            <a:pPr algn="l">
              <a:lnSpc>
                <a:spcPts val="4712"/>
              </a:lnSpc>
              <a:spcBef>
                <a:spcPct val="0"/>
              </a:spcBef>
            </a:pPr>
            <a:r>
              <a:rPr lang="en-US" sz="3366">
                <a:solidFill>
                  <a:srgbClr val="000000"/>
                </a:solidFill>
                <a:latin typeface="Helvetica World"/>
                <a:ea typeface="Helvetica World"/>
                <a:cs typeface="Helvetica World"/>
                <a:sym typeface="Helvetica World"/>
              </a:rPr>
              <a:t>PI → Review and Sign</a:t>
            </a:r>
          </a:p>
        </p:txBody>
      </p:sp>
      <p:sp>
        <p:nvSpPr>
          <p:cNvPr id="27" name="TextBox 27"/>
          <p:cNvSpPr txBox="1"/>
          <p:nvPr/>
        </p:nvSpPr>
        <p:spPr>
          <a:xfrm>
            <a:off x="6161742" y="5746430"/>
            <a:ext cx="7741090" cy="588590"/>
          </a:xfrm>
          <a:prstGeom prst="rect">
            <a:avLst/>
          </a:prstGeom>
        </p:spPr>
        <p:txBody>
          <a:bodyPr lIns="0" tIns="0" rIns="0" bIns="0" rtlCol="0" anchor="t">
            <a:spAutoFit/>
          </a:bodyPr>
          <a:lstStyle/>
          <a:p>
            <a:pPr algn="l">
              <a:lnSpc>
                <a:spcPts val="4712"/>
              </a:lnSpc>
              <a:spcBef>
                <a:spcPct val="0"/>
              </a:spcBef>
            </a:pPr>
            <a:r>
              <a:rPr lang="en-US" sz="3366">
                <a:solidFill>
                  <a:srgbClr val="000000"/>
                </a:solidFill>
                <a:latin typeface="Helvetica World"/>
                <a:ea typeface="Helvetica World"/>
                <a:cs typeface="Helvetica World"/>
                <a:sym typeface="Helvetica World"/>
              </a:rPr>
              <a:t>Kristen Webb → Review and Approve</a:t>
            </a:r>
          </a:p>
        </p:txBody>
      </p:sp>
      <p:sp>
        <p:nvSpPr>
          <p:cNvPr id="28" name="TextBox 28"/>
          <p:cNvSpPr txBox="1"/>
          <p:nvPr/>
        </p:nvSpPr>
        <p:spPr>
          <a:xfrm>
            <a:off x="6161742" y="7203234"/>
            <a:ext cx="7741090" cy="588590"/>
          </a:xfrm>
          <a:prstGeom prst="rect">
            <a:avLst/>
          </a:prstGeom>
        </p:spPr>
        <p:txBody>
          <a:bodyPr lIns="0" tIns="0" rIns="0" bIns="0" rtlCol="0" anchor="t">
            <a:spAutoFit/>
          </a:bodyPr>
          <a:lstStyle/>
          <a:p>
            <a:pPr algn="l">
              <a:lnSpc>
                <a:spcPts val="4712"/>
              </a:lnSpc>
              <a:spcBef>
                <a:spcPct val="0"/>
              </a:spcBef>
            </a:pPr>
            <a:r>
              <a:rPr lang="en-US" sz="3366">
                <a:solidFill>
                  <a:srgbClr val="000000"/>
                </a:solidFill>
                <a:latin typeface="Helvetica World"/>
                <a:ea typeface="Helvetica World"/>
                <a:cs typeface="Helvetica World"/>
                <a:sym typeface="Helvetica World"/>
              </a:rPr>
              <a:t>Accounts Payable → Process Payment</a:t>
            </a:r>
          </a:p>
        </p:txBody>
      </p:sp>
      <p:sp>
        <p:nvSpPr>
          <p:cNvPr id="29" name="TextBox 29"/>
          <p:cNvSpPr txBox="1"/>
          <p:nvPr/>
        </p:nvSpPr>
        <p:spPr>
          <a:xfrm>
            <a:off x="6161742" y="8660037"/>
            <a:ext cx="7741090" cy="560474"/>
          </a:xfrm>
          <a:prstGeom prst="rect">
            <a:avLst/>
          </a:prstGeom>
        </p:spPr>
        <p:txBody>
          <a:bodyPr lIns="0" tIns="0" rIns="0" bIns="0" rtlCol="0" anchor="t">
            <a:spAutoFit/>
          </a:bodyPr>
          <a:lstStyle/>
          <a:p>
            <a:pPr algn="l">
              <a:lnSpc>
                <a:spcPts val="4712"/>
              </a:lnSpc>
              <a:spcBef>
                <a:spcPct val="0"/>
              </a:spcBef>
            </a:pPr>
            <a:r>
              <a:rPr lang="en-US" sz="3366">
                <a:solidFill>
                  <a:srgbClr val="000000"/>
                </a:solidFill>
                <a:latin typeface="Helvetica World"/>
                <a:ea typeface="Helvetica World"/>
                <a:cs typeface="Helvetica World"/>
                <a:sym typeface="Helvetica World"/>
              </a:rPr>
              <a:t>PI/Department → Confirm Payment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B90DBFE1-E9B4-8747-0EED-E13DCA1049DA}"/>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44F42D5A-B178-D201-9F50-1740F80EE01E}"/>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F22F6686-54EC-82E6-BB12-96E869545852}"/>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9B87C844-2C07-5409-E0B6-7D5E518FA111}"/>
              </a:ext>
            </a:extLst>
          </p:cNvPr>
          <p:cNvSpPr txBox="1"/>
          <p:nvPr/>
        </p:nvSpPr>
        <p:spPr>
          <a:xfrm>
            <a:off x="1028700" y="775767"/>
            <a:ext cx="14396677" cy="704167"/>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Invoice Tracking</a:t>
            </a:r>
          </a:p>
        </p:txBody>
      </p:sp>
      <p:sp>
        <p:nvSpPr>
          <p:cNvPr id="30" name="TextBox 29">
            <a:extLst>
              <a:ext uri="{FF2B5EF4-FFF2-40B4-BE49-F238E27FC236}">
                <a16:creationId xmlns:a16="http://schemas.microsoft.com/office/drawing/2014/main" id="{4FDF9522-6096-CCF8-AC28-335EF021CB54}"/>
              </a:ext>
            </a:extLst>
          </p:cNvPr>
          <p:cNvSpPr txBox="1"/>
          <p:nvPr/>
        </p:nvSpPr>
        <p:spPr>
          <a:xfrm>
            <a:off x="609600" y="2533002"/>
            <a:ext cx="17068800" cy="3277820"/>
          </a:xfrm>
          <a:prstGeom prst="rect">
            <a:avLst/>
          </a:prstGeom>
          <a:noFill/>
        </p:spPr>
        <p:txBody>
          <a:bodyPr wrap="square" rtlCol="0">
            <a:spAutoFit/>
          </a:bodyPr>
          <a:lstStyle/>
          <a:p>
            <a:r>
              <a:rPr lang="en-US" sz="2300">
                <a:latin typeface="Open Sans 1" panose="020B0604020202020204" charset="0"/>
                <a:ea typeface="Open Sans 1" panose="020B0604020202020204" charset="0"/>
                <a:cs typeface="Open Sans 1" panose="020B0604020202020204" charset="0"/>
              </a:rPr>
              <a:t>Invoice tracking for subawards and service agreements helps departments and PIs stay organized by monitoring when invoices are received, reviewed, and paid, and ensuring charges align with the agreement and project timeline.</a:t>
            </a:r>
          </a:p>
          <a:p>
            <a:r>
              <a:rPr lang="en-US" sz="2300" b="1">
                <a:latin typeface="Open Sans 1" panose="020B0604020202020204" charset="0"/>
                <a:ea typeface="Open Sans 1" panose="020B0604020202020204" charset="0"/>
                <a:cs typeface="Open Sans 1" panose="020B0604020202020204" charset="0"/>
              </a:rPr>
              <a:t> </a:t>
            </a:r>
          </a:p>
          <a:p>
            <a:r>
              <a:rPr lang="en-US" sz="2300" b="1">
                <a:latin typeface="Open Sans 1" panose="020B0604020202020204" charset="0"/>
                <a:ea typeface="Open Sans 1" panose="020B0604020202020204" charset="0"/>
                <a:cs typeface="Open Sans 1" panose="020B0604020202020204" charset="0"/>
              </a:rPr>
              <a:t>Banner Screens</a:t>
            </a:r>
          </a:p>
          <a:p>
            <a:r>
              <a:rPr lang="en-US" sz="2300">
                <a:latin typeface="Open Sans 1" panose="020B0604020202020204" charset="0"/>
                <a:ea typeface="Open Sans 1" panose="020B0604020202020204" charset="0"/>
                <a:cs typeface="Open Sans 1" panose="020B0604020202020204" charset="0"/>
              </a:rPr>
              <a:t>	</a:t>
            </a:r>
            <a:r>
              <a:rPr lang="en-US" sz="2300" b="1">
                <a:solidFill>
                  <a:srgbClr val="04AC56"/>
                </a:solidFill>
                <a:latin typeface="Open Sans 1" panose="020B0604020202020204" charset="0"/>
                <a:ea typeface="Open Sans 1" panose="020B0604020202020204" charset="0"/>
                <a:cs typeface="Open Sans 1" panose="020B0604020202020204" charset="0"/>
              </a:rPr>
              <a:t>FOIDOCH</a:t>
            </a:r>
            <a:r>
              <a:rPr lang="en-US" sz="2300">
                <a:latin typeface="Open Sans 1" panose="020B0604020202020204" charset="0"/>
                <a:ea typeface="Open Sans 1" panose="020B0604020202020204" charset="0"/>
                <a:cs typeface="Open Sans 1" panose="020B0604020202020204" charset="0"/>
              </a:rPr>
              <a:t> → shows the document chain (PO → invoice → payment)</a:t>
            </a:r>
          </a:p>
          <a:p>
            <a:r>
              <a:rPr lang="en-US" sz="2300" b="1">
                <a:latin typeface="Open Sans 1" panose="020B0604020202020204" charset="0"/>
                <a:ea typeface="Open Sans 1" panose="020B0604020202020204" charset="0"/>
                <a:cs typeface="Open Sans 1" panose="020B0604020202020204" charset="0"/>
              </a:rPr>
              <a:t>	</a:t>
            </a:r>
            <a:r>
              <a:rPr lang="en-US" sz="2300" b="1">
                <a:solidFill>
                  <a:srgbClr val="04AC56"/>
                </a:solidFill>
                <a:latin typeface="Open Sans 1" panose="020B0604020202020204" charset="0"/>
                <a:ea typeface="Open Sans 1" panose="020B0604020202020204" charset="0"/>
                <a:cs typeface="Open Sans 1" panose="020B0604020202020204" charset="0"/>
              </a:rPr>
              <a:t>FAIINVE</a:t>
            </a:r>
            <a:r>
              <a:rPr lang="en-US" sz="2300">
                <a:latin typeface="Open Sans 1" panose="020B0604020202020204" charset="0"/>
                <a:ea typeface="Open Sans 1" panose="020B0604020202020204" charset="0"/>
                <a:cs typeface="Open Sans 1" panose="020B0604020202020204" charset="0"/>
              </a:rPr>
              <a:t> → shows invoice details and status</a:t>
            </a:r>
          </a:p>
          <a:p>
            <a:r>
              <a:rPr lang="en-US" sz="2300" b="1">
                <a:latin typeface="Open Sans 1" panose="020B0604020202020204" charset="0"/>
                <a:ea typeface="Open Sans 1" panose="020B0604020202020204" charset="0"/>
                <a:cs typeface="Open Sans 1" panose="020B0604020202020204" charset="0"/>
              </a:rPr>
              <a:t>	</a:t>
            </a:r>
            <a:r>
              <a:rPr lang="en-US" sz="2300" b="1">
                <a:solidFill>
                  <a:srgbClr val="04AC56"/>
                </a:solidFill>
                <a:latin typeface="Open Sans 1" panose="020B0604020202020204" charset="0"/>
                <a:ea typeface="Open Sans 1" panose="020B0604020202020204" charset="0"/>
                <a:cs typeface="Open Sans 1" panose="020B0604020202020204" charset="0"/>
              </a:rPr>
              <a:t>FGIENCD</a:t>
            </a:r>
            <a:r>
              <a:rPr lang="en-US" sz="2300">
                <a:latin typeface="Open Sans 1" panose="020B0604020202020204" charset="0"/>
                <a:ea typeface="Open Sans 1" panose="020B0604020202020204" charset="0"/>
                <a:cs typeface="Open Sans 1" panose="020B0604020202020204" charset="0"/>
              </a:rPr>
              <a:t> → shows invoice activity and remaining balance</a:t>
            </a:r>
          </a:p>
          <a:p>
            <a:endParaRPr lang="en-US" sz="2300">
              <a:latin typeface="Open Sans 1" panose="020B0604020202020204" charset="0"/>
              <a:ea typeface="Open Sans 1" panose="020B0604020202020204" charset="0"/>
              <a:cs typeface="Open Sans 1" panose="020B0604020202020204" charset="0"/>
            </a:endParaRPr>
          </a:p>
          <a:p>
            <a:r>
              <a:rPr lang="en-US" sz="2300" b="1">
                <a:latin typeface="Open Sans 1" panose="020B0604020202020204" charset="0"/>
                <a:ea typeface="Open Sans 1" panose="020B0604020202020204" charset="0"/>
                <a:cs typeface="Open Sans 1" panose="020B0604020202020204" charset="0"/>
              </a:rPr>
              <a:t>Cayuse Fund Manager</a:t>
            </a:r>
          </a:p>
        </p:txBody>
      </p:sp>
      <p:sp>
        <p:nvSpPr>
          <p:cNvPr id="6" name="TextBox 5">
            <a:extLst>
              <a:ext uri="{FF2B5EF4-FFF2-40B4-BE49-F238E27FC236}">
                <a16:creationId xmlns:a16="http://schemas.microsoft.com/office/drawing/2014/main" id="{179E6837-EC63-C054-5201-388990C3D9AC}"/>
              </a:ext>
            </a:extLst>
          </p:cNvPr>
          <p:cNvSpPr txBox="1"/>
          <p:nvPr/>
        </p:nvSpPr>
        <p:spPr>
          <a:xfrm>
            <a:off x="609599" y="6133491"/>
            <a:ext cx="17162421" cy="1297022"/>
          </a:xfrm>
          <a:prstGeom prst="rect">
            <a:avLst/>
          </a:prstGeom>
          <a:noFill/>
        </p:spPr>
        <p:txBody>
          <a:bodyPr wrap="square">
            <a:spAutoFit/>
          </a:bodyPr>
          <a:lstStyle/>
          <a:p>
            <a:pPr algn="l">
              <a:lnSpc>
                <a:spcPts val="3220"/>
              </a:lnSpc>
            </a:pPr>
            <a:r>
              <a:rPr lang="en-US" sz="2300" b="1">
                <a:solidFill>
                  <a:srgbClr val="04AC56"/>
                </a:solidFill>
                <a:latin typeface="Open Sans 1 Bold"/>
                <a:ea typeface="Open Sans 1 Bold"/>
                <a:cs typeface="Open Sans 1 Bold"/>
                <a:sym typeface="Open Sans 1 Bold"/>
              </a:rPr>
              <a:t>Note:</a:t>
            </a:r>
          </a:p>
          <a:p>
            <a:pPr marL="496571" lvl="1" indent="-248285" algn="l">
              <a:lnSpc>
                <a:spcPts val="3220"/>
              </a:lnSpc>
              <a:buFont typeface="Arial"/>
              <a:buChar char="•"/>
            </a:pPr>
            <a:r>
              <a:rPr lang="en-US" sz="2300">
                <a:solidFill>
                  <a:srgbClr val="000000"/>
                </a:solidFill>
                <a:latin typeface="Open Sans 1"/>
                <a:ea typeface="Open Sans 1"/>
                <a:cs typeface="Open Sans 1"/>
                <a:sym typeface="Open Sans 1"/>
              </a:rPr>
              <a:t>PI/Department should be tracking invoices from submission to payment for each contractual agreement. If payment isn’t reflected in banner within reasonable amount of time, the PI/Department should follow up with appropriate MURC staff</a:t>
            </a:r>
          </a:p>
        </p:txBody>
      </p:sp>
    </p:spTree>
    <p:extLst>
      <p:ext uri="{BB962C8B-B14F-4D97-AF65-F5344CB8AC3E}">
        <p14:creationId xmlns:p14="http://schemas.microsoft.com/office/powerpoint/2010/main" val="3791252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DF87844A-3325-9FCB-AFC1-E93D510E4695}"/>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B6D46D0C-3A1F-B5E9-C2DD-92057CD5D25E}"/>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F183FC2D-3128-32B2-72D6-8BC8E13AA943}"/>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58731275-5001-D5AC-553B-F3A107C159F0}"/>
              </a:ext>
            </a:extLst>
          </p:cNvPr>
          <p:cNvSpPr txBox="1"/>
          <p:nvPr/>
        </p:nvSpPr>
        <p:spPr>
          <a:xfrm>
            <a:off x="1028700" y="775767"/>
            <a:ext cx="14396677" cy="704167"/>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FOIDOCH-Document History</a:t>
            </a:r>
          </a:p>
        </p:txBody>
      </p:sp>
      <p:pic>
        <p:nvPicPr>
          <p:cNvPr id="1026" name="Picture 2">
            <a:extLst>
              <a:ext uri="{FF2B5EF4-FFF2-40B4-BE49-F238E27FC236}">
                <a16:creationId xmlns:a16="http://schemas.microsoft.com/office/drawing/2014/main" id="{063117C9-4B50-C7B2-3D6C-0D682C7D4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171699"/>
            <a:ext cx="14858999" cy="716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309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CE0F21D5-2AE6-A7D3-ADAC-A3968B82B7D8}"/>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673EC4C-F282-348D-D9C3-2FFCA48E544E}"/>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967AC42E-FAFE-B122-E646-07D6356B4094}"/>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35A64FB4-5652-D06F-6264-186AF104FE33}"/>
              </a:ext>
            </a:extLst>
          </p:cNvPr>
          <p:cNvSpPr txBox="1"/>
          <p:nvPr/>
        </p:nvSpPr>
        <p:spPr>
          <a:xfrm>
            <a:off x="1028700" y="775767"/>
            <a:ext cx="14396677" cy="704167"/>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Enter REQ, Enter R#, Click Go</a:t>
            </a:r>
          </a:p>
        </p:txBody>
      </p:sp>
      <p:pic>
        <p:nvPicPr>
          <p:cNvPr id="8" name="Picture 7">
            <a:extLst>
              <a:ext uri="{FF2B5EF4-FFF2-40B4-BE49-F238E27FC236}">
                <a16:creationId xmlns:a16="http://schemas.microsoft.com/office/drawing/2014/main" id="{0D0EE70E-C5AF-02F1-933F-BA96A0EFC977}"/>
              </a:ext>
            </a:extLst>
          </p:cNvPr>
          <p:cNvPicPr>
            <a:picLocks noChangeAspect="1"/>
          </p:cNvPicPr>
          <p:nvPr/>
        </p:nvPicPr>
        <p:blipFill>
          <a:blip r:embed="rId3"/>
          <a:stretch>
            <a:fillRect/>
          </a:stretch>
        </p:blipFill>
        <p:spPr>
          <a:xfrm>
            <a:off x="1028700" y="2255700"/>
            <a:ext cx="15582899" cy="7383600"/>
          </a:xfrm>
          <a:prstGeom prst="rect">
            <a:avLst/>
          </a:prstGeom>
        </p:spPr>
      </p:pic>
    </p:spTree>
    <p:extLst>
      <p:ext uri="{BB962C8B-B14F-4D97-AF65-F5344CB8AC3E}">
        <p14:creationId xmlns:p14="http://schemas.microsoft.com/office/powerpoint/2010/main" val="28764749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10138B3B-4063-8CED-26C9-EE13B8CF83D8}"/>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371C2DAA-DE05-E01D-6A4D-A838C891399E}"/>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F7C29430-1F14-D0C4-FF6E-4A07D852E448}"/>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E8CAF874-47AE-800F-2775-36DF8F109CC7}"/>
              </a:ext>
            </a:extLst>
          </p:cNvPr>
          <p:cNvSpPr txBox="1"/>
          <p:nvPr/>
        </p:nvSpPr>
        <p:spPr>
          <a:xfrm>
            <a:off x="1028700" y="775767"/>
            <a:ext cx="14396677" cy="704167"/>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PO Creation-Invoice Payments-Check Numbers</a:t>
            </a:r>
          </a:p>
        </p:txBody>
      </p:sp>
      <p:pic>
        <p:nvPicPr>
          <p:cNvPr id="5" name="Picture 4">
            <a:extLst>
              <a:ext uri="{FF2B5EF4-FFF2-40B4-BE49-F238E27FC236}">
                <a16:creationId xmlns:a16="http://schemas.microsoft.com/office/drawing/2014/main" id="{4873F0D9-6732-8B5E-0225-5A56B700CA82}"/>
              </a:ext>
            </a:extLst>
          </p:cNvPr>
          <p:cNvPicPr>
            <a:picLocks noChangeAspect="1"/>
          </p:cNvPicPr>
          <p:nvPr/>
        </p:nvPicPr>
        <p:blipFill>
          <a:blip r:embed="rId3"/>
          <a:stretch>
            <a:fillRect/>
          </a:stretch>
        </p:blipFill>
        <p:spPr>
          <a:xfrm>
            <a:off x="1295401" y="2212598"/>
            <a:ext cx="15773400" cy="7655301"/>
          </a:xfrm>
          <a:prstGeom prst="rect">
            <a:avLst/>
          </a:prstGeom>
        </p:spPr>
      </p:pic>
    </p:spTree>
    <p:extLst>
      <p:ext uri="{BB962C8B-B14F-4D97-AF65-F5344CB8AC3E}">
        <p14:creationId xmlns:p14="http://schemas.microsoft.com/office/powerpoint/2010/main" val="1527496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CC6484BD-191F-1BC4-4FD3-A495075947A1}"/>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CA0593F-C0E5-5952-8D9A-5953E7C1BA78}"/>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0BC53A69-D408-9C7D-AB65-0094C1DC3787}"/>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8955A025-8F84-B503-0956-810DC77E2AF2}"/>
              </a:ext>
            </a:extLst>
          </p:cNvPr>
          <p:cNvSpPr txBox="1"/>
          <p:nvPr/>
        </p:nvSpPr>
        <p:spPr>
          <a:xfrm>
            <a:off x="1028700" y="775767"/>
            <a:ext cx="14396677" cy="704167"/>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FAIINVE-Invoice Details</a:t>
            </a:r>
          </a:p>
        </p:txBody>
      </p:sp>
      <p:pic>
        <p:nvPicPr>
          <p:cNvPr id="6" name="Picture 5">
            <a:extLst>
              <a:ext uri="{FF2B5EF4-FFF2-40B4-BE49-F238E27FC236}">
                <a16:creationId xmlns:a16="http://schemas.microsoft.com/office/drawing/2014/main" id="{45523347-6972-742E-0248-75BB41BE9130}"/>
              </a:ext>
            </a:extLst>
          </p:cNvPr>
          <p:cNvPicPr>
            <a:picLocks noChangeAspect="1"/>
          </p:cNvPicPr>
          <p:nvPr/>
        </p:nvPicPr>
        <p:blipFill>
          <a:blip r:embed="rId3"/>
          <a:stretch>
            <a:fillRect/>
          </a:stretch>
        </p:blipFill>
        <p:spPr>
          <a:xfrm>
            <a:off x="1524000" y="2255701"/>
            <a:ext cx="14858999" cy="7535998"/>
          </a:xfrm>
          <a:prstGeom prst="rect">
            <a:avLst/>
          </a:prstGeom>
        </p:spPr>
      </p:pic>
    </p:spTree>
    <p:extLst>
      <p:ext uri="{BB962C8B-B14F-4D97-AF65-F5344CB8AC3E}">
        <p14:creationId xmlns:p14="http://schemas.microsoft.com/office/powerpoint/2010/main" val="888744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4AC56"/>
          </a:solidFill>
        </p:spPr>
        <p:txBody>
          <a:bodyPr/>
          <a:lstStyle/>
          <a:p>
            <a:endParaRPr lang="en-US"/>
          </a:p>
        </p:txBody>
      </p:sp>
      <p:sp>
        <p:nvSpPr>
          <p:cNvPr id="3" name="Freeform 3"/>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Freeform 4"/>
          <p:cNvSpPr/>
          <p:nvPr/>
        </p:nvSpPr>
        <p:spPr>
          <a:xfrm>
            <a:off x="12039600" y="1984917"/>
            <a:ext cx="6248400" cy="8302083"/>
          </a:xfrm>
          <a:custGeom>
            <a:avLst/>
            <a:gdLst/>
            <a:ahLst/>
            <a:cxnLst/>
            <a:rect l="l" t="t" r="r" b="b"/>
            <a:pathLst>
              <a:path w="8155847" h="8302083">
                <a:moveTo>
                  <a:pt x="0" y="0"/>
                </a:moveTo>
                <a:lnTo>
                  <a:pt x="8155847" y="0"/>
                </a:lnTo>
                <a:lnTo>
                  <a:pt x="8155847" y="8302083"/>
                </a:lnTo>
                <a:lnTo>
                  <a:pt x="0" y="8302083"/>
                </a:lnTo>
                <a:lnTo>
                  <a:pt x="0" y="0"/>
                </a:lnTo>
                <a:close/>
              </a:path>
            </a:pathLst>
          </a:custGeom>
          <a:blipFill>
            <a:blip r:embed="rId3"/>
            <a:stretch>
              <a:fillRect l="-17513" r="-35128"/>
            </a:stretch>
          </a:blipFill>
          <a:ln w="38100" cap="sq">
            <a:solidFill>
              <a:srgbClr val="000000"/>
            </a:solidFill>
            <a:prstDash val="solid"/>
            <a:miter/>
          </a:ln>
        </p:spPr>
        <p:txBody>
          <a:bodyPr/>
          <a:lstStyle/>
          <a:p>
            <a:endParaRPr lang="en-US"/>
          </a:p>
        </p:txBody>
      </p:sp>
      <p:sp>
        <p:nvSpPr>
          <p:cNvPr id="5" name="TextBox 5"/>
          <p:cNvSpPr txBox="1"/>
          <p:nvPr/>
        </p:nvSpPr>
        <p:spPr>
          <a:xfrm>
            <a:off x="649116" y="2546350"/>
            <a:ext cx="12609684" cy="2631490"/>
          </a:xfrm>
          <a:prstGeom prst="rect">
            <a:avLst/>
          </a:prstGeom>
        </p:spPr>
        <p:txBody>
          <a:bodyPr wrap="square" lIns="0" tIns="0" rIns="0" bIns="0" rtlCol="0" anchor="t">
            <a:spAutoFit/>
          </a:bodyPr>
          <a:lstStyle/>
          <a:p>
            <a:pPr marL="539749" lvl="1" indent="-269875" algn="l">
              <a:lnSpc>
                <a:spcPts val="5274"/>
              </a:lnSpc>
              <a:buFont typeface="Arial"/>
              <a:buChar char="•"/>
            </a:pPr>
            <a:r>
              <a:rPr lang="en-US" sz="2499" spc="-74">
                <a:solidFill>
                  <a:srgbClr val="000000"/>
                </a:solidFill>
                <a:latin typeface="Open Sans 2"/>
                <a:ea typeface="Open Sans 2"/>
                <a:cs typeface="Open Sans 2"/>
                <a:sym typeface="Open Sans 2"/>
              </a:rPr>
              <a:t>Ensure accurate and timely vendor payments</a:t>
            </a:r>
          </a:p>
          <a:p>
            <a:pPr marL="539749" lvl="1" indent="-269875" algn="l">
              <a:lnSpc>
                <a:spcPts val="5274"/>
              </a:lnSpc>
              <a:buFont typeface="Arial"/>
              <a:buChar char="•"/>
            </a:pPr>
            <a:r>
              <a:rPr lang="en-US" sz="2499" spc="-74">
                <a:solidFill>
                  <a:srgbClr val="000000"/>
                </a:solidFill>
                <a:latin typeface="Open Sans 2"/>
                <a:ea typeface="Open Sans 2"/>
                <a:cs typeface="Open Sans 2"/>
                <a:sym typeface="Open Sans 2"/>
              </a:rPr>
              <a:t>Maintain compliance with sponsor and institutional terms and conditions</a:t>
            </a:r>
          </a:p>
          <a:p>
            <a:pPr marL="539749" lvl="1" indent="-269875" algn="l">
              <a:lnSpc>
                <a:spcPts val="5274"/>
              </a:lnSpc>
              <a:buFont typeface="Arial"/>
              <a:buChar char="•"/>
            </a:pPr>
            <a:r>
              <a:rPr lang="en-US" sz="2499" spc="-74">
                <a:solidFill>
                  <a:srgbClr val="000000"/>
                </a:solidFill>
                <a:latin typeface="Open Sans 2"/>
                <a:ea typeface="Open Sans 2"/>
                <a:cs typeface="Open Sans 2"/>
                <a:sym typeface="Open Sans 2"/>
              </a:rPr>
              <a:t>Protect financial integrity of research funds</a:t>
            </a:r>
          </a:p>
          <a:p>
            <a:pPr marL="539749" lvl="1" indent="-269875" algn="l">
              <a:lnSpc>
                <a:spcPts val="5274"/>
              </a:lnSpc>
              <a:buFont typeface="Arial"/>
              <a:buChar char="•"/>
            </a:pPr>
            <a:r>
              <a:rPr lang="en-US" sz="2499" spc="-74">
                <a:solidFill>
                  <a:srgbClr val="000000"/>
                </a:solidFill>
                <a:latin typeface="Open Sans 2"/>
                <a:ea typeface="Open Sans 2"/>
                <a:cs typeface="Open Sans 2"/>
                <a:sym typeface="Open Sans 2"/>
              </a:rPr>
              <a:t>Provide transparency in tracking payments</a:t>
            </a:r>
          </a:p>
        </p:txBody>
      </p:sp>
      <p:sp>
        <p:nvSpPr>
          <p:cNvPr id="6" name="TextBox 6"/>
          <p:cNvSpPr txBox="1"/>
          <p:nvPr/>
        </p:nvSpPr>
        <p:spPr>
          <a:xfrm>
            <a:off x="649117" y="798965"/>
            <a:ext cx="14977454" cy="742705"/>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Mission of MURC Accounts Payable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6F4A3A2F-35C1-CF08-7FF4-014C2885CF79}"/>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91EB2128-EA87-569D-5986-4DE9298B5F0B}"/>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7D9C5D1B-CC88-C4A3-73FB-E400C339E435}"/>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81DDFDE5-5412-CF3A-07CB-738C876C7320}"/>
              </a:ext>
            </a:extLst>
          </p:cNvPr>
          <p:cNvSpPr txBox="1"/>
          <p:nvPr/>
        </p:nvSpPr>
        <p:spPr>
          <a:xfrm>
            <a:off x="1028700" y="775767"/>
            <a:ext cx="14396677" cy="704167"/>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FAIINVE-Invoice Details</a:t>
            </a:r>
          </a:p>
        </p:txBody>
      </p:sp>
      <p:pic>
        <p:nvPicPr>
          <p:cNvPr id="5" name="Picture 4">
            <a:extLst>
              <a:ext uri="{FF2B5EF4-FFF2-40B4-BE49-F238E27FC236}">
                <a16:creationId xmlns:a16="http://schemas.microsoft.com/office/drawing/2014/main" id="{47864001-8E20-697F-7651-1225399522EB}"/>
              </a:ext>
            </a:extLst>
          </p:cNvPr>
          <p:cNvPicPr>
            <a:picLocks noChangeAspect="1"/>
          </p:cNvPicPr>
          <p:nvPr/>
        </p:nvPicPr>
        <p:blipFill>
          <a:blip r:embed="rId3"/>
          <a:stretch>
            <a:fillRect/>
          </a:stretch>
        </p:blipFill>
        <p:spPr>
          <a:xfrm>
            <a:off x="1752600" y="2255701"/>
            <a:ext cx="14477999" cy="7612198"/>
          </a:xfrm>
          <a:prstGeom prst="rect">
            <a:avLst/>
          </a:prstGeom>
        </p:spPr>
      </p:pic>
    </p:spTree>
    <p:extLst>
      <p:ext uri="{BB962C8B-B14F-4D97-AF65-F5344CB8AC3E}">
        <p14:creationId xmlns:p14="http://schemas.microsoft.com/office/powerpoint/2010/main" val="649221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67CB6E96-803F-FB64-8B95-77AD0F705D9F}"/>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4C7D72B0-6A6A-1CEC-474C-D04DA8E410E0}"/>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0CC26AD6-479B-9B5E-11B2-45DD9F31DB30}"/>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3"/>
            <a:stretch>
              <a:fillRect/>
            </a:stretch>
          </a:blipFill>
        </p:spPr>
        <p:txBody>
          <a:bodyPr/>
          <a:lstStyle/>
          <a:p>
            <a:endParaRPr lang="en-US"/>
          </a:p>
        </p:txBody>
      </p:sp>
      <p:sp>
        <p:nvSpPr>
          <p:cNvPr id="4" name="TextBox 4">
            <a:extLst>
              <a:ext uri="{FF2B5EF4-FFF2-40B4-BE49-F238E27FC236}">
                <a16:creationId xmlns:a16="http://schemas.microsoft.com/office/drawing/2014/main" id="{7536BE53-D126-D249-8FC4-B902EBEA341A}"/>
              </a:ext>
            </a:extLst>
          </p:cNvPr>
          <p:cNvSpPr txBox="1"/>
          <p:nvPr/>
        </p:nvSpPr>
        <p:spPr>
          <a:xfrm>
            <a:off x="1028700" y="775767"/>
            <a:ext cx="14396677" cy="704167"/>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FAIINVE-Invoice Details</a:t>
            </a:r>
          </a:p>
        </p:txBody>
      </p:sp>
      <p:pic>
        <p:nvPicPr>
          <p:cNvPr id="6" name="Picture 5">
            <a:extLst>
              <a:ext uri="{FF2B5EF4-FFF2-40B4-BE49-F238E27FC236}">
                <a16:creationId xmlns:a16="http://schemas.microsoft.com/office/drawing/2014/main" id="{5479BE98-8D1C-BA46-89F6-3D8F03BF0D7B}"/>
              </a:ext>
            </a:extLst>
          </p:cNvPr>
          <p:cNvPicPr>
            <a:picLocks noChangeAspect="1"/>
          </p:cNvPicPr>
          <p:nvPr/>
        </p:nvPicPr>
        <p:blipFill>
          <a:blip r:embed="rId4"/>
          <a:stretch>
            <a:fillRect/>
          </a:stretch>
        </p:blipFill>
        <p:spPr>
          <a:xfrm>
            <a:off x="1219200" y="2212599"/>
            <a:ext cx="14782800" cy="7579101"/>
          </a:xfrm>
          <a:prstGeom prst="rect">
            <a:avLst/>
          </a:prstGeom>
        </p:spPr>
      </p:pic>
      <p:sp>
        <p:nvSpPr>
          <p:cNvPr id="5" name="Rectangle 4">
            <a:extLst>
              <a:ext uri="{FF2B5EF4-FFF2-40B4-BE49-F238E27FC236}">
                <a16:creationId xmlns:a16="http://schemas.microsoft.com/office/drawing/2014/main" id="{46CCFD87-79EB-A4C3-CC36-2E6C356E2CEE}"/>
              </a:ext>
            </a:extLst>
          </p:cNvPr>
          <p:cNvSpPr/>
          <p:nvPr/>
        </p:nvSpPr>
        <p:spPr>
          <a:xfrm>
            <a:off x="6428095" y="2760684"/>
            <a:ext cx="2420483" cy="23201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3592285"/>
      </p:ext>
    </p:extLst>
  </p:cSld>
  <p:clrMapOvr>
    <a:masterClrMapping/>
  </p:clrMapOvr>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7B951EF9-1F8B-2B26-640D-985F6CD4DFFC}"/>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8DD43FE-19C5-FD52-C09B-0B6207AA8BCB}"/>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18E2134A-107E-4E95-0106-6E4AE4191F5B}"/>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EDDE04E1-5E6B-6B61-FEAC-67EE94A82676}"/>
              </a:ext>
            </a:extLst>
          </p:cNvPr>
          <p:cNvSpPr txBox="1"/>
          <p:nvPr/>
        </p:nvSpPr>
        <p:spPr>
          <a:xfrm>
            <a:off x="1028700" y="775767"/>
            <a:ext cx="14396677" cy="704167"/>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FAIINVE-Invoice Details</a:t>
            </a:r>
          </a:p>
        </p:txBody>
      </p:sp>
      <p:pic>
        <p:nvPicPr>
          <p:cNvPr id="5" name="Picture 4">
            <a:extLst>
              <a:ext uri="{FF2B5EF4-FFF2-40B4-BE49-F238E27FC236}">
                <a16:creationId xmlns:a16="http://schemas.microsoft.com/office/drawing/2014/main" id="{6CBD8B3F-BCDD-000D-3E76-517B846579DD}"/>
              </a:ext>
            </a:extLst>
          </p:cNvPr>
          <p:cNvPicPr>
            <a:picLocks noChangeAspect="1"/>
          </p:cNvPicPr>
          <p:nvPr/>
        </p:nvPicPr>
        <p:blipFill>
          <a:blip r:embed="rId3"/>
          <a:stretch>
            <a:fillRect/>
          </a:stretch>
        </p:blipFill>
        <p:spPr>
          <a:xfrm>
            <a:off x="1600200" y="2255701"/>
            <a:ext cx="14935200" cy="7688399"/>
          </a:xfrm>
          <a:prstGeom prst="rect">
            <a:avLst/>
          </a:prstGeom>
        </p:spPr>
      </p:pic>
      <p:sp>
        <p:nvSpPr>
          <p:cNvPr id="6" name="Rectangle 5">
            <a:extLst>
              <a:ext uri="{FF2B5EF4-FFF2-40B4-BE49-F238E27FC236}">
                <a16:creationId xmlns:a16="http://schemas.microsoft.com/office/drawing/2014/main" id="{FB6DCB01-F778-74F3-8BA8-2929C81E96A0}"/>
              </a:ext>
            </a:extLst>
          </p:cNvPr>
          <p:cNvSpPr/>
          <p:nvPr/>
        </p:nvSpPr>
        <p:spPr>
          <a:xfrm>
            <a:off x="4271749" y="3998794"/>
            <a:ext cx="2715905" cy="23201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5361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B946F8CA-FA4E-9BA4-8235-172C6DBA448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7B22EB05-FEEA-6BF1-BE09-3BFC8871C784}"/>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4A025F5C-B829-BB4A-EA3A-38354EDDD196}"/>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61F0F332-1540-ADA6-0E1A-B7A509E2AB49}"/>
              </a:ext>
            </a:extLst>
          </p:cNvPr>
          <p:cNvSpPr txBox="1"/>
          <p:nvPr/>
        </p:nvSpPr>
        <p:spPr>
          <a:xfrm>
            <a:off x="1028700" y="775767"/>
            <a:ext cx="14396677" cy="704167"/>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FGIENCD-Payment Activity</a:t>
            </a:r>
          </a:p>
        </p:txBody>
      </p:sp>
      <p:pic>
        <p:nvPicPr>
          <p:cNvPr id="6" name="Picture 5">
            <a:extLst>
              <a:ext uri="{FF2B5EF4-FFF2-40B4-BE49-F238E27FC236}">
                <a16:creationId xmlns:a16="http://schemas.microsoft.com/office/drawing/2014/main" id="{C9DC94A9-56EF-1469-B07E-17EDE9F355EE}"/>
              </a:ext>
            </a:extLst>
          </p:cNvPr>
          <p:cNvPicPr>
            <a:picLocks noChangeAspect="1"/>
          </p:cNvPicPr>
          <p:nvPr/>
        </p:nvPicPr>
        <p:blipFill>
          <a:blip r:embed="rId3"/>
          <a:stretch>
            <a:fillRect/>
          </a:stretch>
        </p:blipFill>
        <p:spPr>
          <a:xfrm>
            <a:off x="1676399" y="2095499"/>
            <a:ext cx="14325601" cy="7415734"/>
          </a:xfrm>
          <a:prstGeom prst="rect">
            <a:avLst/>
          </a:prstGeom>
        </p:spPr>
      </p:pic>
    </p:spTree>
    <p:extLst>
      <p:ext uri="{BB962C8B-B14F-4D97-AF65-F5344CB8AC3E}">
        <p14:creationId xmlns:p14="http://schemas.microsoft.com/office/powerpoint/2010/main" val="2868501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F14E51C8-CB8A-9242-B385-0BD6D091FE18}"/>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A6C66601-C43F-EAAE-787D-9F7D7B5945D2}"/>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80BF7172-0462-955D-5514-F44F501169A0}"/>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6AC81071-3173-6647-8DAB-CEAC42461341}"/>
              </a:ext>
            </a:extLst>
          </p:cNvPr>
          <p:cNvSpPr txBox="1"/>
          <p:nvPr/>
        </p:nvSpPr>
        <p:spPr>
          <a:xfrm>
            <a:off x="1028700" y="775767"/>
            <a:ext cx="14396677" cy="704167"/>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Enter P#, Click Go</a:t>
            </a:r>
          </a:p>
        </p:txBody>
      </p:sp>
      <p:pic>
        <p:nvPicPr>
          <p:cNvPr id="5" name="Picture 4">
            <a:extLst>
              <a:ext uri="{FF2B5EF4-FFF2-40B4-BE49-F238E27FC236}">
                <a16:creationId xmlns:a16="http://schemas.microsoft.com/office/drawing/2014/main" id="{D4251A13-324C-5AE5-ABAD-764101BC8DB5}"/>
              </a:ext>
            </a:extLst>
          </p:cNvPr>
          <p:cNvPicPr>
            <a:picLocks noChangeAspect="1"/>
          </p:cNvPicPr>
          <p:nvPr/>
        </p:nvPicPr>
        <p:blipFill>
          <a:blip r:embed="rId3"/>
          <a:stretch>
            <a:fillRect/>
          </a:stretch>
        </p:blipFill>
        <p:spPr>
          <a:xfrm>
            <a:off x="1219200" y="2212600"/>
            <a:ext cx="14935201" cy="7655300"/>
          </a:xfrm>
          <a:prstGeom prst="rect">
            <a:avLst/>
          </a:prstGeom>
        </p:spPr>
      </p:pic>
    </p:spTree>
    <p:extLst>
      <p:ext uri="{BB962C8B-B14F-4D97-AF65-F5344CB8AC3E}">
        <p14:creationId xmlns:p14="http://schemas.microsoft.com/office/powerpoint/2010/main" val="1896640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F5E28AD8-5EC1-9CE8-0C27-A7717002A3BB}"/>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2B81D478-51CA-3446-5E57-5F4F6DEFE5D5}"/>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1EA027E1-41B8-1EFC-92B0-FFF40E6B4DAD}"/>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634F98FE-EE57-B09F-04A8-78516A4B0D6D}"/>
              </a:ext>
            </a:extLst>
          </p:cNvPr>
          <p:cNvSpPr txBox="1"/>
          <p:nvPr/>
        </p:nvSpPr>
        <p:spPr>
          <a:xfrm>
            <a:off x="1028700" y="775767"/>
            <a:ext cx="14396677" cy="704167"/>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PO Detail</a:t>
            </a:r>
          </a:p>
        </p:txBody>
      </p:sp>
      <p:pic>
        <p:nvPicPr>
          <p:cNvPr id="6" name="Picture 5">
            <a:extLst>
              <a:ext uri="{FF2B5EF4-FFF2-40B4-BE49-F238E27FC236}">
                <a16:creationId xmlns:a16="http://schemas.microsoft.com/office/drawing/2014/main" id="{6A7C066D-8BEB-6ACD-8AD7-9F8C5B5B7560}"/>
              </a:ext>
            </a:extLst>
          </p:cNvPr>
          <p:cNvPicPr>
            <a:picLocks noChangeAspect="1"/>
          </p:cNvPicPr>
          <p:nvPr/>
        </p:nvPicPr>
        <p:blipFill>
          <a:blip r:embed="rId3"/>
          <a:stretch>
            <a:fillRect/>
          </a:stretch>
        </p:blipFill>
        <p:spPr>
          <a:xfrm>
            <a:off x="1219200" y="2171699"/>
            <a:ext cx="15621001" cy="7543801"/>
          </a:xfrm>
          <a:prstGeom prst="rect">
            <a:avLst/>
          </a:prstGeom>
        </p:spPr>
      </p:pic>
    </p:spTree>
    <p:extLst>
      <p:ext uri="{BB962C8B-B14F-4D97-AF65-F5344CB8AC3E}">
        <p14:creationId xmlns:p14="http://schemas.microsoft.com/office/powerpoint/2010/main" val="13537625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C0867F48-7E50-F600-77DF-0AFABBF6160C}"/>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91D8A68-61F6-EA50-FE29-B06CD2125215}"/>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4DCA2247-F19D-4502-7A1B-9C9DAC4B5F9E}"/>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02E9F4F0-4389-FF5C-F1C6-BA407B8D6CE6}"/>
              </a:ext>
            </a:extLst>
          </p:cNvPr>
          <p:cNvSpPr txBox="1"/>
          <p:nvPr/>
        </p:nvSpPr>
        <p:spPr>
          <a:xfrm>
            <a:off x="1028700" y="775767"/>
            <a:ext cx="14396677" cy="716671"/>
          </a:xfrm>
          <a:prstGeom prst="rect">
            <a:avLst/>
          </a:prstGeom>
        </p:spPr>
        <p:txBody>
          <a:bodyPr lIns="0" tIns="0" rIns="0" bIns="0" rtlCol="0" anchor="t">
            <a:spAutoFit/>
          </a:bodyPr>
          <a:lstStyle/>
          <a:p>
            <a:pPr>
              <a:lnSpc>
                <a:spcPts val="5418"/>
              </a:lnSpc>
            </a:pPr>
            <a:r>
              <a:rPr lang="en-US" sz="5764" b="1">
                <a:solidFill>
                  <a:srgbClr val="FFFFFF"/>
                </a:solidFill>
                <a:latin typeface="Roboto Condensed Bold"/>
                <a:ea typeface="Roboto Condensed Bold"/>
                <a:cs typeface="Roboto Condensed Bold"/>
                <a:sym typeface="Roboto Condensed Bold"/>
              </a:rPr>
              <a:t>Quick Recap-</a:t>
            </a:r>
            <a:r>
              <a:rPr lang="en-US" sz="6000" b="1">
                <a:latin typeface="Open Sans 1" panose="020B0604020202020204" charset="0"/>
                <a:ea typeface="Open Sans 1" panose="020B0604020202020204" charset="0"/>
                <a:cs typeface="Open Sans 1" panose="020B0604020202020204" charset="0"/>
              </a:rPr>
              <a:t> FOIDOCH</a:t>
            </a:r>
            <a:endParaRPr lang="en-US" sz="5764" b="1">
              <a:solidFill>
                <a:srgbClr val="FFFFFF"/>
              </a:solidFill>
              <a:latin typeface="Roboto Condensed Bold"/>
              <a:ea typeface="Roboto Condensed Bold"/>
              <a:cs typeface="Roboto Condensed Bold"/>
              <a:sym typeface="Roboto Condensed Bold"/>
            </a:endParaRPr>
          </a:p>
        </p:txBody>
      </p:sp>
      <p:sp>
        <p:nvSpPr>
          <p:cNvPr id="5" name="TextBox 4">
            <a:extLst>
              <a:ext uri="{FF2B5EF4-FFF2-40B4-BE49-F238E27FC236}">
                <a16:creationId xmlns:a16="http://schemas.microsoft.com/office/drawing/2014/main" id="{372CF42D-4834-078E-EFA4-1FBDB7523DFB}"/>
              </a:ext>
            </a:extLst>
          </p:cNvPr>
          <p:cNvSpPr txBox="1"/>
          <p:nvPr/>
        </p:nvSpPr>
        <p:spPr>
          <a:xfrm>
            <a:off x="838200" y="2776038"/>
            <a:ext cx="15544800" cy="6817251"/>
          </a:xfrm>
          <a:prstGeom prst="rect">
            <a:avLst/>
          </a:prstGeom>
          <a:noFill/>
        </p:spPr>
        <p:txBody>
          <a:bodyPr wrap="square" lIns="91440" tIns="45720" rIns="91440" bIns="45720" rtlCol="0" anchor="t">
            <a:spAutoFit/>
          </a:bodyPr>
          <a:lstStyle/>
          <a:p>
            <a:r>
              <a:rPr lang="en-US" sz="2500" b="1">
                <a:latin typeface="Open Sans 1"/>
                <a:ea typeface="Open Sans 1"/>
                <a:cs typeface="Open Sans 1"/>
              </a:rPr>
              <a:t>Start with the Requisition </a:t>
            </a:r>
          </a:p>
          <a:p>
            <a:r>
              <a:rPr lang="en-US" sz="2500">
                <a:latin typeface="Open Sans 1"/>
                <a:ea typeface="Open Sans 1"/>
                <a:cs typeface="Open Sans 1"/>
              </a:rPr>
              <a:t>If you have the R number, you can trace the entire transaction</a:t>
            </a:r>
          </a:p>
          <a:p>
            <a:r>
              <a:rPr lang="en-US" sz="2500">
                <a:latin typeface="Open Sans 1" panose="020B0604020202020204" charset="0"/>
                <a:ea typeface="Open Sans 1" panose="020B0604020202020204" charset="0"/>
                <a:cs typeface="Open Sans 1" panose="020B0604020202020204" charset="0"/>
              </a:rPr>
              <a:t>Open </a:t>
            </a:r>
            <a:r>
              <a:rPr lang="en-US" sz="2500" b="1">
                <a:latin typeface="Open Sans 1" panose="020B0604020202020204" charset="0"/>
                <a:ea typeface="Open Sans 1" panose="020B0604020202020204" charset="0"/>
                <a:cs typeface="Open Sans 1" panose="020B0604020202020204" charset="0"/>
              </a:rPr>
              <a:t>FOIDOCH – Document History</a:t>
            </a:r>
            <a:endParaRPr lang="en-US" sz="2500">
              <a:latin typeface="Open Sans 1" panose="020B0604020202020204" charset="0"/>
              <a:ea typeface="Open Sans 1" panose="020B0604020202020204" charset="0"/>
              <a:cs typeface="Open Sans 1" panose="020B0604020202020204" charset="0"/>
            </a:endParaRPr>
          </a:p>
          <a:p>
            <a:r>
              <a:rPr lang="en-US" sz="2500">
                <a:latin typeface="Open Sans 1"/>
                <a:ea typeface="Open Sans 1"/>
                <a:cs typeface="Open Sans 1"/>
              </a:rPr>
              <a:t>Enter the R number and click Go</a:t>
            </a:r>
          </a:p>
          <a:p>
            <a:endParaRPr lang="en-US" sz="2500">
              <a:latin typeface="Open Sans 1" panose="020B0604020202020204" charset="0"/>
              <a:ea typeface="Open Sans 1" panose="020B0604020202020204" charset="0"/>
              <a:cs typeface="Open Sans 1" panose="020B0604020202020204" charset="0"/>
            </a:endParaRPr>
          </a:p>
          <a:p>
            <a:r>
              <a:rPr lang="en-US" sz="2500" b="1">
                <a:latin typeface="Open Sans 1" panose="020B0604020202020204" charset="0"/>
                <a:ea typeface="Open Sans 1" panose="020B0604020202020204" charset="0"/>
                <a:cs typeface="Open Sans 1" panose="020B0604020202020204" charset="0"/>
              </a:rPr>
              <a:t>FOIDOCH</a:t>
            </a:r>
            <a:r>
              <a:rPr lang="en-US" sz="2500">
                <a:latin typeface="Open Sans 1" panose="020B0604020202020204" charset="0"/>
                <a:ea typeface="Open Sans 1" panose="020B0604020202020204" charset="0"/>
                <a:cs typeface="Open Sans 1" panose="020B0604020202020204" charset="0"/>
              </a:rPr>
              <a:t> will show the full chain:</a:t>
            </a:r>
          </a:p>
          <a:p>
            <a:r>
              <a:rPr lang="en-US" sz="2500">
                <a:latin typeface="Open Sans 1" panose="020B0604020202020204" charset="0"/>
                <a:ea typeface="Open Sans 1" panose="020B0604020202020204" charset="0"/>
                <a:cs typeface="Open Sans 1" panose="020B0604020202020204" charset="0"/>
              </a:rPr>
              <a:t>	Requisition</a:t>
            </a:r>
          </a:p>
          <a:p>
            <a:r>
              <a:rPr lang="en-US" sz="2500">
                <a:latin typeface="Open Sans 1" panose="020B0604020202020204" charset="0"/>
                <a:ea typeface="Open Sans 1" panose="020B0604020202020204" charset="0"/>
                <a:cs typeface="Open Sans 1" panose="020B0604020202020204" charset="0"/>
              </a:rPr>
              <a:t>	Purchase Order</a:t>
            </a:r>
          </a:p>
          <a:p>
            <a:r>
              <a:rPr lang="en-US" sz="2500">
                <a:latin typeface="Open Sans 1" panose="020B0604020202020204" charset="0"/>
                <a:ea typeface="Open Sans 1" panose="020B0604020202020204" charset="0"/>
                <a:cs typeface="Open Sans 1" panose="020B0604020202020204" charset="0"/>
              </a:rPr>
              <a:t>	Invoice</a:t>
            </a:r>
          </a:p>
          <a:p>
            <a:r>
              <a:rPr lang="en-US" sz="2500">
                <a:latin typeface="Open Sans 1" panose="020B0604020202020204" charset="0"/>
                <a:ea typeface="Open Sans 1" panose="020B0604020202020204" charset="0"/>
                <a:cs typeface="Open Sans 1" panose="020B0604020202020204" charset="0"/>
              </a:rPr>
              <a:t>	Payment</a:t>
            </a:r>
          </a:p>
          <a:p>
            <a:endParaRPr lang="en-US" sz="2500">
              <a:latin typeface="Open Sans 1" panose="020B0604020202020204" charset="0"/>
              <a:ea typeface="Open Sans 1" panose="020B0604020202020204" charset="0"/>
              <a:cs typeface="Open Sans 1" panose="020B0604020202020204" charset="0"/>
            </a:endParaRPr>
          </a:p>
          <a:p>
            <a:r>
              <a:rPr lang="en-US" sz="2500" b="1">
                <a:latin typeface="Open Sans 1" panose="020B0604020202020204" charset="0"/>
                <a:ea typeface="Open Sans 1" panose="020B0604020202020204" charset="0"/>
                <a:cs typeface="Open Sans 1" panose="020B0604020202020204" charset="0"/>
              </a:rPr>
              <a:t>This helps you see whether a PO, invoice and payment exist.</a:t>
            </a:r>
          </a:p>
          <a:p>
            <a:endParaRPr lang="en-US" sz="2500" b="1">
              <a:latin typeface="Open Sans 1"/>
              <a:ea typeface="Open Sans 1"/>
              <a:cs typeface="Open Sans 1"/>
            </a:endParaRPr>
          </a:p>
          <a:p>
            <a:r>
              <a:rPr lang="en-US" sz="2500" b="1">
                <a:latin typeface="Open Sans 1"/>
                <a:ea typeface="Open Sans 1"/>
                <a:cs typeface="Open Sans 1"/>
              </a:rPr>
              <a:t>Note:  You can search by Requisition or PO. Choose the document type you would like to use. If you choose Requisition, search with the R#. If you choose PO, search with the P#. </a:t>
            </a:r>
          </a:p>
          <a:p>
            <a:endParaRPr lang="en-US" sz="2000" b="1">
              <a:ea typeface="Calibri"/>
              <a:cs typeface="Calibri"/>
            </a:endParaRPr>
          </a:p>
          <a:p>
            <a:endParaRPr lang="en-US" sz="2400">
              <a:ea typeface="Calibri"/>
              <a:cs typeface="Calibri"/>
            </a:endParaRPr>
          </a:p>
          <a:p>
            <a:endParaRPr lang="en-US">
              <a:ea typeface="Calibri"/>
              <a:cs typeface="Calibri"/>
            </a:endParaRPr>
          </a:p>
        </p:txBody>
      </p:sp>
    </p:spTree>
    <p:extLst>
      <p:ext uri="{BB962C8B-B14F-4D97-AF65-F5344CB8AC3E}">
        <p14:creationId xmlns:p14="http://schemas.microsoft.com/office/powerpoint/2010/main" val="719683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2A80FEE6-6FEA-744D-049A-64DD35AC8AB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331DB7B9-FBEB-2E1F-E40E-545D7F37031A}"/>
              </a:ext>
            </a:extLst>
          </p:cNvPr>
          <p:cNvSpPr/>
          <p:nvPr/>
        </p:nvSpPr>
        <p:spPr>
          <a:xfrm>
            <a:off x="0" y="-1"/>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7537BD5A-5D6F-FC65-1975-976AA86132DF}"/>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08CCEE4E-8FBB-4681-28B1-113D606CFEBB}"/>
              </a:ext>
            </a:extLst>
          </p:cNvPr>
          <p:cNvSpPr txBox="1"/>
          <p:nvPr/>
        </p:nvSpPr>
        <p:spPr>
          <a:xfrm>
            <a:off x="1028700" y="775767"/>
            <a:ext cx="14396677" cy="720134"/>
          </a:xfrm>
          <a:prstGeom prst="rect">
            <a:avLst/>
          </a:prstGeom>
        </p:spPr>
        <p:txBody>
          <a:bodyPr lIns="0" tIns="0" rIns="0" bIns="0" rtlCol="0" anchor="t">
            <a:spAutoFit/>
          </a:bodyPr>
          <a:lstStyle/>
          <a:p>
            <a:pPr>
              <a:lnSpc>
                <a:spcPts val="5418"/>
              </a:lnSpc>
            </a:pPr>
            <a:r>
              <a:rPr lang="en-US" sz="5764" b="1">
                <a:solidFill>
                  <a:srgbClr val="FFFFFF"/>
                </a:solidFill>
                <a:latin typeface="Roboto Condensed Bold"/>
                <a:ea typeface="Roboto Condensed Bold"/>
                <a:cs typeface="Roboto Condensed Bold"/>
                <a:sym typeface="Roboto Condensed Bold"/>
              </a:rPr>
              <a:t>Quick Recap-</a:t>
            </a:r>
            <a:r>
              <a:rPr lang="en-US" sz="6000" b="1"/>
              <a:t> FAIINVE</a:t>
            </a:r>
            <a:endParaRPr lang="en-US" sz="5764" b="1">
              <a:solidFill>
                <a:srgbClr val="FFFFFF"/>
              </a:solidFill>
              <a:latin typeface="Roboto Condensed Bold"/>
              <a:ea typeface="Roboto Condensed Bold"/>
              <a:cs typeface="Roboto Condensed Bold"/>
              <a:sym typeface="Roboto Condensed Bold"/>
            </a:endParaRPr>
          </a:p>
        </p:txBody>
      </p:sp>
      <p:sp>
        <p:nvSpPr>
          <p:cNvPr id="5" name="TextBox 4">
            <a:extLst>
              <a:ext uri="{FF2B5EF4-FFF2-40B4-BE49-F238E27FC236}">
                <a16:creationId xmlns:a16="http://schemas.microsoft.com/office/drawing/2014/main" id="{20EC4538-D491-8E4C-4CDB-CC451BB9C1C1}"/>
              </a:ext>
            </a:extLst>
          </p:cNvPr>
          <p:cNvSpPr txBox="1"/>
          <p:nvPr/>
        </p:nvSpPr>
        <p:spPr>
          <a:xfrm>
            <a:off x="685800" y="2533003"/>
            <a:ext cx="15544800" cy="5663089"/>
          </a:xfrm>
          <a:prstGeom prst="rect">
            <a:avLst/>
          </a:prstGeom>
          <a:noFill/>
        </p:spPr>
        <p:txBody>
          <a:bodyPr wrap="square" rtlCol="0">
            <a:spAutoFit/>
          </a:bodyPr>
          <a:lstStyle/>
          <a:p>
            <a:endParaRPr lang="en-US" sz="2000" b="1"/>
          </a:p>
          <a:p>
            <a:r>
              <a:rPr lang="en-US" sz="2500" b="1"/>
              <a:t>Review the Invoice</a:t>
            </a:r>
          </a:p>
          <a:p>
            <a:r>
              <a:rPr lang="en-US" sz="2500"/>
              <a:t>Open </a:t>
            </a:r>
            <a:r>
              <a:rPr lang="en-US" sz="2500" b="1"/>
              <a:t>FAIINVE – Invoice Query</a:t>
            </a:r>
            <a:endParaRPr lang="en-US" sz="2500"/>
          </a:p>
          <a:p>
            <a:r>
              <a:rPr lang="en-US" sz="2500"/>
              <a:t>Enter the invoice number (I#) from </a:t>
            </a:r>
            <a:r>
              <a:rPr lang="en-US" sz="2500" b="1"/>
              <a:t>FOIDOCH</a:t>
            </a:r>
            <a:r>
              <a:rPr lang="en-US" sz="2500"/>
              <a:t> and click Go</a:t>
            </a:r>
          </a:p>
          <a:p>
            <a:endParaRPr lang="en-US" sz="2500"/>
          </a:p>
          <a:p>
            <a:r>
              <a:rPr lang="en-US" sz="2500" b="1"/>
              <a:t>FAIINVE</a:t>
            </a:r>
            <a:r>
              <a:rPr lang="en-US" sz="2500"/>
              <a:t> allows you to view:</a:t>
            </a:r>
          </a:p>
          <a:p>
            <a:r>
              <a:rPr lang="en-US" sz="2500"/>
              <a:t>	Invoice amount</a:t>
            </a:r>
          </a:p>
          <a:p>
            <a:r>
              <a:rPr lang="en-US" sz="2500"/>
              <a:t>	Vendor information</a:t>
            </a:r>
          </a:p>
          <a:p>
            <a:r>
              <a:rPr lang="en-US" sz="2500"/>
              <a:t>	Invoice status</a:t>
            </a:r>
          </a:p>
          <a:p>
            <a:r>
              <a:rPr lang="en-US" sz="2500"/>
              <a:t>	Associated PO number</a:t>
            </a:r>
          </a:p>
          <a:p>
            <a:r>
              <a:rPr lang="en-US" sz="2500"/>
              <a:t>	Payment information if issued</a:t>
            </a:r>
          </a:p>
          <a:p>
            <a:endParaRPr lang="en-US" sz="2500"/>
          </a:p>
          <a:p>
            <a:r>
              <a:rPr lang="en-US" sz="2500" b="1"/>
              <a:t>This confirms the invoice has been entered into Banner.</a:t>
            </a:r>
          </a:p>
          <a:p>
            <a:endParaRPr lang="en-US" sz="2400"/>
          </a:p>
          <a:p>
            <a:endParaRPr lang="en-US"/>
          </a:p>
        </p:txBody>
      </p:sp>
    </p:spTree>
    <p:extLst>
      <p:ext uri="{BB962C8B-B14F-4D97-AF65-F5344CB8AC3E}">
        <p14:creationId xmlns:p14="http://schemas.microsoft.com/office/powerpoint/2010/main" val="1181105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5F135EAB-DD55-1D54-2F22-A84C7E563DC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7882C344-FF41-506C-1BC4-AA644E901DF6}"/>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41245232-3D43-55F8-764E-7351A7A40452}"/>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3A987131-34D0-BF53-B7C5-6A9D17DD4725}"/>
              </a:ext>
            </a:extLst>
          </p:cNvPr>
          <p:cNvSpPr txBox="1"/>
          <p:nvPr/>
        </p:nvSpPr>
        <p:spPr>
          <a:xfrm>
            <a:off x="1028700" y="775767"/>
            <a:ext cx="14396677" cy="720134"/>
          </a:xfrm>
          <a:prstGeom prst="rect">
            <a:avLst/>
          </a:prstGeom>
        </p:spPr>
        <p:txBody>
          <a:bodyPr lIns="0" tIns="0" rIns="0" bIns="0" rtlCol="0" anchor="t">
            <a:spAutoFit/>
          </a:bodyPr>
          <a:lstStyle/>
          <a:p>
            <a:pPr>
              <a:lnSpc>
                <a:spcPts val="5418"/>
              </a:lnSpc>
            </a:pPr>
            <a:r>
              <a:rPr lang="en-US" sz="5764" b="1">
                <a:solidFill>
                  <a:srgbClr val="FFFFFF"/>
                </a:solidFill>
                <a:latin typeface="Roboto Condensed Bold"/>
                <a:ea typeface="Roboto Condensed Bold"/>
                <a:cs typeface="Roboto Condensed Bold"/>
                <a:sym typeface="Roboto Condensed Bold"/>
              </a:rPr>
              <a:t>Quick Recap-</a:t>
            </a:r>
            <a:r>
              <a:rPr lang="en-US" sz="6000" b="1"/>
              <a:t> FGIENCD</a:t>
            </a:r>
            <a:endParaRPr lang="en-US" sz="5764" b="1">
              <a:solidFill>
                <a:srgbClr val="FFFFFF"/>
              </a:solidFill>
              <a:latin typeface="Roboto Condensed Bold"/>
              <a:ea typeface="Roboto Condensed Bold"/>
              <a:cs typeface="Roboto Condensed Bold"/>
              <a:sym typeface="Roboto Condensed Bold"/>
            </a:endParaRPr>
          </a:p>
        </p:txBody>
      </p:sp>
      <p:sp>
        <p:nvSpPr>
          <p:cNvPr id="7" name="TextBox 6">
            <a:extLst>
              <a:ext uri="{FF2B5EF4-FFF2-40B4-BE49-F238E27FC236}">
                <a16:creationId xmlns:a16="http://schemas.microsoft.com/office/drawing/2014/main" id="{BB0012FE-8F54-277D-03F5-0BAE3515CBD6}"/>
              </a:ext>
            </a:extLst>
          </p:cNvPr>
          <p:cNvSpPr txBox="1"/>
          <p:nvPr/>
        </p:nvSpPr>
        <p:spPr>
          <a:xfrm>
            <a:off x="759362" y="2631249"/>
            <a:ext cx="15011400" cy="4601260"/>
          </a:xfrm>
          <a:prstGeom prst="rect">
            <a:avLst/>
          </a:prstGeom>
          <a:noFill/>
        </p:spPr>
        <p:txBody>
          <a:bodyPr wrap="square">
            <a:spAutoFit/>
          </a:bodyPr>
          <a:lstStyle/>
          <a:p>
            <a:r>
              <a:rPr lang="en-US" sz="2500" b="1"/>
              <a:t>Check PO Activity</a:t>
            </a:r>
          </a:p>
          <a:p>
            <a:r>
              <a:rPr lang="en-US" sz="2500"/>
              <a:t>Open </a:t>
            </a:r>
            <a:r>
              <a:rPr lang="en-US" sz="2500" b="1"/>
              <a:t>FGIENCD – Detail Encumbrance Activity</a:t>
            </a:r>
            <a:endParaRPr lang="en-US" sz="2500"/>
          </a:p>
          <a:p>
            <a:r>
              <a:rPr lang="en-US" sz="2500"/>
              <a:t>Enter the PO number and click Go</a:t>
            </a:r>
          </a:p>
          <a:p>
            <a:endParaRPr lang="en-US" sz="2500"/>
          </a:p>
          <a:p>
            <a:r>
              <a:rPr lang="en-US" sz="2500" b="1"/>
              <a:t>FGIENCD </a:t>
            </a:r>
            <a:r>
              <a:rPr lang="en-US" sz="2500"/>
              <a:t>shows:</a:t>
            </a:r>
          </a:p>
          <a:p>
            <a:r>
              <a:rPr lang="en-US" sz="2500" b="1"/>
              <a:t>	</a:t>
            </a:r>
            <a:r>
              <a:rPr lang="en-US" sz="2500"/>
              <a:t>All invoice transactions</a:t>
            </a:r>
          </a:p>
          <a:p>
            <a:r>
              <a:rPr lang="en-US" sz="2500"/>
              <a:t>	Amounts paid</a:t>
            </a:r>
          </a:p>
          <a:p>
            <a:r>
              <a:rPr lang="en-US" sz="2500"/>
              <a:t>	Remaining PO balance</a:t>
            </a:r>
          </a:p>
          <a:p>
            <a:endParaRPr lang="en-US" sz="2500"/>
          </a:p>
          <a:p>
            <a:r>
              <a:rPr lang="en-US" sz="2500" b="1"/>
              <a:t>If the balance is $0, the PO has been fully paid</a:t>
            </a:r>
            <a:r>
              <a:rPr lang="en-US" sz="2500"/>
              <a:t>.</a:t>
            </a:r>
          </a:p>
          <a:p>
            <a:endParaRPr lang="en-US" sz="2500"/>
          </a:p>
          <a:p>
            <a:endParaRPr lang="en-US"/>
          </a:p>
        </p:txBody>
      </p:sp>
    </p:spTree>
    <p:extLst>
      <p:ext uri="{BB962C8B-B14F-4D97-AF65-F5344CB8AC3E}">
        <p14:creationId xmlns:p14="http://schemas.microsoft.com/office/powerpoint/2010/main" val="41604961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2DE58435-5C18-89C7-B8F8-4027EC91EB4F}"/>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CA52C1F-20B0-11E1-35C8-F359D0CB8583}"/>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45063F78-4170-1D0D-CCB3-729BDF7D73C3}"/>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765E1FEE-C380-5E19-9B3A-EEC5C4D7AB4C}"/>
              </a:ext>
            </a:extLst>
          </p:cNvPr>
          <p:cNvSpPr txBox="1"/>
          <p:nvPr/>
        </p:nvSpPr>
        <p:spPr>
          <a:xfrm>
            <a:off x="1028700" y="775767"/>
            <a:ext cx="14396677" cy="704167"/>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Quick Recap-Summary</a:t>
            </a:r>
          </a:p>
        </p:txBody>
      </p:sp>
      <p:sp>
        <p:nvSpPr>
          <p:cNvPr id="5" name="TextBox 4">
            <a:extLst>
              <a:ext uri="{FF2B5EF4-FFF2-40B4-BE49-F238E27FC236}">
                <a16:creationId xmlns:a16="http://schemas.microsoft.com/office/drawing/2014/main" id="{FBE899C0-9155-0BA5-F888-84C38310A821}"/>
              </a:ext>
            </a:extLst>
          </p:cNvPr>
          <p:cNvSpPr txBox="1"/>
          <p:nvPr/>
        </p:nvSpPr>
        <p:spPr>
          <a:xfrm>
            <a:off x="838200" y="2255702"/>
            <a:ext cx="15392400" cy="5724644"/>
          </a:xfrm>
          <a:prstGeom prst="rect">
            <a:avLst/>
          </a:prstGeom>
          <a:noFill/>
        </p:spPr>
        <p:txBody>
          <a:bodyPr wrap="square" rtlCol="0">
            <a:spAutoFit/>
          </a:bodyPr>
          <a:lstStyle/>
          <a:p>
            <a:endParaRPr lang="en-US" sz="2400"/>
          </a:p>
          <a:p>
            <a:endParaRPr lang="en-US" sz="2400"/>
          </a:p>
          <a:p>
            <a:r>
              <a:rPr lang="en-US" sz="2500"/>
              <a:t>When checking payments:</a:t>
            </a:r>
          </a:p>
          <a:p>
            <a:r>
              <a:rPr lang="en-US" sz="2500" b="1">
                <a:solidFill>
                  <a:srgbClr val="145F1F"/>
                </a:solidFill>
              </a:rPr>
              <a:t>FOIDOCH</a:t>
            </a:r>
            <a:r>
              <a:rPr lang="en-US" sz="2500">
                <a:solidFill>
                  <a:srgbClr val="145F1F"/>
                </a:solidFill>
              </a:rPr>
              <a:t> </a:t>
            </a:r>
            <a:r>
              <a:rPr lang="en-US" sz="2500"/>
              <a:t>→ shows the document chain (PO → invoice → payment)</a:t>
            </a:r>
          </a:p>
          <a:p>
            <a:r>
              <a:rPr lang="en-US" sz="2500" b="1">
                <a:solidFill>
                  <a:srgbClr val="145F1F"/>
                </a:solidFill>
              </a:rPr>
              <a:t>FAIINVE</a:t>
            </a:r>
            <a:r>
              <a:rPr lang="en-US" sz="2500"/>
              <a:t> → shows invoice details and status</a:t>
            </a:r>
          </a:p>
          <a:p>
            <a:r>
              <a:rPr lang="en-US" sz="2500" b="1">
                <a:solidFill>
                  <a:srgbClr val="145F1F"/>
                </a:solidFill>
              </a:rPr>
              <a:t>FGIENCD</a:t>
            </a:r>
            <a:r>
              <a:rPr lang="en-US" sz="2500"/>
              <a:t> → shows invoice activity and remaining balance</a:t>
            </a:r>
          </a:p>
          <a:p>
            <a:endParaRPr lang="en-US" sz="2500"/>
          </a:p>
          <a:p>
            <a:r>
              <a:rPr lang="en-US" sz="2500"/>
              <a:t>Together these screens help you confirm:</a:t>
            </a:r>
          </a:p>
          <a:p>
            <a:r>
              <a:rPr lang="en-US" sz="2500"/>
              <a:t>	If an invoice was processed</a:t>
            </a:r>
          </a:p>
          <a:p>
            <a:r>
              <a:rPr lang="en-US" sz="2500"/>
              <a:t>	If a vendor was paid</a:t>
            </a:r>
          </a:p>
          <a:p>
            <a:r>
              <a:rPr lang="en-US" sz="2500"/>
              <a:t>	If there is money remaining on the PO</a:t>
            </a:r>
          </a:p>
          <a:p>
            <a:endParaRPr lang="en-US" sz="2500" b="1"/>
          </a:p>
          <a:p>
            <a:r>
              <a:rPr lang="en-US" sz="2500" b="1"/>
              <a:t>FOIDOCH</a:t>
            </a:r>
            <a:r>
              <a:rPr lang="en-US" sz="2500"/>
              <a:t> shows you the story of the transaction,</a:t>
            </a:r>
            <a:r>
              <a:rPr lang="en-US" sz="2500" b="1"/>
              <a:t> FAIINVE </a:t>
            </a:r>
            <a:r>
              <a:rPr lang="en-US" sz="2500"/>
              <a:t>shows the invoice details,  and </a:t>
            </a:r>
            <a:r>
              <a:rPr lang="en-US" sz="2500" b="1"/>
              <a:t>FGIENCD</a:t>
            </a:r>
            <a:r>
              <a:rPr lang="en-US" sz="2500"/>
              <a:t> shows you the financial activity</a:t>
            </a:r>
          </a:p>
          <a:p>
            <a:endParaRPr lang="en-US"/>
          </a:p>
        </p:txBody>
      </p:sp>
    </p:spTree>
    <p:extLst>
      <p:ext uri="{BB962C8B-B14F-4D97-AF65-F5344CB8AC3E}">
        <p14:creationId xmlns:p14="http://schemas.microsoft.com/office/powerpoint/2010/main" val="3772534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5E4DC-6841-03B4-6EB9-244066586316}"/>
            </a:ext>
          </a:extLst>
        </p:cNvPr>
        <p:cNvGrpSpPr/>
        <p:nvPr/>
      </p:nvGrpSpPr>
      <p:grpSpPr>
        <a:xfrm>
          <a:off x="0" y="0"/>
          <a:ext cx="0" cy="0"/>
          <a:chOff x="0" y="0"/>
          <a:chExt cx="0" cy="0"/>
        </a:xfrm>
      </p:grpSpPr>
      <p:grpSp>
        <p:nvGrpSpPr>
          <p:cNvPr id="6" name="Group 6">
            <a:extLst>
              <a:ext uri="{FF2B5EF4-FFF2-40B4-BE49-F238E27FC236}">
                <a16:creationId xmlns:a16="http://schemas.microsoft.com/office/drawing/2014/main" id="{15929B67-58D9-707C-5BC9-412CD19C3A99}"/>
              </a:ext>
            </a:extLst>
          </p:cNvPr>
          <p:cNvGrpSpPr/>
          <p:nvPr/>
        </p:nvGrpSpPr>
        <p:grpSpPr>
          <a:xfrm>
            <a:off x="7463461" y="6844505"/>
            <a:ext cx="3013874" cy="3145063"/>
            <a:chOff x="0" y="0"/>
            <a:chExt cx="886490" cy="625369"/>
          </a:xfrm>
        </p:grpSpPr>
        <p:sp>
          <p:nvSpPr>
            <p:cNvPr id="7" name="Freeform 7">
              <a:extLst>
                <a:ext uri="{FF2B5EF4-FFF2-40B4-BE49-F238E27FC236}">
                  <a16:creationId xmlns:a16="http://schemas.microsoft.com/office/drawing/2014/main" id="{FDCB73A8-B6CE-031B-F6CE-85691DFDF9B5}"/>
                </a:ext>
              </a:extLst>
            </p:cNvPr>
            <p:cNvSpPr/>
            <p:nvPr/>
          </p:nvSpPr>
          <p:spPr>
            <a:xfrm>
              <a:off x="0" y="0"/>
              <a:ext cx="886490" cy="625369"/>
            </a:xfrm>
            <a:custGeom>
              <a:avLst/>
              <a:gdLst/>
              <a:ahLst/>
              <a:cxnLst/>
              <a:rect l="l" t="t" r="r" b="b"/>
              <a:pathLst>
                <a:path w="886490" h="625369">
                  <a:moveTo>
                    <a:pt x="79632" y="0"/>
                  </a:moveTo>
                  <a:lnTo>
                    <a:pt x="806858" y="0"/>
                  </a:lnTo>
                  <a:cubicBezTo>
                    <a:pt x="827978" y="0"/>
                    <a:pt x="848232" y="8390"/>
                    <a:pt x="863166" y="23324"/>
                  </a:cubicBezTo>
                  <a:cubicBezTo>
                    <a:pt x="878100" y="38257"/>
                    <a:pt x="886490" y="58512"/>
                    <a:pt x="886490" y="79632"/>
                  </a:cubicBezTo>
                  <a:lnTo>
                    <a:pt x="886490" y="545738"/>
                  </a:lnTo>
                  <a:cubicBezTo>
                    <a:pt x="886490" y="589717"/>
                    <a:pt x="850837" y="625369"/>
                    <a:pt x="806858" y="625369"/>
                  </a:cubicBezTo>
                  <a:lnTo>
                    <a:pt x="79632" y="625369"/>
                  </a:lnTo>
                  <a:cubicBezTo>
                    <a:pt x="58512" y="625369"/>
                    <a:pt x="38257" y="616979"/>
                    <a:pt x="23324" y="602046"/>
                  </a:cubicBezTo>
                  <a:cubicBezTo>
                    <a:pt x="8390" y="587112"/>
                    <a:pt x="0" y="566857"/>
                    <a:pt x="0" y="545738"/>
                  </a:cubicBezTo>
                  <a:lnTo>
                    <a:pt x="0" y="79632"/>
                  </a:lnTo>
                  <a:cubicBezTo>
                    <a:pt x="0" y="58512"/>
                    <a:pt x="8390" y="38257"/>
                    <a:pt x="23324" y="23324"/>
                  </a:cubicBezTo>
                  <a:cubicBezTo>
                    <a:pt x="38257" y="8390"/>
                    <a:pt x="58512" y="0"/>
                    <a:pt x="79632" y="0"/>
                  </a:cubicBezTo>
                  <a:close/>
                </a:path>
              </a:pathLst>
            </a:custGeom>
            <a:solidFill>
              <a:srgbClr val="EBEBEB"/>
            </a:solidFill>
            <a:ln w="38100" cap="rnd">
              <a:solidFill>
                <a:srgbClr val="000000"/>
              </a:solidFill>
              <a:prstDash val="solid"/>
              <a:round/>
            </a:ln>
          </p:spPr>
          <p:txBody>
            <a:bodyPr/>
            <a:lstStyle/>
            <a:p>
              <a:endParaRPr lang="en-US"/>
            </a:p>
          </p:txBody>
        </p:sp>
        <p:sp>
          <p:nvSpPr>
            <p:cNvPr id="8" name="TextBox 8">
              <a:extLst>
                <a:ext uri="{FF2B5EF4-FFF2-40B4-BE49-F238E27FC236}">
                  <a16:creationId xmlns:a16="http://schemas.microsoft.com/office/drawing/2014/main" id="{C38CE517-018F-5793-50BA-2CC607BB8873}"/>
                </a:ext>
              </a:extLst>
            </p:cNvPr>
            <p:cNvSpPr txBox="1"/>
            <p:nvPr/>
          </p:nvSpPr>
          <p:spPr>
            <a:xfrm>
              <a:off x="0" y="-76200"/>
              <a:ext cx="886490" cy="701569"/>
            </a:xfrm>
            <a:prstGeom prst="rect">
              <a:avLst/>
            </a:prstGeom>
          </p:spPr>
          <p:txBody>
            <a:bodyPr lIns="51955" tIns="51955" rIns="51955" bIns="51955" rtlCol="0" anchor="ctr"/>
            <a:lstStyle/>
            <a:p>
              <a:pPr algn="ctr">
                <a:lnSpc>
                  <a:spcPts val="3033"/>
                </a:lnSpc>
              </a:pPr>
              <a:endParaRPr/>
            </a:p>
          </p:txBody>
        </p:sp>
      </p:grpSp>
      <p:grpSp>
        <p:nvGrpSpPr>
          <p:cNvPr id="9" name="Group 9">
            <a:extLst>
              <a:ext uri="{FF2B5EF4-FFF2-40B4-BE49-F238E27FC236}">
                <a16:creationId xmlns:a16="http://schemas.microsoft.com/office/drawing/2014/main" id="{3CACFC0D-55F8-2382-F22E-C3458E5F89EB}"/>
              </a:ext>
            </a:extLst>
          </p:cNvPr>
          <p:cNvGrpSpPr/>
          <p:nvPr/>
        </p:nvGrpSpPr>
        <p:grpSpPr>
          <a:xfrm>
            <a:off x="10856725" y="6844505"/>
            <a:ext cx="3013874" cy="3145063"/>
            <a:chOff x="0" y="0"/>
            <a:chExt cx="886490" cy="625369"/>
          </a:xfrm>
        </p:grpSpPr>
        <p:sp>
          <p:nvSpPr>
            <p:cNvPr id="10" name="Freeform 10">
              <a:extLst>
                <a:ext uri="{FF2B5EF4-FFF2-40B4-BE49-F238E27FC236}">
                  <a16:creationId xmlns:a16="http://schemas.microsoft.com/office/drawing/2014/main" id="{72369202-8A01-ED3C-E649-F46605B128CC}"/>
                </a:ext>
              </a:extLst>
            </p:cNvPr>
            <p:cNvSpPr/>
            <p:nvPr/>
          </p:nvSpPr>
          <p:spPr>
            <a:xfrm>
              <a:off x="0" y="0"/>
              <a:ext cx="886490" cy="625369"/>
            </a:xfrm>
            <a:custGeom>
              <a:avLst/>
              <a:gdLst/>
              <a:ahLst/>
              <a:cxnLst/>
              <a:rect l="l" t="t" r="r" b="b"/>
              <a:pathLst>
                <a:path w="886490" h="625369">
                  <a:moveTo>
                    <a:pt x="79632" y="0"/>
                  </a:moveTo>
                  <a:lnTo>
                    <a:pt x="806858" y="0"/>
                  </a:lnTo>
                  <a:cubicBezTo>
                    <a:pt x="827978" y="0"/>
                    <a:pt x="848232" y="8390"/>
                    <a:pt x="863166" y="23324"/>
                  </a:cubicBezTo>
                  <a:cubicBezTo>
                    <a:pt x="878100" y="38257"/>
                    <a:pt x="886490" y="58512"/>
                    <a:pt x="886490" y="79632"/>
                  </a:cubicBezTo>
                  <a:lnTo>
                    <a:pt x="886490" y="545738"/>
                  </a:lnTo>
                  <a:cubicBezTo>
                    <a:pt x="886490" y="589717"/>
                    <a:pt x="850837" y="625369"/>
                    <a:pt x="806858" y="625369"/>
                  </a:cubicBezTo>
                  <a:lnTo>
                    <a:pt x="79632" y="625369"/>
                  </a:lnTo>
                  <a:cubicBezTo>
                    <a:pt x="58512" y="625369"/>
                    <a:pt x="38257" y="616979"/>
                    <a:pt x="23324" y="602046"/>
                  </a:cubicBezTo>
                  <a:cubicBezTo>
                    <a:pt x="8390" y="587112"/>
                    <a:pt x="0" y="566857"/>
                    <a:pt x="0" y="545738"/>
                  </a:cubicBezTo>
                  <a:lnTo>
                    <a:pt x="0" y="79632"/>
                  </a:lnTo>
                  <a:cubicBezTo>
                    <a:pt x="0" y="58512"/>
                    <a:pt x="8390" y="38257"/>
                    <a:pt x="23324" y="23324"/>
                  </a:cubicBezTo>
                  <a:cubicBezTo>
                    <a:pt x="38257" y="8390"/>
                    <a:pt x="58512" y="0"/>
                    <a:pt x="79632" y="0"/>
                  </a:cubicBezTo>
                  <a:close/>
                </a:path>
              </a:pathLst>
            </a:custGeom>
            <a:solidFill>
              <a:srgbClr val="EBEBEB"/>
            </a:solidFill>
            <a:ln w="38100" cap="rnd">
              <a:solidFill>
                <a:srgbClr val="000000"/>
              </a:solidFill>
              <a:prstDash val="solid"/>
              <a:round/>
            </a:ln>
          </p:spPr>
          <p:txBody>
            <a:bodyPr/>
            <a:lstStyle/>
            <a:p>
              <a:endParaRPr lang="en-US"/>
            </a:p>
          </p:txBody>
        </p:sp>
        <p:sp>
          <p:nvSpPr>
            <p:cNvPr id="11" name="TextBox 11">
              <a:extLst>
                <a:ext uri="{FF2B5EF4-FFF2-40B4-BE49-F238E27FC236}">
                  <a16:creationId xmlns:a16="http://schemas.microsoft.com/office/drawing/2014/main" id="{0A9F7B4D-2236-C49B-6215-96ADA66E2C48}"/>
                </a:ext>
              </a:extLst>
            </p:cNvPr>
            <p:cNvSpPr txBox="1"/>
            <p:nvPr/>
          </p:nvSpPr>
          <p:spPr>
            <a:xfrm>
              <a:off x="0" y="-76200"/>
              <a:ext cx="886490" cy="701569"/>
            </a:xfrm>
            <a:prstGeom prst="rect">
              <a:avLst/>
            </a:prstGeom>
          </p:spPr>
          <p:txBody>
            <a:bodyPr lIns="51955" tIns="51955" rIns="51955" bIns="51955" rtlCol="0" anchor="ctr"/>
            <a:lstStyle/>
            <a:p>
              <a:pPr algn="ctr">
                <a:lnSpc>
                  <a:spcPts val="3033"/>
                </a:lnSpc>
              </a:pPr>
              <a:endParaRPr/>
            </a:p>
          </p:txBody>
        </p:sp>
      </p:grpSp>
      <p:grpSp>
        <p:nvGrpSpPr>
          <p:cNvPr id="12" name="Group 12">
            <a:extLst>
              <a:ext uri="{FF2B5EF4-FFF2-40B4-BE49-F238E27FC236}">
                <a16:creationId xmlns:a16="http://schemas.microsoft.com/office/drawing/2014/main" id="{061DDFC9-1EED-C635-D5EE-03F2A33C3F87}"/>
              </a:ext>
            </a:extLst>
          </p:cNvPr>
          <p:cNvGrpSpPr/>
          <p:nvPr/>
        </p:nvGrpSpPr>
        <p:grpSpPr>
          <a:xfrm>
            <a:off x="676931" y="6844505"/>
            <a:ext cx="3013874" cy="3145063"/>
            <a:chOff x="0" y="0"/>
            <a:chExt cx="886490" cy="625369"/>
          </a:xfrm>
        </p:grpSpPr>
        <p:sp>
          <p:nvSpPr>
            <p:cNvPr id="13" name="Freeform 13">
              <a:extLst>
                <a:ext uri="{FF2B5EF4-FFF2-40B4-BE49-F238E27FC236}">
                  <a16:creationId xmlns:a16="http://schemas.microsoft.com/office/drawing/2014/main" id="{04BAC603-0296-9C54-1D3B-CC356152C633}"/>
                </a:ext>
              </a:extLst>
            </p:cNvPr>
            <p:cNvSpPr/>
            <p:nvPr/>
          </p:nvSpPr>
          <p:spPr>
            <a:xfrm>
              <a:off x="0" y="0"/>
              <a:ext cx="886490" cy="625369"/>
            </a:xfrm>
            <a:custGeom>
              <a:avLst/>
              <a:gdLst/>
              <a:ahLst/>
              <a:cxnLst/>
              <a:rect l="l" t="t" r="r" b="b"/>
              <a:pathLst>
                <a:path w="886490" h="625369">
                  <a:moveTo>
                    <a:pt x="79632" y="0"/>
                  </a:moveTo>
                  <a:lnTo>
                    <a:pt x="806858" y="0"/>
                  </a:lnTo>
                  <a:cubicBezTo>
                    <a:pt x="827978" y="0"/>
                    <a:pt x="848232" y="8390"/>
                    <a:pt x="863166" y="23324"/>
                  </a:cubicBezTo>
                  <a:cubicBezTo>
                    <a:pt x="878100" y="38257"/>
                    <a:pt x="886490" y="58512"/>
                    <a:pt x="886490" y="79632"/>
                  </a:cubicBezTo>
                  <a:lnTo>
                    <a:pt x="886490" y="545738"/>
                  </a:lnTo>
                  <a:cubicBezTo>
                    <a:pt x="886490" y="589717"/>
                    <a:pt x="850837" y="625369"/>
                    <a:pt x="806858" y="625369"/>
                  </a:cubicBezTo>
                  <a:lnTo>
                    <a:pt x="79632" y="625369"/>
                  </a:lnTo>
                  <a:cubicBezTo>
                    <a:pt x="58512" y="625369"/>
                    <a:pt x="38257" y="616979"/>
                    <a:pt x="23324" y="602046"/>
                  </a:cubicBezTo>
                  <a:cubicBezTo>
                    <a:pt x="8390" y="587112"/>
                    <a:pt x="0" y="566857"/>
                    <a:pt x="0" y="545738"/>
                  </a:cubicBezTo>
                  <a:lnTo>
                    <a:pt x="0" y="79632"/>
                  </a:lnTo>
                  <a:cubicBezTo>
                    <a:pt x="0" y="58512"/>
                    <a:pt x="8390" y="38257"/>
                    <a:pt x="23324" y="23324"/>
                  </a:cubicBezTo>
                  <a:cubicBezTo>
                    <a:pt x="38257" y="8390"/>
                    <a:pt x="58512" y="0"/>
                    <a:pt x="79632" y="0"/>
                  </a:cubicBezTo>
                  <a:close/>
                </a:path>
              </a:pathLst>
            </a:custGeom>
            <a:solidFill>
              <a:srgbClr val="EBEBEB"/>
            </a:solidFill>
            <a:ln w="38100" cap="rnd">
              <a:solidFill>
                <a:srgbClr val="000000"/>
              </a:solidFill>
              <a:prstDash val="solid"/>
              <a:round/>
            </a:ln>
          </p:spPr>
          <p:txBody>
            <a:bodyPr/>
            <a:lstStyle/>
            <a:p>
              <a:endParaRPr lang="en-US"/>
            </a:p>
          </p:txBody>
        </p:sp>
        <p:sp>
          <p:nvSpPr>
            <p:cNvPr id="14" name="TextBox 14">
              <a:extLst>
                <a:ext uri="{FF2B5EF4-FFF2-40B4-BE49-F238E27FC236}">
                  <a16:creationId xmlns:a16="http://schemas.microsoft.com/office/drawing/2014/main" id="{FFE48733-8F91-338A-C96E-A270D65997B6}"/>
                </a:ext>
              </a:extLst>
            </p:cNvPr>
            <p:cNvSpPr txBox="1"/>
            <p:nvPr/>
          </p:nvSpPr>
          <p:spPr>
            <a:xfrm>
              <a:off x="0" y="-76200"/>
              <a:ext cx="886490" cy="701569"/>
            </a:xfrm>
            <a:prstGeom prst="rect">
              <a:avLst/>
            </a:prstGeom>
          </p:spPr>
          <p:txBody>
            <a:bodyPr lIns="51955" tIns="51955" rIns="51955" bIns="51955" rtlCol="0" anchor="ctr"/>
            <a:lstStyle/>
            <a:p>
              <a:pPr algn="ctr">
                <a:lnSpc>
                  <a:spcPts val="3033"/>
                </a:lnSpc>
              </a:pPr>
              <a:endParaRPr/>
            </a:p>
          </p:txBody>
        </p:sp>
      </p:grpSp>
      <p:grpSp>
        <p:nvGrpSpPr>
          <p:cNvPr id="15" name="Group 15">
            <a:extLst>
              <a:ext uri="{FF2B5EF4-FFF2-40B4-BE49-F238E27FC236}">
                <a16:creationId xmlns:a16="http://schemas.microsoft.com/office/drawing/2014/main" id="{0156339C-72BE-C8ED-95BC-DEB79E4431B0}"/>
              </a:ext>
            </a:extLst>
          </p:cNvPr>
          <p:cNvGrpSpPr/>
          <p:nvPr/>
        </p:nvGrpSpPr>
        <p:grpSpPr>
          <a:xfrm>
            <a:off x="4070196" y="6844505"/>
            <a:ext cx="3013874" cy="3145063"/>
            <a:chOff x="0" y="0"/>
            <a:chExt cx="886490" cy="625369"/>
          </a:xfrm>
        </p:grpSpPr>
        <p:sp>
          <p:nvSpPr>
            <p:cNvPr id="16" name="Freeform 16">
              <a:extLst>
                <a:ext uri="{FF2B5EF4-FFF2-40B4-BE49-F238E27FC236}">
                  <a16:creationId xmlns:a16="http://schemas.microsoft.com/office/drawing/2014/main" id="{25E9A10B-96AB-22A3-060C-D4CC5C0081FC}"/>
                </a:ext>
              </a:extLst>
            </p:cNvPr>
            <p:cNvSpPr/>
            <p:nvPr/>
          </p:nvSpPr>
          <p:spPr>
            <a:xfrm>
              <a:off x="0" y="0"/>
              <a:ext cx="886490" cy="625369"/>
            </a:xfrm>
            <a:custGeom>
              <a:avLst/>
              <a:gdLst/>
              <a:ahLst/>
              <a:cxnLst/>
              <a:rect l="l" t="t" r="r" b="b"/>
              <a:pathLst>
                <a:path w="886490" h="625369">
                  <a:moveTo>
                    <a:pt x="79632" y="0"/>
                  </a:moveTo>
                  <a:lnTo>
                    <a:pt x="806858" y="0"/>
                  </a:lnTo>
                  <a:cubicBezTo>
                    <a:pt x="827978" y="0"/>
                    <a:pt x="848232" y="8390"/>
                    <a:pt x="863166" y="23324"/>
                  </a:cubicBezTo>
                  <a:cubicBezTo>
                    <a:pt x="878100" y="38257"/>
                    <a:pt x="886490" y="58512"/>
                    <a:pt x="886490" y="79632"/>
                  </a:cubicBezTo>
                  <a:lnTo>
                    <a:pt x="886490" y="545738"/>
                  </a:lnTo>
                  <a:cubicBezTo>
                    <a:pt x="886490" y="589717"/>
                    <a:pt x="850837" y="625369"/>
                    <a:pt x="806858" y="625369"/>
                  </a:cubicBezTo>
                  <a:lnTo>
                    <a:pt x="79632" y="625369"/>
                  </a:lnTo>
                  <a:cubicBezTo>
                    <a:pt x="58512" y="625369"/>
                    <a:pt x="38257" y="616979"/>
                    <a:pt x="23324" y="602046"/>
                  </a:cubicBezTo>
                  <a:cubicBezTo>
                    <a:pt x="8390" y="587112"/>
                    <a:pt x="0" y="566857"/>
                    <a:pt x="0" y="545738"/>
                  </a:cubicBezTo>
                  <a:lnTo>
                    <a:pt x="0" y="79632"/>
                  </a:lnTo>
                  <a:cubicBezTo>
                    <a:pt x="0" y="58512"/>
                    <a:pt x="8390" y="38257"/>
                    <a:pt x="23324" y="23324"/>
                  </a:cubicBezTo>
                  <a:cubicBezTo>
                    <a:pt x="38257" y="8390"/>
                    <a:pt x="58512" y="0"/>
                    <a:pt x="79632" y="0"/>
                  </a:cubicBezTo>
                  <a:close/>
                </a:path>
              </a:pathLst>
            </a:custGeom>
            <a:solidFill>
              <a:srgbClr val="EBEBEB"/>
            </a:solidFill>
            <a:ln w="38100" cap="rnd">
              <a:solidFill>
                <a:srgbClr val="000000"/>
              </a:solidFill>
              <a:prstDash val="solid"/>
              <a:round/>
            </a:ln>
          </p:spPr>
          <p:txBody>
            <a:bodyPr/>
            <a:lstStyle/>
            <a:p>
              <a:endParaRPr lang="en-US"/>
            </a:p>
          </p:txBody>
        </p:sp>
        <p:sp>
          <p:nvSpPr>
            <p:cNvPr id="17" name="TextBox 17">
              <a:extLst>
                <a:ext uri="{FF2B5EF4-FFF2-40B4-BE49-F238E27FC236}">
                  <a16:creationId xmlns:a16="http://schemas.microsoft.com/office/drawing/2014/main" id="{A9064486-81A8-BDAA-1AA6-9BFFF479D4A0}"/>
                </a:ext>
              </a:extLst>
            </p:cNvPr>
            <p:cNvSpPr txBox="1"/>
            <p:nvPr/>
          </p:nvSpPr>
          <p:spPr>
            <a:xfrm>
              <a:off x="0" y="-76200"/>
              <a:ext cx="886490" cy="701569"/>
            </a:xfrm>
            <a:prstGeom prst="rect">
              <a:avLst/>
            </a:prstGeom>
          </p:spPr>
          <p:txBody>
            <a:bodyPr lIns="51955" tIns="51955" rIns="51955" bIns="51955" rtlCol="0" anchor="ctr"/>
            <a:lstStyle/>
            <a:p>
              <a:pPr algn="ctr">
                <a:lnSpc>
                  <a:spcPts val="3033"/>
                </a:lnSpc>
              </a:pPr>
              <a:endParaRPr/>
            </a:p>
          </p:txBody>
        </p:sp>
      </p:grpSp>
      <p:grpSp>
        <p:nvGrpSpPr>
          <p:cNvPr id="18" name="Group 18">
            <a:extLst>
              <a:ext uri="{FF2B5EF4-FFF2-40B4-BE49-F238E27FC236}">
                <a16:creationId xmlns:a16="http://schemas.microsoft.com/office/drawing/2014/main" id="{C8C92B9B-4B0D-05B8-A48C-9D297751DBEE}"/>
              </a:ext>
            </a:extLst>
          </p:cNvPr>
          <p:cNvGrpSpPr/>
          <p:nvPr/>
        </p:nvGrpSpPr>
        <p:grpSpPr>
          <a:xfrm>
            <a:off x="14282454" y="6844505"/>
            <a:ext cx="3013874" cy="3145063"/>
            <a:chOff x="0" y="0"/>
            <a:chExt cx="886490" cy="625369"/>
          </a:xfrm>
        </p:grpSpPr>
        <p:sp>
          <p:nvSpPr>
            <p:cNvPr id="19" name="Freeform 19">
              <a:extLst>
                <a:ext uri="{FF2B5EF4-FFF2-40B4-BE49-F238E27FC236}">
                  <a16:creationId xmlns:a16="http://schemas.microsoft.com/office/drawing/2014/main" id="{6F4D61F4-E157-0390-1053-4F18652AF7FB}"/>
                </a:ext>
              </a:extLst>
            </p:cNvPr>
            <p:cNvSpPr/>
            <p:nvPr/>
          </p:nvSpPr>
          <p:spPr>
            <a:xfrm>
              <a:off x="0" y="0"/>
              <a:ext cx="886490" cy="625369"/>
            </a:xfrm>
            <a:custGeom>
              <a:avLst/>
              <a:gdLst/>
              <a:ahLst/>
              <a:cxnLst/>
              <a:rect l="l" t="t" r="r" b="b"/>
              <a:pathLst>
                <a:path w="886490" h="625369">
                  <a:moveTo>
                    <a:pt x="79632" y="0"/>
                  </a:moveTo>
                  <a:lnTo>
                    <a:pt x="806858" y="0"/>
                  </a:lnTo>
                  <a:cubicBezTo>
                    <a:pt x="827978" y="0"/>
                    <a:pt x="848232" y="8390"/>
                    <a:pt x="863166" y="23324"/>
                  </a:cubicBezTo>
                  <a:cubicBezTo>
                    <a:pt x="878100" y="38257"/>
                    <a:pt x="886490" y="58512"/>
                    <a:pt x="886490" y="79632"/>
                  </a:cubicBezTo>
                  <a:lnTo>
                    <a:pt x="886490" y="545738"/>
                  </a:lnTo>
                  <a:cubicBezTo>
                    <a:pt x="886490" y="589717"/>
                    <a:pt x="850837" y="625369"/>
                    <a:pt x="806858" y="625369"/>
                  </a:cubicBezTo>
                  <a:lnTo>
                    <a:pt x="79632" y="625369"/>
                  </a:lnTo>
                  <a:cubicBezTo>
                    <a:pt x="58512" y="625369"/>
                    <a:pt x="38257" y="616979"/>
                    <a:pt x="23324" y="602046"/>
                  </a:cubicBezTo>
                  <a:cubicBezTo>
                    <a:pt x="8390" y="587112"/>
                    <a:pt x="0" y="566857"/>
                    <a:pt x="0" y="545738"/>
                  </a:cubicBezTo>
                  <a:lnTo>
                    <a:pt x="0" y="79632"/>
                  </a:lnTo>
                  <a:cubicBezTo>
                    <a:pt x="0" y="58512"/>
                    <a:pt x="8390" y="38257"/>
                    <a:pt x="23324" y="23324"/>
                  </a:cubicBezTo>
                  <a:cubicBezTo>
                    <a:pt x="38257" y="8390"/>
                    <a:pt x="58512" y="0"/>
                    <a:pt x="79632" y="0"/>
                  </a:cubicBezTo>
                  <a:close/>
                </a:path>
              </a:pathLst>
            </a:custGeom>
            <a:solidFill>
              <a:srgbClr val="EBEBEB"/>
            </a:solidFill>
            <a:ln w="38100" cap="rnd">
              <a:solidFill>
                <a:srgbClr val="000000"/>
              </a:solidFill>
              <a:prstDash val="solid"/>
              <a:round/>
            </a:ln>
          </p:spPr>
          <p:txBody>
            <a:bodyPr/>
            <a:lstStyle/>
            <a:p>
              <a:endParaRPr lang="en-US"/>
            </a:p>
          </p:txBody>
        </p:sp>
        <p:sp>
          <p:nvSpPr>
            <p:cNvPr id="20" name="TextBox 20">
              <a:extLst>
                <a:ext uri="{FF2B5EF4-FFF2-40B4-BE49-F238E27FC236}">
                  <a16:creationId xmlns:a16="http://schemas.microsoft.com/office/drawing/2014/main" id="{68AE2A00-B2F9-E3EF-D67E-76D0BD727A50}"/>
                </a:ext>
              </a:extLst>
            </p:cNvPr>
            <p:cNvSpPr txBox="1"/>
            <p:nvPr/>
          </p:nvSpPr>
          <p:spPr>
            <a:xfrm>
              <a:off x="0" y="-76200"/>
              <a:ext cx="886490" cy="701569"/>
            </a:xfrm>
            <a:prstGeom prst="rect">
              <a:avLst/>
            </a:prstGeom>
          </p:spPr>
          <p:txBody>
            <a:bodyPr lIns="51955" tIns="51955" rIns="51955" bIns="51955" rtlCol="0" anchor="ctr"/>
            <a:lstStyle/>
            <a:p>
              <a:pPr algn="ctr">
                <a:lnSpc>
                  <a:spcPts val="3033"/>
                </a:lnSpc>
              </a:pPr>
              <a:endParaRPr/>
            </a:p>
          </p:txBody>
        </p:sp>
      </p:grpSp>
      <p:sp>
        <p:nvSpPr>
          <p:cNvPr id="25" name="TextBox 25">
            <a:extLst>
              <a:ext uri="{FF2B5EF4-FFF2-40B4-BE49-F238E27FC236}">
                <a16:creationId xmlns:a16="http://schemas.microsoft.com/office/drawing/2014/main" id="{2520B3FE-993E-A81F-1743-3E435AB4EE30}"/>
              </a:ext>
            </a:extLst>
          </p:cNvPr>
          <p:cNvSpPr txBox="1"/>
          <p:nvPr/>
        </p:nvSpPr>
        <p:spPr>
          <a:xfrm>
            <a:off x="672814" y="9272499"/>
            <a:ext cx="2984020" cy="582754"/>
          </a:xfrm>
          <a:prstGeom prst="rect">
            <a:avLst/>
          </a:prstGeom>
        </p:spPr>
        <p:txBody>
          <a:bodyPr lIns="0" tIns="0" rIns="0" bIns="0" rtlCol="0" anchor="t">
            <a:spAutoFit/>
          </a:bodyPr>
          <a:lstStyle/>
          <a:p>
            <a:pPr algn="ctr">
              <a:lnSpc>
                <a:spcPts val="2261"/>
              </a:lnSpc>
            </a:pPr>
            <a:r>
              <a:rPr lang="en-US" sz="1396" b="1">
                <a:solidFill>
                  <a:srgbClr val="000000"/>
                </a:solidFill>
                <a:latin typeface="Times New Roman MT Bold"/>
                <a:ea typeface="Times New Roman MT Bold"/>
                <a:cs typeface="Times New Roman MT Bold"/>
                <a:sym typeface="Times New Roman MT Bold"/>
              </a:rPr>
              <a:t>Email: </a:t>
            </a:r>
            <a:r>
              <a:rPr lang="en-US" sz="1396">
                <a:solidFill>
                  <a:srgbClr val="000000"/>
                </a:solidFill>
                <a:latin typeface="Times New Roman MT"/>
                <a:ea typeface="Times New Roman MT"/>
                <a:cs typeface="Times New Roman MT"/>
                <a:sym typeface="Times New Roman MT"/>
              </a:rPr>
              <a:t>waddell@marshall.edu</a:t>
            </a:r>
          </a:p>
          <a:p>
            <a:pPr algn="ctr">
              <a:lnSpc>
                <a:spcPts val="2261"/>
              </a:lnSpc>
            </a:pPr>
            <a:r>
              <a:rPr lang="en-US" sz="1396" b="1">
                <a:solidFill>
                  <a:srgbClr val="000000"/>
                </a:solidFill>
                <a:latin typeface="Times New Roman MT Bold"/>
                <a:ea typeface="Times New Roman MT Bold"/>
                <a:cs typeface="Times New Roman MT Bold"/>
                <a:sym typeface="Times New Roman MT Bold"/>
              </a:rPr>
              <a:t>Phone:</a:t>
            </a:r>
            <a:r>
              <a:rPr lang="en-US" sz="1396">
                <a:solidFill>
                  <a:srgbClr val="000000"/>
                </a:solidFill>
                <a:latin typeface="Times New Roman MT"/>
                <a:ea typeface="Times New Roman MT"/>
                <a:cs typeface="Times New Roman MT"/>
                <a:sym typeface="Times New Roman MT"/>
              </a:rPr>
              <a:t> 304-696-6532</a:t>
            </a:r>
          </a:p>
        </p:txBody>
      </p:sp>
      <p:sp>
        <p:nvSpPr>
          <p:cNvPr id="26" name="TextBox 26">
            <a:extLst>
              <a:ext uri="{FF2B5EF4-FFF2-40B4-BE49-F238E27FC236}">
                <a16:creationId xmlns:a16="http://schemas.microsoft.com/office/drawing/2014/main" id="{CA5BA90D-BE4A-758E-CBF3-7C44BFF8EDCC}"/>
              </a:ext>
            </a:extLst>
          </p:cNvPr>
          <p:cNvSpPr txBox="1"/>
          <p:nvPr/>
        </p:nvSpPr>
        <p:spPr>
          <a:xfrm>
            <a:off x="706040" y="7167632"/>
            <a:ext cx="2950794" cy="1897955"/>
          </a:xfrm>
          <a:prstGeom prst="rect">
            <a:avLst/>
          </a:prstGeom>
        </p:spPr>
        <p:txBody>
          <a:bodyPr wrap="square" lIns="0" tIns="0" rIns="0" bIns="0" rtlCol="0" anchor="t">
            <a:spAutoFit/>
          </a:bodyPr>
          <a:lstStyle/>
          <a:p>
            <a:pPr algn="ctr">
              <a:lnSpc>
                <a:spcPts val="2248"/>
              </a:lnSpc>
            </a:pPr>
            <a:r>
              <a:rPr lang="en-US" sz="1873" b="1">
                <a:solidFill>
                  <a:srgbClr val="000000"/>
                </a:solidFill>
                <a:latin typeface="Times New Roman MT Bold"/>
                <a:ea typeface="Times New Roman MT Bold"/>
                <a:cs typeface="Times New Roman MT Bold"/>
                <a:sym typeface="Times New Roman MT Bold"/>
              </a:rPr>
              <a:t>Kathy Chaffin,</a:t>
            </a:r>
          </a:p>
          <a:p>
            <a:pPr algn="ctr">
              <a:lnSpc>
                <a:spcPts val="1818"/>
              </a:lnSpc>
            </a:pPr>
            <a:r>
              <a:rPr lang="en-US" sz="1515">
                <a:solidFill>
                  <a:srgbClr val="000000"/>
                </a:solidFill>
                <a:latin typeface="Times New Roman MT"/>
                <a:ea typeface="Times New Roman MT"/>
                <a:cs typeface="Times New Roman MT"/>
                <a:sym typeface="Times New Roman MT"/>
              </a:rPr>
              <a:t>Accountant </a:t>
            </a:r>
          </a:p>
          <a:p>
            <a:pPr algn="ctr">
              <a:lnSpc>
                <a:spcPts val="1818"/>
              </a:lnSpc>
            </a:pPr>
            <a:endParaRPr lang="en-US" sz="1515">
              <a:solidFill>
                <a:srgbClr val="000000"/>
              </a:solidFill>
              <a:latin typeface="Times New Roman MT"/>
              <a:ea typeface="Times New Roman MT"/>
              <a:cs typeface="Times New Roman MT"/>
              <a:sym typeface="Times New Roman MT"/>
            </a:endParaRPr>
          </a:p>
          <a:p>
            <a:pPr algn="ctr">
              <a:lnSpc>
                <a:spcPts val="1818"/>
              </a:lnSpc>
            </a:pPr>
            <a:r>
              <a:rPr lang="en-US" sz="1600">
                <a:latin typeface="Times New Roman" panose="02020603050405020304" pitchFamily="18" charset="0"/>
                <a:cs typeface="Times New Roman" panose="02020603050405020304" pitchFamily="18" charset="0"/>
              </a:rPr>
              <a:t>Processes encumbrances and purchase orders for goods, </a:t>
            </a:r>
          </a:p>
          <a:p>
            <a:pPr algn="ctr">
              <a:lnSpc>
                <a:spcPts val="1818"/>
              </a:lnSpc>
            </a:pPr>
            <a:r>
              <a:rPr lang="en-US" sz="1600">
                <a:latin typeface="Times New Roman" panose="02020603050405020304" pitchFamily="18" charset="0"/>
                <a:cs typeface="Times New Roman" panose="02020603050405020304" pitchFamily="18" charset="0"/>
              </a:rPr>
              <a:t>services, software, rentals, and stipends/scholarships</a:t>
            </a:r>
          </a:p>
          <a:p>
            <a:pPr algn="ctr">
              <a:lnSpc>
                <a:spcPts val="1818"/>
              </a:lnSpc>
            </a:pPr>
            <a:endParaRPr lang="en-US" sz="1515">
              <a:solidFill>
                <a:srgbClr val="000000"/>
              </a:solidFill>
              <a:latin typeface="Times New Roman MT"/>
              <a:ea typeface="Times New Roman MT"/>
              <a:cs typeface="Times New Roman MT"/>
              <a:sym typeface="Times New Roman MT"/>
            </a:endParaRPr>
          </a:p>
        </p:txBody>
      </p:sp>
      <p:sp>
        <p:nvSpPr>
          <p:cNvPr id="27" name="TextBox 27">
            <a:extLst>
              <a:ext uri="{FF2B5EF4-FFF2-40B4-BE49-F238E27FC236}">
                <a16:creationId xmlns:a16="http://schemas.microsoft.com/office/drawing/2014/main" id="{5E6DF336-A2CE-8F24-C693-ED8CE0B74B10}"/>
              </a:ext>
            </a:extLst>
          </p:cNvPr>
          <p:cNvSpPr txBox="1"/>
          <p:nvPr/>
        </p:nvSpPr>
        <p:spPr>
          <a:xfrm>
            <a:off x="4106911" y="9272499"/>
            <a:ext cx="2977159" cy="582754"/>
          </a:xfrm>
          <a:prstGeom prst="rect">
            <a:avLst/>
          </a:prstGeom>
        </p:spPr>
        <p:txBody>
          <a:bodyPr lIns="0" tIns="0" rIns="0" bIns="0" rtlCol="0" anchor="t">
            <a:spAutoFit/>
          </a:bodyPr>
          <a:lstStyle/>
          <a:p>
            <a:pPr algn="ctr">
              <a:lnSpc>
                <a:spcPts val="2261"/>
              </a:lnSpc>
            </a:pPr>
            <a:r>
              <a:rPr lang="en-US" sz="1396" b="1">
                <a:solidFill>
                  <a:srgbClr val="000000"/>
                </a:solidFill>
                <a:latin typeface="Times New Roman MT Bold"/>
                <a:ea typeface="Times New Roman MT Bold"/>
                <a:cs typeface="Times New Roman MT Bold"/>
                <a:sym typeface="Times New Roman MT Bold"/>
              </a:rPr>
              <a:t>Email: </a:t>
            </a:r>
            <a:r>
              <a:rPr lang="en-US" sz="1396">
                <a:solidFill>
                  <a:srgbClr val="000000"/>
                </a:solidFill>
                <a:latin typeface="Times New Roman MT"/>
                <a:ea typeface="Times New Roman MT"/>
                <a:cs typeface="Times New Roman MT"/>
                <a:sym typeface="Times New Roman MT"/>
              </a:rPr>
              <a:t>smithbra@marshall.edu</a:t>
            </a:r>
          </a:p>
          <a:p>
            <a:pPr algn="ctr">
              <a:lnSpc>
                <a:spcPts val="2261"/>
              </a:lnSpc>
            </a:pPr>
            <a:r>
              <a:rPr lang="en-US" sz="1396" b="1">
                <a:solidFill>
                  <a:srgbClr val="000000"/>
                </a:solidFill>
                <a:latin typeface="Times New Roman MT Bold"/>
                <a:ea typeface="Times New Roman MT Bold"/>
                <a:cs typeface="Times New Roman MT Bold"/>
                <a:sym typeface="Times New Roman MT Bold"/>
              </a:rPr>
              <a:t>Phone:</a:t>
            </a:r>
            <a:r>
              <a:rPr lang="en-US" sz="1396">
                <a:solidFill>
                  <a:srgbClr val="000000"/>
                </a:solidFill>
                <a:latin typeface="Times New Roman MT"/>
                <a:ea typeface="Times New Roman MT"/>
                <a:cs typeface="Times New Roman MT"/>
                <a:sym typeface="Times New Roman MT"/>
              </a:rPr>
              <a:t> 304-696-6203</a:t>
            </a:r>
          </a:p>
        </p:txBody>
      </p:sp>
      <p:sp>
        <p:nvSpPr>
          <p:cNvPr id="28" name="TextBox 28">
            <a:extLst>
              <a:ext uri="{FF2B5EF4-FFF2-40B4-BE49-F238E27FC236}">
                <a16:creationId xmlns:a16="http://schemas.microsoft.com/office/drawing/2014/main" id="{F52F18D5-7DE9-5544-BD08-AA697240CE66}"/>
              </a:ext>
            </a:extLst>
          </p:cNvPr>
          <p:cNvSpPr txBox="1"/>
          <p:nvPr/>
        </p:nvSpPr>
        <p:spPr>
          <a:xfrm>
            <a:off x="4068688" y="7087330"/>
            <a:ext cx="2984766" cy="974626"/>
          </a:xfrm>
          <a:prstGeom prst="rect">
            <a:avLst/>
          </a:prstGeom>
        </p:spPr>
        <p:txBody>
          <a:bodyPr lIns="0" tIns="0" rIns="0" bIns="0" rtlCol="0" anchor="t">
            <a:spAutoFit/>
          </a:bodyPr>
          <a:lstStyle/>
          <a:p>
            <a:pPr algn="ctr">
              <a:lnSpc>
                <a:spcPts val="2248"/>
              </a:lnSpc>
            </a:pPr>
            <a:r>
              <a:rPr lang="en-US" sz="1873" b="1">
                <a:solidFill>
                  <a:srgbClr val="000000"/>
                </a:solidFill>
                <a:latin typeface="Times New Roman MT Bold"/>
                <a:ea typeface="Times New Roman MT Bold"/>
                <a:cs typeface="Times New Roman MT Bold"/>
                <a:sym typeface="Times New Roman MT Bold"/>
              </a:rPr>
              <a:t>Bradley Smith,</a:t>
            </a:r>
          </a:p>
          <a:p>
            <a:pPr algn="ctr">
              <a:lnSpc>
                <a:spcPts val="1818"/>
              </a:lnSpc>
            </a:pPr>
            <a:r>
              <a:rPr lang="en-US" sz="1515">
                <a:solidFill>
                  <a:srgbClr val="000000"/>
                </a:solidFill>
                <a:latin typeface="Times New Roman MT"/>
                <a:ea typeface="Times New Roman MT"/>
                <a:cs typeface="Times New Roman MT"/>
                <a:sym typeface="Times New Roman MT"/>
              </a:rPr>
              <a:t>Senior Financial Analyst</a:t>
            </a:r>
          </a:p>
          <a:p>
            <a:pPr algn="ctr">
              <a:lnSpc>
                <a:spcPts val="1818"/>
              </a:lnSpc>
            </a:pPr>
            <a:endParaRPr lang="en-US" sz="1515">
              <a:solidFill>
                <a:srgbClr val="000000"/>
              </a:solidFill>
              <a:latin typeface="Times New Roman MT"/>
              <a:ea typeface="Times New Roman MT"/>
              <a:cs typeface="Times New Roman MT"/>
              <a:sym typeface="Times New Roman MT"/>
            </a:endParaRPr>
          </a:p>
          <a:p>
            <a:pPr algn="ctr">
              <a:lnSpc>
                <a:spcPts val="1818"/>
              </a:lnSpc>
            </a:pPr>
            <a:r>
              <a:rPr lang="en-US" sz="1515">
                <a:solidFill>
                  <a:srgbClr val="000000"/>
                </a:solidFill>
                <a:latin typeface="Times New Roman MT"/>
                <a:ea typeface="Times New Roman MT"/>
                <a:cs typeface="Times New Roman MT"/>
                <a:sym typeface="Times New Roman MT"/>
              </a:rPr>
              <a:t>Processes travel request.</a:t>
            </a:r>
          </a:p>
        </p:txBody>
      </p:sp>
      <p:sp>
        <p:nvSpPr>
          <p:cNvPr id="29" name="TextBox 29">
            <a:extLst>
              <a:ext uri="{FF2B5EF4-FFF2-40B4-BE49-F238E27FC236}">
                <a16:creationId xmlns:a16="http://schemas.microsoft.com/office/drawing/2014/main" id="{D8BC905F-1240-ACBD-4FFC-A5DF9EF8E562}"/>
              </a:ext>
            </a:extLst>
          </p:cNvPr>
          <p:cNvSpPr txBox="1"/>
          <p:nvPr/>
        </p:nvSpPr>
        <p:spPr>
          <a:xfrm>
            <a:off x="7433391" y="9272499"/>
            <a:ext cx="2984766" cy="582754"/>
          </a:xfrm>
          <a:prstGeom prst="rect">
            <a:avLst/>
          </a:prstGeom>
        </p:spPr>
        <p:txBody>
          <a:bodyPr lIns="0" tIns="0" rIns="0" bIns="0" rtlCol="0" anchor="t">
            <a:spAutoFit/>
          </a:bodyPr>
          <a:lstStyle/>
          <a:p>
            <a:pPr algn="ctr">
              <a:lnSpc>
                <a:spcPts val="2261"/>
              </a:lnSpc>
            </a:pPr>
            <a:r>
              <a:rPr lang="en-US" sz="1396" b="1">
                <a:solidFill>
                  <a:srgbClr val="000000"/>
                </a:solidFill>
                <a:latin typeface="Times New Roman MT Bold"/>
                <a:ea typeface="Times New Roman MT Bold"/>
                <a:cs typeface="Times New Roman MT Bold"/>
                <a:sym typeface="Times New Roman MT Bold"/>
              </a:rPr>
              <a:t>Email: </a:t>
            </a:r>
            <a:r>
              <a:rPr lang="en-US" sz="1396">
                <a:solidFill>
                  <a:srgbClr val="000000"/>
                </a:solidFill>
                <a:latin typeface="Times New Roman MT"/>
                <a:ea typeface="Times New Roman MT"/>
                <a:cs typeface="Times New Roman MT"/>
                <a:sym typeface="Times New Roman MT"/>
              </a:rPr>
              <a:t>kristen.webb@marshall.edu</a:t>
            </a:r>
          </a:p>
          <a:p>
            <a:pPr algn="ctr">
              <a:lnSpc>
                <a:spcPts val="2261"/>
              </a:lnSpc>
            </a:pPr>
            <a:r>
              <a:rPr lang="en-US" sz="1396" b="1">
                <a:solidFill>
                  <a:srgbClr val="000000"/>
                </a:solidFill>
                <a:latin typeface="Times New Roman MT Bold"/>
                <a:ea typeface="Times New Roman MT Bold"/>
                <a:cs typeface="Times New Roman MT Bold"/>
                <a:sym typeface="Times New Roman MT Bold"/>
              </a:rPr>
              <a:t>Phone:</a:t>
            </a:r>
            <a:r>
              <a:rPr lang="en-US" sz="1396">
                <a:solidFill>
                  <a:srgbClr val="000000"/>
                </a:solidFill>
                <a:latin typeface="Times New Roman MT"/>
                <a:ea typeface="Times New Roman MT"/>
                <a:cs typeface="Times New Roman MT"/>
                <a:sym typeface="Times New Roman MT"/>
              </a:rPr>
              <a:t> 304-696-2589</a:t>
            </a:r>
          </a:p>
        </p:txBody>
      </p:sp>
      <p:sp>
        <p:nvSpPr>
          <p:cNvPr id="30" name="TextBox 30">
            <a:extLst>
              <a:ext uri="{FF2B5EF4-FFF2-40B4-BE49-F238E27FC236}">
                <a16:creationId xmlns:a16="http://schemas.microsoft.com/office/drawing/2014/main" id="{6FA9D779-ADFF-7E11-4718-545714EE5864}"/>
              </a:ext>
            </a:extLst>
          </p:cNvPr>
          <p:cNvSpPr txBox="1"/>
          <p:nvPr/>
        </p:nvSpPr>
        <p:spPr>
          <a:xfrm>
            <a:off x="7565366" y="7087330"/>
            <a:ext cx="2866411" cy="1436291"/>
          </a:xfrm>
          <a:prstGeom prst="rect">
            <a:avLst/>
          </a:prstGeom>
        </p:spPr>
        <p:txBody>
          <a:bodyPr lIns="0" tIns="0" rIns="0" bIns="0" rtlCol="0" anchor="t">
            <a:spAutoFit/>
          </a:bodyPr>
          <a:lstStyle/>
          <a:p>
            <a:pPr algn="ctr">
              <a:lnSpc>
                <a:spcPts val="2248"/>
              </a:lnSpc>
            </a:pPr>
            <a:r>
              <a:rPr lang="en-US" sz="1873" b="1">
                <a:solidFill>
                  <a:srgbClr val="000000"/>
                </a:solidFill>
                <a:latin typeface="Times New Roman MT Bold"/>
                <a:ea typeface="Times New Roman MT Bold"/>
                <a:cs typeface="Times New Roman MT Bold"/>
                <a:sym typeface="Times New Roman MT Bold"/>
              </a:rPr>
              <a:t>Kristen Webb,</a:t>
            </a:r>
          </a:p>
          <a:p>
            <a:pPr algn="ctr">
              <a:lnSpc>
                <a:spcPts val="1818"/>
              </a:lnSpc>
            </a:pPr>
            <a:r>
              <a:rPr lang="en-US" sz="1515">
                <a:solidFill>
                  <a:srgbClr val="000000"/>
                </a:solidFill>
                <a:latin typeface="Times New Roman MT"/>
                <a:ea typeface="Times New Roman MT"/>
                <a:cs typeface="Times New Roman MT"/>
                <a:sym typeface="Times New Roman MT"/>
              </a:rPr>
              <a:t>Contract and Subaward Compliance Officer</a:t>
            </a:r>
          </a:p>
          <a:p>
            <a:pPr algn="ctr">
              <a:lnSpc>
                <a:spcPts val="1818"/>
              </a:lnSpc>
            </a:pPr>
            <a:endParaRPr lang="en-US" sz="1515">
              <a:solidFill>
                <a:srgbClr val="000000"/>
              </a:solidFill>
              <a:latin typeface="Times New Roman MT"/>
              <a:ea typeface="Times New Roman MT"/>
              <a:cs typeface="Times New Roman MT"/>
              <a:sym typeface="Times New Roman MT"/>
            </a:endParaRPr>
          </a:p>
          <a:p>
            <a:pPr algn="ctr">
              <a:lnSpc>
                <a:spcPts val="1818"/>
              </a:lnSpc>
            </a:pPr>
            <a:r>
              <a:rPr lang="en-US" sz="1515">
                <a:solidFill>
                  <a:srgbClr val="000000"/>
                </a:solidFill>
                <a:latin typeface="Times New Roman MT"/>
                <a:ea typeface="Times New Roman MT"/>
                <a:cs typeface="Times New Roman MT"/>
                <a:sym typeface="Times New Roman MT"/>
              </a:rPr>
              <a:t>Handles invoicing for subawards and service agreements</a:t>
            </a:r>
          </a:p>
        </p:txBody>
      </p:sp>
      <p:sp>
        <p:nvSpPr>
          <p:cNvPr id="31" name="TextBox 31">
            <a:extLst>
              <a:ext uri="{FF2B5EF4-FFF2-40B4-BE49-F238E27FC236}">
                <a16:creationId xmlns:a16="http://schemas.microsoft.com/office/drawing/2014/main" id="{34B26969-0A42-8090-FA75-AB7378286F08}"/>
              </a:ext>
            </a:extLst>
          </p:cNvPr>
          <p:cNvSpPr txBox="1"/>
          <p:nvPr/>
        </p:nvSpPr>
        <p:spPr>
          <a:xfrm>
            <a:off x="10885834" y="7087330"/>
            <a:ext cx="2984766" cy="1436291"/>
          </a:xfrm>
          <a:prstGeom prst="rect">
            <a:avLst/>
          </a:prstGeom>
        </p:spPr>
        <p:txBody>
          <a:bodyPr lIns="0" tIns="0" rIns="0" bIns="0" rtlCol="0" anchor="t">
            <a:spAutoFit/>
          </a:bodyPr>
          <a:lstStyle/>
          <a:p>
            <a:pPr algn="ctr">
              <a:lnSpc>
                <a:spcPts val="2248"/>
              </a:lnSpc>
            </a:pPr>
            <a:r>
              <a:rPr lang="en-US" sz="1873" b="1">
                <a:solidFill>
                  <a:srgbClr val="000000"/>
                </a:solidFill>
                <a:latin typeface="Times New Roman MT Bold"/>
                <a:ea typeface="Times New Roman MT Bold"/>
                <a:cs typeface="Times New Roman MT Bold"/>
                <a:sym typeface="Times New Roman MT Bold"/>
              </a:rPr>
              <a:t>Kristen Martin,</a:t>
            </a:r>
          </a:p>
          <a:p>
            <a:pPr algn="ctr">
              <a:lnSpc>
                <a:spcPts val="1818"/>
              </a:lnSpc>
            </a:pPr>
            <a:r>
              <a:rPr lang="en-US" sz="1515">
                <a:solidFill>
                  <a:srgbClr val="000000"/>
                </a:solidFill>
                <a:latin typeface="Times New Roman MT"/>
                <a:ea typeface="Times New Roman MT"/>
                <a:cs typeface="Times New Roman MT"/>
                <a:sym typeface="Times New Roman MT"/>
              </a:rPr>
              <a:t>Accountant </a:t>
            </a:r>
          </a:p>
          <a:p>
            <a:pPr algn="ctr">
              <a:lnSpc>
                <a:spcPts val="1818"/>
              </a:lnSpc>
            </a:pPr>
            <a:endParaRPr lang="en-US" sz="1515">
              <a:solidFill>
                <a:srgbClr val="000000"/>
              </a:solidFill>
              <a:latin typeface="Times New Roman MT"/>
              <a:ea typeface="Times New Roman MT"/>
              <a:cs typeface="Times New Roman MT"/>
              <a:sym typeface="Times New Roman MT"/>
            </a:endParaRPr>
          </a:p>
          <a:p>
            <a:pPr algn="ctr">
              <a:lnSpc>
                <a:spcPts val="1818"/>
              </a:lnSpc>
            </a:pPr>
            <a:r>
              <a:rPr lang="en-US" sz="1500">
                <a:solidFill>
                  <a:srgbClr val="000000"/>
                </a:solidFill>
                <a:latin typeface="Times New Roman MT"/>
                <a:ea typeface="Times New Roman MT"/>
                <a:cs typeface="Times New Roman MT"/>
                <a:sym typeface="Times New Roman MT"/>
              </a:rPr>
              <a:t>Supervises Accounts Payable</a:t>
            </a:r>
          </a:p>
          <a:p>
            <a:pPr algn="ctr">
              <a:lnSpc>
                <a:spcPts val="1818"/>
              </a:lnSpc>
            </a:pPr>
            <a:r>
              <a:rPr lang="en-US" sz="1500">
                <a:solidFill>
                  <a:srgbClr val="000000"/>
                </a:solidFill>
                <a:latin typeface="Times New Roman MT"/>
                <a:ea typeface="Times New Roman MT"/>
                <a:cs typeface="Times New Roman MT"/>
                <a:sym typeface="Times New Roman MT"/>
              </a:rPr>
              <a:t>Department. </a:t>
            </a:r>
            <a:r>
              <a:rPr lang="en-US" sz="1500">
                <a:solidFill>
                  <a:srgbClr val="000000"/>
                </a:solidFill>
                <a:latin typeface="Times New Roman" panose="02020603050405020304" pitchFamily="18" charset="0"/>
                <a:ea typeface="Times New Roman MT"/>
                <a:cs typeface="Times New Roman" panose="02020603050405020304" pitchFamily="18" charset="0"/>
                <a:sym typeface="Times New Roman MT"/>
              </a:rPr>
              <a:t>P</a:t>
            </a:r>
            <a:r>
              <a:rPr lang="en-US" sz="1500">
                <a:latin typeface="Times New Roman" panose="02020603050405020304" pitchFamily="18" charset="0"/>
                <a:cs typeface="Times New Roman" panose="02020603050405020304" pitchFamily="18" charset="0"/>
              </a:rPr>
              <a:t>rocesses Subaward payments after Compliance review.</a:t>
            </a:r>
            <a:endParaRPr lang="en-US" sz="1500">
              <a:solidFill>
                <a:srgbClr val="000000"/>
              </a:solidFill>
              <a:latin typeface="Times New Roman" panose="02020603050405020304" pitchFamily="18" charset="0"/>
              <a:ea typeface="Times New Roman MT"/>
              <a:cs typeface="Times New Roman" panose="02020603050405020304" pitchFamily="18" charset="0"/>
              <a:sym typeface="Times New Roman MT"/>
            </a:endParaRPr>
          </a:p>
        </p:txBody>
      </p:sp>
      <p:sp>
        <p:nvSpPr>
          <p:cNvPr id="32" name="TextBox 32">
            <a:extLst>
              <a:ext uri="{FF2B5EF4-FFF2-40B4-BE49-F238E27FC236}">
                <a16:creationId xmlns:a16="http://schemas.microsoft.com/office/drawing/2014/main" id="{48CA2035-8759-096B-D736-F0EEFFDF7ED4}"/>
              </a:ext>
            </a:extLst>
          </p:cNvPr>
          <p:cNvSpPr txBox="1"/>
          <p:nvPr/>
        </p:nvSpPr>
        <p:spPr>
          <a:xfrm>
            <a:off x="14311562" y="7087329"/>
            <a:ext cx="2984766" cy="1205458"/>
          </a:xfrm>
          <a:prstGeom prst="rect">
            <a:avLst/>
          </a:prstGeom>
        </p:spPr>
        <p:txBody>
          <a:bodyPr lIns="0" tIns="0" rIns="0" bIns="0" rtlCol="0" anchor="t">
            <a:spAutoFit/>
          </a:bodyPr>
          <a:lstStyle/>
          <a:p>
            <a:pPr algn="ctr">
              <a:lnSpc>
                <a:spcPts val="2248"/>
              </a:lnSpc>
            </a:pPr>
            <a:r>
              <a:rPr lang="en-US" sz="1873" b="1">
                <a:solidFill>
                  <a:srgbClr val="000000"/>
                </a:solidFill>
                <a:latin typeface="Times New Roman MT Bold"/>
                <a:ea typeface="Times New Roman MT Bold"/>
                <a:cs typeface="Times New Roman MT Bold"/>
                <a:sym typeface="Times New Roman MT Bold"/>
              </a:rPr>
              <a:t>Corey Davis,</a:t>
            </a:r>
          </a:p>
          <a:p>
            <a:pPr algn="ctr">
              <a:lnSpc>
                <a:spcPts val="1818"/>
              </a:lnSpc>
            </a:pPr>
            <a:r>
              <a:rPr lang="en-US" sz="1515">
                <a:solidFill>
                  <a:srgbClr val="000000"/>
                </a:solidFill>
                <a:latin typeface="Times New Roman MT"/>
                <a:ea typeface="Times New Roman MT"/>
                <a:cs typeface="Times New Roman MT"/>
                <a:sym typeface="Times New Roman MT"/>
              </a:rPr>
              <a:t>Accountant </a:t>
            </a:r>
          </a:p>
          <a:p>
            <a:pPr algn="ctr">
              <a:lnSpc>
                <a:spcPts val="1818"/>
              </a:lnSpc>
            </a:pPr>
            <a:endParaRPr lang="en-US" sz="1515">
              <a:solidFill>
                <a:srgbClr val="000000"/>
              </a:solidFill>
              <a:latin typeface="Times New Roman MT"/>
              <a:ea typeface="Times New Roman MT"/>
              <a:cs typeface="Times New Roman MT"/>
              <a:sym typeface="Times New Roman MT"/>
            </a:endParaRPr>
          </a:p>
          <a:p>
            <a:pPr algn="ctr">
              <a:lnSpc>
                <a:spcPts val="1818"/>
              </a:lnSpc>
            </a:pPr>
            <a:r>
              <a:rPr lang="en-US" sz="1500">
                <a:solidFill>
                  <a:srgbClr val="000000"/>
                </a:solidFill>
                <a:latin typeface="Times New Roman MT"/>
                <a:ea typeface="Times New Roman MT"/>
                <a:cs typeface="Times New Roman MT"/>
                <a:sym typeface="Times New Roman MT"/>
              </a:rPr>
              <a:t> Processes payments for contracts and service agreements</a:t>
            </a:r>
          </a:p>
        </p:txBody>
      </p:sp>
      <p:sp>
        <p:nvSpPr>
          <p:cNvPr id="33" name="TextBox 33">
            <a:extLst>
              <a:ext uri="{FF2B5EF4-FFF2-40B4-BE49-F238E27FC236}">
                <a16:creationId xmlns:a16="http://schemas.microsoft.com/office/drawing/2014/main" id="{24AD3166-8176-1DF7-1A6F-37291DEE4477}"/>
              </a:ext>
            </a:extLst>
          </p:cNvPr>
          <p:cNvSpPr txBox="1"/>
          <p:nvPr/>
        </p:nvSpPr>
        <p:spPr>
          <a:xfrm>
            <a:off x="14423143" y="9272499"/>
            <a:ext cx="2761603" cy="582549"/>
          </a:xfrm>
          <a:prstGeom prst="rect">
            <a:avLst/>
          </a:prstGeom>
        </p:spPr>
        <p:txBody>
          <a:bodyPr lIns="0" tIns="0" rIns="0" bIns="0" rtlCol="0" anchor="t">
            <a:spAutoFit/>
          </a:bodyPr>
          <a:lstStyle/>
          <a:p>
            <a:pPr algn="ctr">
              <a:lnSpc>
                <a:spcPts val="2268"/>
              </a:lnSpc>
            </a:pPr>
            <a:r>
              <a:rPr lang="en-US" sz="1400" b="1">
                <a:solidFill>
                  <a:srgbClr val="000000"/>
                </a:solidFill>
                <a:latin typeface="Times New Roman MT Bold"/>
                <a:ea typeface="Times New Roman MT Bold"/>
                <a:cs typeface="Times New Roman MT Bold"/>
                <a:sym typeface="Times New Roman MT Bold"/>
              </a:rPr>
              <a:t>Email: </a:t>
            </a:r>
            <a:r>
              <a:rPr lang="en-US" sz="1400">
                <a:solidFill>
                  <a:srgbClr val="000000"/>
                </a:solidFill>
                <a:latin typeface="Times New Roman MT"/>
                <a:ea typeface="Times New Roman MT"/>
                <a:cs typeface="Times New Roman MT"/>
                <a:sym typeface="Times New Roman MT"/>
              </a:rPr>
              <a:t>davisco@marshall.edu</a:t>
            </a:r>
          </a:p>
          <a:p>
            <a:pPr algn="ctr">
              <a:lnSpc>
                <a:spcPts val="2268"/>
              </a:lnSpc>
            </a:pPr>
            <a:endParaRPr lang="en-US" sz="1400">
              <a:solidFill>
                <a:srgbClr val="000000"/>
              </a:solidFill>
              <a:latin typeface="Times New Roman MT"/>
              <a:ea typeface="Times New Roman MT"/>
              <a:cs typeface="Times New Roman MT"/>
              <a:sym typeface="Times New Roman MT"/>
            </a:endParaRPr>
          </a:p>
        </p:txBody>
      </p:sp>
      <p:sp>
        <p:nvSpPr>
          <p:cNvPr id="34" name="TextBox 34">
            <a:extLst>
              <a:ext uri="{FF2B5EF4-FFF2-40B4-BE49-F238E27FC236}">
                <a16:creationId xmlns:a16="http://schemas.microsoft.com/office/drawing/2014/main" id="{AF4C5156-5E0E-8513-8BBC-C9290DFDDD9B}"/>
              </a:ext>
            </a:extLst>
          </p:cNvPr>
          <p:cNvSpPr txBox="1"/>
          <p:nvPr/>
        </p:nvSpPr>
        <p:spPr>
          <a:xfrm>
            <a:off x="10885834" y="9272704"/>
            <a:ext cx="2761603" cy="582549"/>
          </a:xfrm>
          <a:prstGeom prst="rect">
            <a:avLst/>
          </a:prstGeom>
        </p:spPr>
        <p:txBody>
          <a:bodyPr lIns="0" tIns="0" rIns="0" bIns="0" rtlCol="0" anchor="t">
            <a:spAutoFit/>
          </a:bodyPr>
          <a:lstStyle/>
          <a:p>
            <a:pPr algn="ctr">
              <a:lnSpc>
                <a:spcPts val="2268"/>
              </a:lnSpc>
            </a:pPr>
            <a:r>
              <a:rPr lang="en-US" sz="1400" b="1">
                <a:solidFill>
                  <a:srgbClr val="000000"/>
                </a:solidFill>
                <a:latin typeface="Times New Roman MT Bold"/>
                <a:ea typeface="Times New Roman MT Bold"/>
                <a:cs typeface="Times New Roman MT Bold"/>
                <a:sym typeface="Times New Roman MT Bold"/>
              </a:rPr>
              <a:t>Email: </a:t>
            </a:r>
            <a:r>
              <a:rPr lang="en-US" sz="1400">
                <a:solidFill>
                  <a:srgbClr val="000000"/>
                </a:solidFill>
                <a:latin typeface="Times New Roman MT"/>
                <a:ea typeface="Times New Roman MT"/>
                <a:cs typeface="Times New Roman MT"/>
                <a:sym typeface="Times New Roman MT"/>
              </a:rPr>
              <a:t>martinkr@marshall.edu</a:t>
            </a:r>
          </a:p>
          <a:p>
            <a:pPr algn="ctr">
              <a:lnSpc>
                <a:spcPts val="2268"/>
              </a:lnSpc>
            </a:pPr>
            <a:r>
              <a:rPr lang="en-US" sz="1400" b="1">
                <a:solidFill>
                  <a:srgbClr val="000000"/>
                </a:solidFill>
                <a:latin typeface="Times New Roman MT Bold"/>
                <a:ea typeface="Times New Roman MT Bold"/>
                <a:cs typeface="Times New Roman MT Bold"/>
                <a:sym typeface="Times New Roman MT Bold"/>
              </a:rPr>
              <a:t>Phone:</a:t>
            </a:r>
            <a:r>
              <a:rPr lang="en-US" sz="1400">
                <a:solidFill>
                  <a:srgbClr val="000000"/>
                </a:solidFill>
                <a:latin typeface="Times New Roman MT"/>
                <a:ea typeface="Times New Roman MT"/>
                <a:cs typeface="Times New Roman MT"/>
                <a:sym typeface="Times New Roman MT"/>
              </a:rPr>
              <a:t> 304-696-4665</a:t>
            </a:r>
          </a:p>
        </p:txBody>
      </p:sp>
      <p:sp>
        <p:nvSpPr>
          <p:cNvPr id="35" name="AutoShape 35">
            <a:extLst>
              <a:ext uri="{FF2B5EF4-FFF2-40B4-BE49-F238E27FC236}">
                <a16:creationId xmlns:a16="http://schemas.microsoft.com/office/drawing/2014/main" id="{503B03DC-9D4E-6EED-2773-927F4598C2CF}"/>
              </a:ext>
            </a:extLst>
          </p:cNvPr>
          <p:cNvSpPr/>
          <p:nvPr/>
        </p:nvSpPr>
        <p:spPr>
          <a:xfrm>
            <a:off x="0" y="0"/>
            <a:ext cx="18288000" cy="1984917"/>
          </a:xfrm>
          <a:prstGeom prst="rect">
            <a:avLst/>
          </a:prstGeom>
          <a:solidFill>
            <a:srgbClr val="04AC56"/>
          </a:solidFill>
        </p:spPr>
        <p:txBody>
          <a:bodyPr/>
          <a:lstStyle/>
          <a:p>
            <a:endParaRPr lang="en-US"/>
          </a:p>
        </p:txBody>
      </p:sp>
      <p:sp>
        <p:nvSpPr>
          <p:cNvPr id="36" name="Freeform 36">
            <a:extLst>
              <a:ext uri="{FF2B5EF4-FFF2-40B4-BE49-F238E27FC236}">
                <a16:creationId xmlns:a16="http://schemas.microsoft.com/office/drawing/2014/main" id="{8CD04A63-799C-F61A-73F5-103DEE125131}"/>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4"/>
            <a:stretch>
              <a:fillRect/>
            </a:stretch>
          </a:blipFill>
        </p:spPr>
        <p:txBody>
          <a:bodyPr/>
          <a:lstStyle/>
          <a:p>
            <a:endParaRPr lang="en-US"/>
          </a:p>
        </p:txBody>
      </p:sp>
      <p:sp>
        <p:nvSpPr>
          <p:cNvPr id="37" name="TextBox 37">
            <a:extLst>
              <a:ext uri="{FF2B5EF4-FFF2-40B4-BE49-F238E27FC236}">
                <a16:creationId xmlns:a16="http://schemas.microsoft.com/office/drawing/2014/main" id="{06179E5A-CC45-6317-3C8C-F186FCE48C11}"/>
              </a:ext>
            </a:extLst>
          </p:cNvPr>
          <p:cNvSpPr txBox="1"/>
          <p:nvPr/>
        </p:nvSpPr>
        <p:spPr>
          <a:xfrm>
            <a:off x="718711" y="845362"/>
            <a:ext cx="14977454" cy="742705"/>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MURC Purchasing Process by Type of Invoices</a:t>
            </a:r>
          </a:p>
        </p:txBody>
      </p:sp>
      <p:sp>
        <p:nvSpPr>
          <p:cNvPr id="45" name="Freeform 3">
            <a:extLst>
              <a:ext uri="{FF2B5EF4-FFF2-40B4-BE49-F238E27FC236}">
                <a16:creationId xmlns:a16="http://schemas.microsoft.com/office/drawing/2014/main" id="{2B3B36AC-08FE-E528-F7D1-D5AD6F2479C7}"/>
              </a:ext>
            </a:extLst>
          </p:cNvPr>
          <p:cNvSpPr/>
          <p:nvPr/>
        </p:nvSpPr>
        <p:spPr>
          <a:xfrm>
            <a:off x="672814" y="2939676"/>
            <a:ext cx="5301785" cy="3145063"/>
          </a:xfrm>
          <a:custGeom>
            <a:avLst/>
            <a:gdLst/>
            <a:ahLst/>
            <a:cxnLst/>
            <a:rect l="l" t="t" r="r" b="b"/>
            <a:pathLst>
              <a:path w="2291004" h="1410237">
                <a:moveTo>
                  <a:pt x="0" y="0"/>
                </a:moveTo>
                <a:lnTo>
                  <a:pt x="2291004" y="0"/>
                </a:lnTo>
                <a:lnTo>
                  <a:pt x="2291004" y="1410237"/>
                </a:lnTo>
                <a:lnTo>
                  <a:pt x="0" y="1410237"/>
                </a:lnTo>
                <a:close/>
              </a:path>
            </a:pathLst>
          </a:custGeom>
          <a:solidFill>
            <a:srgbClr val="04AC56"/>
          </a:solidFill>
          <a:ln w="38100" cap="sq">
            <a:solidFill>
              <a:srgbClr val="000000"/>
            </a:solidFill>
            <a:prstDash val="solid"/>
            <a:miter/>
          </a:ln>
        </p:spPr>
        <p:txBody>
          <a:bodyPr/>
          <a:lstStyle/>
          <a:p>
            <a:endParaRPr lang="en-US"/>
          </a:p>
        </p:txBody>
      </p:sp>
      <p:sp>
        <p:nvSpPr>
          <p:cNvPr id="48" name="Freeform 3">
            <a:extLst>
              <a:ext uri="{FF2B5EF4-FFF2-40B4-BE49-F238E27FC236}">
                <a16:creationId xmlns:a16="http://schemas.microsoft.com/office/drawing/2014/main" id="{4D77C58F-CBAE-BC59-7F20-147C2ABDC0DA}"/>
              </a:ext>
            </a:extLst>
          </p:cNvPr>
          <p:cNvSpPr/>
          <p:nvPr/>
        </p:nvSpPr>
        <p:spPr>
          <a:xfrm>
            <a:off x="6314410" y="2939676"/>
            <a:ext cx="5301785" cy="3145063"/>
          </a:xfrm>
          <a:custGeom>
            <a:avLst/>
            <a:gdLst/>
            <a:ahLst/>
            <a:cxnLst/>
            <a:rect l="l" t="t" r="r" b="b"/>
            <a:pathLst>
              <a:path w="2291004" h="1410237">
                <a:moveTo>
                  <a:pt x="0" y="0"/>
                </a:moveTo>
                <a:lnTo>
                  <a:pt x="2291004" y="0"/>
                </a:lnTo>
                <a:lnTo>
                  <a:pt x="2291004" y="1410237"/>
                </a:lnTo>
                <a:lnTo>
                  <a:pt x="0" y="1410237"/>
                </a:lnTo>
                <a:close/>
              </a:path>
            </a:pathLst>
          </a:custGeom>
          <a:solidFill>
            <a:srgbClr val="04AC56"/>
          </a:solidFill>
          <a:ln w="38100" cap="sq">
            <a:solidFill>
              <a:srgbClr val="000000"/>
            </a:solidFill>
            <a:prstDash val="solid"/>
            <a:miter/>
          </a:ln>
        </p:spPr>
        <p:txBody>
          <a:bodyPr/>
          <a:lstStyle/>
          <a:p>
            <a:endParaRPr lang="en-US"/>
          </a:p>
        </p:txBody>
      </p:sp>
      <p:sp>
        <p:nvSpPr>
          <p:cNvPr id="49" name="Freeform 3">
            <a:extLst>
              <a:ext uri="{FF2B5EF4-FFF2-40B4-BE49-F238E27FC236}">
                <a16:creationId xmlns:a16="http://schemas.microsoft.com/office/drawing/2014/main" id="{ADBDEB73-228F-D9D8-03C4-52E16EB60C50}"/>
              </a:ext>
            </a:extLst>
          </p:cNvPr>
          <p:cNvSpPr/>
          <p:nvPr/>
        </p:nvSpPr>
        <p:spPr>
          <a:xfrm>
            <a:off x="11987465" y="2939676"/>
            <a:ext cx="5301785" cy="3145063"/>
          </a:xfrm>
          <a:custGeom>
            <a:avLst/>
            <a:gdLst/>
            <a:ahLst/>
            <a:cxnLst/>
            <a:rect l="l" t="t" r="r" b="b"/>
            <a:pathLst>
              <a:path w="2291004" h="1410237">
                <a:moveTo>
                  <a:pt x="0" y="0"/>
                </a:moveTo>
                <a:lnTo>
                  <a:pt x="2291004" y="0"/>
                </a:lnTo>
                <a:lnTo>
                  <a:pt x="2291004" y="1410237"/>
                </a:lnTo>
                <a:lnTo>
                  <a:pt x="0" y="1410237"/>
                </a:lnTo>
                <a:close/>
              </a:path>
            </a:pathLst>
          </a:custGeom>
          <a:solidFill>
            <a:srgbClr val="04AC56"/>
          </a:solidFill>
          <a:ln w="38100" cap="sq">
            <a:solidFill>
              <a:srgbClr val="000000"/>
            </a:solidFill>
            <a:prstDash val="solid"/>
            <a:miter/>
          </a:ln>
        </p:spPr>
        <p:txBody>
          <a:bodyPr/>
          <a:lstStyle/>
          <a:p>
            <a:endParaRPr lang="en-US"/>
          </a:p>
        </p:txBody>
      </p:sp>
      <p:sp>
        <p:nvSpPr>
          <p:cNvPr id="51" name="TextBox 5">
            <a:extLst>
              <a:ext uri="{FF2B5EF4-FFF2-40B4-BE49-F238E27FC236}">
                <a16:creationId xmlns:a16="http://schemas.microsoft.com/office/drawing/2014/main" id="{A3128513-AEE8-2AB0-9E2C-8B89DF92A6D8}"/>
              </a:ext>
            </a:extLst>
          </p:cNvPr>
          <p:cNvSpPr txBox="1"/>
          <p:nvPr/>
        </p:nvSpPr>
        <p:spPr>
          <a:xfrm>
            <a:off x="1274498" y="3304114"/>
            <a:ext cx="4103000" cy="2410725"/>
          </a:xfrm>
          <a:prstGeom prst="rect">
            <a:avLst/>
          </a:prstGeom>
        </p:spPr>
        <p:txBody>
          <a:bodyPr lIns="0" tIns="0" rIns="0" bIns="0" rtlCol="0" anchor="t">
            <a:spAutoFit/>
          </a:bodyPr>
          <a:lstStyle/>
          <a:p>
            <a:pPr>
              <a:lnSpc>
                <a:spcPts val="3795"/>
              </a:lnSpc>
            </a:pPr>
            <a:r>
              <a:rPr lang="en-US" sz="2900" b="1" spc="-87">
                <a:solidFill>
                  <a:srgbClr val="FFFFFF"/>
                </a:solidFill>
                <a:latin typeface="Open Sans 2 Bold"/>
                <a:ea typeface="Open Sans 2 Bold"/>
                <a:cs typeface="Open Sans 2 Bold"/>
              </a:rPr>
              <a:t>Accounts Payable Dept</a:t>
            </a:r>
            <a:endParaRPr lang="en-US" sz="2919" b="1" spc="-87">
              <a:solidFill>
                <a:srgbClr val="FFFFFF"/>
              </a:solidFill>
              <a:latin typeface="Open Sans 2 Bold"/>
              <a:ea typeface="Open Sans 2 Bold"/>
              <a:cs typeface="Open Sans 2 Bold"/>
              <a:sym typeface="Open Sans 2 Bold"/>
            </a:endParaRPr>
          </a:p>
          <a:p>
            <a:pPr algn="l">
              <a:lnSpc>
                <a:spcPts val="3795"/>
              </a:lnSpc>
            </a:pPr>
            <a:endParaRPr lang="en-US" sz="2919" b="1" spc="-87">
              <a:solidFill>
                <a:srgbClr val="FFFFFF"/>
              </a:solidFill>
              <a:latin typeface="Open Sans 2 Bold"/>
              <a:ea typeface="Open Sans 2 Bold"/>
              <a:cs typeface="Open Sans 2 Bold"/>
              <a:sym typeface="Open Sans 2 Bold"/>
            </a:endParaRPr>
          </a:p>
          <a:p>
            <a:pPr marL="629920" lvl="1" indent="-314960">
              <a:lnSpc>
                <a:spcPts val="3795"/>
              </a:lnSpc>
              <a:buFont typeface="Arial"/>
              <a:buChar char="•"/>
            </a:pPr>
            <a:r>
              <a:rPr lang="en-US" sz="2900" spc="-87">
                <a:solidFill>
                  <a:srgbClr val="FFFFFF"/>
                </a:solidFill>
                <a:latin typeface="Open Sans 2"/>
                <a:ea typeface="Open Sans 2"/>
                <a:cs typeface="Open Sans 2"/>
              </a:rPr>
              <a:t>Kristen Martin</a:t>
            </a:r>
          </a:p>
          <a:p>
            <a:pPr marL="629920" lvl="1" indent="-314960">
              <a:lnSpc>
                <a:spcPts val="3795"/>
              </a:lnSpc>
              <a:buFont typeface="Arial"/>
              <a:buChar char="•"/>
            </a:pPr>
            <a:r>
              <a:rPr lang="en-US" sz="2900" spc="-87">
                <a:solidFill>
                  <a:srgbClr val="FFFFFF"/>
                </a:solidFill>
                <a:latin typeface="Open Sans 2"/>
                <a:ea typeface="Open Sans 2"/>
                <a:cs typeface="Open Sans 2"/>
              </a:rPr>
              <a:t>Kathy Chaffin</a:t>
            </a:r>
          </a:p>
          <a:p>
            <a:pPr marL="629920" lvl="1" indent="-314960">
              <a:lnSpc>
                <a:spcPts val="3795"/>
              </a:lnSpc>
              <a:buFont typeface="Arial"/>
              <a:buChar char="•"/>
            </a:pPr>
            <a:r>
              <a:rPr lang="en-US" sz="2900" spc="-87">
                <a:solidFill>
                  <a:srgbClr val="FFFFFF"/>
                </a:solidFill>
                <a:latin typeface="Open Sans 2"/>
                <a:ea typeface="Open Sans 2"/>
                <a:cs typeface="Open Sans 2"/>
              </a:rPr>
              <a:t>Corey Davis</a:t>
            </a:r>
          </a:p>
        </p:txBody>
      </p:sp>
      <p:sp>
        <p:nvSpPr>
          <p:cNvPr id="52" name="TextBox 5">
            <a:extLst>
              <a:ext uri="{FF2B5EF4-FFF2-40B4-BE49-F238E27FC236}">
                <a16:creationId xmlns:a16="http://schemas.microsoft.com/office/drawing/2014/main" id="{3213615A-B965-5533-249B-9CD7CB9BB317}"/>
              </a:ext>
            </a:extLst>
          </p:cNvPr>
          <p:cNvSpPr txBox="1"/>
          <p:nvPr/>
        </p:nvSpPr>
        <p:spPr>
          <a:xfrm>
            <a:off x="6937066" y="3304114"/>
            <a:ext cx="4103000" cy="1923412"/>
          </a:xfrm>
          <a:prstGeom prst="rect">
            <a:avLst/>
          </a:prstGeom>
        </p:spPr>
        <p:txBody>
          <a:bodyPr lIns="0" tIns="0" rIns="0" bIns="0" rtlCol="0" anchor="t">
            <a:spAutoFit/>
          </a:bodyPr>
          <a:lstStyle/>
          <a:p>
            <a:pPr>
              <a:lnSpc>
                <a:spcPts val="3795"/>
              </a:lnSpc>
            </a:pPr>
            <a:r>
              <a:rPr lang="en-US" sz="2900" b="1" spc="-87">
                <a:solidFill>
                  <a:srgbClr val="FFFFFF"/>
                </a:solidFill>
                <a:latin typeface="Open Sans 2 Bold"/>
                <a:ea typeface="Open Sans 2 Bold"/>
                <a:cs typeface="Open Sans 2 Bold"/>
              </a:rPr>
              <a:t>Contacts/ Subawards</a:t>
            </a:r>
            <a:endParaRPr lang="en-US" sz="2919" b="1" spc="-87">
              <a:solidFill>
                <a:srgbClr val="FFFFFF"/>
              </a:solidFill>
              <a:latin typeface="Open Sans 2 Bold"/>
              <a:ea typeface="Open Sans 2 Bold"/>
              <a:cs typeface="Open Sans 2 Bold"/>
              <a:sym typeface="Open Sans 2 Bold"/>
            </a:endParaRPr>
          </a:p>
          <a:p>
            <a:pPr algn="l">
              <a:lnSpc>
                <a:spcPts val="3795"/>
              </a:lnSpc>
            </a:pPr>
            <a:endParaRPr lang="en-US" sz="2919" b="1" spc="-87">
              <a:solidFill>
                <a:srgbClr val="FFFFFF"/>
              </a:solidFill>
              <a:latin typeface="Open Sans 2 Bold"/>
              <a:ea typeface="Open Sans 2 Bold"/>
              <a:cs typeface="Open Sans 2 Bold"/>
              <a:sym typeface="Open Sans 2 Bold"/>
            </a:endParaRPr>
          </a:p>
          <a:p>
            <a:pPr marL="629920" lvl="1" indent="-314960">
              <a:lnSpc>
                <a:spcPts val="3795"/>
              </a:lnSpc>
              <a:buFont typeface="Arial"/>
              <a:buChar char="•"/>
            </a:pPr>
            <a:r>
              <a:rPr lang="en-US" sz="2900" spc="-87">
                <a:solidFill>
                  <a:srgbClr val="FFFFFF"/>
                </a:solidFill>
                <a:latin typeface="Open Sans 2"/>
                <a:ea typeface="Open Sans 2"/>
                <a:cs typeface="Open Sans 2"/>
              </a:rPr>
              <a:t>Kristen Webb</a:t>
            </a:r>
          </a:p>
          <a:p>
            <a:pPr marL="629920" lvl="1" indent="-314960">
              <a:lnSpc>
                <a:spcPts val="3795"/>
              </a:lnSpc>
              <a:buFont typeface="Arial"/>
              <a:buChar char="•"/>
            </a:pPr>
            <a:r>
              <a:rPr lang="en-US" sz="2900" spc="-87">
                <a:solidFill>
                  <a:srgbClr val="FFFFFF"/>
                </a:solidFill>
                <a:latin typeface="Open Sans 2"/>
                <a:ea typeface="Open Sans 2"/>
                <a:cs typeface="Open Sans 2"/>
              </a:rPr>
              <a:t>Kristen Martin</a:t>
            </a:r>
          </a:p>
        </p:txBody>
      </p:sp>
      <p:sp>
        <p:nvSpPr>
          <p:cNvPr id="53" name="TextBox 5">
            <a:extLst>
              <a:ext uri="{FF2B5EF4-FFF2-40B4-BE49-F238E27FC236}">
                <a16:creationId xmlns:a16="http://schemas.microsoft.com/office/drawing/2014/main" id="{A9422795-C09D-C4D2-F8D7-E075C427DBD3}"/>
              </a:ext>
            </a:extLst>
          </p:cNvPr>
          <p:cNvSpPr txBox="1"/>
          <p:nvPr/>
        </p:nvSpPr>
        <p:spPr>
          <a:xfrm>
            <a:off x="12589149" y="3304113"/>
            <a:ext cx="4103000" cy="1436099"/>
          </a:xfrm>
          <a:prstGeom prst="rect">
            <a:avLst/>
          </a:prstGeom>
        </p:spPr>
        <p:txBody>
          <a:bodyPr lIns="0" tIns="0" rIns="0" bIns="0" rtlCol="0" anchor="t">
            <a:spAutoFit/>
          </a:bodyPr>
          <a:lstStyle/>
          <a:p>
            <a:pPr>
              <a:lnSpc>
                <a:spcPts val="3795"/>
              </a:lnSpc>
            </a:pPr>
            <a:r>
              <a:rPr lang="en-US" sz="2900" b="1" spc="-87">
                <a:solidFill>
                  <a:srgbClr val="FFFFFF"/>
                </a:solidFill>
                <a:latin typeface="Open Sans 2 Bold"/>
                <a:ea typeface="Open Sans 2 Bold"/>
                <a:cs typeface="Open Sans 2 Bold"/>
              </a:rPr>
              <a:t>Travel Reimbursement</a:t>
            </a:r>
            <a:endParaRPr lang="en-US" sz="2919" b="1" spc="-87">
              <a:solidFill>
                <a:srgbClr val="FFFFFF"/>
              </a:solidFill>
              <a:latin typeface="Open Sans 2 Bold"/>
              <a:ea typeface="Open Sans 2 Bold"/>
              <a:cs typeface="Open Sans 2 Bold"/>
              <a:sym typeface="Open Sans 2 Bold"/>
            </a:endParaRPr>
          </a:p>
          <a:p>
            <a:pPr algn="l">
              <a:lnSpc>
                <a:spcPts val="3795"/>
              </a:lnSpc>
            </a:pPr>
            <a:endParaRPr lang="en-US" sz="2919" b="1" spc="-87">
              <a:solidFill>
                <a:srgbClr val="FFFFFF"/>
              </a:solidFill>
              <a:latin typeface="Open Sans 2 Bold"/>
              <a:ea typeface="Open Sans 2 Bold"/>
              <a:cs typeface="Open Sans 2 Bold"/>
              <a:sym typeface="Open Sans 2 Bold"/>
            </a:endParaRPr>
          </a:p>
          <a:p>
            <a:pPr marL="629920" lvl="1" indent="-314960">
              <a:lnSpc>
                <a:spcPts val="3795"/>
              </a:lnSpc>
              <a:buFont typeface="Arial"/>
              <a:buChar char="•"/>
            </a:pPr>
            <a:r>
              <a:rPr lang="en-US" sz="2900" spc="-87">
                <a:solidFill>
                  <a:srgbClr val="FFFFFF"/>
                </a:solidFill>
                <a:latin typeface="Open Sans 2"/>
                <a:ea typeface="Open Sans 2"/>
                <a:cs typeface="Open Sans 2"/>
              </a:rPr>
              <a:t>Bradley Smith</a:t>
            </a:r>
          </a:p>
        </p:txBody>
      </p:sp>
    </p:spTree>
    <p:extLst>
      <p:ext uri="{BB962C8B-B14F-4D97-AF65-F5344CB8AC3E}">
        <p14:creationId xmlns:p14="http://schemas.microsoft.com/office/powerpoint/2010/main" val="3651165414"/>
      </p:ext>
    </p:extLst>
  </p:cSld>
  <p:clrMapOvr>
    <a:masterClrMapping/>
  </p:clrMapOvr>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5B6A2009-266E-7E9E-B198-151B8E121626}"/>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A458F53D-D171-939C-2267-7CA7FAE73922}"/>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8B59DFF6-7493-BAB2-DEE0-2EBE3C953D97}"/>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65D47716-7FEB-C932-0E5E-23D534A80CD5}"/>
              </a:ext>
            </a:extLst>
          </p:cNvPr>
          <p:cNvSpPr txBox="1"/>
          <p:nvPr/>
        </p:nvSpPr>
        <p:spPr>
          <a:xfrm>
            <a:off x="762000" y="775767"/>
            <a:ext cx="14663377" cy="704167"/>
          </a:xfrm>
          <a:prstGeom prst="rect">
            <a:avLst/>
          </a:prstGeom>
        </p:spPr>
        <p:txBody>
          <a:bodyPr wrap="square"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Common Banner Codes When Checking Payments</a:t>
            </a:r>
          </a:p>
        </p:txBody>
      </p:sp>
      <p:sp>
        <p:nvSpPr>
          <p:cNvPr id="5" name="TextBox 4">
            <a:extLst>
              <a:ext uri="{FF2B5EF4-FFF2-40B4-BE49-F238E27FC236}">
                <a16:creationId xmlns:a16="http://schemas.microsoft.com/office/drawing/2014/main" id="{438A109A-F8D2-C801-469A-9323BFEA6646}"/>
              </a:ext>
            </a:extLst>
          </p:cNvPr>
          <p:cNvSpPr txBox="1"/>
          <p:nvPr/>
        </p:nvSpPr>
        <p:spPr>
          <a:xfrm>
            <a:off x="1600200" y="2640307"/>
            <a:ext cx="15925800" cy="646331"/>
          </a:xfrm>
          <a:prstGeom prst="rect">
            <a:avLst/>
          </a:prstGeom>
          <a:noFill/>
        </p:spPr>
        <p:txBody>
          <a:bodyPr wrap="square" rtlCol="0">
            <a:spAutoFit/>
          </a:bodyPr>
          <a:lstStyle/>
          <a:p>
            <a:endParaRPr lang="en-US" b="1"/>
          </a:p>
          <a:p>
            <a:endParaRPr lang="en-US"/>
          </a:p>
        </p:txBody>
      </p:sp>
      <p:graphicFrame>
        <p:nvGraphicFramePr>
          <p:cNvPr id="6" name="Table 5">
            <a:extLst>
              <a:ext uri="{FF2B5EF4-FFF2-40B4-BE49-F238E27FC236}">
                <a16:creationId xmlns:a16="http://schemas.microsoft.com/office/drawing/2014/main" id="{D6DAF5F4-8524-FB8D-0F70-F0384016E4DA}"/>
              </a:ext>
            </a:extLst>
          </p:cNvPr>
          <p:cNvGraphicFramePr>
            <a:graphicFrameLocks noGrp="1"/>
          </p:cNvGraphicFramePr>
          <p:nvPr>
            <p:extLst>
              <p:ext uri="{D42A27DB-BD31-4B8C-83A1-F6EECF244321}">
                <p14:modId xmlns:p14="http://schemas.microsoft.com/office/powerpoint/2010/main" val="643099625"/>
              </p:ext>
            </p:extLst>
          </p:nvPr>
        </p:nvGraphicFramePr>
        <p:xfrm>
          <a:off x="1828800" y="3487332"/>
          <a:ext cx="14630400" cy="5926668"/>
        </p:xfrm>
        <a:graphic>
          <a:graphicData uri="http://schemas.openxmlformats.org/drawingml/2006/table">
            <a:tbl>
              <a:tblPr/>
              <a:tblGrid>
                <a:gridCol w="1905000">
                  <a:extLst>
                    <a:ext uri="{9D8B030D-6E8A-4147-A177-3AD203B41FA5}">
                      <a16:colId xmlns:a16="http://schemas.microsoft.com/office/drawing/2014/main" val="1922265749"/>
                    </a:ext>
                  </a:extLst>
                </a:gridCol>
                <a:gridCol w="4724400">
                  <a:extLst>
                    <a:ext uri="{9D8B030D-6E8A-4147-A177-3AD203B41FA5}">
                      <a16:colId xmlns:a16="http://schemas.microsoft.com/office/drawing/2014/main" val="2271943985"/>
                    </a:ext>
                  </a:extLst>
                </a:gridCol>
                <a:gridCol w="8001000">
                  <a:extLst>
                    <a:ext uri="{9D8B030D-6E8A-4147-A177-3AD203B41FA5}">
                      <a16:colId xmlns:a16="http://schemas.microsoft.com/office/drawing/2014/main" val="497898463"/>
                    </a:ext>
                  </a:extLst>
                </a:gridCol>
              </a:tblGrid>
              <a:tr h="525901">
                <a:tc>
                  <a:txBody>
                    <a:bodyPr/>
                    <a:lstStyle/>
                    <a:p>
                      <a:pPr>
                        <a:buNone/>
                      </a:pPr>
                      <a:r>
                        <a:rPr lang="en-US" sz="2400" b="1" u="none">
                          <a:solidFill>
                            <a:schemeClr val="bg1"/>
                          </a:solidFill>
                          <a:latin typeface="Open Sans 1" panose="020B0604020202020204" charset="0"/>
                          <a:ea typeface="Open Sans 1" panose="020B0604020202020204" charset="0"/>
                          <a:cs typeface="Open Sans 1" panose="020B0604020202020204" charset="0"/>
                        </a:rPr>
                        <a:t>Code</a:t>
                      </a:r>
                    </a:p>
                  </a:txBody>
                  <a:tcPr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145F1F"/>
                    </a:solidFill>
                  </a:tcPr>
                </a:tc>
                <a:tc>
                  <a:txBody>
                    <a:bodyPr/>
                    <a:lstStyle/>
                    <a:p>
                      <a:pPr>
                        <a:buNone/>
                      </a:pPr>
                      <a:r>
                        <a:rPr lang="en-US" sz="2400" b="1" u="none">
                          <a:solidFill>
                            <a:schemeClr val="bg1"/>
                          </a:solidFill>
                          <a:latin typeface="Open Sans 1" panose="020B0604020202020204" charset="0"/>
                          <a:ea typeface="Open Sans 1" panose="020B0604020202020204" charset="0"/>
                          <a:cs typeface="Open Sans 1" panose="020B0604020202020204" charset="0"/>
                        </a:rPr>
                        <a:t>Meaning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145F1F"/>
                    </a:solidFill>
                  </a:tcPr>
                </a:tc>
                <a:tc>
                  <a:txBody>
                    <a:bodyPr/>
                    <a:lstStyle/>
                    <a:p>
                      <a:pPr>
                        <a:buNone/>
                      </a:pPr>
                      <a:r>
                        <a:rPr lang="en-US" sz="2400" b="1" u="none">
                          <a:solidFill>
                            <a:schemeClr val="bg1"/>
                          </a:solidFill>
                          <a:latin typeface="Open Sans 1" panose="020B0604020202020204" charset="0"/>
                          <a:ea typeface="Open Sans 1" panose="020B0604020202020204" charset="0"/>
                          <a:cs typeface="Open Sans 1" panose="020B0604020202020204" charset="0"/>
                        </a:rPr>
                        <a:t>What It Tells You</a:t>
                      </a:r>
                    </a:p>
                  </a:txBody>
                  <a:tcPr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145F1F"/>
                    </a:solidFill>
                  </a:tcPr>
                </a:tc>
                <a:extLst>
                  <a:ext uri="{0D108BD9-81ED-4DB2-BD59-A6C34878D82A}">
                    <a16:rowId xmlns:a16="http://schemas.microsoft.com/office/drawing/2014/main" val="4240139715"/>
                  </a:ext>
                </a:extLst>
              </a:tr>
              <a:tr h="525901">
                <a:tc>
                  <a:txBody>
                    <a:bodyPr/>
                    <a:lstStyle/>
                    <a:p>
                      <a:pPr>
                        <a:buNone/>
                      </a:pPr>
                      <a:r>
                        <a:rPr lang="en-US" sz="2400" b="1">
                          <a:latin typeface="Open Sans 1" panose="020B0604020202020204" charset="0"/>
                          <a:ea typeface="Open Sans 1" panose="020B0604020202020204" charset="0"/>
                          <a:cs typeface="Open Sans 1" panose="020B0604020202020204" charset="0"/>
                        </a:rPr>
                        <a:t>PORD</a:t>
                      </a:r>
                      <a:endParaRPr lang="en-US" sz="2400">
                        <a:latin typeface="Open Sans 1" panose="020B0604020202020204" charset="0"/>
                        <a:ea typeface="Open Sans 1" panose="020B0604020202020204" charset="0"/>
                        <a:cs typeface="Open Sans 1" panose="020B0604020202020204" charset="0"/>
                      </a:endParaRPr>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a:latin typeface="Open Sans 1" panose="020B0604020202020204" charset="0"/>
                          <a:ea typeface="Open Sans 1" panose="020B0604020202020204" charset="0"/>
                          <a:cs typeface="Open Sans 1" panose="020B0604020202020204" charset="0"/>
                        </a:rPr>
                        <a:t>Purchase Order Created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a:latin typeface="Open Sans 1" panose="020B0604020202020204" charset="0"/>
                          <a:ea typeface="Open Sans 1" panose="020B0604020202020204" charset="0"/>
                          <a:cs typeface="Open Sans 1" panose="020B0604020202020204" charset="0"/>
                        </a:rPr>
                        <a:t>The PO has been issued.</a:t>
                      </a:r>
                    </a:p>
                  </a:txBody>
                  <a:tcPr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8689468"/>
                  </a:ext>
                </a:extLst>
              </a:tr>
              <a:tr h="920326">
                <a:tc>
                  <a:txBody>
                    <a:bodyPr/>
                    <a:lstStyle/>
                    <a:p>
                      <a:pPr>
                        <a:buNone/>
                      </a:pPr>
                      <a:r>
                        <a:rPr lang="en-US" sz="2400" b="1">
                          <a:latin typeface="Open Sans 1" panose="020B0604020202020204" charset="0"/>
                          <a:ea typeface="Open Sans 1" panose="020B0604020202020204" charset="0"/>
                          <a:cs typeface="Open Sans 1" panose="020B0604020202020204" charset="0"/>
                        </a:rPr>
                        <a:t>CORD</a:t>
                      </a:r>
                      <a:endParaRPr lang="en-US" sz="2400">
                        <a:latin typeface="Open Sans 1" panose="020B0604020202020204" charset="0"/>
                        <a:ea typeface="Open Sans 1" panose="020B0604020202020204" charset="0"/>
                        <a:cs typeface="Open Sans 1" panose="020B0604020202020204" charset="0"/>
                      </a:endParaRPr>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a:latin typeface="Open Sans 1" panose="020B0604020202020204" charset="0"/>
                          <a:ea typeface="Open Sans 1" panose="020B0604020202020204" charset="0"/>
                          <a:cs typeface="Open Sans 1" panose="020B0604020202020204" charset="0"/>
                        </a:rPr>
                        <a:t>Change Order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a:latin typeface="Open Sans 1" panose="020B0604020202020204" charset="0"/>
                          <a:ea typeface="Open Sans 1" panose="020B0604020202020204" charset="0"/>
                          <a:cs typeface="Open Sans 1" panose="020B0604020202020204" charset="0"/>
                        </a:rPr>
                        <a:t>The PO amount or details were modified.</a:t>
                      </a:r>
                    </a:p>
                  </a:txBody>
                  <a:tcPr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8236742"/>
                  </a:ext>
                </a:extLst>
              </a:tr>
              <a:tr h="799134">
                <a:tc>
                  <a:txBody>
                    <a:bodyPr/>
                    <a:lstStyle/>
                    <a:p>
                      <a:pPr>
                        <a:buNone/>
                      </a:pPr>
                      <a:r>
                        <a:rPr lang="en-US" sz="2400" b="1">
                          <a:latin typeface="Open Sans 1" panose="020B0604020202020204" charset="0"/>
                          <a:ea typeface="Open Sans 1" panose="020B0604020202020204" charset="0"/>
                          <a:cs typeface="Open Sans 1" panose="020B0604020202020204" charset="0"/>
                        </a:rPr>
                        <a:t>INEI</a:t>
                      </a:r>
                      <a:endParaRPr lang="en-US" sz="2400">
                        <a:latin typeface="Open Sans 1" panose="020B0604020202020204" charset="0"/>
                        <a:ea typeface="Open Sans 1" panose="020B0604020202020204" charset="0"/>
                        <a:cs typeface="Open Sans 1" panose="020B0604020202020204" charset="0"/>
                      </a:endParaRPr>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a:latin typeface="Open Sans 1" panose="020B0604020202020204" charset="0"/>
                          <a:ea typeface="Open Sans 1" panose="020B0604020202020204" charset="0"/>
                          <a:cs typeface="Open Sans 1" panose="020B0604020202020204" charset="0"/>
                        </a:rPr>
                        <a:t>Invoice Entered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a:latin typeface="Open Sans 1" panose="020B0604020202020204" charset="0"/>
                          <a:ea typeface="Open Sans 1" panose="020B0604020202020204" charset="0"/>
                          <a:cs typeface="Open Sans 1" panose="020B0604020202020204" charset="0"/>
                        </a:rPr>
                        <a:t>An invoice has been processed against the PO.</a:t>
                      </a:r>
                    </a:p>
                  </a:txBody>
                  <a:tcPr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0009418"/>
                  </a:ext>
                </a:extLst>
              </a:tr>
              <a:tr h="920326">
                <a:tc>
                  <a:txBody>
                    <a:bodyPr/>
                    <a:lstStyle/>
                    <a:p>
                      <a:pPr>
                        <a:buNone/>
                      </a:pPr>
                      <a:r>
                        <a:rPr lang="en-US" sz="2400" b="1">
                          <a:latin typeface="Open Sans 1" panose="020B0604020202020204" charset="0"/>
                          <a:ea typeface="Open Sans 1" panose="020B0604020202020204" charset="0"/>
                          <a:cs typeface="Open Sans 1" panose="020B0604020202020204" charset="0"/>
                        </a:rPr>
                        <a:t>ICEI</a:t>
                      </a:r>
                      <a:endParaRPr lang="en-US" sz="2400">
                        <a:latin typeface="Open Sans 1" panose="020B0604020202020204" charset="0"/>
                        <a:ea typeface="Open Sans 1" panose="020B0604020202020204" charset="0"/>
                        <a:cs typeface="Open Sans 1" panose="020B0604020202020204" charset="0"/>
                      </a:endParaRPr>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a:latin typeface="Open Sans 1" panose="020B0604020202020204" charset="0"/>
                          <a:ea typeface="Open Sans 1" panose="020B0604020202020204" charset="0"/>
                          <a:cs typeface="Open Sans 1" panose="020B0604020202020204" charset="0"/>
                        </a:rPr>
                        <a:t>Invoice Cancelled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a:latin typeface="Open Sans 1" panose="020B0604020202020204" charset="0"/>
                          <a:ea typeface="Open Sans 1" panose="020B0604020202020204" charset="0"/>
                          <a:cs typeface="Open Sans 1" panose="020B0604020202020204" charset="0"/>
                        </a:rPr>
                        <a:t>An invoice entry was cancelled or corrected.</a:t>
                      </a:r>
                    </a:p>
                  </a:txBody>
                  <a:tcPr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0319081"/>
                  </a:ext>
                </a:extLst>
              </a:tr>
              <a:tr h="1314754">
                <a:tc>
                  <a:txBody>
                    <a:bodyPr/>
                    <a:lstStyle/>
                    <a:p>
                      <a:pPr>
                        <a:buNone/>
                      </a:pPr>
                      <a:r>
                        <a:rPr lang="en-US" sz="2400" b="1">
                          <a:latin typeface="Open Sans 1" panose="020B0604020202020204" charset="0"/>
                          <a:ea typeface="Open Sans 1" panose="020B0604020202020204" charset="0"/>
                          <a:cs typeface="Open Sans 1" panose="020B0604020202020204" charset="0"/>
                        </a:rPr>
                        <a:t>E090</a:t>
                      </a:r>
                      <a:endParaRPr lang="en-US" sz="2400">
                        <a:latin typeface="Open Sans 1" panose="020B0604020202020204" charset="0"/>
                        <a:ea typeface="Open Sans 1" panose="020B0604020202020204" charset="0"/>
                        <a:cs typeface="Open Sans 1" panose="020B0604020202020204" charset="0"/>
                      </a:endParaRPr>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a:latin typeface="Open Sans 1" panose="020B0604020202020204" charset="0"/>
                          <a:ea typeface="Open Sans 1" panose="020B0604020202020204" charset="0"/>
                          <a:cs typeface="Open Sans 1" panose="020B0604020202020204" charset="0"/>
                        </a:rPr>
                        <a:t>Encumbrance Rollover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a:latin typeface="Open Sans 1" panose="020B0604020202020204" charset="0"/>
                          <a:ea typeface="Open Sans 1" panose="020B0604020202020204" charset="0"/>
                          <a:cs typeface="Open Sans 1" panose="020B0604020202020204" charset="0"/>
                        </a:rPr>
                        <a:t>Remaining PO balance carried into the new fiscal year.</a:t>
                      </a:r>
                    </a:p>
                  </a:txBody>
                  <a:tcPr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7626228"/>
                  </a:ext>
                </a:extLst>
              </a:tr>
              <a:tr h="920326">
                <a:tc>
                  <a:txBody>
                    <a:bodyPr/>
                    <a:lstStyle/>
                    <a:p>
                      <a:pPr>
                        <a:buNone/>
                      </a:pPr>
                      <a:r>
                        <a:rPr lang="en-US" sz="2400" b="1">
                          <a:latin typeface="Open Sans 1" panose="020B0604020202020204" charset="0"/>
                          <a:ea typeface="Open Sans 1" panose="020B0604020202020204" charset="0"/>
                          <a:cs typeface="Open Sans 1" panose="020B0604020202020204" charset="0"/>
                        </a:rPr>
                        <a:t>T</a:t>
                      </a:r>
                      <a:r>
                        <a:rPr lang="en-US" sz="2400">
                          <a:latin typeface="Open Sans 1" panose="020B0604020202020204" charset="0"/>
                          <a:ea typeface="Open Sans 1" panose="020B0604020202020204" charset="0"/>
                          <a:cs typeface="Open Sans 1" panose="020B0604020202020204" charset="0"/>
                        </a:rPr>
                        <a:t> (Action)</a:t>
                      </a:r>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buNone/>
                      </a:pPr>
                      <a:r>
                        <a:rPr lang="en-US" sz="2400">
                          <a:latin typeface="Open Sans 1" panose="020B0604020202020204" charset="0"/>
                          <a:ea typeface="Open Sans 1" panose="020B0604020202020204" charset="0"/>
                          <a:cs typeface="Open Sans 1" panose="020B0604020202020204" charset="0"/>
                        </a:rPr>
                        <a:t>Transaction Applied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buNone/>
                      </a:pPr>
                      <a:r>
                        <a:rPr lang="en-US" sz="2400">
                          <a:latin typeface="Open Sans 1" panose="020B0604020202020204" charset="0"/>
                          <a:ea typeface="Open Sans 1" panose="020B0604020202020204" charset="0"/>
                          <a:cs typeface="Open Sans 1" panose="020B0604020202020204" charset="0"/>
                        </a:rPr>
                        <a:t>Payment activity reducing the PO encumbrance.</a:t>
                      </a:r>
                    </a:p>
                  </a:txBody>
                  <a:tcPr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920604651"/>
                  </a:ext>
                </a:extLst>
              </a:tr>
            </a:tbl>
          </a:graphicData>
        </a:graphic>
      </p:graphicFrame>
      <p:sp>
        <p:nvSpPr>
          <p:cNvPr id="10" name="TextBox 9">
            <a:extLst>
              <a:ext uri="{FF2B5EF4-FFF2-40B4-BE49-F238E27FC236}">
                <a16:creationId xmlns:a16="http://schemas.microsoft.com/office/drawing/2014/main" id="{DE10DBCD-565E-A9E5-CBE2-74C8E4CEE571}"/>
              </a:ext>
            </a:extLst>
          </p:cNvPr>
          <p:cNvSpPr txBox="1"/>
          <p:nvPr/>
        </p:nvSpPr>
        <p:spPr>
          <a:xfrm>
            <a:off x="2324100" y="2409474"/>
            <a:ext cx="13639800" cy="461665"/>
          </a:xfrm>
          <a:prstGeom prst="rect">
            <a:avLst/>
          </a:prstGeom>
          <a:noFill/>
        </p:spPr>
        <p:txBody>
          <a:bodyPr wrap="square" rtlCol="0">
            <a:spAutoFit/>
          </a:bodyPr>
          <a:lstStyle/>
          <a:p>
            <a:pPr lvl="0" eaLnBrk="0" fontAlgn="base" hangingPunct="0">
              <a:spcBef>
                <a:spcPct val="0"/>
              </a:spcBef>
              <a:spcAft>
                <a:spcPct val="0"/>
              </a:spcAft>
            </a:pPr>
            <a:r>
              <a:rPr lang="en-US" altLang="en-US" sz="2400">
                <a:latin typeface="Open Sans 1" panose="020B0604020202020204" charset="0"/>
                <a:ea typeface="Open Sans 1" panose="020B0604020202020204" charset="0"/>
                <a:cs typeface="Open Sans 1" panose="020B0604020202020204" charset="0"/>
              </a:rPr>
              <a:t>When reviewing transactions in </a:t>
            </a:r>
            <a:r>
              <a:rPr lang="en-US" altLang="en-US" sz="2400" b="1">
                <a:latin typeface="Open Sans 1" panose="020B0604020202020204" charset="0"/>
                <a:ea typeface="Open Sans 1" panose="020B0604020202020204" charset="0"/>
                <a:cs typeface="Open Sans 1" panose="020B0604020202020204" charset="0"/>
              </a:rPr>
              <a:t>FGIENCD or FOIDOCH</a:t>
            </a:r>
            <a:r>
              <a:rPr lang="en-US" altLang="en-US" sz="2400">
                <a:latin typeface="Open Sans 1" panose="020B0604020202020204" charset="0"/>
                <a:ea typeface="Open Sans 1" panose="020B0604020202020204" charset="0"/>
                <a:cs typeface="Open Sans 1" panose="020B0604020202020204" charset="0"/>
              </a:rPr>
              <a:t>, you may see the following codes</a:t>
            </a:r>
            <a:r>
              <a:rPr lang="en-US" altLang="en-US">
                <a:latin typeface="Open Sans 1" panose="020B0604020202020204" charset="0"/>
                <a:ea typeface="Open Sans 1" panose="020B0604020202020204" charset="0"/>
                <a:cs typeface="Open Sans 1" panose="020B0604020202020204" charset="0"/>
              </a:rPr>
              <a:t>:</a:t>
            </a:r>
          </a:p>
        </p:txBody>
      </p:sp>
    </p:spTree>
    <p:extLst>
      <p:ext uri="{BB962C8B-B14F-4D97-AF65-F5344CB8AC3E}">
        <p14:creationId xmlns:p14="http://schemas.microsoft.com/office/powerpoint/2010/main" val="2439718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BF976324-D60F-08D3-B661-4B85B7C0518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706EA0C5-5A82-C1FB-AA35-11C00F8D66D7}"/>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8473C46A-4651-EC45-6D84-239411C72365}"/>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4B35F7DD-FD2E-FEFF-80CE-C9AAD02BDD09}"/>
              </a:ext>
            </a:extLst>
          </p:cNvPr>
          <p:cNvSpPr txBox="1"/>
          <p:nvPr/>
        </p:nvSpPr>
        <p:spPr>
          <a:xfrm>
            <a:off x="762000" y="775767"/>
            <a:ext cx="14663377" cy="704167"/>
          </a:xfrm>
          <a:prstGeom prst="rect">
            <a:avLst/>
          </a:prstGeom>
        </p:spPr>
        <p:txBody>
          <a:bodyPr wrap="square"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Invoice Tracking Spreadsheet</a:t>
            </a:r>
          </a:p>
        </p:txBody>
      </p:sp>
      <p:sp>
        <p:nvSpPr>
          <p:cNvPr id="5" name="TextBox 4">
            <a:extLst>
              <a:ext uri="{FF2B5EF4-FFF2-40B4-BE49-F238E27FC236}">
                <a16:creationId xmlns:a16="http://schemas.microsoft.com/office/drawing/2014/main" id="{233A5149-E1E9-3973-2C1F-912CADB762D2}"/>
              </a:ext>
            </a:extLst>
          </p:cNvPr>
          <p:cNvSpPr txBox="1"/>
          <p:nvPr/>
        </p:nvSpPr>
        <p:spPr>
          <a:xfrm>
            <a:off x="1600200" y="2640307"/>
            <a:ext cx="15925800" cy="646331"/>
          </a:xfrm>
          <a:prstGeom prst="rect">
            <a:avLst/>
          </a:prstGeom>
          <a:noFill/>
        </p:spPr>
        <p:txBody>
          <a:bodyPr wrap="square" rtlCol="0">
            <a:spAutoFit/>
          </a:bodyPr>
          <a:lstStyle/>
          <a:p>
            <a:endParaRPr lang="en-US" b="1"/>
          </a:p>
          <a:p>
            <a:endParaRPr lang="en-US"/>
          </a:p>
        </p:txBody>
      </p:sp>
      <p:sp>
        <p:nvSpPr>
          <p:cNvPr id="10" name="TextBox 9">
            <a:extLst>
              <a:ext uri="{FF2B5EF4-FFF2-40B4-BE49-F238E27FC236}">
                <a16:creationId xmlns:a16="http://schemas.microsoft.com/office/drawing/2014/main" id="{68A6F44C-F204-0A17-1B30-B66305230F0C}"/>
              </a:ext>
            </a:extLst>
          </p:cNvPr>
          <p:cNvSpPr txBox="1"/>
          <p:nvPr/>
        </p:nvSpPr>
        <p:spPr>
          <a:xfrm>
            <a:off x="609600" y="2533002"/>
            <a:ext cx="15925800" cy="7109639"/>
          </a:xfrm>
          <a:prstGeom prst="rect">
            <a:avLst/>
          </a:prstGeom>
          <a:noFill/>
        </p:spPr>
        <p:txBody>
          <a:bodyPr wrap="square" lIns="91440" tIns="45720" rIns="91440" bIns="45720" rtlCol="0" anchor="t">
            <a:spAutoFit/>
          </a:bodyPr>
          <a:lstStyle/>
          <a:p>
            <a:pPr lvl="0" eaLnBrk="0" fontAlgn="base" hangingPunct="0">
              <a:spcBef>
                <a:spcPct val="0"/>
              </a:spcBef>
              <a:spcAft>
                <a:spcPct val="0"/>
              </a:spcAft>
            </a:pPr>
            <a:r>
              <a:rPr lang="en-US" altLang="en-US" sz="2400">
                <a:latin typeface="Calibri"/>
                <a:ea typeface="Calibri"/>
                <a:cs typeface="Calibri"/>
              </a:rPr>
              <a:t>Invoice tracking ensures timely payment, financial compliance, and accurate expense reporting. Each department should maintain an invoice tracking log for all subawards and service agreements. An excel document is the easiest way to do this. </a:t>
            </a:r>
          </a:p>
          <a:p>
            <a:pPr lvl="0" eaLnBrk="0" fontAlgn="base" hangingPunct="0">
              <a:spcBef>
                <a:spcPct val="0"/>
              </a:spcBef>
              <a:spcAft>
                <a:spcPct val="0"/>
              </a:spcAft>
            </a:pPr>
            <a:endParaRPr lang="en-US" altLang="en-US" sz="2400">
              <a:latin typeface="Calibri" panose="020F0502020204030204" pitchFamily="34" charset="0"/>
              <a:ea typeface="Calibri" panose="020F0502020204030204" pitchFamily="34" charset="0"/>
              <a:cs typeface="Calibri" panose="020F0502020204030204" pitchFamily="34" charset="0"/>
            </a:endParaRPr>
          </a:p>
          <a:p>
            <a:pPr lvl="0" eaLnBrk="0" fontAlgn="base" hangingPunct="0">
              <a:spcBef>
                <a:spcPct val="0"/>
              </a:spcBef>
              <a:spcAft>
                <a:spcPct val="0"/>
              </a:spcAft>
            </a:pPr>
            <a:endParaRPr lang="en-US" altLang="en-US" sz="2400">
              <a:latin typeface="Calibri" panose="020F0502020204030204" pitchFamily="34" charset="0"/>
              <a:ea typeface="Calibri" panose="020F0502020204030204" pitchFamily="34" charset="0"/>
              <a:cs typeface="Calibri" panose="020F0502020204030204" pitchFamily="34" charset="0"/>
            </a:endParaRPr>
          </a:p>
          <a:p>
            <a:pPr lvl="0" eaLnBrk="0" fontAlgn="base" hangingPunct="0">
              <a:spcBef>
                <a:spcPct val="0"/>
              </a:spcBef>
              <a:spcAft>
                <a:spcPct val="0"/>
              </a:spcAft>
            </a:pPr>
            <a:r>
              <a:rPr lang="en-US" altLang="en-US" sz="2400" b="1">
                <a:latin typeface="Calibri" panose="020F0502020204030204" pitchFamily="34" charset="0"/>
                <a:ea typeface="Calibri" panose="020F0502020204030204" pitchFamily="34" charset="0"/>
                <a:cs typeface="Calibri" panose="020F0502020204030204" pitchFamily="34" charset="0"/>
              </a:rPr>
              <a:t>Recommended Spreadsheet Columns:</a:t>
            </a:r>
          </a:p>
          <a:p>
            <a:pPr lvl="0" eaLnBrk="0" fontAlgn="base" hangingPunct="0">
              <a:spcBef>
                <a:spcPct val="0"/>
              </a:spcBef>
              <a:spcAft>
                <a:spcPct val="0"/>
              </a:spcAft>
            </a:pPr>
            <a:endParaRPr lang="en-US" altLang="en-US" sz="2400">
              <a:latin typeface="Calibri" panose="020F0502020204030204" pitchFamily="34" charset="0"/>
              <a:ea typeface="Calibri" panose="020F0502020204030204" pitchFamily="34" charset="0"/>
              <a:cs typeface="Calibri" panose="020F0502020204030204" pitchFamily="34" charset="0"/>
            </a:endParaRPr>
          </a:p>
          <a:p>
            <a:pPr lvl="0" eaLnBrk="0" fontAlgn="base" hangingPunct="0">
              <a:spcBef>
                <a:spcPct val="0"/>
              </a:spcBef>
              <a:spcAft>
                <a:spcPct val="0"/>
              </a:spcAft>
            </a:pPr>
            <a:r>
              <a:rPr lang="en-US" altLang="en-US" sz="2400">
                <a:latin typeface="Calibri" panose="020F0502020204030204" pitchFamily="34" charset="0"/>
                <a:ea typeface="Calibri" panose="020F0502020204030204" pitchFamily="34" charset="0"/>
                <a:cs typeface="Calibri" panose="020F0502020204030204" pitchFamily="34" charset="0"/>
              </a:rPr>
              <a:t>Vendor/Subrecipient			Agreement No.			Award Amount			Invoice Amount Current Expenditures			Cumulative Expenditures		Balance			              Invoice Date</a:t>
            </a:r>
          </a:p>
          <a:p>
            <a:pPr eaLnBrk="0" fontAlgn="base" hangingPunct="0">
              <a:spcBef>
                <a:spcPct val="0"/>
              </a:spcBef>
              <a:spcAft>
                <a:spcPct val="0"/>
              </a:spcAft>
            </a:pPr>
            <a:r>
              <a:rPr lang="en-US" altLang="en-US" sz="2400">
                <a:latin typeface="Calibri"/>
                <a:ea typeface="Calibri"/>
                <a:cs typeface="Calibri"/>
              </a:rPr>
              <a:t>Date Received				Billing Period				Date Sent for Review		              PI Approval  </a:t>
            </a:r>
          </a:p>
          <a:p>
            <a:pPr eaLnBrk="0" fontAlgn="base" hangingPunct="0">
              <a:spcBef>
                <a:spcPct val="0"/>
              </a:spcBef>
              <a:spcAft>
                <a:spcPct val="0"/>
              </a:spcAft>
            </a:pPr>
            <a:r>
              <a:rPr lang="en-US" altLang="en-US" sz="2400">
                <a:latin typeface="Calibri"/>
                <a:ea typeface="Calibri"/>
                <a:cs typeface="Calibri"/>
              </a:rPr>
              <a:t>Date                                                          Paid 			                           Follow-up				Notes</a:t>
            </a:r>
          </a:p>
          <a:p>
            <a:pPr lvl="0" eaLnBrk="0" fontAlgn="base" hangingPunct="0">
              <a:spcBef>
                <a:spcPct val="0"/>
              </a:spcBef>
              <a:spcAft>
                <a:spcPct val="0"/>
              </a:spcAft>
            </a:pPr>
            <a:endParaRPr lang="en-US" altLang="en-US" sz="2400">
              <a:latin typeface="Calibri" panose="020F0502020204030204" pitchFamily="34" charset="0"/>
              <a:ea typeface="Calibri" panose="020F0502020204030204" pitchFamily="34" charset="0"/>
              <a:cs typeface="Calibri" panose="020F0502020204030204" pitchFamily="34" charset="0"/>
            </a:endParaRPr>
          </a:p>
          <a:p>
            <a:pPr lvl="0" eaLnBrk="0" fontAlgn="base" hangingPunct="0">
              <a:spcBef>
                <a:spcPct val="0"/>
              </a:spcBef>
              <a:spcAft>
                <a:spcPct val="0"/>
              </a:spcAft>
            </a:pPr>
            <a:endParaRPr lang="en-US" altLang="en-US" sz="2400">
              <a:latin typeface="Calibri" panose="020F0502020204030204" pitchFamily="34" charset="0"/>
              <a:ea typeface="Calibri" panose="020F0502020204030204" pitchFamily="34" charset="0"/>
              <a:cs typeface="Calibri" panose="020F0502020204030204" pitchFamily="34" charset="0"/>
            </a:endParaRPr>
          </a:p>
          <a:p>
            <a:pPr lvl="0" eaLnBrk="0" fontAlgn="base" hangingPunct="0">
              <a:spcBef>
                <a:spcPct val="0"/>
              </a:spcBef>
              <a:spcAft>
                <a:spcPct val="0"/>
              </a:spcAft>
            </a:pPr>
            <a:r>
              <a:rPr lang="en-US" altLang="en-US" sz="2400" b="1">
                <a:latin typeface="Calibri" panose="020F0502020204030204" pitchFamily="34" charset="0"/>
                <a:ea typeface="Calibri" panose="020F0502020204030204" pitchFamily="34" charset="0"/>
                <a:cs typeface="Calibri" panose="020F0502020204030204" pitchFamily="34" charset="0"/>
              </a:rPr>
              <a:t>Once the invoice information has been recorded, save the invoice and any applicable information (approvals) in a clearly labeled folder. </a:t>
            </a:r>
          </a:p>
          <a:p>
            <a:pPr lvl="0" eaLnBrk="0" fontAlgn="base" hangingPunct="0">
              <a:spcBef>
                <a:spcPct val="0"/>
              </a:spcBef>
              <a:spcAft>
                <a:spcPct val="0"/>
              </a:spcAft>
            </a:pPr>
            <a:endParaRPr lang="en-US" altLang="en-US" sz="2400">
              <a:latin typeface="Calibri" panose="020F0502020204030204" pitchFamily="34" charset="0"/>
              <a:ea typeface="Calibri" panose="020F0502020204030204" pitchFamily="34" charset="0"/>
              <a:cs typeface="Calibri" panose="020F0502020204030204" pitchFamily="34" charset="0"/>
            </a:endParaRPr>
          </a:p>
          <a:p>
            <a:pPr lvl="0" eaLnBrk="0" fontAlgn="base" hangingPunct="0">
              <a:spcBef>
                <a:spcPct val="0"/>
              </a:spcBef>
              <a:spcAft>
                <a:spcPct val="0"/>
              </a:spcAft>
            </a:pPr>
            <a:endParaRPr lang="en-US" sz="2400"/>
          </a:p>
          <a:p>
            <a:pPr lvl="0" eaLnBrk="0" fontAlgn="base" hangingPunct="0">
              <a:spcBef>
                <a:spcPct val="0"/>
              </a:spcBef>
              <a:spcAft>
                <a:spcPct val="0"/>
              </a:spcAft>
            </a:pPr>
            <a:r>
              <a:rPr lang="en-US" sz="2400" b="1"/>
              <a:t>This doesn’t have to be complicated. Keeping a simple log like this helps you quickly see what has been submitted, what has been paid, and what may need follow-up.</a:t>
            </a:r>
            <a:endParaRPr lang="en-US" altLang="en-US" sz="2400" b="1">
              <a:latin typeface="Calibri" panose="020F0502020204030204" pitchFamily="34" charset="0"/>
              <a:ea typeface="Calibri" panose="020F0502020204030204" pitchFamily="34" charset="0"/>
              <a:cs typeface="Calibri" panose="020F0502020204030204" pitchFamily="34" charset="0"/>
            </a:endParaRPr>
          </a:p>
          <a:p>
            <a:pPr lvl="0" eaLnBrk="0" fontAlgn="base" hangingPunct="0">
              <a:spcBef>
                <a:spcPct val="0"/>
              </a:spcBef>
              <a:spcAft>
                <a:spcPct val="0"/>
              </a:spcAft>
            </a:pPr>
            <a:endParaRPr lang="en-US" altLang="en-US" sz="24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03574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E7BBC8AA-7822-F0F9-A5E4-AE840C4A9CC5}"/>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BF879521-2DFF-EC65-5140-F7D98AF6745E}"/>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B8B46356-DC8D-C5A5-779B-E0A0F19BD36D}"/>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A093D187-928D-B787-C547-AECB09465929}"/>
              </a:ext>
            </a:extLst>
          </p:cNvPr>
          <p:cNvSpPr txBox="1"/>
          <p:nvPr/>
        </p:nvSpPr>
        <p:spPr>
          <a:xfrm>
            <a:off x="762000" y="775767"/>
            <a:ext cx="14663377" cy="704167"/>
          </a:xfrm>
          <a:prstGeom prst="rect">
            <a:avLst/>
          </a:prstGeom>
        </p:spPr>
        <p:txBody>
          <a:bodyPr wrap="square"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Invoice Tracking Spreadsheet</a:t>
            </a:r>
          </a:p>
        </p:txBody>
      </p:sp>
      <p:sp>
        <p:nvSpPr>
          <p:cNvPr id="5" name="TextBox 4">
            <a:extLst>
              <a:ext uri="{FF2B5EF4-FFF2-40B4-BE49-F238E27FC236}">
                <a16:creationId xmlns:a16="http://schemas.microsoft.com/office/drawing/2014/main" id="{56D38A9E-3263-F8BC-5503-411D7F3FE4E0}"/>
              </a:ext>
            </a:extLst>
          </p:cNvPr>
          <p:cNvSpPr txBox="1"/>
          <p:nvPr/>
        </p:nvSpPr>
        <p:spPr>
          <a:xfrm>
            <a:off x="1600200" y="2640307"/>
            <a:ext cx="15925800" cy="646331"/>
          </a:xfrm>
          <a:prstGeom prst="rect">
            <a:avLst/>
          </a:prstGeom>
          <a:noFill/>
        </p:spPr>
        <p:txBody>
          <a:bodyPr wrap="square" rtlCol="0">
            <a:spAutoFit/>
          </a:bodyPr>
          <a:lstStyle/>
          <a:p>
            <a:endParaRPr lang="en-US" b="1"/>
          </a:p>
          <a:p>
            <a:endParaRPr lang="en-US"/>
          </a:p>
        </p:txBody>
      </p:sp>
      <p:pic>
        <p:nvPicPr>
          <p:cNvPr id="9" name="Picture 8">
            <a:extLst>
              <a:ext uri="{FF2B5EF4-FFF2-40B4-BE49-F238E27FC236}">
                <a16:creationId xmlns:a16="http://schemas.microsoft.com/office/drawing/2014/main" id="{3982A4FF-B919-057F-26A0-525C4FB045F1}"/>
              </a:ext>
            </a:extLst>
          </p:cNvPr>
          <p:cNvPicPr>
            <a:picLocks noChangeAspect="1"/>
          </p:cNvPicPr>
          <p:nvPr/>
        </p:nvPicPr>
        <p:blipFill>
          <a:blip r:embed="rId3"/>
          <a:stretch>
            <a:fillRect/>
          </a:stretch>
        </p:blipFill>
        <p:spPr>
          <a:xfrm>
            <a:off x="762001" y="2212599"/>
            <a:ext cx="15773400" cy="7846719"/>
          </a:xfrm>
          <a:prstGeom prst="rect">
            <a:avLst/>
          </a:prstGeom>
        </p:spPr>
      </p:pic>
    </p:spTree>
    <p:extLst>
      <p:ext uri="{BB962C8B-B14F-4D97-AF65-F5344CB8AC3E}">
        <p14:creationId xmlns:p14="http://schemas.microsoft.com/office/powerpoint/2010/main" val="3752142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9DA1E8CD-1CF0-3AA8-BF08-95E94B3068C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4925C1FC-0EA4-6312-8AAE-1AF0A8F8DEB5}"/>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64E1CE9C-CD02-7659-4320-3F6F902FDB3B}"/>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3"/>
            <a:stretch>
              <a:fillRect/>
            </a:stretch>
          </a:blipFill>
        </p:spPr>
        <p:txBody>
          <a:bodyPr/>
          <a:lstStyle/>
          <a:p>
            <a:endParaRPr lang="en-US"/>
          </a:p>
        </p:txBody>
      </p:sp>
      <p:sp>
        <p:nvSpPr>
          <p:cNvPr id="4" name="TextBox 4">
            <a:extLst>
              <a:ext uri="{FF2B5EF4-FFF2-40B4-BE49-F238E27FC236}">
                <a16:creationId xmlns:a16="http://schemas.microsoft.com/office/drawing/2014/main" id="{ACFC09E5-7124-256E-AB28-9CDA77EF028A}"/>
              </a:ext>
            </a:extLst>
          </p:cNvPr>
          <p:cNvSpPr txBox="1"/>
          <p:nvPr/>
        </p:nvSpPr>
        <p:spPr>
          <a:xfrm>
            <a:off x="762000" y="775767"/>
            <a:ext cx="14663377" cy="704167"/>
          </a:xfrm>
          <a:prstGeom prst="rect">
            <a:avLst/>
          </a:prstGeom>
        </p:spPr>
        <p:txBody>
          <a:bodyPr wrap="square"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Cayuse Fund Manager</a:t>
            </a:r>
          </a:p>
        </p:txBody>
      </p:sp>
      <p:sp>
        <p:nvSpPr>
          <p:cNvPr id="5" name="TextBox 4">
            <a:extLst>
              <a:ext uri="{FF2B5EF4-FFF2-40B4-BE49-F238E27FC236}">
                <a16:creationId xmlns:a16="http://schemas.microsoft.com/office/drawing/2014/main" id="{2DB56FBB-AEC0-BDCF-99D9-D5BD97CEFA80}"/>
              </a:ext>
            </a:extLst>
          </p:cNvPr>
          <p:cNvSpPr txBox="1"/>
          <p:nvPr/>
        </p:nvSpPr>
        <p:spPr>
          <a:xfrm>
            <a:off x="1600200" y="2640307"/>
            <a:ext cx="15925800" cy="646331"/>
          </a:xfrm>
          <a:prstGeom prst="rect">
            <a:avLst/>
          </a:prstGeom>
          <a:noFill/>
        </p:spPr>
        <p:txBody>
          <a:bodyPr wrap="square" rtlCol="0">
            <a:spAutoFit/>
          </a:bodyPr>
          <a:lstStyle/>
          <a:p>
            <a:endParaRPr lang="en-US" b="1"/>
          </a:p>
          <a:p>
            <a:endParaRPr lang="en-US"/>
          </a:p>
        </p:txBody>
      </p:sp>
      <p:sp>
        <p:nvSpPr>
          <p:cNvPr id="10" name="TextBox 9">
            <a:extLst>
              <a:ext uri="{FF2B5EF4-FFF2-40B4-BE49-F238E27FC236}">
                <a16:creationId xmlns:a16="http://schemas.microsoft.com/office/drawing/2014/main" id="{1AF5C877-ABB6-A923-09CE-460A2935EEB9}"/>
              </a:ext>
            </a:extLst>
          </p:cNvPr>
          <p:cNvSpPr txBox="1"/>
          <p:nvPr/>
        </p:nvSpPr>
        <p:spPr>
          <a:xfrm>
            <a:off x="347448" y="3801470"/>
            <a:ext cx="11635285" cy="1200329"/>
          </a:xfrm>
          <a:prstGeom prst="rect">
            <a:avLst/>
          </a:prstGeom>
          <a:noFill/>
        </p:spPr>
        <p:txBody>
          <a:bodyPr wrap="square" rtlCol="0">
            <a:spAutoFit/>
          </a:bodyPr>
          <a:lstStyle/>
          <a:p>
            <a:pPr lvl="0" eaLnBrk="0" fontAlgn="base" hangingPunct="0">
              <a:spcBef>
                <a:spcPct val="0"/>
              </a:spcBef>
              <a:spcAft>
                <a:spcPct val="0"/>
              </a:spcAft>
            </a:pPr>
            <a:r>
              <a:rPr lang="en-US" sz="3600">
                <a:hlinkClick r:id="rId4" tooltip="https://www.marshall.edu/murc/files/Cayuse-Fund-Manager-Training-Guide-102325.pdf"/>
              </a:rPr>
              <a:t>https://www.marshall.edu/murc/files/Cayuse-Fund-Manager-Training-Guide-102325.pdf</a:t>
            </a:r>
            <a:endParaRPr lang="en-US" altLang="en-US" sz="3600">
              <a:latin typeface="Open Sans 1" panose="020B0604020202020204" charset="0"/>
              <a:ea typeface="Open Sans 1" panose="020B0604020202020204" charset="0"/>
              <a:cs typeface="Open Sans 1" panose="020B0604020202020204" charset="0"/>
            </a:endParaRPr>
          </a:p>
        </p:txBody>
      </p:sp>
      <p:pic>
        <p:nvPicPr>
          <p:cNvPr id="1026" name="Picture 2" descr="Connect by Cayuse 2026">
            <a:extLst>
              <a:ext uri="{FF2B5EF4-FFF2-40B4-BE49-F238E27FC236}">
                <a16:creationId xmlns:a16="http://schemas.microsoft.com/office/drawing/2014/main" id="{B74371F1-6D66-2E15-759D-5F37841F79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362" b="18529"/>
          <a:stretch>
            <a:fillRect/>
          </a:stretch>
        </p:blipFill>
        <p:spPr bwMode="auto">
          <a:xfrm>
            <a:off x="10904561" y="3416749"/>
            <a:ext cx="6717950" cy="42396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C6A8450-7696-0017-D59F-EFCD523F09C4}"/>
              </a:ext>
            </a:extLst>
          </p:cNvPr>
          <p:cNvSpPr txBox="1"/>
          <p:nvPr/>
        </p:nvSpPr>
        <p:spPr>
          <a:xfrm>
            <a:off x="468004" y="8409732"/>
            <a:ext cx="10436557" cy="1446550"/>
          </a:xfrm>
          <a:prstGeom prst="rect">
            <a:avLst/>
          </a:prstGeom>
          <a:noFill/>
        </p:spPr>
        <p:txBody>
          <a:bodyPr wrap="square">
            <a:spAutoFit/>
          </a:bodyPr>
          <a:lstStyle/>
          <a:p>
            <a:r>
              <a:rPr lang="en-US" sz="4400" b="1" i="0">
                <a:solidFill>
                  <a:srgbClr val="313737"/>
                </a:solidFill>
                <a:effectLst/>
                <a:latin typeface="Nunito Sans" pitchFamily="2" charset="0"/>
              </a:rPr>
              <a:t>For questions or support email: </a:t>
            </a:r>
            <a:r>
              <a:rPr lang="en-US" sz="4400" b="1" i="0">
                <a:solidFill>
                  <a:srgbClr val="04AC56"/>
                </a:solidFill>
                <a:effectLst/>
                <a:latin typeface="Nunito Sans" pitchFamily="2" charset="0"/>
              </a:rPr>
              <a:t>cayusesupport@marshall.edu</a:t>
            </a:r>
            <a:endParaRPr lang="en-US" sz="4400">
              <a:solidFill>
                <a:srgbClr val="04AC56"/>
              </a:solidFill>
            </a:endParaRPr>
          </a:p>
        </p:txBody>
      </p:sp>
      <p:sp>
        <p:nvSpPr>
          <p:cNvPr id="8" name="TextBox 7">
            <a:extLst>
              <a:ext uri="{FF2B5EF4-FFF2-40B4-BE49-F238E27FC236}">
                <a16:creationId xmlns:a16="http://schemas.microsoft.com/office/drawing/2014/main" id="{00FDE596-5DF3-0A5F-8D40-2CAA978E6FB7}"/>
              </a:ext>
            </a:extLst>
          </p:cNvPr>
          <p:cNvSpPr txBox="1"/>
          <p:nvPr/>
        </p:nvSpPr>
        <p:spPr>
          <a:xfrm>
            <a:off x="347448" y="3032029"/>
            <a:ext cx="10436557" cy="769441"/>
          </a:xfrm>
          <a:prstGeom prst="rect">
            <a:avLst/>
          </a:prstGeom>
          <a:noFill/>
        </p:spPr>
        <p:txBody>
          <a:bodyPr wrap="square">
            <a:spAutoFit/>
          </a:bodyPr>
          <a:lstStyle/>
          <a:p>
            <a:r>
              <a:rPr lang="en-US" sz="4400" b="1" i="0">
                <a:solidFill>
                  <a:srgbClr val="145F1F"/>
                </a:solidFill>
                <a:effectLst/>
                <a:latin typeface="Nunito Sans" pitchFamily="2" charset="0"/>
              </a:rPr>
              <a:t>Cayuse Fund M</a:t>
            </a:r>
            <a:r>
              <a:rPr lang="en-US" sz="4400" b="1">
                <a:solidFill>
                  <a:srgbClr val="145F1F"/>
                </a:solidFill>
                <a:latin typeface="Nunito Sans" pitchFamily="2" charset="0"/>
              </a:rPr>
              <a:t>anager Training Guide:</a:t>
            </a:r>
            <a:endParaRPr lang="en-US" sz="4400">
              <a:solidFill>
                <a:srgbClr val="145F1F"/>
              </a:solidFill>
            </a:endParaRPr>
          </a:p>
        </p:txBody>
      </p:sp>
    </p:spTree>
    <p:extLst>
      <p:ext uri="{BB962C8B-B14F-4D97-AF65-F5344CB8AC3E}">
        <p14:creationId xmlns:p14="http://schemas.microsoft.com/office/powerpoint/2010/main" val="4793202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FC903081-1383-FAA9-0BA1-01D5E6E1156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30B9CBB5-7A81-3E47-C598-9D12405A5162}"/>
              </a:ext>
            </a:extLst>
          </p:cNvPr>
          <p:cNvSpPr/>
          <p:nvPr/>
        </p:nvSpPr>
        <p:spPr>
          <a:xfrm>
            <a:off x="0"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F8916D73-1262-B23C-73A1-EF1EDECB27DF}"/>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29725272-3166-E609-C8DD-B66DF27AE96A}"/>
              </a:ext>
            </a:extLst>
          </p:cNvPr>
          <p:cNvSpPr txBox="1"/>
          <p:nvPr/>
        </p:nvSpPr>
        <p:spPr>
          <a:xfrm>
            <a:off x="762000" y="775767"/>
            <a:ext cx="14663377" cy="704167"/>
          </a:xfrm>
          <a:prstGeom prst="rect">
            <a:avLst/>
          </a:prstGeom>
        </p:spPr>
        <p:txBody>
          <a:bodyPr wrap="square"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Your Role in the Payment Process</a:t>
            </a:r>
          </a:p>
        </p:txBody>
      </p:sp>
      <p:sp>
        <p:nvSpPr>
          <p:cNvPr id="5" name="TextBox 4">
            <a:extLst>
              <a:ext uri="{FF2B5EF4-FFF2-40B4-BE49-F238E27FC236}">
                <a16:creationId xmlns:a16="http://schemas.microsoft.com/office/drawing/2014/main" id="{3F230462-59E1-66D5-86C0-F18B66BDBCAA}"/>
              </a:ext>
            </a:extLst>
          </p:cNvPr>
          <p:cNvSpPr txBox="1"/>
          <p:nvPr/>
        </p:nvSpPr>
        <p:spPr>
          <a:xfrm>
            <a:off x="821708" y="2523335"/>
            <a:ext cx="16704292" cy="6555641"/>
          </a:xfrm>
          <a:prstGeom prst="rect">
            <a:avLst/>
          </a:prstGeom>
          <a:noFill/>
        </p:spPr>
        <p:txBody>
          <a:bodyPr wrap="square" rtlCol="0">
            <a:spAutoFit/>
          </a:bodyPr>
          <a:lstStyle/>
          <a:p>
            <a:r>
              <a:rPr lang="en-US" sz="2400" b="1">
                <a:latin typeface="Open Sans 1" panose="020B0604020202020204" charset="0"/>
                <a:ea typeface="Open Sans 1" panose="020B0604020202020204" charset="0"/>
                <a:cs typeface="Open Sans 1" panose="020B0604020202020204" charset="0"/>
              </a:rPr>
              <a:t>Departments play a critical role in ensuring invoices are accurate, compliant, and processed on time.</a:t>
            </a:r>
          </a:p>
          <a:p>
            <a:endParaRPr lang="en-US" sz="2400">
              <a:latin typeface="Open Sans 1" panose="020B0604020202020204" charset="0"/>
              <a:ea typeface="Open Sans 1" panose="020B0604020202020204" charset="0"/>
              <a:cs typeface="Open Sans 1" panose="020B0604020202020204" charset="0"/>
            </a:endParaRPr>
          </a:p>
          <a:p>
            <a:r>
              <a:rPr lang="en-US" sz="2400" b="1">
                <a:latin typeface="Open Sans 1" panose="020B0604020202020204" charset="0"/>
                <a:ea typeface="Open Sans 1" panose="020B0604020202020204" charset="0"/>
                <a:cs typeface="Open Sans 1" panose="020B0604020202020204" charset="0"/>
              </a:rPr>
              <a:t>Why Your Role Matters</a:t>
            </a:r>
          </a:p>
          <a:p>
            <a:endParaRPr lang="en-US" sz="2400" b="1">
              <a:latin typeface="Open Sans 1" panose="020B0604020202020204" charset="0"/>
              <a:ea typeface="Open Sans 1" panose="020B0604020202020204" charset="0"/>
              <a:cs typeface="Open Sans 1" panose="020B0604020202020204" charset="0"/>
            </a:endParaRPr>
          </a:p>
          <a:p>
            <a:r>
              <a:rPr lang="en-US" sz="2400" b="1">
                <a:solidFill>
                  <a:srgbClr val="145F1F"/>
                </a:solidFill>
                <a:latin typeface="Open Sans 1" panose="020B0604020202020204" charset="0"/>
                <a:ea typeface="Open Sans 1" panose="020B0604020202020204" charset="0"/>
                <a:cs typeface="Open Sans 1" panose="020B0604020202020204" charset="0"/>
              </a:rPr>
              <a:t>You know the services best</a:t>
            </a:r>
            <a:br>
              <a:rPr lang="en-US" sz="2400">
                <a:latin typeface="Open Sans 1" panose="020B0604020202020204" charset="0"/>
                <a:ea typeface="Open Sans 1" panose="020B0604020202020204" charset="0"/>
                <a:cs typeface="Open Sans 1" panose="020B0604020202020204" charset="0"/>
              </a:rPr>
            </a:br>
            <a:r>
              <a:rPr lang="en-US" sz="2400">
                <a:latin typeface="Open Sans 1" panose="020B0604020202020204" charset="0"/>
                <a:ea typeface="Open Sans 1" panose="020B0604020202020204" charset="0"/>
                <a:cs typeface="Open Sans 1" panose="020B0604020202020204" charset="0"/>
              </a:rPr>
              <a:t>Departments and PIs are most familiar with the work performed and can confirm that invoices accurately reflect the services provided.</a:t>
            </a:r>
          </a:p>
          <a:p>
            <a:endParaRPr lang="en-US" sz="2400">
              <a:latin typeface="Open Sans 1" panose="020B0604020202020204" charset="0"/>
              <a:ea typeface="Open Sans 1" panose="020B0604020202020204" charset="0"/>
              <a:cs typeface="Open Sans 1" panose="020B0604020202020204" charset="0"/>
            </a:endParaRPr>
          </a:p>
          <a:p>
            <a:r>
              <a:rPr lang="en-US" sz="2400" b="1">
                <a:solidFill>
                  <a:srgbClr val="145F1F"/>
                </a:solidFill>
                <a:latin typeface="Open Sans 1" panose="020B0604020202020204" charset="0"/>
                <a:ea typeface="Open Sans 1" panose="020B0604020202020204" charset="0"/>
                <a:cs typeface="Open Sans 1" panose="020B0604020202020204" charset="0"/>
              </a:rPr>
              <a:t>You help prevent payment delays</a:t>
            </a:r>
            <a:br>
              <a:rPr lang="en-US" sz="2400">
                <a:latin typeface="Open Sans 1" panose="020B0604020202020204" charset="0"/>
                <a:ea typeface="Open Sans 1" panose="020B0604020202020204" charset="0"/>
                <a:cs typeface="Open Sans 1" panose="020B0604020202020204" charset="0"/>
              </a:rPr>
            </a:br>
            <a:r>
              <a:rPr lang="en-US" sz="2400">
                <a:latin typeface="Open Sans 1" panose="020B0604020202020204" charset="0"/>
                <a:ea typeface="Open Sans 1" panose="020B0604020202020204" charset="0"/>
                <a:cs typeface="Open Sans 1" panose="020B0604020202020204" charset="0"/>
              </a:rPr>
              <a:t>Tracking invoices helps identify missing information or issues early so they can be resolved quickly.</a:t>
            </a:r>
          </a:p>
          <a:p>
            <a:endParaRPr lang="en-US" sz="2400">
              <a:latin typeface="Open Sans 1" panose="020B0604020202020204" charset="0"/>
              <a:ea typeface="Open Sans 1" panose="020B0604020202020204" charset="0"/>
              <a:cs typeface="Open Sans 1" panose="020B0604020202020204" charset="0"/>
            </a:endParaRPr>
          </a:p>
          <a:p>
            <a:r>
              <a:rPr lang="en-US" sz="2400" b="1">
                <a:solidFill>
                  <a:srgbClr val="145F1F"/>
                </a:solidFill>
                <a:latin typeface="Open Sans 1" panose="020B0604020202020204" charset="0"/>
                <a:ea typeface="Open Sans 1" panose="020B0604020202020204" charset="0"/>
                <a:cs typeface="Open Sans 1" panose="020B0604020202020204" charset="0"/>
              </a:rPr>
              <a:t>You help ensure vendors are paid on time</a:t>
            </a:r>
            <a:br>
              <a:rPr lang="en-US" sz="2400">
                <a:latin typeface="Open Sans 1" panose="020B0604020202020204" charset="0"/>
                <a:ea typeface="Open Sans 1" panose="020B0604020202020204" charset="0"/>
                <a:cs typeface="Open Sans 1" panose="020B0604020202020204" charset="0"/>
              </a:rPr>
            </a:br>
            <a:r>
              <a:rPr lang="en-US" sz="2400">
                <a:latin typeface="Open Sans 1" panose="020B0604020202020204" charset="0"/>
                <a:ea typeface="Open Sans 1" panose="020B0604020202020204" charset="0"/>
                <a:cs typeface="Open Sans 1" panose="020B0604020202020204" charset="0"/>
              </a:rPr>
              <a:t>Monitoring invoice status helps maintain positive relationships with vendors and supports continued services.</a:t>
            </a:r>
          </a:p>
          <a:p>
            <a:endParaRPr lang="en-US" sz="2400">
              <a:latin typeface="Open Sans 1" panose="020B0604020202020204" charset="0"/>
              <a:ea typeface="Open Sans 1" panose="020B0604020202020204" charset="0"/>
              <a:cs typeface="Open Sans 1" panose="020B0604020202020204" charset="0"/>
            </a:endParaRPr>
          </a:p>
          <a:p>
            <a:r>
              <a:rPr lang="en-US" sz="2400" b="1">
                <a:solidFill>
                  <a:srgbClr val="145F1F"/>
                </a:solidFill>
                <a:latin typeface="Open Sans 1" panose="020B0604020202020204" charset="0"/>
                <a:ea typeface="Open Sans 1" panose="020B0604020202020204" charset="0"/>
                <a:cs typeface="Open Sans 1" panose="020B0604020202020204" charset="0"/>
              </a:rPr>
              <a:t>You support financial accountability</a:t>
            </a:r>
            <a:br>
              <a:rPr lang="en-US" sz="2400">
                <a:latin typeface="Open Sans 1" panose="020B0604020202020204" charset="0"/>
                <a:ea typeface="Open Sans 1" panose="020B0604020202020204" charset="0"/>
                <a:cs typeface="Open Sans 1" panose="020B0604020202020204" charset="0"/>
              </a:rPr>
            </a:br>
            <a:r>
              <a:rPr lang="en-US" sz="2400">
                <a:latin typeface="Open Sans 1" panose="020B0604020202020204" charset="0"/>
                <a:ea typeface="Open Sans 1" panose="020B0604020202020204" charset="0"/>
                <a:cs typeface="Open Sans 1" panose="020B0604020202020204" charset="0"/>
              </a:rPr>
              <a:t>Accurate tracking helps ensure charges align with the approved agreement and that funds are used appropriately.</a:t>
            </a:r>
          </a:p>
          <a:p>
            <a:br>
              <a:rPr lang="en-US"/>
            </a:br>
            <a:endParaRPr lang="en-US"/>
          </a:p>
        </p:txBody>
      </p:sp>
    </p:spTree>
    <p:extLst>
      <p:ext uri="{BB962C8B-B14F-4D97-AF65-F5344CB8AC3E}">
        <p14:creationId xmlns:p14="http://schemas.microsoft.com/office/powerpoint/2010/main" val="226227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71A09328-0C17-BD24-2226-042F190642B6}"/>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23B6B7D4-C07B-9E52-AE8F-2664A8F9829D}"/>
              </a:ext>
            </a:extLst>
          </p:cNvPr>
          <p:cNvSpPr/>
          <p:nvPr/>
        </p:nvSpPr>
        <p:spPr>
          <a:xfrm>
            <a:off x="-34977" y="0"/>
            <a:ext cx="18288000" cy="1984917"/>
          </a:xfrm>
          <a:prstGeom prst="rect">
            <a:avLst/>
          </a:prstGeom>
          <a:solidFill>
            <a:srgbClr val="04AC56"/>
          </a:solidFill>
        </p:spPr>
        <p:txBody>
          <a:bodyPr/>
          <a:lstStyle/>
          <a:p>
            <a:endParaRPr lang="en-US"/>
          </a:p>
        </p:txBody>
      </p:sp>
      <p:sp>
        <p:nvSpPr>
          <p:cNvPr id="3" name="Freeform 3">
            <a:extLst>
              <a:ext uri="{FF2B5EF4-FFF2-40B4-BE49-F238E27FC236}">
                <a16:creationId xmlns:a16="http://schemas.microsoft.com/office/drawing/2014/main" id="{F44F8CC5-99FB-F93D-E6E6-5793E4184F6D}"/>
              </a:ext>
            </a:extLst>
          </p:cNvPr>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CCB09CEC-6FF1-26FB-CB77-5D7DE8A66CC6}"/>
              </a:ext>
            </a:extLst>
          </p:cNvPr>
          <p:cNvSpPr txBox="1"/>
          <p:nvPr/>
        </p:nvSpPr>
        <p:spPr>
          <a:xfrm>
            <a:off x="762000" y="775767"/>
            <a:ext cx="14663377" cy="704167"/>
          </a:xfrm>
          <a:prstGeom prst="rect">
            <a:avLst/>
          </a:prstGeom>
        </p:spPr>
        <p:txBody>
          <a:bodyPr wrap="square"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Your Key Responsibilities</a:t>
            </a:r>
          </a:p>
        </p:txBody>
      </p:sp>
      <p:sp>
        <p:nvSpPr>
          <p:cNvPr id="5" name="TextBox 4">
            <a:extLst>
              <a:ext uri="{FF2B5EF4-FFF2-40B4-BE49-F238E27FC236}">
                <a16:creationId xmlns:a16="http://schemas.microsoft.com/office/drawing/2014/main" id="{935F2C09-365F-7B93-9711-35D95585D241}"/>
              </a:ext>
            </a:extLst>
          </p:cNvPr>
          <p:cNvSpPr txBox="1"/>
          <p:nvPr/>
        </p:nvSpPr>
        <p:spPr>
          <a:xfrm>
            <a:off x="762000" y="2757841"/>
            <a:ext cx="15925800" cy="4693593"/>
          </a:xfrm>
          <a:prstGeom prst="rect">
            <a:avLst/>
          </a:prstGeom>
          <a:noFill/>
        </p:spPr>
        <p:txBody>
          <a:bodyPr wrap="square" rtlCol="0">
            <a:spAutoFit/>
          </a:bodyPr>
          <a:lstStyle/>
          <a:p>
            <a:r>
              <a:rPr lang="en-US" sz="2300" b="1">
                <a:latin typeface="Open Sans 1" panose="020B0604020202020204" charset="0"/>
                <a:ea typeface="Open Sans 1" panose="020B0604020202020204" charset="0"/>
                <a:cs typeface="Open Sans 1" panose="020B0604020202020204" charset="0"/>
              </a:rPr>
              <a:t>Your Key Responsibilities</a:t>
            </a:r>
          </a:p>
          <a:p>
            <a:endParaRPr lang="en-US" sz="2300" b="1">
              <a:latin typeface="Open Sans 1" panose="020B0604020202020204" charset="0"/>
              <a:ea typeface="Open Sans 1" panose="020B0604020202020204" charset="0"/>
              <a:cs typeface="Open Sans 1" panose="020B0604020202020204" charset="0"/>
            </a:endParaRPr>
          </a:p>
          <a:p>
            <a:pPr marL="742950" lvl="1" indent="-28575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Ensure vendors submit the required invoice documentation</a:t>
            </a:r>
          </a:p>
          <a:p>
            <a:pPr marL="742950" lvl="1" indent="-28575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Review invoices for accuracy and completeness</a:t>
            </a:r>
          </a:p>
          <a:p>
            <a:pPr marL="742950" lvl="1" indent="-28575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Obtain PI approval</a:t>
            </a:r>
          </a:p>
          <a:p>
            <a:pPr marL="742950" lvl="1" indent="-28575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Track submitted invoices</a:t>
            </a:r>
          </a:p>
          <a:p>
            <a:pPr marL="742950" lvl="1" indent="-28575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Monitor payment status in Banner/Cayuse</a:t>
            </a:r>
          </a:p>
          <a:p>
            <a:pPr marL="742950" lvl="1" indent="-285750">
              <a:buFont typeface="Arial" panose="020B0604020202020204" pitchFamily="34" charset="0"/>
              <a:buChar char="•"/>
            </a:pPr>
            <a:r>
              <a:rPr lang="en-US" sz="2300">
                <a:latin typeface="Open Sans 1" panose="020B0604020202020204" charset="0"/>
                <a:ea typeface="Open Sans 1" panose="020B0604020202020204" charset="0"/>
                <a:cs typeface="Open Sans 1" panose="020B0604020202020204" charset="0"/>
              </a:rPr>
              <a:t>Follow up if payments are delayed or incorrect</a:t>
            </a:r>
          </a:p>
          <a:p>
            <a:br>
              <a:rPr lang="en-US" sz="2300">
                <a:latin typeface="Open Sans 1" panose="020B0604020202020204" charset="0"/>
                <a:ea typeface="Open Sans 1" panose="020B0604020202020204" charset="0"/>
                <a:cs typeface="Open Sans 1" panose="020B0604020202020204" charset="0"/>
              </a:rPr>
            </a:br>
            <a:r>
              <a:rPr lang="en-US" sz="2300">
                <a:latin typeface="Open Sans 1" panose="020B0604020202020204" charset="0"/>
                <a:ea typeface="Open Sans 1" panose="020B0604020202020204" charset="0"/>
                <a:cs typeface="Open Sans 1" panose="020B0604020202020204" charset="0"/>
              </a:rPr>
              <a:t>By reviewing invoices and tracking payments, departments help ensure services are properly documented, vendors are paid on time, and university funds are managed responsibly.</a:t>
            </a:r>
          </a:p>
          <a:p>
            <a:br>
              <a:rPr lang="en-US" sz="2300">
                <a:latin typeface="Open Sans 1" panose="020B0604020202020204" charset="0"/>
                <a:ea typeface="Open Sans 1" panose="020B0604020202020204" charset="0"/>
                <a:cs typeface="Open Sans 1" panose="020B0604020202020204" charset="0"/>
              </a:rPr>
            </a:br>
            <a:endParaRPr lang="en-US" sz="2300">
              <a:latin typeface="Open Sans 1" panose="020B0604020202020204" charset="0"/>
              <a:ea typeface="Open Sans 1" panose="020B0604020202020204" charset="0"/>
              <a:cs typeface="Open Sans 1" panose="020B0604020202020204" charset="0"/>
            </a:endParaRPr>
          </a:p>
        </p:txBody>
      </p:sp>
    </p:spTree>
    <p:extLst>
      <p:ext uri="{BB962C8B-B14F-4D97-AF65-F5344CB8AC3E}">
        <p14:creationId xmlns:p14="http://schemas.microsoft.com/office/powerpoint/2010/main" val="22435703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4AC56"/>
        </a:solidFill>
        <a:effectLst/>
      </p:bgPr>
    </p:bg>
    <p:spTree>
      <p:nvGrpSpPr>
        <p:cNvPr id="1" name=""/>
        <p:cNvGrpSpPr/>
        <p:nvPr/>
      </p:nvGrpSpPr>
      <p:grpSpPr>
        <a:xfrm>
          <a:off x="0" y="0"/>
          <a:ext cx="0" cy="0"/>
          <a:chOff x="0" y="0"/>
          <a:chExt cx="0" cy="0"/>
        </a:xfrm>
      </p:grpSpPr>
      <p:sp>
        <p:nvSpPr>
          <p:cNvPr id="2" name="TextBox 2"/>
          <p:cNvSpPr txBox="1"/>
          <p:nvPr/>
        </p:nvSpPr>
        <p:spPr>
          <a:xfrm>
            <a:off x="1033989" y="6011236"/>
            <a:ext cx="7193049" cy="522607"/>
          </a:xfrm>
          <a:prstGeom prst="rect">
            <a:avLst/>
          </a:prstGeom>
        </p:spPr>
        <p:txBody>
          <a:bodyPr lIns="0" tIns="0" rIns="0" bIns="0" rtlCol="0" anchor="t">
            <a:spAutoFit/>
          </a:bodyPr>
          <a:lstStyle/>
          <a:p>
            <a:pPr algn="l">
              <a:lnSpc>
                <a:spcPts val="4267"/>
              </a:lnSpc>
              <a:spcBef>
                <a:spcPct val="0"/>
              </a:spcBef>
            </a:pPr>
            <a:r>
              <a:rPr lang="en-US" sz="3048">
                <a:solidFill>
                  <a:srgbClr val="000000"/>
                </a:solidFill>
                <a:latin typeface="Roboto Condensed"/>
                <a:ea typeface="Roboto Condensed"/>
                <a:cs typeface="Roboto Condensed"/>
                <a:sym typeface="Roboto Condensed"/>
              </a:rPr>
              <a:t>Email: MURC_Accounts_Payable@marshall.edu</a:t>
            </a:r>
          </a:p>
        </p:txBody>
      </p:sp>
      <p:sp>
        <p:nvSpPr>
          <p:cNvPr id="3" name="Freeform 3"/>
          <p:cNvSpPr/>
          <p:nvPr/>
        </p:nvSpPr>
        <p:spPr>
          <a:xfrm>
            <a:off x="11164723" y="2614348"/>
            <a:ext cx="5853360" cy="4468614"/>
          </a:xfrm>
          <a:custGeom>
            <a:avLst/>
            <a:gdLst/>
            <a:ahLst/>
            <a:cxnLst/>
            <a:rect l="l" t="t" r="r" b="b"/>
            <a:pathLst>
              <a:path w="5853360" h="4468614">
                <a:moveTo>
                  <a:pt x="0" y="0"/>
                </a:moveTo>
                <a:lnTo>
                  <a:pt x="5853360" y="0"/>
                </a:lnTo>
                <a:lnTo>
                  <a:pt x="5853360" y="4468614"/>
                </a:lnTo>
                <a:lnTo>
                  <a:pt x="0" y="4468614"/>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1028700" y="3712399"/>
            <a:ext cx="14396677" cy="742705"/>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Thanks for Attending!</a:t>
            </a:r>
          </a:p>
        </p:txBody>
      </p:sp>
      <p:sp>
        <p:nvSpPr>
          <p:cNvPr id="5" name="TextBox 5"/>
          <p:cNvSpPr txBox="1"/>
          <p:nvPr/>
        </p:nvSpPr>
        <p:spPr>
          <a:xfrm>
            <a:off x="1028700" y="4674178"/>
            <a:ext cx="14396677" cy="1156604"/>
          </a:xfrm>
          <a:prstGeom prst="rect">
            <a:avLst/>
          </a:prstGeom>
        </p:spPr>
        <p:txBody>
          <a:bodyPr lIns="0" tIns="0" rIns="0" bIns="0" rtlCol="0" anchor="t">
            <a:spAutoFit/>
          </a:bodyPr>
          <a:lstStyle/>
          <a:p>
            <a:pPr algn="l">
              <a:lnSpc>
                <a:spcPts val="8519"/>
              </a:lnSpc>
            </a:pPr>
            <a:r>
              <a:rPr lang="en-US" sz="9063" b="1">
                <a:solidFill>
                  <a:srgbClr val="FFFFFF"/>
                </a:solidFill>
                <a:latin typeface="Roboto Condensed Bold"/>
                <a:ea typeface="Roboto Condensed Bold"/>
                <a:cs typeface="Roboto Condensed Bold"/>
                <a:sym typeface="Roboto Condensed Bold"/>
              </a:rPr>
              <a:t>Questions?</a:t>
            </a:r>
          </a:p>
        </p:txBody>
      </p:sp>
      <p:sp>
        <p:nvSpPr>
          <p:cNvPr id="6" name="AutoShape 6"/>
          <p:cNvSpPr/>
          <p:nvPr/>
        </p:nvSpPr>
        <p:spPr>
          <a:xfrm flipV="1">
            <a:off x="9875666" y="1897380"/>
            <a:ext cx="0" cy="6492240"/>
          </a:xfrm>
          <a:prstGeom prst="line">
            <a:avLst/>
          </a:prstGeom>
          <a:ln w="38100" cap="flat">
            <a:solidFill>
              <a:srgbClr val="FEFFFF"/>
            </a:solidFill>
            <a:prstDash val="solid"/>
            <a:headEnd type="none" w="sm" len="sm"/>
            <a:tailEnd type="none" w="sm" len="sm"/>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395686" y="4413380"/>
            <a:ext cx="8579197" cy="3431679"/>
          </a:xfrm>
          <a:custGeom>
            <a:avLst/>
            <a:gdLst/>
            <a:ahLst/>
            <a:cxnLst/>
            <a:rect l="l" t="t" r="r" b="b"/>
            <a:pathLst>
              <a:path w="8579197" h="3431679">
                <a:moveTo>
                  <a:pt x="0" y="0"/>
                </a:moveTo>
                <a:lnTo>
                  <a:pt x="8579197" y="0"/>
                </a:lnTo>
                <a:lnTo>
                  <a:pt x="8579197" y="3431679"/>
                </a:lnTo>
                <a:lnTo>
                  <a:pt x="0" y="343167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20042" y="2491428"/>
            <a:ext cx="8476885" cy="2961938"/>
          </a:xfrm>
          <a:prstGeom prst="rect">
            <a:avLst/>
          </a:prstGeom>
        </p:spPr>
        <p:txBody>
          <a:bodyPr lIns="0" tIns="0" rIns="0" bIns="0" rtlCol="0" anchor="t">
            <a:spAutoFit/>
          </a:bodyPr>
          <a:lstStyle/>
          <a:p>
            <a:pPr marL="496571" lvl="1" indent="-248285" algn="l">
              <a:lnSpc>
                <a:spcPts val="2990"/>
              </a:lnSpc>
              <a:buFont typeface="Arial"/>
              <a:buChar char="•"/>
            </a:pPr>
            <a:r>
              <a:rPr lang="en-US" sz="2300" spc="-69">
                <a:solidFill>
                  <a:srgbClr val="000000"/>
                </a:solidFill>
                <a:latin typeface="Open Sans 2"/>
                <a:ea typeface="Open Sans 2"/>
                <a:cs typeface="Open Sans 2"/>
                <a:sym typeface="Open Sans 2"/>
              </a:rPr>
              <a:t>All vendors must be registered with MU Procurement Services</a:t>
            </a:r>
          </a:p>
          <a:p>
            <a:pPr marL="496571" lvl="1" indent="-248285" algn="l">
              <a:lnSpc>
                <a:spcPts val="2990"/>
              </a:lnSpc>
              <a:buFont typeface="Arial"/>
              <a:buChar char="•"/>
            </a:pPr>
            <a:r>
              <a:rPr lang="en-US" sz="2300" spc="-69">
                <a:solidFill>
                  <a:srgbClr val="000000"/>
                </a:solidFill>
                <a:latin typeface="Open Sans 2"/>
                <a:ea typeface="Open Sans 2"/>
                <a:cs typeface="Open Sans 2"/>
                <a:sym typeface="Open Sans 2"/>
              </a:rPr>
              <a:t>Students receiving stipends must be registered as vendors</a:t>
            </a:r>
          </a:p>
          <a:p>
            <a:pPr marL="496571" lvl="1" indent="-248285" algn="l">
              <a:lnSpc>
                <a:spcPts val="2990"/>
              </a:lnSpc>
              <a:buFont typeface="Arial"/>
              <a:buChar char="•"/>
            </a:pPr>
            <a:r>
              <a:rPr lang="en-US" sz="2300" spc="-69">
                <a:solidFill>
                  <a:srgbClr val="000000"/>
                </a:solidFill>
                <a:latin typeface="Open Sans 2"/>
                <a:ea typeface="Open Sans 2"/>
                <a:cs typeface="Open Sans 2"/>
                <a:sym typeface="Open Sans 2"/>
              </a:rPr>
              <a:t>Vendor must have current address on file</a:t>
            </a:r>
          </a:p>
          <a:p>
            <a:pPr marL="993141" lvl="2" indent="-331047" algn="l">
              <a:lnSpc>
                <a:spcPts val="2990"/>
              </a:lnSpc>
              <a:buFont typeface="Arial"/>
              <a:buChar char="⚬"/>
            </a:pPr>
            <a:r>
              <a:rPr lang="en-US" sz="2300" spc="-69">
                <a:solidFill>
                  <a:srgbClr val="000000"/>
                </a:solidFill>
                <a:latin typeface="Open Sans 2"/>
                <a:ea typeface="Open Sans 2"/>
                <a:cs typeface="Open Sans 2"/>
                <a:sym typeface="Open Sans 2"/>
              </a:rPr>
              <a:t>Used for:</a:t>
            </a:r>
          </a:p>
          <a:p>
            <a:pPr marL="993141" lvl="2" indent="-331047" algn="l">
              <a:lnSpc>
                <a:spcPts val="2990"/>
              </a:lnSpc>
              <a:buFont typeface="Arial"/>
              <a:buChar char="⚬"/>
            </a:pPr>
            <a:r>
              <a:rPr lang="en-US" sz="2300" spc="-69">
                <a:solidFill>
                  <a:srgbClr val="000000"/>
                </a:solidFill>
                <a:latin typeface="Open Sans 2"/>
                <a:ea typeface="Open Sans 2"/>
                <a:cs typeface="Open Sans 2"/>
                <a:sym typeface="Open Sans 2"/>
              </a:rPr>
              <a:t>Payment</a:t>
            </a:r>
          </a:p>
          <a:p>
            <a:pPr marL="993141" lvl="2" indent="-331047" algn="l">
              <a:lnSpc>
                <a:spcPts val="2990"/>
              </a:lnSpc>
              <a:buFont typeface="Arial"/>
              <a:buChar char="⚬"/>
            </a:pPr>
            <a:r>
              <a:rPr lang="en-US" sz="2300" spc="-69">
                <a:solidFill>
                  <a:srgbClr val="000000"/>
                </a:solidFill>
                <a:latin typeface="Open Sans 2"/>
                <a:ea typeface="Open Sans 2"/>
                <a:cs typeface="Open Sans 2"/>
                <a:sym typeface="Open Sans 2"/>
              </a:rPr>
              <a:t>1099 tax reporting</a:t>
            </a:r>
          </a:p>
          <a:p>
            <a:pPr marL="993141" lvl="2" indent="-331047" algn="l">
              <a:lnSpc>
                <a:spcPts val="2990"/>
              </a:lnSpc>
              <a:buFont typeface="Arial"/>
              <a:buChar char="⚬"/>
            </a:pPr>
            <a:r>
              <a:rPr lang="en-US" sz="2300" spc="-69">
                <a:solidFill>
                  <a:srgbClr val="000000"/>
                </a:solidFill>
                <a:latin typeface="Open Sans 2"/>
                <a:ea typeface="Open Sans 2"/>
                <a:cs typeface="Open Sans 2"/>
                <a:sym typeface="Open Sans 2"/>
              </a:rPr>
              <a:t>AP Address may differ from HR/Payroll address</a:t>
            </a:r>
          </a:p>
          <a:p>
            <a:pPr marL="496571" lvl="1" indent="-248285" algn="l">
              <a:lnSpc>
                <a:spcPts val="2990"/>
              </a:lnSpc>
              <a:buFont typeface="Arial"/>
              <a:buChar char="•"/>
            </a:pPr>
            <a:r>
              <a:rPr lang="en-US" sz="2300" spc="-69">
                <a:solidFill>
                  <a:srgbClr val="000000"/>
                </a:solidFill>
                <a:latin typeface="Open Sans 2"/>
                <a:ea typeface="Open Sans 2"/>
                <a:cs typeface="Open Sans 2"/>
                <a:sym typeface="Open Sans 2"/>
              </a:rPr>
              <a:t>Verify vendor setup and addresses in Banner: </a:t>
            </a:r>
            <a:r>
              <a:rPr lang="en-US" sz="2300" b="1" spc="-69">
                <a:solidFill>
                  <a:srgbClr val="000000"/>
                </a:solidFill>
                <a:latin typeface="Open Sans 2 Bold"/>
                <a:ea typeface="Open Sans 2 Bold"/>
                <a:cs typeface="Open Sans 2 Bold"/>
                <a:sym typeface="Open Sans 2 Bold"/>
              </a:rPr>
              <a:t>FTMVEND</a:t>
            </a:r>
          </a:p>
        </p:txBody>
      </p:sp>
      <p:sp>
        <p:nvSpPr>
          <p:cNvPr id="4" name="TextBox 4"/>
          <p:cNvSpPr txBox="1"/>
          <p:nvPr/>
        </p:nvSpPr>
        <p:spPr>
          <a:xfrm>
            <a:off x="9395686" y="8107980"/>
            <a:ext cx="8497195" cy="257138"/>
          </a:xfrm>
          <a:prstGeom prst="rect">
            <a:avLst/>
          </a:prstGeom>
        </p:spPr>
        <p:txBody>
          <a:bodyPr lIns="0" tIns="0" rIns="0" bIns="0" rtlCol="0" anchor="t">
            <a:spAutoFit/>
          </a:bodyPr>
          <a:lstStyle/>
          <a:p>
            <a:pPr algn="ctr">
              <a:lnSpc>
                <a:spcPts val="2004"/>
              </a:lnSpc>
            </a:pPr>
            <a:r>
              <a:rPr lang="en-US" sz="1670" u="sng">
                <a:solidFill>
                  <a:srgbClr val="145F1F"/>
                </a:solidFill>
                <a:latin typeface="Open Sans 1"/>
                <a:ea typeface="Open Sans 1"/>
                <a:cs typeface="Open Sans 1"/>
                <a:sym typeface="Open Sans 1"/>
                <a:hlinkClick r:id="rId3" tooltip="https://www.marshall.edu/procurement-services/resources/vendor-registration/"/>
              </a:rPr>
              <a:t>www.marshall.edu/procurement-services/resources/vendor-registration/</a:t>
            </a:r>
          </a:p>
        </p:txBody>
      </p:sp>
      <p:sp>
        <p:nvSpPr>
          <p:cNvPr id="5" name="AutoShape 5"/>
          <p:cNvSpPr/>
          <p:nvPr/>
        </p:nvSpPr>
        <p:spPr>
          <a:xfrm>
            <a:off x="0" y="0"/>
            <a:ext cx="18288000" cy="1984917"/>
          </a:xfrm>
          <a:prstGeom prst="rect">
            <a:avLst/>
          </a:prstGeom>
          <a:solidFill>
            <a:srgbClr val="04AC56"/>
          </a:solidFill>
        </p:spPr>
        <p:txBody>
          <a:bodyPr/>
          <a:lstStyle/>
          <a:p>
            <a:endParaRPr lang="en-US"/>
          </a:p>
        </p:txBody>
      </p:sp>
      <p:sp>
        <p:nvSpPr>
          <p:cNvPr id="6" name="Freeform 6"/>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718711" y="845362"/>
            <a:ext cx="14977454" cy="742705"/>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Vendor Registration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72980"/>
          </a:xfrm>
          <a:prstGeom prst="rect">
            <a:avLst/>
          </a:prstGeom>
          <a:solidFill>
            <a:srgbClr val="04AC56"/>
          </a:solidFill>
        </p:spPr>
        <p:txBody>
          <a:bodyPr/>
          <a:lstStyle/>
          <a:p>
            <a:endParaRPr lang="en-US"/>
          </a:p>
        </p:txBody>
      </p:sp>
      <p:sp>
        <p:nvSpPr>
          <p:cNvPr id="9" name="AutoShape 9"/>
          <p:cNvSpPr/>
          <p:nvPr/>
        </p:nvSpPr>
        <p:spPr>
          <a:xfrm>
            <a:off x="623466" y="2578982"/>
            <a:ext cx="9301700" cy="9528"/>
          </a:xfrm>
          <a:prstGeom prst="rect">
            <a:avLst/>
          </a:prstGeom>
          <a:solidFill>
            <a:srgbClr val="000000"/>
          </a:solidFill>
        </p:spPr>
        <p:txBody>
          <a:bodyPr/>
          <a:lstStyle/>
          <a:p>
            <a:endParaRPr lang="en-US"/>
          </a:p>
        </p:txBody>
      </p:sp>
      <p:grpSp>
        <p:nvGrpSpPr>
          <p:cNvPr id="10" name="Group 10"/>
          <p:cNvGrpSpPr/>
          <p:nvPr/>
        </p:nvGrpSpPr>
        <p:grpSpPr>
          <a:xfrm>
            <a:off x="13375490" y="4880827"/>
            <a:ext cx="357493" cy="35749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C"/>
            </a:solidFill>
          </p:spPr>
          <p:txBody>
            <a:bodyPr/>
            <a:lstStyle/>
            <a:p>
              <a:endParaRPr lang="en-US"/>
            </a:p>
          </p:txBody>
        </p:sp>
        <p:sp>
          <p:nvSpPr>
            <p:cNvPr id="12" name="TextBox 12"/>
            <p:cNvSpPr txBox="1"/>
            <p:nvPr/>
          </p:nvSpPr>
          <p:spPr>
            <a:xfrm>
              <a:off x="76200" y="85725"/>
              <a:ext cx="660400" cy="650875"/>
            </a:xfrm>
            <a:prstGeom prst="rect">
              <a:avLst/>
            </a:prstGeom>
          </p:spPr>
          <p:txBody>
            <a:bodyPr lIns="79484" tIns="79484" rIns="79484" bIns="79484" rtlCol="0" anchor="ctr"/>
            <a:lstStyle/>
            <a:p>
              <a:pPr marL="0" marR="0" lvl="0" indent="0" algn="ctr" defTabSz="914400" rtl="0" eaLnBrk="1" fontAlgn="auto" latinLnBrk="0" hangingPunct="1">
                <a:lnSpc>
                  <a:spcPts val="192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13393437" y="4825361"/>
            <a:ext cx="412959" cy="412959"/>
          </a:xfrm>
          <a:custGeom>
            <a:avLst/>
            <a:gdLst/>
            <a:ahLst/>
            <a:cxnLst/>
            <a:rect l="l" t="t" r="r" b="b"/>
            <a:pathLst>
              <a:path w="412959" h="412959">
                <a:moveTo>
                  <a:pt x="0" y="0"/>
                </a:moveTo>
                <a:lnTo>
                  <a:pt x="412960" y="0"/>
                </a:lnTo>
                <a:lnTo>
                  <a:pt x="412960" y="412959"/>
                </a:lnTo>
                <a:lnTo>
                  <a:pt x="0" y="4129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9144000" y="3083810"/>
            <a:ext cx="8635304" cy="1474483"/>
          </a:xfrm>
          <a:custGeom>
            <a:avLst/>
            <a:gdLst/>
            <a:ahLst/>
            <a:cxnLst/>
            <a:rect l="l" t="t" r="r" b="b"/>
            <a:pathLst>
              <a:path w="8635304" h="1474483">
                <a:moveTo>
                  <a:pt x="0" y="0"/>
                </a:moveTo>
                <a:lnTo>
                  <a:pt x="8635304" y="0"/>
                </a:lnTo>
                <a:lnTo>
                  <a:pt x="8635304" y="1474483"/>
                </a:lnTo>
                <a:lnTo>
                  <a:pt x="0" y="1474483"/>
                </a:lnTo>
                <a:lnTo>
                  <a:pt x="0" y="0"/>
                </a:lnTo>
                <a:close/>
              </a:path>
            </a:pathLst>
          </a:custGeom>
          <a:blipFill>
            <a:blip r:embed="rId4"/>
            <a:stretch>
              <a:fillRect r="-55098"/>
            </a:stretch>
          </a:blipFill>
        </p:spPr>
        <p:txBody>
          <a:bodyPr/>
          <a:lstStyle/>
          <a:p>
            <a:endParaRPr lang="en-US"/>
          </a:p>
        </p:txBody>
      </p:sp>
      <p:grpSp>
        <p:nvGrpSpPr>
          <p:cNvPr id="15" name="Group 15"/>
          <p:cNvGrpSpPr/>
          <p:nvPr/>
        </p:nvGrpSpPr>
        <p:grpSpPr>
          <a:xfrm>
            <a:off x="12023397" y="3521330"/>
            <a:ext cx="301120" cy="30112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C"/>
            </a:solidFill>
          </p:spPr>
          <p:txBody>
            <a:bodyPr/>
            <a:lstStyle/>
            <a:p>
              <a:endParaRPr lang="en-US"/>
            </a:p>
          </p:txBody>
        </p:sp>
        <p:sp>
          <p:nvSpPr>
            <p:cNvPr id="17" name="TextBox 17"/>
            <p:cNvSpPr txBox="1"/>
            <p:nvPr/>
          </p:nvSpPr>
          <p:spPr>
            <a:xfrm>
              <a:off x="76200" y="85725"/>
              <a:ext cx="660400" cy="650875"/>
            </a:xfrm>
            <a:prstGeom prst="rect">
              <a:avLst/>
            </a:prstGeom>
          </p:spPr>
          <p:txBody>
            <a:bodyPr lIns="72608" tIns="72608" rIns="72608" bIns="72608" rtlCol="0" anchor="ctr"/>
            <a:lstStyle/>
            <a:p>
              <a:pPr marL="0" marR="0" lvl="0" indent="0" algn="ctr" defTabSz="914400" rtl="0" eaLnBrk="1" fontAlgn="auto" latinLnBrk="0" hangingPunct="1">
                <a:lnSpc>
                  <a:spcPts val="192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11991795" y="3432850"/>
            <a:ext cx="412959" cy="412959"/>
          </a:xfrm>
          <a:custGeom>
            <a:avLst/>
            <a:gdLst/>
            <a:ahLst/>
            <a:cxnLst/>
            <a:rect l="l" t="t" r="r" b="b"/>
            <a:pathLst>
              <a:path w="412959" h="412959">
                <a:moveTo>
                  <a:pt x="0" y="0"/>
                </a:moveTo>
                <a:lnTo>
                  <a:pt x="412959" y="0"/>
                </a:lnTo>
                <a:lnTo>
                  <a:pt x="412959" y="412960"/>
                </a:lnTo>
                <a:lnTo>
                  <a:pt x="0" y="412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10025453" y="5238320"/>
            <a:ext cx="5505739" cy="283890"/>
          </a:xfrm>
          <a:custGeom>
            <a:avLst/>
            <a:gdLst/>
            <a:ahLst/>
            <a:cxnLst/>
            <a:rect l="l" t="t" r="r" b="b"/>
            <a:pathLst>
              <a:path w="5505739" h="283890">
                <a:moveTo>
                  <a:pt x="0" y="0"/>
                </a:moveTo>
                <a:lnTo>
                  <a:pt x="5505739" y="0"/>
                </a:lnTo>
                <a:lnTo>
                  <a:pt x="5505739" y="283890"/>
                </a:lnTo>
                <a:lnTo>
                  <a:pt x="0" y="283890"/>
                </a:lnTo>
                <a:lnTo>
                  <a:pt x="0" y="0"/>
                </a:lnTo>
                <a:close/>
              </a:path>
            </a:pathLst>
          </a:custGeom>
          <a:blipFill>
            <a:blip r:embed="rId7"/>
            <a:stretch>
              <a:fillRect/>
            </a:stretch>
          </a:blipFill>
        </p:spPr>
        <p:txBody>
          <a:bodyPr/>
          <a:lstStyle/>
          <a:p>
            <a:endParaRPr lang="en-US"/>
          </a:p>
        </p:txBody>
      </p:sp>
      <p:sp>
        <p:nvSpPr>
          <p:cNvPr id="20" name="Freeform 20"/>
          <p:cNvSpPr/>
          <p:nvPr/>
        </p:nvSpPr>
        <p:spPr>
          <a:xfrm>
            <a:off x="10079248" y="6111456"/>
            <a:ext cx="6476779" cy="3299303"/>
          </a:xfrm>
          <a:custGeom>
            <a:avLst/>
            <a:gdLst/>
            <a:ahLst/>
            <a:cxnLst/>
            <a:rect l="l" t="t" r="r" b="b"/>
            <a:pathLst>
              <a:path w="6476779" h="3299303">
                <a:moveTo>
                  <a:pt x="0" y="0"/>
                </a:moveTo>
                <a:lnTo>
                  <a:pt x="6476779" y="0"/>
                </a:lnTo>
                <a:lnTo>
                  <a:pt x="6476779" y="3299302"/>
                </a:lnTo>
                <a:lnTo>
                  <a:pt x="0" y="3299302"/>
                </a:lnTo>
                <a:lnTo>
                  <a:pt x="0" y="0"/>
                </a:lnTo>
                <a:close/>
              </a:path>
            </a:pathLst>
          </a:custGeom>
          <a:blipFill>
            <a:blip r:embed="rId8"/>
            <a:stretch>
              <a:fillRect t="-1454" b="-1454"/>
            </a:stretch>
          </a:blipFill>
        </p:spPr>
        <p:txBody>
          <a:bodyPr/>
          <a:lstStyle/>
          <a:p>
            <a:endParaRPr lang="en-US"/>
          </a:p>
        </p:txBody>
      </p:sp>
      <p:grpSp>
        <p:nvGrpSpPr>
          <p:cNvPr id="21" name="Group 21"/>
          <p:cNvGrpSpPr/>
          <p:nvPr/>
        </p:nvGrpSpPr>
        <p:grpSpPr>
          <a:xfrm>
            <a:off x="11967477" y="7493885"/>
            <a:ext cx="412959" cy="41295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C"/>
            </a:solidFill>
          </p:spPr>
          <p:txBody>
            <a:bodyPr/>
            <a:lstStyle/>
            <a:p>
              <a:endParaRPr lang="en-US"/>
            </a:p>
          </p:txBody>
        </p:sp>
        <p:sp>
          <p:nvSpPr>
            <p:cNvPr id="23" name="TextBox 23"/>
            <p:cNvSpPr txBox="1"/>
            <p:nvPr/>
          </p:nvSpPr>
          <p:spPr>
            <a:xfrm>
              <a:off x="76200" y="85725"/>
              <a:ext cx="660400" cy="650875"/>
            </a:xfrm>
            <a:prstGeom prst="rect">
              <a:avLst/>
            </a:prstGeom>
          </p:spPr>
          <p:txBody>
            <a:bodyPr lIns="91816" tIns="91816" rIns="91816" bIns="91816" rtlCol="0" anchor="ctr"/>
            <a:lstStyle/>
            <a:p>
              <a:pPr marL="0" marR="0" lvl="0" indent="0" algn="ctr" defTabSz="914400" rtl="0" eaLnBrk="1" fontAlgn="auto" latinLnBrk="0" hangingPunct="1">
                <a:lnSpc>
                  <a:spcPts val="192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11967477" y="7493885"/>
            <a:ext cx="412959" cy="412959"/>
          </a:xfrm>
          <a:custGeom>
            <a:avLst/>
            <a:gdLst/>
            <a:ahLst/>
            <a:cxnLst/>
            <a:rect l="l" t="t" r="r" b="b"/>
            <a:pathLst>
              <a:path w="412959" h="412959">
                <a:moveTo>
                  <a:pt x="0" y="0"/>
                </a:moveTo>
                <a:lnTo>
                  <a:pt x="412960" y="0"/>
                </a:lnTo>
                <a:lnTo>
                  <a:pt x="412960" y="412959"/>
                </a:lnTo>
                <a:lnTo>
                  <a:pt x="0" y="4129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5"/>
          <p:cNvSpPr txBox="1"/>
          <p:nvPr/>
        </p:nvSpPr>
        <p:spPr>
          <a:xfrm>
            <a:off x="623466" y="595335"/>
            <a:ext cx="12154857" cy="866731"/>
          </a:xfrm>
          <a:prstGeom prst="rect">
            <a:avLst/>
          </a:prstGeom>
        </p:spPr>
        <p:txBody>
          <a:bodyPr lIns="0" tIns="0" rIns="0" bIns="0" rtlCol="0" anchor="t">
            <a:spAutoFit/>
          </a:bodyPr>
          <a:lstStyle/>
          <a:p>
            <a:pPr marL="0" marR="0" lvl="0" indent="0" algn="l" defTabSz="914400" rtl="0" eaLnBrk="1" fontAlgn="auto" latinLnBrk="0" hangingPunct="1">
              <a:lnSpc>
                <a:spcPts val="6840"/>
              </a:lnSpc>
              <a:spcBef>
                <a:spcPts val="0"/>
              </a:spcBef>
              <a:spcAft>
                <a:spcPts val="0"/>
              </a:spcAft>
              <a:buClrTx/>
              <a:buSzTx/>
              <a:buFontTx/>
              <a:buNone/>
              <a:tabLst/>
              <a:defRPr/>
            </a:pPr>
            <a:r>
              <a:rPr kumimoji="0" lang="en-US" sz="5700" b="1" i="0" u="none" strike="noStrike" kern="1200" cap="none" spc="0" normalizeH="0" baseline="0" noProof="0">
                <a:ln>
                  <a:noFill/>
                </a:ln>
                <a:solidFill>
                  <a:srgbClr val="FFFFFF"/>
                </a:solidFill>
                <a:effectLst/>
                <a:uLnTx/>
                <a:uFillTx/>
                <a:latin typeface="Roboto Condensed Bold" panose="02000000000000000000" charset="0"/>
                <a:ea typeface="Roboto Condensed Bold" panose="02000000000000000000" charset="0"/>
                <a:cs typeface="HK Grotesk Bold"/>
                <a:sym typeface="HK Grotesk Bold"/>
              </a:rPr>
              <a:t>Banner Screen FTMVEND</a:t>
            </a:r>
          </a:p>
        </p:txBody>
      </p:sp>
      <p:sp>
        <p:nvSpPr>
          <p:cNvPr id="26" name="TextBox 26"/>
          <p:cNvSpPr txBox="1"/>
          <p:nvPr/>
        </p:nvSpPr>
        <p:spPr>
          <a:xfrm>
            <a:off x="623466" y="1952637"/>
            <a:ext cx="15485939" cy="618949"/>
          </a:xfrm>
          <a:prstGeom prst="rect">
            <a:avLst/>
          </a:prstGeom>
        </p:spPr>
        <p:txBody>
          <a:bodyPr lIns="0" tIns="0" rIns="0" bIns="0" rtlCol="0" anchor="t">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HK Grotesk Light"/>
                <a:ea typeface="HK Grotesk Light"/>
                <a:cs typeface="HK Grotesk Light"/>
                <a:sym typeface="HK Grotesk Light"/>
              </a:rPr>
              <a:t>Visit Banner </a:t>
            </a:r>
            <a:r>
              <a:rPr kumimoji="0" lang="en-US" sz="2000" b="0" i="0" u="sng" strike="noStrike" kern="1200" cap="none" spc="0" normalizeH="0" baseline="0" noProof="0">
                <a:ln>
                  <a:noFill/>
                </a:ln>
                <a:solidFill>
                  <a:srgbClr val="000000"/>
                </a:solidFill>
                <a:effectLst/>
                <a:uLnTx/>
                <a:uFillTx/>
                <a:latin typeface="HK Grotesk Light"/>
                <a:ea typeface="HK Grotesk Light"/>
                <a:cs typeface="HK Grotesk Light"/>
                <a:sym typeface="HK Grotesk Light"/>
                <a:hlinkClick r:id="rId11" tooltip="https://mubanapp.marshall.edu/applicationNavigator/seamless"/>
              </a:rPr>
              <a:t>here</a:t>
            </a:r>
            <a:r>
              <a:rPr kumimoji="0" lang="en-US" sz="2000" b="0" i="0" u="none" strike="noStrike" kern="1200" cap="none" spc="0" normalizeH="0" baseline="0" noProof="0">
                <a:ln>
                  <a:noFill/>
                </a:ln>
                <a:solidFill>
                  <a:srgbClr val="000000"/>
                </a:solidFill>
                <a:effectLst/>
                <a:uLnTx/>
                <a:uFillTx/>
                <a:latin typeface="HK Grotesk Light"/>
                <a:ea typeface="HK Grotesk Light"/>
                <a:cs typeface="HK Grotesk Light"/>
                <a:sym typeface="HK Grotesk Light"/>
              </a:rPr>
              <a:t> and use screen </a:t>
            </a:r>
            <a:r>
              <a:rPr kumimoji="0" lang="en-US" sz="2000" b="1" i="0" u="none" strike="noStrike" kern="1200" cap="none" spc="0" normalizeH="0" baseline="0" noProof="0">
                <a:ln>
                  <a:noFill/>
                </a:ln>
                <a:solidFill>
                  <a:srgbClr val="000000"/>
                </a:solidFill>
                <a:effectLst/>
                <a:uLnTx/>
                <a:uFillTx/>
                <a:latin typeface="HK Grotesk Bold"/>
                <a:ea typeface="HK Grotesk Bold"/>
                <a:cs typeface="HK Grotesk Bold"/>
                <a:sym typeface="HK Grotesk Bold"/>
              </a:rPr>
              <a:t>FTMVEND</a:t>
            </a:r>
            <a:r>
              <a:rPr kumimoji="0" lang="en-US" sz="2000" b="0" i="0" u="none" strike="noStrike" kern="1200" cap="none" spc="0" normalizeH="0" baseline="0" noProof="0">
                <a:ln>
                  <a:noFill/>
                </a:ln>
                <a:solidFill>
                  <a:srgbClr val="000000"/>
                </a:solidFill>
                <a:effectLst/>
                <a:uLnTx/>
                <a:uFillTx/>
                <a:latin typeface="HK Grotesk Light"/>
                <a:ea typeface="HK Grotesk Light"/>
                <a:cs typeface="HK Grotesk Light"/>
                <a:sym typeface="HK Grotesk Light"/>
              </a:rPr>
              <a:t> in the search bar. This screen is used to view the vendors address to ensure you are working with the correct vendor. </a:t>
            </a:r>
          </a:p>
        </p:txBody>
      </p:sp>
      <p:sp>
        <p:nvSpPr>
          <p:cNvPr id="27" name="TextBox 27"/>
          <p:cNvSpPr txBox="1"/>
          <p:nvPr/>
        </p:nvSpPr>
        <p:spPr>
          <a:xfrm>
            <a:off x="623466" y="3836770"/>
            <a:ext cx="6870348" cy="4616648"/>
          </a:xfrm>
          <a:prstGeom prst="rect">
            <a:avLst/>
          </a:prstGeom>
        </p:spPr>
        <p:txBody>
          <a:bodyPr lIns="0" tIns="0" rIns="0" bIns="0" rtlCol="0" anchor="t">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HK Grotesk Light"/>
                <a:ea typeface="HK Grotesk Light"/>
                <a:cs typeface="HK Grotesk Light"/>
                <a:sym typeface="HK Grotesk Light"/>
              </a:rPr>
              <a:t>1. Type in the vendor number and click ‘Go’</a:t>
            </a: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HK Grotesk Light"/>
              <a:ea typeface="HK Grotesk Light"/>
              <a:cs typeface="HK Grotesk Light"/>
              <a:sym typeface="HK Grotesk Light"/>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HK Grotesk Light"/>
                <a:ea typeface="HK Grotesk Light"/>
                <a:cs typeface="HK Grotesk Light"/>
                <a:sym typeface="HK Grotesk Light"/>
              </a:rPr>
              <a:t>2. On the next screen select ‘Address’ to check that you are working with the correct vendor. </a:t>
            </a: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HK Grotesk Light"/>
              <a:ea typeface="HK Grotesk Light"/>
              <a:cs typeface="HK Grotesk Light"/>
              <a:sym typeface="HK Grotesk Light"/>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HK Grotesk Light"/>
                <a:ea typeface="HK Grotesk Light"/>
                <a:cs typeface="HK Grotesk Light"/>
                <a:sym typeface="HK Grotesk Light"/>
              </a:rPr>
              <a:t>3. If the vendor has multiple address records, you will need to use the arrows to move through the records to find the one with the ‘Inactivate Address’ box unchecked. This is the current address for the vendor. </a:t>
            </a:r>
          </a:p>
          <a:p>
            <a:pPr marL="0" marR="0" lvl="0" indent="0" algn="l" defTabSz="914400" rtl="0" eaLnBrk="1" fontAlgn="auto" latinLnBrk="0" hangingPunct="1">
              <a:lnSpc>
                <a:spcPts val="2400"/>
              </a:lnSpc>
              <a:spcBef>
                <a:spcPts val="0"/>
              </a:spcBef>
              <a:spcAft>
                <a:spcPts val="0"/>
              </a:spcAft>
              <a:buClrTx/>
              <a:buSzTx/>
              <a:buFontTx/>
              <a:buNone/>
              <a:tabLst/>
              <a:defRPr/>
            </a:pPr>
            <a:endParaRPr lang="en-US" sz="2000">
              <a:solidFill>
                <a:srgbClr val="000000"/>
              </a:solidFill>
              <a:latin typeface="HK Grotesk Light"/>
              <a:ea typeface="HK Grotesk Light"/>
              <a:cs typeface="HK Grotesk Light"/>
              <a:sym typeface="HK Grotesk Light"/>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HK Grotesk Light"/>
              <a:ea typeface="HK Grotesk Light"/>
              <a:cs typeface="HK Grotesk Light"/>
              <a:sym typeface="HK Grotesk Light"/>
            </a:endParaRPr>
          </a:p>
          <a:p>
            <a:pPr lvl="0">
              <a:lnSpc>
                <a:spcPts val="2400"/>
              </a:lnSpc>
            </a:pPr>
            <a:r>
              <a:rPr lang="en-US"/>
              <a:t>Check AP address where the check is sent. Differs commonly from PO address of vendor setup.</a:t>
            </a:r>
            <a:endParaRPr kumimoji="0" lang="en-US" sz="2000" b="0" i="0" u="none" strike="noStrike" kern="1200" cap="none" spc="0" normalizeH="0" baseline="0" noProof="0">
              <a:ln>
                <a:noFill/>
              </a:ln>
              <a:solidFill>
                <a:srgbClr val="000000"/>
              </a:solidFill>
              <a:effectLst/>
              <a:uLnTx/>
              <a:uFillTx/>
              <a:latin typeface="HK Grotesk Light"/>
              <a:ea typeface="HK Grotesk Light"/>
              <a:cs typeface="HK Grotesk Light"/>
              <a:sym typeface="HK Grotesk Light"/>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HK Grotesk Light"/>
              <a:ea typeface="HK Grotesk Light"/>
              <a:cs typeface="HK Grotesk Light"/>
              <a:sym typeface="HK Grotesk Light"/>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HK Grotesk Light"/>
                <a:ea typeface="HK Grotesk Light"/>
                <a:cs typeface="HK Grotesk Light"/>
                <a:sym typeface="HK Grotesk Light"/>
              </a:rPr>
              <a:t> </a:t>
            </a:r>
          </a:p>
        </p:txBody>
      </p:sp>
      <p:sp>
        <p:nvSpPr>
          <p:cNvPr id="28" name="Freeform 28"/>
          <p:cNvSpPr/>
          <p:nvPr/>
        </p:nvSpPr>
        <p:spPr>
          <a:xfrm>
            <a:off x="10892950" y="7493885"/>
            <a:ext cx="1130447" cy="330913"/>
          </a:xfrm>
          <a:custGeom>
            <a:avLst/>
            <a:gdLst/>
            <a:ahLst/>
            <a:cxnLst/>
            <a:rect l="l" t="t" r="r" b="b"/>
            <a:pathLst>
              <a:path w="1130447" h="330913">
                <a:moveTo>
                  <a:pt x="0" y="0"/>
                </a:moveTo>
                <a:lnTo>
                  <a:pt x="1130447" y="0"/>
                </a:lnTo>
                <a:lnTo>
                  <a:pt x="1130447" y="330912"/>
                </a:lnTo>
                <a:lnTo>
                  <a:pt x="0" y="3309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2"/>
          <p:cNvSpPr txBox="1"/>
          <p:nvPr/>
        </p:nvSpPr>
        <p:spPr>
          <a:xfrm>
            <a:off x="718711" y="2629004"/>
            <a:ext cx="6821955" cy="4973059"/>
          </a:xfrm>
          <a:prstGeom prst="rect">
            <a:avLst/>
          </a:prstGeom>
        </p:spPr>
        <p:txBody>
          <a:bodyPr lIns="0" tIns="0" rIns="0" bIns="0" rtlCol="0" anchor="t">
            <a:spAutoFit/>
          </a:bodyPr>
          <a:lstStyle/>
          <a:p>
            <a:pPr marL="496571" lvl="1" indent="-248285" algn="l">
              <a:lnSpc>
                <a:spcPts val="5750"/>
              </a:lnSpc>
              <a:buFont typeface="Arial"/>
              <a:buChar char="•"/>
            </a:pPr>
            <a:r>
              <a:rPr lang="en-US" sz="2300" spc="-69">
                <a:solidFill>
                  <a:srgbClr val="000000"/>
                </a:solidFill>
                <a:latin typeface="Open Sans 2"/>
                <a:ea typeface="Open Sans 2"/>
                <a:cs typeface="Open Sans 2"/>
                <a:sym typeface="Open Sans 2"/>
              </a:rPr>
              <a:t>Banner Screens</a:t>
            </a:r>
          </a:p>
          <a:p>
            <a:pPr marL="496571" lvl="1" indent="-248285" algn="l">
              <a:lnSpc>
                <a:spcPts val="5750"/>
              </a:lnSpc>
              <a:buFont typeface="Arial"/>
              <a:buChar char="•"/>
            </a:pPr>
            <a:r>
              <a:rPr lang="en-US" sz="2300" spc="-69">
                <a:solidFill>
                  <a:srgbClr val="000000"/>
                </a:solidFill>
                <a:latin typeface="Open Sans 2"/>
                <a:ea typeface="Open Sans 2"/>
                <a:cs typeface="Open Sans 2"/>
                <a:sym typeface="Open Sans 2"/>
              </a:rPr>
              <a:t>Cayuse Award Attachments</a:t>
            </a:r>
          </a:p>
          <a:p>
            <a:pPr marL="496571" lvl="1" indent="-248285" algn="l">
              <a:lnSpc>
                <a:spcPts val="5750"/>
              </a:lnSpc>
              <a:buFont typeface="Arial"/>
              <a:buChar char="•"/>
            </a:pPr>
            <a:r>
              <a:rPr lang="en-US" sz="2300" spc="-69">
                <a:solidFill>
                  <a:srgbClr val="000000"/>
                </a:solidFill>
                <a:latin typeface="Open Sans 2"/>
                <a:ea typeface="Open Sans 2"/>
                <a:cs typeface="Open Sans 2"/>
                <a:sym typeface="Open Sans 2"/>
              </a:rPr>
              <a:t>Cayuse Fund Manager – Fund Detail/Reporting</a:t>
            </a:r>
          </a:p>
          <a:p>
            <a:pPr algn="l">
              <a:lnSpc>
                <a:spcPts val="5750"/>
              </a:lnSpc>
            </a:pPr>
            <a:endParaRPr lang="en-US" sz="2300" spc="-69">
              <a:solidFill>
                <a:srgbClr val="000000"/>
              </a:solidFill>
              <a:latin typeface="Open Sans 2"/>
              <a:ea typeface="Open Sans 2"/>
              <a:cs typeface="Open Sans 2"/>
              <a:sym typeface="Open Sans 2"/>
            </a:endParaRPr>
          </a:p>
          <a:p>
            <a:pPr algn="l">
              <a:lnSpc>
                <a:spcPts val="5750"/>
              </a:lnSpc>
            </a:pPr>
            <a:endParaRPr lang="en-US" sz="2300" spc="-69">
              <a:solidFill>
                <a:srgbClr val="000000"/>
              </a:solidFill>
              <a:latin typeface="Open Sans 2"/>
              <a:ea typeface="Open Sans 2"/>
              <a:cs typeface="Open Sans 2"/>
              <a:sym typeface="Open Sans 2"/>
            </a:endParaRPr>
          </a:p>
          <a:p>
            <a:pPr algn="l">
              <a:lnSpc>
                <a:spcPts val="5750"/>
              </a:lnSpc>
            </a:pPr>
            <a:endParaRPr lang="en-US" sz="2300" spc="-69">
              <a:solidFill>
                <a:srgbClr val="000000"/>
              </a:solidFill>
              <a:latin typeface="Open Sans 2"/>
              <a:ea typeface="Open Sans 2"/>
              <a:cs typeface="Open Sans 2"/>
              <a:sym typeface="Open Sans 2"/>
            </a:endParaRPr>
          </a:p>
          <a:p>
            <a:pPr algn="l">
              <a:lnSpc>
                <a:spcPts val="5750"/>
              </a:lnSpc>
            </a:pPr>
            <a:r>
              <a:rPr lang="en-US" sz="2300" b="1" spc="-69">
                <a:solidFill>
                  <a:srgbClr val="FF3131"/>
                </a:solidFill>
                <a:latin typeface="Open Sans 2 Bold"/>
                <a:ea typeface="Open Sans 2 Bold"/>
                <a:cs typeface="Open Sans 2 Bold"/>
                <a:sym typeface="Open Sans 2 Bold"/>
              </a:rPr>
              <a:t>Need to include Banner and Cayuse Screenshots. </a:t>
            </a:r>
          </a:p>
        </p:txBody>
      </p:sp>
      <p:sp>
        <p:nvSpPr>
          <p:cNvPr id="3" name="TextBox 3"/>
          <p:cNvSpPr txBox="1"/>
          <p:nvPr/>
        </p:nvSpPr>
        <p:spPr>
          <a:xfrm>
            <a:off x="9676111" y="3335978"/>
            <a:ext cx="7505588" cy="1258235"/>
          </a:xfrm>
          <a:prstGeom prst="rect">
            <a:avLst/>
          </a:prstGeom>
        </p:spPr>
        <p:txBody>
          <a:bodyPr lIns="0" tIns="0" rIns="0" bIns="0" rtlCol="0" anchor="t">
            <a:spAutoFit/>
          </a:bodyPr>
          <a:lstStyle/>
          <a:p>
            <a:pPr algn="ctr">
              <a:lnSpc>
                <a:spcPts val="10672"/>
              </a:lnSpc>
              <a:spcBef>
                <a:spcPct val="0"/>
              </a:spcBef>
            </a:pPr>
            <a:r>
              <a:rPr lang="en-US" sz="6588">
                <a:solidFill>
                  <a:srgbClr val="145F1F"/>
                </a:solidFill>
                <a:latin typeface="Open Sans 1"/>
                <a:ea typeface="Open Sans 1"/>
                <a:cs typeface="Open Sans 1"/>
                <a:sym typeface="Open Sans 1"/>
              </a:rPr>
              <a:t> BANNER + CAYUSE</a:t>
            </a:r>
          </a:p>
        </p:txBody>
      </p:sp>
      <p:sp>
        <p:nvSpPr>
          <p:cNvPr id="4" name="AutoShape 4"/>
          <p:cNvSpPr/>
          <p:nvPr/>
        </p:nvSpPr>
        <p:spPr>
          <a:xfrm>
            <a:off x="0" y="0"/>
            <a:ext cx="18288000" cy="1984917"/>
          </a:xfrm>
          <a:prstGeom prst="rect">
            <a:avLst/>
          </a:prstGeom>
          <a:solidFill>
            <a:srgbClr val="04AC56"/>
          </a:solidFill>
        </p:spPr>
        <p:txBody>
          <a:bodyPr/>
          <a:lstStyle/>
          <a:p>
            <a:endParaRPr lang="en-US"/>
          </a:p>
        </p:txBody>
      </p:sp>
      <p:sp>
        <p:nvSpPr>
          <p:cNvPr id="5" name="Freeform 5"/>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718711" y="845362"/>
            <a:ext cx="14977454" cy="742705"/>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Tracking Vendor Payments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03044" y="5970198"/>
            <a:ext cx="5909986" cy="3637916"/>
            <a:chOff x="0" y="0"/>
            <a:chExt cx="2291004" cy="1410237"/>
          </a:xfrm>
        </p:grpSpPr>
        <p:sp>
          <p:nvSpPr>
            <p:cNvPr id="3" name="Freeform 3"/>
            <p:cNvSpPr/>
            <p:nvPr/>
          </p:nvSpPr>
          <p:spPr>
            <a:xfrm>
              <a:off x="0" y="0"/>
              <a:ext cx="2291004" cy="1410237"/>
            </a:xfrm>
            <a:custGeom>
              <a:avLst/>
              <a:gdLst/>
              <a:ahLst/>
              <a:cxnLst/>
              <a:rect l="l" t="t" r="r" b="b"/>
              <a:pathLst>
                <a:path w="2291004" h="1410237">
                  <a:moveTo>
                    <a:pt x="0" y="0"/>
                  </a:moveTo>
                  <a:lnTo>
                    <a:pt x="2291004" y="0"/>
                  </a:lnTo>
                  <a:lnTo>
                    <a:pt x="2291004" y="1410237"/>
                  </a:lnTo>
                  <a:lnTo>
                    <a:pt x="0" y="1410237"/>
                  </a:lnTo>
                  <a:close/>
                </a:path>
              </a:pathLst>
            </a:custGeom>
            <a:solidFill>
              <a:srgbClr val="04AC56"/>
            </a:solidFill>
            <a:ln w="38100" cap="sq">
              <a:solidFill>
                <a:srgbClr val="000000"/>
              </a:solidFill>
              <a:prstDash val="solid"/>
              <a:miter/>
            </a:ln>
          </p:spPr>
          <p:txBody>
            <a:bodyPr/>
            <a:lstStyle/>
            <a:p>
              <a:endParaRPr lang="en-US"/>
            </a:p>
          </p:txBody>
        </p:sp>
        <p:sp>
          <p:nvSpPr>
            <p:cNvPr id="4" name="TextBox 4"/>
            <p:cNvSpPr txBox="1"/>
            <p:nvPr/>
          </p:nvSpPr>
          <p:spPr>
            <a:xfrm>
              <a:off x="0" y="-85725"/>
              <a:ext cx="2291004" cy="1495962"/>
            </a:xfrm>
            <a:prstGeom prst="rect">
              <a:avLst/>
            </a:prstGeom>
          </p:spPr>
          <p:txBody>
            <a:bodyPr lIns="50800" tIns="50800" rIns="50800" bIns="50800" rtlCol="0" anchor="ctr"/>
            <a:lstStyle/>
            <a:p>
              <a:pPr algn="ctr">
                <a:lnSpc>
                  <a:spcPts val="2261"/>
                </a:lnSpc>
              </a:pPr>
              <a:endParaRPr/>
            </a:p>
          </p:txBody>
        </p:sp>
      </p:grpSp>
      <p:sp>
        <p:nvSpPr>
          <p:cNvPr id="5" name="TextBox 5"/>
          <p:cNvSpPr txBox="1"/>
          <p:nvPr/>
        </p:nvSpPr>
        <p:spPr>
          <a:xfrm>
            <a:off x="2553819" y="6229775"/>
            <a:ext cx="4103000" cy="2343427"/>
          </a:xfrm>
          <a:prstGeom prst="rect">
            <a:avLst/>
          </a:prstGeom>
        </p:spPr>
        <p:txBody>
          <a:bodyPr lIns="0" tIns="0" rIns="0" bIns="0" rtlCol="0" anchor="t">
            <a:spAutoFit/>
          </a:bodyPr>
          <a:lstStyle/>
          <a:p>
            <a:pPr algn="l">
              <a:lnSpc>
                <a:spcPts val="3795"/>
              </a:lnSpc>
            </a:pPr>
            <a:r>
              <a:rPr lang="en-US" sz="2919" b="1" spc="-87">
                <a:solidFill>
                  <a:srgbClr val="FFFFFF"/>
                </a:solidFill>
                <a:latin typeface="Open Sans 2 Bold"/>
                <a:ea typeface="Open Sans 2 Bold"/>
                <a:cs typeface="Open Sans 2 Bold"/>
                <a:sym typeface="Open Sans 2 Bold"/>
              </a:rPr>
              <a:t>Encumbrance </a:t>
            </a:r>
          </a:p>
          <a:p>
            <a:pPr algn="l">
              <a:lnSpc>
                <a:spcPts val="3795"/>
              </a:lnSpc>
            </a:pPr>
            <a:endParaRPr lang="en-US" sz="2919" b="1" spc="-87">
              <a:solidFill>
                <a:srgbClr val="FFFFFF"/>
              </a:solidFill>
              <a:latin typeface="Open Sans 2 Bold"/>
              <a:ea typeface="Open Sans 2 Bold"/>
              <a:cs typeface="Open Sans 2 Bold"/>
              <a:sym typeface="Open Sans 2 Bold"/>
            </a:endParaRPr>
          </a:p>
          <a:p>
            <a:pPr marL="630279" lvl="1" indent="-315140" algn="l">
              <a:lnSpc>
                <a:spcPts val="3795"/>
              </a:lnSpc>
              <a:buFont typeface="Arial"/>
              <a:buChar char="•"/>
            </a:pPr>
            <a:r>
              <a:rPr lang="en-US" sz="2919" spc="-87">
                <a:solidFill>
                  <a:srgbClr val="FFFFFF"/>
                </a:solidFill>
                <a:latin typeface="Open Sans 2"/>
                <a:ea typeface="Open Sans 2"/>
                <a:cs typeface="Open Sans 2"/>
                <a:sym typeface="Open Sans 2"/>
              </a:rPr>
              <a:t>One-time payment</a:t>
            </a:r>
          </a:p>
          <a:p>
            <a:pPr marL="630279" lvl="1" indent="-315140" algn="l">
              <a:lnSpc>
                <a:spcPts val="3795"/>
              </a:lnSpc>
              <a:buFont typeface="Arial"/>
              <a:buChar char="•"/>
            </a:pPr>
            <a:r>
              <a:rPr lang="en-US" sz="2919" spc="-87">
                <a:solidFill>
                  <a:srgbClr val="FFFFFF"/>
                </a:solidFill>
                <a:latin typeface="Open Sans 2"/>
                <a:ea typeface="Open Sans 2"/>
                <a:cs typeface="Open Sans 2"/>
                <a:sym typeface="Open Sans 2"/>
              </a:rPr>
              <a:t>No ongoing terms</a:t>
            </a:r>
          </a:p>
          <a:p>
            <a:pPr algn="l">
              <a:lnSpc>
                <a:spcPts val="3795"/>
              </a:lnSpc>
            </a:pPr>
            <a:endParaRPr lang="en-US" sz="2919" spc="-87">
              <a:solidFill>
                <a:srgbClr val="FFFFFF"/>
              </a:solidFill>
              <a:latin typeface="Open Sans 2"/>
              <a:ea typeface="Open Sans 2"/>
              <a:cs typeface="Open Sans 2"/>
              <a:sym typeface="Open Sans 2"/>
            </a:endParaRPr>
          </a:p>
        </p:txBody>
      </p:sp>
      <p:grpSp>
        <p:nvGrpSpPr>
          <p:cNvPr id="6" name="Group 6"/>
          <p:cNvGrpSpPr/>
          <p:nvPr/>
        </p:nvGrpSpPr>
        <p:grpSpPr>
          <a:xfrm>
            <a:off x="10010683" y="6033306"/>
            <a:ext cx="6154149" cy="3574808"/>
            <a:chOff x="0" y="0"/>
            <a:chExt cx="2385654" cy="1385773"/>
          </a:xfrm>
        </p:grpSpPr>
        <p:sp>
          <p:nvSpPr>
            <p:cNvPr id="7" name="Freeform 7"/>
            <p:cNvSpPr/>
            <p:nvPr/>
          </p:nvSpPr>
          <p:spPr>
            <a:xfrm>
              <a:off x="0" y="0"/>
              <a:ext cx="2385654" cy="1385773"/>
            </a:xfrm>
            <a:custGeom>
              <a:avLst/>
              <a:gdLst/>
              <a:ahLst/>
              <a:cxnLst/>
              <a:rect l="l" t="t" r="r" b="b"/>
              <a:pathLst>
                <a:path w="2385654" h="1385773">
                  <a:moveTo>
                    <a:pt x="0" y="0"/>
                  </a:moveTo>
                  <a:lnTo>
                    <a:pt x="2385654" y="0"/>
                  </a:lnTo>
                  <a:lnTo>
                    <a:pt x="2385654" y="1385773"/>
                  </a:lnTo>
                  <a:lnTo>
                    <a:pt x="0" y="1385773"/>
                  </a:lnTo>
                  <a:close/>
                </a:path>
              </a:pathLst>
            </a:custGeom>
            <a:solidFill>
              <a:srgbClr val="04AC56"/>
            </a:solidFill>
            <a:ln w="38100" cap="sq">
              <a:solidFill>
                <a:srgbClr val="000000"/>
              </a:solidFill>
              <a:prstDash val="solid"/>
              <a:miter/>
            </a:ln>
          </p:spPr>
          <p:txBody>
            <a:bodyPr/>
            <a:lstStyle/>
            <a:p>
              <a:endParaRPr lang="en-US"/>
            </a:p>
          </p:txBody>
        </p:sp>
        <p:sp>
          <p:nvSpPr>
            <p:cNvPr id="8" name="TextBox 8"/>
            <p:cNvSpPr txBox="1"/>
            <p:nvPr/>
          </p:nvSpPr>
          <p:spPr>
            <a:xfrm>
              <a:off x="0" y="-85725"/>
              <a:ext cx="2385654" cy="1471498"/>
            </a:xfrm>
            <a:prstGeom prst="rect">
              <a:avLst/>
            </a:prstGeom>
          </p:spPr>
          <p:txBody>
            <a:bodyPr lIns="50800" tIns="50800" rIns="50800" bIns="50800" rtlCol="0" anchor="ctr"/>
            <a:lstStyle/>
            <a:p>
              <a:pPr algn="ctr">
                <a:lnSpc>
                  <a:spcPts val="2261"/>
                </a:lnSpc>
              </a:pPr>
              <a:endParaRPr/>
            </a:p>
          </p:txBody>
        </p:sp>
      </p:grpSp>
      <p:sp>
        <p:nvSpPr>
          <p:cNvPr id="9" name="TextBox 9"/>
          <p:cNvSpPr txBox="1"/>
          <p:nvPr/>
        </p:nvSpPr>
        <p:spPr>
          <a:xfrm>
            <a:off x="10150900" y="6229775"/>
            <a:ext cx="6013932" cy="2815717"/>
          </a:xfrm>
          <a:prstGeom prst="rect">
            <a:avLst/>
          </a:prstGeom>
        </p:spPr>
        <p:txBody>
          <a:bodyPr lIns="0" tIns="0" rIns="0" bIns="0" rtlCol="0" anchor="t">
            <a:spAutoFit/>
          </a:bodyPr>
          <a:lstStyle/>
          <a:p>
            <a:pPr algn="l">
              <a:lnSpc>
                <a:spcPts val="3795"/>
              </a:lnSpc>
            </a:pPr>
            <a:r>
              <a:rPr lang="en-US" sz="2919" b="1" spc="-87">
                <a:solidFill>
                  <a:srgbClr val="FFFFFF"/>
                </a:solidFill>
                <a:latin typeface="Open Sans 2 Bold"/>
                <a:ea typeface="Open Sans 2 Bold"/>
                <a:cs typeface="Open Sans 2 Bold"/>
                <a:sym typeface="Open Sans 2 Bold"/>
              </a:rPr>
              <a:t>Requisition/Purchase Order (PO)</a:t>
            </a:r>
          </a:p>
          <a:p>
            <a:pPr algn="l">
              <a:lnSpc>
                <a:spcPts val="3795"/>
              </a:lnSpc>
            </a:pPr>
            <a:endParaRPr lang="en-US" sz="2919" b="1" spc="-87">
              <a:solidFill>
                <a:srgbClr val="FFFFFF"/>
              </a:solidFill>
              <a:latin typeface="Open Sans 2 Bold"/>
              <a:ea typeface="Open Sans 2 Bold"/>
              <a:cs typeface="Open Sans 2 Bold"/>
              <a:sym typeface="Open Sans 2 Bold"/>
            </a:endParaRPr>
          </a:p>
          <a:p>
            <a:pPr marL="630279" lvl="1" indent="-315140" algn="l">
              <a:lnSpc>
                <a:spcPts val="3795"/>
              </a:lnSpc>
              <a:buFont typeface="Arial"/>
              <a:buChar char="•"/>
            </a:pPr>
            <a:r>
              <a:rPr lang="en-US" sz="2919" spc="-87">
                <a:solidFill>
                  <a:srgbClr val="FFFFFF"/>
                </a:solidFill>
                <a:latin typeface="Open Sans 2"/>
                <a:ea typeface="Open Sans 2"/>
                <a:cs typeface="Open Sans 2"/>
                <a:sym typeface="Open Sans 2"/>
              </a:rPr>
              <a:t>Date range</a:t>
            </a:r>
          </a:p>
          <a:p>
            <a:pPr marL="630279" lvl="1" indent="-315140" algn="l">
              <a:lnSpc>
                <a:spcPts val="3795"/>
              </a:lnSpc>
              <a:buFont typeface="Arial"/>
              <a:buChar char="•"/>
            </a:pPr>
            <a:r>
              <a:rPr lang="en-US" sz="2919" spc="-87">
                <a:solidFill>
                  <a:srgbClr val="FFFFFF"/>
                </a:solidFill>
                <a:latin typeface="Open Sans 2"/>
                <a:ea typeface="Open Sans 2"/>
                <a:cs typeface="Open Sans 2"/>
                <a:sym typeface="Open Sans 2"/>
              </a:rPr>
              <a:t>Terms &amp; conditions</a:t>
            </a:r>
          </a:p>
          <a:p>
            <a:pPr marL="630279" lvl="1" indent="-315140" algn="l">
              <a:lnSpc>
                <a:spcPts val="3795"/>
              </a:lnSpc>
              <a:buFont typeface="Arial"/>
              <a:buChar char="•"/>
            </a:pPr>
            <a:r>
              <a:rPr lang="en-US" sz="2919" spc="-87">
                <a:solidFill>
                  <a:srgbClr val="FFFFFF"/>
                </a:solidFill>
                <a:latin typeface="Open Sans 2"/>
                <a:ea typeface="Open Sans 2"/>
                <a:cs typeface="Open Sans 2"/>
                <a:sym typeface="Open Sans 2"/>
              </a:rPr>
              <a:t>Ongoing services</a:t>
            </a:r>
          </a:p>
          <a:p>
            <a:pPr algn="l">
              <a:lnSpc>
                <a:spcPts val="3795"/>
              </a:lnSpc>
            </a:pPr>
            <a:endParaRPr lang="en-US" sz="2919" spc="-87">
              <a:solidFill>
                <a:srgbClr val="FFFFFF"/>
              </a:solidFill>
              <a:latin typeface="Open Sans 2"/>
              <a:ea typeface="Open Sans 2"/>
              <a:cs typeface="Open Sans 2"/>
              <a:sym typeface="Open Sans 2"/>
            </a:endParaRPr>
          </a:p>
        </p:txBody>
      </p:sp>
      <p:sp>
        <p:nvSpPr>
          <p:cNvPr id="10" name="TextBox 10"/>
          <p:cNvSpPr txBox="1"/>
          <p:nvPr/>
        </p:nvSpPr>
        <p:spPr>
          <a:xfrm>
            <a:off x="728236" y="2454164"/>
            <a:ext cx="9843914" cy="2288319"/>
          </a:xfrm>
          <a:prstGeom prst="rect">
            <a:avLst/>
          </a:prstGeom>
        </p:spPr>
        <p:txBody>
          <a:bodyPr lIns="0" tIns="0" rIns="0" bIns="0" rtlCol="0" anchor="t">
            <a:spAutoFit/>
          </a:bodyPr>
          <a:lstStyle/>
          <a:p>
            <a:pPr algn="l">
              <a:lnSpc>
                <a:spcPts val="2990"/>
              </a:lnSpc>
            </a:pPr>
            <a:r>
              <a:rPr lang="en-US" sz="2300" b="1" spc="-69">
                <a:solidFill>
                  <a:srgbClr val="000000"/>
                </a:solidFill>
                <a:latin typeface="Open Sans 2 Bold"/>
                <a:ea typeface="Open Sans 2 Bold"/>
                <a:cs typeface="Open Sans 2 Bold"/>
                <a:sym typeface="Open Sans 2 Bold"/>
              </a:rPr>
              <a:t>Vendor invoice must include:</a:t>
            </a:r>
          </a:p>
          <a:p>
            <a:pPr marL="496571" lvl="1" indent="-248285" algn="l">
              <a:lnSpc>
                <a:spcPts val="2990"/>
              </a:lnSpc>
              <a:buFont typeface="Arial"/>
              <a:buChar char="•"/>
            </a:pPr>
            <a:r>
              <a:rPr lang="en-US" sz="2300" spc="-69">
                <a:solidFill>
                  <a:srgbClr val="000000"/>
                </a:solidFill>
                <a:latin typeface="Open Sans 2"/>
                <a:ea typeface="Open Sans 2"/>
                <a:cs typeface="Open Sans 2"/>
                <a:sym typeface="Open Sans 2"/>
              </a:rPr>
              <a:t>Encumbrance (E) / Purchase Order (PO) number</a:t>
            </a:r>
          </a:p>
          <a:p>
            <a:pPr marL="496571" lvl="1" indent="-248285">
              <a:lnSpc>
                <a:spcPts val="2990"/>
              </a:lnSpc>
              <a:buFont typeface="Arial"/>
              <a:buChar char="•"/>
            </a:pPr>
            <a:r>
              <a:rPr lang="en-US" sz="2300" spc="-69">
                <a:solidFill>
                  <a:srgbClr val="000000"/>
                </a:solidFill>
                <a:latin typeface="Open Sans 2"/>
                <a:ea typeface="Open Sans 2"/>
                <a:cs typeface="Open Sans 2"/>
                <a:sym typeface="Open Sans 2"/>
              </a:rPr>
              <a:t>Vendor assigned invoice number</a:t>
            </a:r>
          </a:p>
          <a:p>
            <a:pPr marL="496571" lvl="1" indent="-248285">
              <a:lnSpc>
                <a:spcPts val="2990"/>
              </a:lnSpc>
              <a:buFont typeface="Arial"/>
              <a:buChar char="•"/>
            </a:pPr>
            <a:r>
              <a:rPr lang="en-US" sz="2300" spc="-69">
                <a:solidFill>
                  <a:srgbClr val="000000"/>
                </a:solidFill>
                <a:latin typeface="Open Sans 2"/>
                <a:ea typeface="Open Sans 2"/>
                <a:cs typeface="Open Sans 2"/>
                <a:sym typeface="Open Sans 2"/>
              </a:rPr>
              <a:t>Include Vendor Address (in Banner System)</a:t>
            </a:r>
          </a:p>
          <a:p>
            <a:pPr marL="496571" lvl="1" indent="-248285" algn="l">
              <a:lnSpc>
                <a:spcPts val="2990"/>
              </a:lnSpc>
              <a:buFont typeface="Arial"/>
              <a:buChar char="•"/>
            </a:pPr>
            <a:r>
              <a:rPr lang="en-US" sz="2300" spc="-69">
                <a:solidFill>
                  <a:srgbClr val="000000"/>
                </a:solidFill>
                <a:latin typeface="Open Sans 2"/>
                <a:ea typeface="Open Sans 2"/>
                <a:cs typeface="Open Sans 2"/>
                <a:sym typeface="Open Sans 2"/>
              </a:rPr>
              <a:t>Date of service</a:t>
            </a:r>
          </a:p>
          <a:p>
            <a:pPr marL="496571" lvl="1" indent="-248285" algn="l">
              <a:lnSpc>
                <a:spcPts val="2990"/>
              </a:lnSpc>
              <a:buFont typeface="Arial"/>
              <a:buChar char="•"/>
            </a:pPr>
            <a:r>
              <a:rPr lang="en-US" sz="2300" spc="-69">
                <a:solidFill>
                  <a:srgbClr val="000000"/>
                </a:solidFill>
                <a:latin typeface="Open Sans 2"/>
                <a:ea typeface="Open Sans 2"/>
                <a:cs typeface="Open Sans 2"/>
                <a:sym typeface="Open Sans 2"/>
              </a:rPr>
              <a:t>Include Charges must coincide with original requested goods/ services</a:t>
            </a:r>
          </a:p>
        </p:txBody>
      </p:sp>
      <p:sp>
        <p:nvSpPr>
          <p:cNvPr id="11" name="TextBox 11"/>
          <p:cNvSpPr txBox="1"/>
          <p:nvPr/>
        </p:nvSpPr>
        <p:spPr>
          <a:xfrm>
            <a:off x="8313030" y="7501659"/>
            <a:ext cx="1697652" cy="638101"/>
          </a:xfrm>
          <a:prstGeom prst="rect">
            <a:avLst/>
          </a:prstGeom>
        </p:spPr>
        <p:txBody>
          <a:bodyPr lIns="0" tIns="0" rIns="0" bIns="0" rtlCol="0" anchor="t">
            <a:spAutoFit/>
          </a:bodyPr>
          <a:lstStyle/>
          <a:p>
            <a:pPr algn="ctr">
              <a:lnSpc>
                <a:spcPts val="5040"/>
              </a:lnSpc>
            </a:pPr>
            <a:r>
              <a:rPr lang="en-US" sz="4200" b="1">
                <a:solidFill>
                  <a:srgbClr val="00A950"/>
                </a:solidFill>
                <a:latin typeface="Open Sans 1 Bold"/>
                <a:ea typeface="Open Sans 1 Bold"/>
                <a:cs typeface="Open Sans 1 Bold"/>
                <a:sym typeface="Open Sans 1 Bold"/>
              </a:rPr>
              <a:t>VS</a:t>
            </a:r>
          </a:p>
        </p:txBody>
      </p:sp>
      <p:sp>
        <p:nvSpPr>
          <p:cNvPr id="12" name="AutoShape 12"/>
          <p:cNvSpPr/>
          <p:nvPr/>
        </p:nvSpPr>
        <p:spPr>
          <a:xfrm>
            <a:off x="0" y="0"/>
            <a:ext cx="18288000" cy="1984917"/>
          </a:xfrm>
          <a:prstGeom prst="rect">
            <a:avLst/>
          </a:prstGeom>
          <a:solidFill>
            <a:srgbClr val="04AC56"/>
          </a:solidFill>
        </p:spPr>
        <p:txBody>
          <a:bodyPr/>
          <a:lstStyle/>
          <a:p>
            <a:endParaRPr lang="en-US"/>
          </a:p>
        </p:txBody>
      </p:sp>
      <p:sp>
        <p:nvSpPr>
          <p:cNvPr id="13" name="Freeform 13"/>
          <p:cNvSpPr/>
          <p:nvPr/>
        </p:nvSpPr>
        <p:spPr>
          <a:xfrm>
            <a:off x="15768487" y="227682"/>
            <a:ext cx="2003534" cy="1529553"/>
          </a:xfrm>
          <a:custGeom>
            <a:avLst/>
            <a:gdLst/>
            <a:ahLst/>
            <a:cxnLst/>
            <a:rect l="l" t="t" r="r" b="b"/>
            <a:pathLst>
              <a:path w="2003534" h="1529553">
                <a:moveTo>
                  <a:pt x="0" y="0"/>
                </a:moveTo>
                <a:lnTo>
                  <a:pt x="2003535" y="0"/>
                </a:lnTo>
                <a:lnTo>
                  <a:pt x="2003535" y="1529553"/>
                </a:lnTo>
                <a:lnTo>
                  <a:pt x="0" y="1529553"/>
                </a:lnTo>
                <a:lnTo>
                  <a:pt x="0" y="0"/>
                </a:lnTo>
                <a:close/>
              </a:path>
            </a:pathLst>
          </a:custGeom>
          <a:blipFill>
            <a:blip r:embed="rId2"/>
            <a:stretch>
              <a:fillRect/>
            </a:stretch>
          </a:blipFill>
        </p:spPr>
        <p:txBody>
          <a:bodyPr/>
          <a:lstStyle/>
          <a:p>
            <a:endParaRPr lang="en-US"/>
          </a:p>
        </p:txBody>
      </p:sp>
      <p:sp>
        <p:nvSpPr>
          <p:cNvPr id="14" name="TextBox 14"/>
          <p:cNvSpPr txBox="1"/>
          <p:nvPr/>
        </p:nvSpPr>
        <p:spPr>
          <a:xfrm>
            <a:off x="718711" y="845362"/>
            <a:ext cx="14977454" cy="742705"/>
          </a:xfrm>
          <a:prstGeom prst="rect">
            <a:avLst/>
          </a:prstGeom>
        </p:spPr>
        <p:txBody>
          <a:bodyPr lIns="0" tIns="0" rIns="0" bIns="0" rtlCol="0" anchor="t">
            <a:spAutoFit/>
          </a:bodyPr>
          <a:lstStyle/>
          <a:p>
            <a:pPr algn="l">
              <a:lnSpc>
                <a:spcPts val="5418"/>
              </a:lnSpc>
            </a:pPr>
            <a:r>
              <a:rPr lang="en-US" sz="5764" b="1">
                <a:solidFill>
                  <a:srgbClr val="FFFFFF"/>
                </a:solidFill>
                <a:latin typeface="Roboto Condensed Bold"/>
                <a:ea typeface="Roboto Condensed Bold"/>
                <a:cs typeface="Roboto Condensed Bold"/>
                <a:sym typeface="Roboto Condensed Bold"/>
              </a:rPr>
              <a:t>Goods &amp; Services Invoices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56</Slides>
  <Notes>5</Notes>
  <HiddenSlides>1</HiddenSlide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Accounts Payable Training</dc:title>
  <dc:creator>Webb, Kristen</dc:creator>
  <cp:revision>1</cp:revision>
  <dcterms:created xsi:type="dcterms:W3CDTF">2006-08-16T00:00:00Z</dcterms:created>
  <dcterms:modified xsi:type="dcterms:W3CDTF">2026-03-25T13:48:30Z</dcterms:modified>
  <dc:identifier>DAHCi4-0zuI</dc:identifier>
</cp:coreProperties>
</file>