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  <p:sldMasterId id="2147483690" r:id="rId2"/>
  </p:sldMasterIdLst>
  <p:notesMasterIdLst>
    <p:notesMasterId r:id="rId22"/>
  </p:notesMasterIdLst>
  <p:sldIdLst>
    <p:sldId id="257" r:id="rId3"/>
    <p:sldId id="276" r:id="rId4"/>
    <p:sldId id="277" r:id="rId5"/>
    <p:sldId id="274" r:id="rId6"/>
    <p:sldId id="272" r:id="rId7"/>
    <p:sldId id="259" r:id="rId8"/>
    <p:sldId id="261" r:id="rId9"/>
    <p:sldId id="280" r:id="rId10"/>
    <p:sldId id="279" r:id="rId11"/>
    <p:sldId id="281" r:id="rId12"/>
    <p:sldId id="265" r:id="rId13"/>
    <p:sldId id="264" r:id="rId14"/>
    <p:sldId id="282" r:id="rId15"/>
    <p:sldId id="267" r:id="rId16"/>
    <p:sldId id="268" r:id="rId17"/>
    <p:sldId id="283" r:id="rId18"/>
    <p:sldId id="284" r:id="rId19"/>
    <p:sldId id="298" r:id="rId20"/>
    <p:sldId id="562" r:id="rId2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39"/>
    <a:srgbClr val="A2AAAD"/>
    <a:srgbClr val="222222"/>
    <a:srgbClr val="00B140"/>
    <a:srgbClr val="009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6" autoAdjust="0"/>
    <p:restoredTop sz="94588"/>
  </p:normalViewPr>
  <p:slideViewPr>
    <p:cSldViewPr snapToGrid="0" snapToObjects="1">
      <p:cViewPr varScale="1">
        <p:scale>
          <a:sx n="171" d="100"/>
          <a:sy n="171" d="100"/>
        </p:scale>
        <p:origin x="3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88279-86AB-4347-9C91-F32C47DF61A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B9A7B-88E5-A74C-A3C4-3B023A7FF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Sty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9"/>
            <a:ext cx="9144000" cy="513730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399613"/>
            <a:ext cx="9144000" cy="7438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-1"/>
            <a:ext cx="9144000" cy="4399613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100000"/>
                  <a:alpha val="28000"/>
                </a:schemeClr>
              </a:gs>
              <a:gs pos="100000">
                <a:schemeClr val="tx1">
                  <a:alpha val="75000"/>
                  <a:lumMod val="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67158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12/12/2017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20" y="4080222"/>
            <a:ext cx="1280273" cy="1063278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Sty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399613"/>
            <a:ext cx="9144000" cy="7438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-1"/>
            <a:ext cx="9144000" cy="4399613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100000"/>
                  <a:alpha val="28000"/>
                </a:schemeClr>
              </a:gs>
              <a:gs pos="100000">
                <a:schemeClr val="tx1">
                  <a:alpha val="75000"/>
                  <a:lumMod val="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67158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12/12/2017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20" y="4080222"/>
            <a:ext cx="1280273" cy="1063278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31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Sty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399613"/>
            <a:ext cx="9144000" cy="7438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-1"/>
            <a:ext cx="9144000" cy="4399613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100000"/>
                  <a:alpha val="28000"/>
                </a:schemeClr>
              </a:gs>
              <a:gs pos="100000">
                <a:schemeClr val="tx1">
                  <a:alpha val="75000"/>
                  <a:lumMod val="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67158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12/12/2017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20" y="4080222"/>
            <a:ext cx="1280273" cy="1063278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064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y Section Title">
    <p:bg>
      <p:bgPr>
        <a:solidFill>
          <a:srgbClr val="00B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10085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Primary Section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53" y="4157663"/>
            <a:ext cx="88634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4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ection 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10085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Secondary Section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53" y="4157663"/>
            <a:ext cx="88634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35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tiary Section Title">
    <p:bg>
      <p:bgPr>
        <a:solidFill>
          <a:srgbClr val="A2A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10085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Tertiary Section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53" y="4157663"/>
            <a:ext cx="88634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67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937" y="488607"/>
            <a:ext cx="7136156" cy="674031"/>
          </a:xfrm>
        </p:spPr>
        <p:txBody>
          <a:bodyPr anchor="t" anchorCtr="0"/>
          <a:lstStyle>
            <a:lvl1pPr>
              <a:defRPr sz="4200">
                <a:solidFill>
                  <a:srgbClr val="009939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53" y="1858960"/>
            <a:ext cx="7129940" cy="2419602"/>
          </a:xfrm>
        </p:spPr>
        <p:txBody>
          <a:bodyPr/>
          <a:lstStyle>
            <a:lvl1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1pPr>
            <a:lvl2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2pPr>
            <a:lvl3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3pPr>
            <a:lvl4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4pPr>
            <a:lvl5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12/12/2017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31941" y="4612811"/>
            <a:ext cx="2057400" cy="246221"/>
          </a:xfrm>
          <a:prstGeom prst="rect">
            <a:avLst/>
          </a:prstGeom>
        </p:spPr>
        <p:txBody>
          <a:bodyPr anchor="ctr">
            <a:spAutoFit/>
          </a:bodyPr>
          <a:lstStyle>
            <a:lvl1pPr algn="r"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AD674DC6-5AB9-C447-AE0D-4554802F2D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62280" y="1174407"/>
            <a:ext cx="7135813" cy="357831"/>
          </a:xfr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/>
              <a:t>Slide Subtitle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93" y="4246619"/>
            <a:ext cx="1079917" cy="896881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51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1937" y="488607"/>
            <a:ext cx="7136475" cy="674031"/>
          </a:xfrm>
        </p:spPr>
        <p:txBody>
          <a:bodyPr anchor="t" anchorCtr="0"/>
          <a:lstStyle>
            <a:lvl1pPr>
              <a:defRPr sz="4200">
                <a:solidFill>
                  <a:srgbClr val="009939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816100"/>
            <a:ext cx="7148832" cy="22733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in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, tempus ante.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non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maximus </a:t>
            </a:r>
            <a:r>
              <a:rPr lang="en-US" dirty="0" err="1"/>
              <a:t>quis.xxq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62280" y="1174407"/>
            <a:ext cx="7135813" cy="357831"/>
          </a:xfr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12/12/2017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31941" y="4612811"/>
            <a:ext cx="2057400" cy="246221"/>
          </a:xfrm>
          <a:prstGeom prst="rect">
            <a:avLst/>
          </a:prstGeom>
        </p:spPr>
        <p:txBody>
          <a:bodyPr anchor="ctr">
            <a:spAutoFit/>
          </a:bodyPr>
          <a:lstStyle>
            <a:lvl1pPr algn="r"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AD674DC6-5AB9-C447-AE0D-4554802F2D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93" y="4246619"/>
            <a:ext cx="1079917" cy="896881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636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450" y="488607"/>
            <a:ext cx="2949575" cy="535531"/>
          </a:xfrm>
        </p:spPr>
        <p:txBody>
          <a:bodyPr anchor="t" anchorCtr="0">
            <a:spAutoFit/>
          </a:bodyPr>
          <a:lstStyle>
            <a:lvl1pPr>
              <a:defRPr sz="3200">
                <a:solidFill>
                  <a:srgbClr val="009939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887788" y="0"/>
            <a:ext cx="5256212" cy="514350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rgbClr val="A2AAA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5450" y="1024138"/>
            <a:ext cx="2949575" cy="1328569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In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in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2584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93" y="4246619"/>
            <a:ext cx="1079917" cy="896881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823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861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5AE0C-F5EA-4388-86FE-C48CBAC61045}" type="datetime1">
              <a:rPr lang="en-US" smtClean="0"/>
              <a:t>11/8/2021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3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y Section Title">
    <p:bg>
      <p:bgPr>
        <a:solidFill>
          <a:srgbClr val="00B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10085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Primary Section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53" y="4157663"/>
            <a:ext cx="88634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46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54" y="275748"/>
            <a:ext cx="485902" cy="4412329"/>
          </a:xfrm>
        </p:spPr>
        <p:txBody>
          <a:bodyPr vert="vert270" anchor="b"/>
          <a:lstStyle>
            <a:lvl1pPr marL="0" marR="13716" algn="r">
              <a:spcBef>
                <a:spcPts val="0"/>
              </a:spcBef>
              <a:buNone/>
              <a:defRPr sz="2175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275748"/>
            <a:ext cx="2438400" cy="441232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240030"/>
            <a:ext cx="5276088" cy="4446270"/>
          </a:xfrm>
        </p:spPr>
        <p:txBody>
          <a:bodyPr/>
          <a:lstStyle>
            <a:lvl1pPr>
              <a:spcBef>
                <a:spcPts val="0"/>
              </a:spcBef>
              <a:defRPr sz="225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3579-3D96-4EB2-B4A2-A534CB28867B}" type="datetime1">
              <a:rPr lang="en-US" smtClean="0"/>
              <a:t>11/8/2021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Your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3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ection 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10085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Secondary Section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53" y="4157663"/>
            <a:ext cx="88634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5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tiary Section Title">
    <p:bg>
      <p:bgPr>
        <a:solidFill>
          <a:srgbClr val="A2A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10085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Tertiary Section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53" y="4157663"/>
            <a:ext cx="886347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937" y="488607"/>
            <a:ext cx="7136156" cy="674031"/>
          </a:xfrm>
        </p:spPr>
        <p:txBody>
          <a:bodyPr anchor="t" anchorCtr="0"/>
          <a:lstStyle>
            <a:lvl1pPr>
              <a:defRPr sz="4200">
                <a:solidFill>
                  <a:srgbClr val="009939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53" y="1858960"/>
            <a:ext cx="7129940" cy="2419602"/>
          </a:xfrm>
        </p:spPr>
        <p:txBody>
          <a:bodyPr/>
          <a:lstStyle>
            <a:lvl1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1pPr>
            <a:lvl2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2pPr>
            <a:lvl3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3pPr>
            <a:lvl4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4pPr>
            <a:lvl5pPr>
              <a:buClr>
                <a:srgbClr val="009939"/>
              </a:buClr>
              <a:defRPr b="0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12/12/2017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31941" y="4612811"/>
            <a:ext cx="2057400" cy="246221"/>
          </a:xfrm>
          <a:prstGeom prst="rect">
            <a:avLst/>
          </a:prstGeom>
        </p:spPr>
        <p:txBody>
          <a:bodyPr anchor="ctr">
            <a:spAutoFit/>
          </a:bodyPr>
          <a:lstStyle>
            <a:lvl1pPr algn="r"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AD674DC6-5AB9-C447-AE0D-4554802F2D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62280" y="1174407"/>
            <a:ext cx="7135813" cy="357831"/>
          </a:xfr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/>
              <a:t>Slide Subtitle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93" y="4246619"/>
            <a:ext cx="1079917" cy="896881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091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61937" y="488607"/>
            <a:ext cx="7136475" cy="674031"/>
          </a:xfrm>
        </p:spPr>
        <p:txBody>
          <a:bodyPr anchor="t" anchorCtr="0"/>
          <a:lstStyle>
            <a:lvl1pPr>
              <a:defRPr sz="4200">
                <a:solidFill>
                  <a:srgbClr val="009939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816100"/>
            <a:ext cx="7148832" cy="22733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in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, tempus ante. </a:t>
            </a:r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non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maximus </a:t>
            </a:r>
            <a:r>
              <a:rPr lang="en-US" dirty="0" err="1"/>
              <a:t>quis.xxq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62280" y="1174407"/>
            <a:ext cx="7135813" cy="357831"/>
          </a:xfr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latin typeface="Tahoma" charset="0"/>
                <a:ea typeface="Tahoma" charset="0"/>
                <a:cs typeface="Tahoma" charset="0"/>
              </a:defRPr>
            </a:lvl1pPr>
            <a:lvl2pPr marL="4572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2pPr>
            <a:lvl3pPr marL="9144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3pPr>
            <a:lvl4pPr marL="13716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4pPr>
            <a:lvl5pPr marL="1828800" indent="0">
              <a:buNone/>
              <a:defRPr sz="1800" b="1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12/12/2017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31941" y="4612811"/>
            <a:ext cx="2057400" cy="246221"/>
          </a:xfrm>
          <a:prstGeom prst="rect">
            <a:avLst/>
          </a:prstGeom>
        </p:spPr>
        <p:txBody>
          <a:bodyPr anchor="ctr">
            <a:spAutoFit/>
          </a:bodyPr>
          <a:lstStyle>
            <a:lvl1pPr algn="r"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AD674DC6-5AB9-C447-AE0D-4554802F2D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93" y="4246619"/>
            <a:ext cx="1079917" cy="896881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72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450" y="488607"/>
            <a:ext cx="8546876" cy="535531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009939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5450" y="1024138"/>
            <a:ext cx="8546876" cy="663771"/>
          </a:xfrm>
        </p:spPr>
        <p:txBody>
          <a:bodyPr wrap="square">
            <a:sp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In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in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8855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93" y="4246619"/>
            <a:ext cx="1079917" cy="896881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397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- Sty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9"/>
            <a:ext cx="9144000" cy="513730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399613"/>
            <a:ext cx="9144000" cy="7438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-1"/>
            <a:ext cx="9144000" cy="4399613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100000"/>
                  <a:alpha val="28000"/>
                </a:schemeClr>
              </a:gs>
              <a:gs pos="100000">
                <a:schemeClr val="tx1">
                  <a:alpha val="75000"/>
                  <a:lumMod val="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67158"/>
            <a:ext cx="8229600" cy="923330"/>
          </a:xfrm>
        </p:spPr>
        <p:txBody>
          <a:bodyPr wrap="square" anchor="ctr" anchorCtr="0">
            <a:spAutoFit/>
          </a:bodyPr>
          <a:lstStyle>
            <a:lvl1pPr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4628200"/>
            <a:ext cx="2557463" cy="230832"/>
          </a:xfrm>
        </p:spPr>
        <p:txBody>
          <a:bodyPr anchor="ctr">
            <a:spAutoFit/>
          </a:bodyPr>
          <a:lstStyle>
            <a:lvl1pPr marL="0" indent="0">
              <a:buNone/>
              <a:defRPr sz="1000" b="0" i="0">
                <a:solidFill>
                  <a:srgbClr val="A2AAAD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US" dirty="0"/>
              <a:t>12/12/2017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20" y="4080222"/>
            <a:ext cx="1280273" cy="1063278"/>
          </a:xfrm>
          <a:prstGeom prst="rect">
            <a:avLst/>
          </a:prstGeom>
          <a:effectLst>
            <a:outerShdw blurRad="50800" dist="38100" dir="21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30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1038"/>
            <a:ext cx="8229600" cy="2786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Body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765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86" r:id="rId3"/>
    <p:sldLayoutId id="2147483687" r:id="rId4"/>
    <p:sldLayoutId id="2147483676" r:id="rId5"/>
    <p:sldLayoutId id="2147483680" r:id="rId6"/>
    <p:sldLayoutId id="2147483683" r:id="rId7"/>
    <p:sldLayoutId id="21474836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50" baseline="0">
          <a:solidFill>
            <a:srgbClr val="009639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orient="horz" pos="300" userDrawn="1">
          <p15:clr>
            <a:srgbClr val="F26B43"/>
          </p15:clr>
        </p15:guide>
        <p15:guide id="3" pos="547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620" userDrawn="1">
          <p15:clr>
            <a:srgbClr val="F26B43"/>
          </p15:clr>
        </p15:guide>
        <p15:guide id="6" orient="horz" pos="29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1038"/>
            <a:ext cx="8229600" cy="2786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Body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33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50" baseline="0">
          <a:solidFill>
            <a:srgbClr val="009639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spc="0">
          <a:solidFill>
            <a:srgbClr val="222222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orient="horz" pos="300">
          <p15:clr>
            <a:srgbClr val="F26B43"/>
          </p15:clr>
        </p15:guide>
        <p15:guide id="3" pos="547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620">
          <p15:clr>
            <a:srgbClr val="F26B43"/>
          </p15:clr>
        </p15:guide>
        <p15:guide id="6" orient="horz" pos="29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rshall.edu/murc/policies-procedures-and-guidelines/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URCpreaward@marshall.edu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2385"/>
            <a:ext cx="8229600" cy="978729"/>
          </a:xfrm>
        </p:spPr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Grant Budgeting Basics</a:t>
            </a:r>
            <a:br>
              <a:rPr lang="en-US" sz="4800" dirty="0"/>
            </a:br>
            <a:r>
              <a:rPr lang="en-US" sz="1600" dirty="0"/>
              <a:t>by MURC</a:t>
            </a:r>
          </a:p>
        </p:txBody>
      </p:sp>
    </p:spTree>
    <p:extLst>
      <p:ext uri="{BB962C8B-B14F-4D97-AF65-F5344CB8AC3E}">
        <p14:creationId xmlns:p14="http://schemas.microsoft.com/office/powerpoint/2010/main" val="1962066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72E9E9F0-1293-4AA1-AC04-F7D2B710C0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8229600" cy="701675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</a:rPr>
              <a:t>Fringe Benefits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A79C2D8D-00CA-4C41-8FF6-8D256E3059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6225" y="1200150"/>
            <a:ext cx="8867775" cy="2228850"/>
          </a:xfrm>
        </p:spPr>
        <p:txBody>
          <a:bodyPr/>
          <a:lstStyle/>
          <a:p>
            <a:pPr marL="52388" indent="0">
              <a:buNone/>
            </a:pPr>
            <a:r>
              <a:rPr lang="en-US" altLang="en-US" sz="1650" dirty="0"/>
              <a:t>A form of pay other than money for the performance of services by employees</a:t>
            </a:r>
          </a:p>
          <a:p>
            <a:pPr lvl="1" eaLnBrk="1" hangingPunct="1"/>
            <a:r>
              <a:rPr lang="en-US" altLang="en-US" sz="1650" dirty="0"/>
              <a:t>Health, Dental, Vision, and Life Insurance</a:t>
            </a:r>
          </a:p>
          <a:p>
            <a:pPr lvl="1" eaLnBrk="1" hangingPunct="1"/>
            <a:r>
              <a:rPr lang="en-US" altLang="en-US" sz="1650" dirty="0"/>
              <a:t>Medicare, Medicaid, and Social Security Withholding</a:t>
            </a:r>
          </a:p>
          <a:p>
            <a:pPr lvl="1" eaLnBrk="1" hangingPunct="1"/>
            <a:r>
              <a:rPr lang="en-US" altLang="en-US" sz="1650" dirty="0"/>
              <a:t>Unemployment and Workers’ Compensation Insurance</a:t>
            </a:r>
          </a:p>
          <a:p>
            <a:pPr lvl="1" eaLnBrk="1" hangingPunct="1"/>
            <a:r>
              <a:rPr lang="en-US" altLang="en-US" sz="1650" dirty="0"/>
              <a:t>Annual Leave/sick leave</a:t>
            </a:r>
          </a:p>
          <a:p>
            <a:pPr lvl="1" eaLnBrk="1" hangingPunct="1"/>
            <a:r>
              <a:rPr lang="en-US" altLang="en-US" sz="1650" dirty="0"/>
              <a:t>Retirement Contributions</a:t>
            </a:r>
          </a:p>
        </p:txBody>
      </p:sp>
      <p:sp>
        <p:nvSpPr>
          <p:cNvPr id="26628" name="TextBox 1">
            <a:extLst>
              <a:ext uri="{FF2B5EF4-FFF2-40B4-BE49-F238E27FC236}">
                <a16:creationId xmlns:a16="http://schemas.microsoft.com/office/drawing/2014/main" id="{41EAFCB6-68BA-40EE-8334-6C46A4205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65" y="4147142"/>
            <a:ext cx="68075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*Negotiated fringe rates change yearly around July 1 and the current “Institutional Data Sheet” which provides them can be found on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  <a:hlinkClick r:id="rId2"/>
              </a:rPr>
              <a:t>https://www.marshall.edu/murc/policies-procedures-and-guidelines/</a:t>
            </a:r>
            <a:endParaRPr lang="en-US" altLang="en-US" sz="135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B4B6E8E-D19F-430E-BD05-35FE0E4408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8229600" cy="701675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</a:rPr>
              <a:t>Travel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E26F9F68-DE05-48BF-9031-E940F88C08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5494" y="1200151"/>
            <a:ext cx="8888506" cy="3002056"/>
          </a:xfrm>
        </p:spPr>
        <p:txBody>
          <a:bodyPr/>
          <a:lstStyle/>
          <a:p>
            <a:pPr eaLnBrk="1" hangingPunct="1"/>
            <a:r>
              <a:rPr lang="en-US" altLang="en-US" sz="1950" dirty="0"/>
              <a:t>Must be </a:t>
            </a:r>
            <a:r>
              <a:rPr lang="en-US" altLang="en-US" sz="1950" b="1" dirty="0"/>
              <a:t>allowed </a:t>
            </a:r>
            <a:r>
              <a:rPr lang="en-US" altLang="en-US" sz="1950" dirty="0"/>
              <a:t>and </a:t>
            </a:r>
            <a:r>
              <a:rPr lang="en-US" altLang="en-US" sz="1950" b="1" dirty="0"/>
              <a:t>grant-related</a:t>
            </a:r>
          </a:p>
          <a:p>
            <a:pPr eaLnBrk="1" hangingPunct="1"/>
            <a:r>
              <a:rPr lang="en-US" altLang="en-US" sz="1950" dirty="0"/>
              <a:t>Must follow the MURC travel policy:</a:t>
            </a:r>
          </a:p>
          <a:p>
            <a:pPr lvl="1" eaLnBrk="1" hangingPunct="1"/>
            <a:r>
              <a:rPr lang="en-US" altLang="en-US" sz="1650" dirty="0"/>
              <a:t>MURC’s travel policy is similar to the University’s  </a:t>
            </a:r>
          </a:p>
          <a:p>
            <a:pPr lvl="1" eaLnBrk="1" hangingPunct="1"/>
            <a:r>
              <a:rPr lang="en-US" altLang="en-US" sz="1650" dirty="0"/>
              <a:t>See the MURC website for latest update.</a:t>
            </a:r>
          </a:p>
          <a:p>
            <a:pPr lvl="1" eaLnBrk="1" hangingPunct="1"/>
            <a:r>
              <a:rPr lang="en-US" altLang="en-US" sz="1650" dirty="0"/>
              <a:t>General Services Administration Rates (www.gsa.gov)</a:t>
            </a:r>
          </a:p>
          <a:p>
            <a:pPr eaLnBrk="1" hangingPunct="1"/>
            <a:r>
              <a:rPr lang="en-US" altLang="en-US" sz="1950" dirty="0"/>
              <a:t>Include miscellaneous expenses and registration fees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4E6CB2C2-F131-455E-9F54-2DA4FF0C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</a:rPr>
              <a:t>Supplies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AF2E6480-6218-451F-B3B3-867B4CD0C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50" y="1024138"/>
            <a:ext cx="8546876" cy="317134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950" dirty="0"/>
              <a:t>Have a cost of </a:t>
            </a:r>
            <a:r>
              <a:rPr lang="en-US" altLang="en-US" sz="1950" b="1" i="1" dirty="0"/>
              <a:t>less than $5,000 </a:t>
            </a:r>
            <a:r>
              <a:rPr lang="en-US" altLang="en-US" sz="1950" b="1" dirty="0"/>
              <a:t>per unit</a:t>
            </a:r>
            <a:r>
              <a:rPr lang="en-US" altLang="en-US" sz="1950" dirty="0"/>
              <a:t>.</a:t>
            </a:r>
            <a:br>
              <a:rPr lang="en-US" altLang="en-US" sz="1950" dirty="0"/>
            </a:br>
            <a:r>
              <a:rPr lang="en-US" altLang="en-US" sz="1950" dirty="0"/>
              <a:t>Includes laboratory supplies, small pieces of equipment, etc.</a:t>
            </a:r>
            <a:br>
              <a:rPr lang="en-US" altLang="en-US" sz="1950" dirty="0"/>
            </a:br>
            <a:endParaRPr lang="en-US" altLang="en-US" sz="1950" dirty="0"/>
          </a:p>
          <a:p>
            <a:pPr eaLnBrk="1" hangingPunct="1"/>
            <a:r>
              <a:rPr lang="en-US" altLang="en-US" sz="1950" b="1" dirty="0"/>
              <a:t>Allocability</a:t>
            </a:r>
            <a:r>
              <a:rPr lang="en-US" altLang="en-US" sz="1950" dirty="0"/>
              <a:t>: must be directly allocable to the project (pipettes, beakers, etc.)</a:t>
            </a:r>
            <a:br>
              <a:rPr lang="en-US" altLang="en-US" sz="1950" dirty="0"/>
            </a:br>
            <a:endParaRPr lang="en-US" altLang="en-US" sz="1950" dirty="0"/>
          </a:p>
          <a:p>
            <a:pPr eaLnBrk="1" hangingPunct="1"/>
            <a:r>
              <a:rPr lang="en-US" altLang="en-US" sz="1950" dirty="0"/>
              <a:t>General-purpose office</a:t>
            </a:r>
            <a:br>
              <a:rPr lang="en-US" altLang="en-US" sz="1950" dirty="0"/>
            </a:br>
            <a:r>
              <a:rPr lang="en-US" altLang="en-US" sz="1950" dirty="0"/>
              <a:t>supplies are typically not</a:t>
            </a:r>
            <a:br>
              <a:rPr lang="en-US" altLang="en-US" sz="1950" dirty="0"/>
            </a:br>
            <a:r>
              <a:rPr lang="en-US" altLang="en-US" sz="1950" dirty="0"/>
              <a:t>allowed.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286CD48F-6401-4237-B723-337A4A0EA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Equipment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F9562ACE-AC2A-455F-9837-F2A62FC90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50" y="1024138"/>
            <a:ext cx="8546876" cy="3144451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Have a </a:t>
            </a:r>
            <a:r>
              <a:rPr lang="en-US" alt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cost of more than $5,000 per item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Unless stated in the RFP, equipment quotes are not needed during the proposal stage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Must follow MU purchasing guidelines post-award</a:t>
            </a:r>
            <a:b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Examples include:  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Freezers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Imaging equipment</a:t>
            </a:r>
          </a:p>
          <a:p>
            <a:pPr marL="52388" indent="0">
              <a:lnSpc>
                <a:spcPct val="100000"/>
              </a:lnSpc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Note:  Most funding agencies maintain an interest in equipment purchased with grant funds.  </a:t>
            </a:r>
          </a:p>
          <a:p>
            <a:pPr marL="52388" indent="0">
              <a:lnSpc>
                <a:spcPct val="100000"/>
              </a:lnSpc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 will be considered a capital item and a report of its location and use may be required after the project.  </a:t>
            </a:r>
          </a:p>
          <a:p>
            <a:pPr marL="52388" indent="0">
              <a:lnSpc>
                <a:spcPct val="100000"/>
              </a:lnSpc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MURC and the PI have an obligation to inventory the item and keep it in good working order.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6E0FCAC9-F244-43BF-A02B-F63E85F2C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</a:rPr>
              <a:t>Contractual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938A7D51-6415-419E-A6CC-A3A706F27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50" y="1024138"/>
            <a:ext cx="8546876" cy="2983086"/>
          </a:xfrm>
        </p:spPr>
        <p:txBody>
          <a:bodyPr>
            <a:normAutofit/>
          </a:bodyPr>
          <a:lstStyle/>
          <a:p>
            <a:pPr marL="52388" indent="0">
              <a:buNone/>
            </a:pPr>
            <a:r>
              <a:rPr lang="en-US" altLang="en-US" dirty="0"/>
              <a:t>Third Parties Working on Grant Activities</a:t>
            </a:r>
          </a:p>
          <a:p>
            <a:pPr marL="52388" indent="0">
              <a:buNone/>
            </a:pPr>
            <a:r>
              <a:rPr lang="en-US" altLang="en-US" dirty="0"/>
              <a:t>Two Broad Categories:</a:t>
            </a:r>
          </a:p>
          <a:p>
            <a:pPr marL="352425" lvl="1" indent="0">
              <a:buNone/>
            </a:pPr>
            <a:r>
              <a:rPr lang="en-US" altLang="en-US" sz="1500" b="1" dirty="0"/>
              <a:t>Subaward/Subcontract</a:t>
            </a:r>
          </a:p>
          <a:p>
            <a:pPr lvl="2" eaLnBrk="1" hangingPunct="1"/>
            <a:r>
              <a:rPr lang="en-US" altLang="en-US" sz="1500" dirty="0"/>
              <a:t>Work Performed that is Critical to the Project</a:t>
            </a:r>
          </a:p>
          <a:p>
            <a:pPr lvl="2" eaLnBrk="1" hangingPunct="1"/>
            <a:r>
              <a:rPr lang="en-US" altLang="en-US" sz="1500" dirty="0"/>
              <a:t>Third Party is Providing Specialized Work</a:t>
            </a:r>
          </a:p>
          <a:p>
            <a:pPr lvl="2" eaLnBrk="1" hangingPunct="1"/>
            <a:r>
              <a:rPr lang="en-US" altLang="en-US" sz="1500" dirty="0"/>
              <a:t>Provisions of Main Award are Passed to the Sub</a:t>
            </a:r>
          </a:p>
          <a:p>
            <a:pPr marL="352425" lvl="1" indent="0">
              <a:buNone/>
            </a:pPr>
            <a:r>
              <a:rPr lang="en-US" altLang="en-US" sz="1500" b="1" dirty="0"/>
              <a:t>Service Agreements/Consulting Agreements</a:t>
            </a:r>
          </a:p>
          <a:p>
            <a:pPr lvl="2" eaLnBrk="1" hangingPunct="1"/>
            <a:r>
              <a:rPr lang="en-US" altLang="en-US" sz="1500" dirty="0"/>
              <a:t>Work is Incidental to the Project</a:t>
            </a:r>
          </a:p>
          <a:p>
            <a:pPr lvl="2" eaLnBrk="1" hangingPunct="1"/>
            <a:r>
              <a:rPr lang="en-US" altLang="en-US" sz="1500" dirty="0"/>
              <a:t>Similar Services are Routinely Provided by the Vendor to Other Organizations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F396741E-DAF4-4FA0-883B-3F714F6F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82" y="4286251"/>
            <a:ext cx="706306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b="1" i="1" dirty="0">
                <a:latin typeface="Arial" panose="020B0604020202020204" pitchFamily="34" charset="0"/>
              </a:rPr>
              <a:t>MU/MURC employees </a:t>
            </a:r>
            <a:r>
              <a:rPr lang="en-US" altLang="en-US" sz="1350" b="1" i="1" u="sng" dirty="0">
                <a:latin typeface="Arial" panose="020B0604020202020204" pitchFamily="34" charset="0"/>
              </a:rPr>
              <a:t>cannot</a:t>
            </a:r>
            <a:r>
              <a:rPr lang="en-US" altLang="en-US" sz="1350" b="1" i="1" dirty="0">
                <a:latin typeface="Arial" panose="020B0604020202020204" pitchFamily="34" charset="0"/>
              </a:rPr>
              <a:t> be paid via a contractual agreement.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b="1" i="1" dirty="0">
                <a:latin typeface="Arial" panose="020B0604020202020204" pitchFamily="34" charset="0"/>
              </a:rPr>
              <a:t>All pay must go through the appropriate payroll offices and include fringe benefits.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5F9A4E56-FB1E-426B-9323-F2272FCB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</a:rPr>
              <a:t>Other costs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B76F1762-6E06-4AE9-A1F6-E736AAA17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50" y="1024138"/>
            <a:ext cx="8546876" cy="3476144"/>
          </a:xfrm>
        </p:spPr>
        <p:txBody>
          <a:bodyPr/>
          <a:lstStyle/>
          <a:p>
            <a:pPr marL="52388" indent="0">
              <a:buNone/>
            </a:pPr>
            <a:r>
              <a:rPr lang="en-US" altLang="en-US" sz="1800" dirty="0"/>
              <a:t>Costs that are not easily classified under the other cost categories</a:t>
            </a:r>
          </a:p>
          <a:p>
            <a:pPr marL="52388" indent="0">
              <a:buNone/>
            </a:pPr>
            <a:r>
              <a:rPr lang="en-US" altLang="en-US" sz="1800" dirty="0"/>
              <a:t>Examples:</a:t>
            </a:r>
          </a:p>
          <a:p>
            <a:pPr lvl="1" eaLnBrk="1" hangingPunct="1"/>
            <a:r>
              <a:rPr lang="en-US" altLang="en-US" sz="1800" dirty="0"/>
              <a:t>Postage and Freight</a:t>
            </a:r>
          </a:p>
          <a:p>
            <a:pPr lvl="1" eaLnBrk="1" hangingPunct="1"/>
            <a:r>
              <a:rPr lang="en-US" altLang="en-US" sz="1800" dirty="0"/>
              <a:t>Printing and Publication</a:t>
            </a:r>
          </a:p>
          <a:p>
            <a:pPr lvl="1" eaLnBrk="1" hangingPunct="1"/>
            <a:r>
              <a:rPr lang="en-US" altLang="en-US" sz="1800" dirty="0"/>
              <a:t>Long Distance Telephone Charges</a:t>
            </a:r>
          </a:p>
          <a:p>
            <a:pPr lvl="1" eaLnBrk="1" hangingPunct="1"/>
            <a:r>
              <a:rPr lang="en-US" altLang="en-US" sz="1800" dirty="0"/>
              <a:t>Tuition Waivers for Graduate Assistants</a:t>
            </a:r>
          </a:p>
        </p:txBody>
      </p:sp>
      <p:sp>
        <p:nvSpPr>
          <p:cNvPr id="32772" name="AutoShape 5" descr="Image result for telephone">
            <a:extLst>
              <a:ext uri="{FF2B5EF4-FFF2-40B4-BE49-F238E27FC236}">
                <a16:creationId xmlns:a16="http://schemas.microsoft.com/office/drawing/2014/main" id="{4BEA7DF7-1836-4F0C-9A2F-ADD40D38B1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E48CD372-69D7-461A-8BF6-5FC0E566C7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6900" y="488950"/>
            <a:ext cx="8547100" cy="53498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</a:rPr>
              <a:t>Facilities &amp; administrative: calculation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C54C917E-CD8B-4031-99CF-84A947BD9CC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96900" y="1023938"/>
            <a:ext cx="8547100" cy="3260725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1800" b="1" dirty="0"/>
              <a:t>Modified Total Direct Costs </a:t>
            </a:r>
            <a:r>
              <a:rPr lang="en-US" altLang="en-US" dirty="0"/>
              <a:t>= Total of all costs less equipment, student tuition, scholarships, fellowships, patient care, capital expenditures,  participant support costs and subaward amounts* in excess of $25,000.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dirty="0"/>
              <a:t>	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dirty="0"/>
              <a:t>*For subawards,  indirects are charged on the first $25,000 of each award only once, regardless of the length of the subaward.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A55718BC-875A-4884-960E-38D725FB87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6900" y="488950"/>
            <a:ext cx="8547100" cy="534988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</a:rPr>
              <a:t>Cost Share/Matching pt.1 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5187E6B9-3CE9-4792-B89F-22B2992D1C1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96900" y="1023938"/>
            <a:ext cx="8547100" cy="3530600"/>
          </a:xfrm>
        </p:spPr>
        <p:txBody>
          <a:bodyPr>
            <a:normAutofit/>
          </a:bodyPr>
          <a:lstStyle/>
          <a:p>
            <a:pPr marL="52388" indent="0">
              <a:buNone/>
              <a:defRPr/>
            </a:pPr>
            <a:r>
              <a:rPr lang="en-US" sz="1800" b="1" dirty="0"/>
              <a:t>A portion of the project or program costs not borne by the funding agency.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800" b="1" dirty="0"/>
              <a:t>Mandatory:  </a:t>
            </a:r>
            <a:r>
              <a:rPr lang="en-US" sz="1800" dirty="0"/>
              <a:t>required by sponsor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800" b="1" dirty="0"/>
              <a:t>Committed:  </a:t>
            </a:r>
            <a:r>
              <a:rPr lang="en-US" sz="1800" dirty="0"/>
              <a:t>not required by sponsor, but reflected in the budget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800" b="1" dirty="0"/>
              <a:t>Voluntary:  </a:t>
            </a:r>
            <a:r>
              <a:rPr lang="en-US" sz="1800" dirty="0"/>
              <a:t>not required by the sponsor or shown in the budget, but reported via the University’s effort reporting system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1800" b="1" dirty="0"/>
              <a:t>In-Kind:  </a:t>
            </a:r>
            <a:r>
              <a:rPr lang="en-US" sz="1800" dirty="0"/>
              <a:t>the value of non-cash contributions provided by the University (equipment use, effort, etc.)</a:t>
            </a:r>
            <a:endParaRPr lang="en-US" sz="1800" b="1" dirty="0"/>
          </a:p>
          <a:p>
            <a:pPr eaLnBrk="1" hangingPunct="1"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343F50DF-6693-4F50-881D-372D128366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8229600" cy="701675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</a:rPr>
              <a:t>Cost Share /Matching pt. 2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048FE877-273A-40A9-81C8-C2D214E753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3508" y="1263872"/>
            <a:ext cx="5829300" cy="2800350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en-US" altLang="en-US" dirty="0"/>
              <a:t>Cost share commitments </a:t>
            </a:r>
            <a:r>
              <a:rPr lang="en-US" altLang="en-US" u="sng" dirty="0"/>
              <a:t>should only be made </a:t>
            </a:r>
            <a:r>
              <a:rPr lang="en-US" altLang="en-US" dirty="0"/>
              <a:t>when the program </a:t>
            </a:r>
            <a:r>
              <a:rPr lang="en-US" altLang="en-US" b="1" i="1" dirty="0"/>
              <a:t>requires</a:t>
            </a:r>
            <a:r>
              <a:rPr lang="en-US" altLang="en-US" dirty="0"/>
              <a:t> it. This will be stated in the RFA.</a:t>
            </a:r>
          </a:p>
          <a:p>
            <a:pPr eaLnBrk="1" hangingPunct="1"/>
            <a:r>
              <a:rPr lang="en-US" altLang="en-US" dirty="0"/>
              <a:t>Most Federal agencies do not recommend or require voluntary cost share. </a:t>
            </a:r>
          </a:p>
          <a:p>
            <a:pPr eaLnBrk="1" hangingPunct="1"/>
            <a:r>
              <a:rPr lang="en-US" altLang="en-US" dirty="0"/>
              <a:t>Federal funds </a:t>
            </a:r>
            <a:r>
              <a:rPr lang="en-US" altLang="en-US" b="1" dirty="0"/>
              <a:t>cannot </a:t>
            </a:r>
            <a:r>
              <a:rPr lang="en-US" altLang="en-US" dirty="0"/>
              <a:t>be used as match for any other federal grant proposal.</a:t>
            </a:r>
          </a:p>
          <a:p>
            <a:pPr eaLnBrk="1" hangingPunct="1"/>
            <a:r>
              <a:rPr lang="en-US" altLang="en-US" dirty="0"/>
              <a:t>Matching that has been written into a proposal must be fully documented, approved and tracked post-award,</a:t>
            </a:r>
            <a:br>
              <a:rPr lang="en-US" altLang="en-US" dirty="0"/>
            </a:br>
            <a:r>
              <a:rPr lang="en-US" altLang="en-US" b="1" i="1" dirty="0"/>
              <a:t>even if it was not required by the</a:t>
            </a:r>
            <a:br>
              <a:rPr lang="en-US" altLang="en-US" b="1" i="1" dirty="0"/>
            </a:br>
            <a:r>
              <a:rPr lang="en-US" altLang="en-US" b="1" i="1" dirty="0"/>
              <a:t>agency.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40965" name="TextBox 2">
            <a:extLst>
              <a:ext uri="{FF2B5EF4-FFF2-40B4-BE49-F238E27FC236}">
                <a16:creationId xmlns:a16="http://schemas.microsoft.com/office/drawing/2014/main" id="{BE9E8DD0-BB5D-41D2-A110-140AD1541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09459"/>
            <a:ext cx="739631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Once it has been written in and approved, it has been committed;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therefore, you must follow-through.</a:t>
            </a:r>
            <a:b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	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69FE4F-D3F2-4F57-BA55-6FBF9E47B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7" r="-1" b="2225"/>
          <a:stretch/>
        </p:blipFill>
        <p:spPr>
          <a:xfrm>
            <a:off x="2306" y="10"/>
            <a:ext cx="9141694" cy="51434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7856"/>
            <a:ext cx="8262707" cy="1696782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94BE7E-4FF0-4D86-AC0A-052D1F677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46" y="3139311"/>
            <a:ext cx="6949328" cy="4671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 b="1" dirty="0">
                <a:solidFill>
                  <a:srgbClr val="009939"/>
                </a:solidFill>
                <a:latin typeface="+mj-lt"/>
                <a:ea typeface="+mj-ea"/>
                <a:cs typeface="+mj-cs"/>
              </a:rPr>
              <a:t>Contact Us -- </a:t>
            </a:r>
            <a:r>
              <a:rPr lang="en-US" sz="1800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MURCpreaward@marshall.edu</a:t>
            </a:r>
            <a:endParaRPr lang="en-US" sz="2700" b="1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766A9B-75C2-4188-89D0-C37E06E5B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46" y="3598796"/>
            <a:ext cx="7173771" cy="93693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WAEC 4</a:t>
            </a:r>
            <a:r>
              <a:rPr lang="en-US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Floor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www.marshall.edu/murc/staff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229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2C09F307-EBB4-4799-A3AA-C2BFE7EB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Show me the money…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A7173CD9-B99D-44E3-BF8D-7C67C80CA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50" y="1024138"/>
            <a:ext cx="8546876" cy="3009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One of the most important criteria used in evaluating your proposal </a:t>
            </a:r>
          </a:p>
          <a:p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A Poorly Planned Budget Can:</a:t>
            </a:r>
          </a:p>
          <a:p>
            <a:r>
              <a:rPr lang="en-US" altLang="en-US" dirty="0"/>
              <a:t>Result in a Project Not Being Funded</a:t>
            </a:r>
          </a:p>
          <a:p>
            <a:r>
              <a:rPr lang="en-US" altLang="en-US" dirty="0"/>
              <a:t>Cause Difficulty Setting Up an Award</a:t>
            </a:r>
          </a:p>
          <a:p>
            <a:r>
              <a:rPr lang="en-US" altLang="en-US" dirty="0"/>
              <a:t>Lead to Unreimbursed Costs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26995B7-4524-4ED8-B8E0-FC6D7084F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Terminology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B42F8788-1E7A-40CF-AD94-9E4C2ABE3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altLang="en-US" sz="2100" b="1" dirty="0"/>
              <a:t>Budget Detail</a:t>
            </a:r>
            <a:r>
              <a:rPr lang="en-US" altLang="en-US" sz="2100" dirty="0"/>
              <a:t>:  Financial plan for your project.  This shows the budget using numbers (typically a spreadsheet)</a:t>
            </a:r>
            <a:br>
              <a:rPr lang="en-US" altLang="en-US" sz="2100" dirty="0"/>
            </a:br>
            <a:endParaRPr lang="en-US" altLang="en-US" sz="2100" dirty="0"/>
          </a:p>
          <a:p>
            <a:pPr eaLnBrk="1" hangingPunct="1"/>
            <a:r>
              <a:rPr lang="en-US" altLang="en-US" sz="2100" b="1" dirty="0"/>
              <a:t>Budget Narrative/Justification</a:t>
            </a:r>
            <a:r>
              <a:rPr lang="en-US" altLang="en-US" sz="2100" dirty="0"/>
              <a:t>:  Narrative explanation of the budget detail.  This shows the budget using words. Write this after you did your spreadsheet. </a:t>
            </a:r>
          </a:p>
        </p:txBody>
      </p:sp>
      <p:sp>
        <p:nvSpPr>
          <p:cNvPr id="18436" name="TextBox 1">
            <a:extLst>
              <a:ext uri="{FF2B5EF4-FFF2-40B4-BE49-F238E27FC236}">
                <a16:creationId xmlns:a16="http://schemas.microsoft.com/office/drawing/2014/main" id="{EC30ECA2-4AE6-4E35-BAF4-EA1289899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06" y="3943350"/>
            <a:ext cx="718255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If it is not in your project, do not list it in your budget.  If it is in your project, be sure and list it in your budget. </a:t>
            </a:r>
            <a:b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endParaRPr lang="en-US" altLang="en-US" sz="135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The budget spreadsheet and budget narrative should tell the same </a:t>
            </a:r>
            <a:r>
              <a:rPr lang="en-US" altLang="en-US" sz="1350" b="1" i="1" dirty="0">
                <a:solidFill>
                  <a:srgbClr val="C00000"/>
                </a:solidFill>
                <a:latin typeface="Arial" panose="020B0604020202020204" pitchFamily="34" charset="0"/>
              </a:rPr>
              <a:t>story </a:t>
            </a:r>
            <a: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as the proposal.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143FE314-153F-49F4-B4E0-0328AD04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9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plan?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D05FBE25-C92E-4275-8632-185599BA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pPr eaLnBrk="1" hangingPunct="1">
              <a:buClrTx/>
            </a:pP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Know your project:  </a:t>
            </a:r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Have a general idea of what your project entails</a:t>
            </a:r>
          </a:p>
          <a:p>
            <a:pPr eaLnBrk="1" hangingPunct="1">
              <a:buClrTx/>
            </a:pP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Make a list:  </a:t>
            </a:r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List anything that needs financial support </a:t>
            </a:r>
          </a:p>
          <a:p>
            <a:pPr eaLnBrk="1" hangingPunct="1">
              <a:buClrTx/>
            </a:pP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Read the solicitation</a:t>
            </a:r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  Know the allowable amount, exclusions and requirements</a:t>
            </a:r>
            <a:b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Contact your Grants Officer </a:t>
            </a:r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early in the process. Once you know you are applying, we need to know too! </a:t>
            </a:r>
            <a:b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Budget should be considered as the proposal narrative is written</a:t>
            </a:r>
            <a:b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Must be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logical </a:t>
            </a:r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reasonable</a:t>
            </a:r>
            <a:br>
              <a:rPr lang="en-US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Must conform to funding agency and Institutional rules (this is when your Grants Officer comes in handy)</a:t>
            </a:r>
          </a:p>
          <a:p>
            <a:pPr eaLnBrk="1" hangingPunct="1">
              <a:buClrTx/>
            </a:pPr>
            <a:endParaRPr lang="en-US" altLang="en-US" sz="1800" dirty="0"/>
          </a:p>
          <a:p>
            <a:pPr eaLnBrk="1" hangingPunct="1"/>
            <a:endParaRPr lang="en-US" altLang="en-US" dirty="0"/>
          </a:p>
        </p:txBody>
      </p:sp>
      <p:sp>
        <p:nvSpPr>
          <p:cNvPr id="19461" name="TextBox 1">
            <a:extLst>
              <a:ext uri="{FF2B5EF4-FFF2-40B4-BE49-F238E27FC236}">
                <a16:creationId xmlns:a16="http://schemas.microsoft.com/office/drawing/2014/main" id="{173D2D70-CE2F-4276-8658-F1E028F68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834" y="4113034"/>
            <a:ext cx="721434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It is much easier to fix a budget </a:t>
            </a:r>
            <a:r>
              <a:rPr lang="en-US" altLang="en-US" sz="1350" b="1" u="sng" dirty="0">
                <a:solidFill>
                  <a:srgbClr val="C00000"/>
                </a:solidFill>
                <a:latin typeface="Arial" panose="020B0604020202020204" pitchFamily="34" charset="0"/>
              </a:rPr>
              <a:t>before</a:t>
            </a:r>
            <a: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 the proposal has been submitted than </a:t>
            </a:r>
            <a:r>
              <a:rPr lang="en-US" altLang="en-US" sz="1350" b="1" u="sng" dirty="0">
                <a:solidFill>
                  <a:srgbClr val="C00000"/>
                </a:solidFill>
                <a:latin typeface="Arial" panose="020B0604020202020204" pitchFamily="34" charset="0"/>
              </a:rPr>
              <a:t>after</a:t>
            </a:r>
            <a:r>
              <a:rPr lang="en-US" alt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 the project has been awarded grant funds. Always work with your Grants Officer!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5E0551CB-AF91-4945-86FA-CFA81303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009939"/>
                </a:solidFill>
              </a:rPr>
              <a:t>Costs must be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C8F978CE-61F1-40FB-9FD8-632483E1A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1" eaLnBrk="1" hangingPunct="1"/>
            <a:r>
              <a:rPr lang="en-US" altLang="en-US" sz="1950" b="1" dirty="0"/>
              <a:t>Reasonable:  </a:t>
            </a:r>
            <a:r>
              <a:rPr lang="en-US" altLang="en-US" sz="1800" i="1" dirty="0"/>
              <a:t>Does it contribute to the project?</a:t>
            </a:r>
            <a:endParaRPr lang="en-US" altLang="en-US" sz="1800" dirty="0"/>
          </a:p>
          <a:p>
            <a:pPr lvl="1" eaLnBrk="1" hangingPunct="1"/>
            <a:r>
              <a:rPr lang="en-US" altLang="en-US" sz="1950" b="1" dirty="0"/>
              <a:t>Allowable:  </a:t>
            </a:r>
            <a:r>
              <a:rPr lang="en-US" altLang="en-US" sz="1800" i="1" dirty="0"/>
              <a:t>Is it allowed by the agency, institution or federal government?</a:t>
            </a:r>
            <a:endParaRPr lang="en-US" altLang="en-US" sz="1800" dirty="0"/>
          </a:p>
          <a:p>
            <a:pPr lvl="1" eaLnBrk="1" hangingPunct="1"/>
            <a:r>
              <a:rPr lang="en-US" altLang="en-US" sz="1950" b="1" dirty="0"/>
              <a:t>Allocable:  </a:t>
            </a:r>
            <a:r>
              <a:rPr lang="en-US" altLang="en-US" sz="1800" i="1" dirty="0"/>
              <a:t>Can the cost be directly attributed to the project?</a:t>
            </a:r>
            <a:endParaRPr lang="en-US" alt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6047AAD0-E5C3-4E6F-958D-2E82E2366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</a:rPr>
              <a:t>Typical Budget Categories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EB9472C0-6190-45C4-847D-0153A74D9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50" y="1024138"/>
            <a:ext cx="8546876" cy="346718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800" dirty="0"/>
              <a:t>Personnel/Salaries</a:t>
            </a:r>
          </a:p>
          <a:p>
            <a:pPr eaLnBrk="1" hangingPunct="1"/>
            <a:r>
              <a:rPr lang="en-US" altLang="en-US" sz="1800" dirty="0"/>
              <a:t>Fringe Benefits</a:t>
            </a:r>
          </a:p>
          <a:p>
            <a:pPr eaLnBrk="1" hangingPunct="1"/>
            <a:r>
              <a:rPr lang="en-US" altLang="en-US" sz="1800" dirty="0"/>
              <a:t>Supplies (items that are individually less than $5k, such as pens, laptops, etc.)</a:t>
            </a:r>
          </a:p>
          <a:p>
            <a:pPr eaLnBrk="1" hangingPunct="1"/>
            <a:r>
              <a:rPr lang="en-US" altLang="en-US" sz="1800" dirty="0"/>
              <a:t>Travel</a:t>
            </a:r>
          </a:p>
          <a:p>
            <a:pPr eaLnBrk="1" hangingPunct="1"/>
            <a:r>
              <a:rPr lang="en-US" altLang="en-US" sz="1800" dirty="0"/>
              <a:t>Equipment (single item over $5k that is used multiple times)</a:t>
            </a:r>
          </a:p>
          <a:p>
            <a:pPr eaLnBrk="1" hangingPunct="1"/>
            <a:r>
              <a:rPr lang="en-US" altLang="en-US" sz="1800" dirty="0"/>
              <a:t>Contractual</a:t>
            </a:r>
          </a:p>
          <a:p>
            <a:pPr eaLnBrk="1" hangingPunct="1"/>
            <a:r>
              <a:rPr lang="en-US" altLang="en-US" sz="1800" dirty="0"/>
              <a:t>Construction</a:t>
            </a:r>
          </a:p>
          <a:p>
            <a:pPr eaLnBrk="1" hangingPunct="1"/>
            <a:r>
              <a:rPr lang="en-US" altLang="en-US" sz="1800" dirty="0"/>
              <a:t>Other</a:t>
            </a:r>
          </a:p>
          <a:p>
            <a:pPr eaLnBrk="1" hangingPunct="1"/>
            <a:r>
              <a:rPr lang="en-US" altLang="en-US" sz="1800" dirty="0"/>
              <a:t>Indirect (Facilities and Administrative) Costs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6769E-2EB2-4597-8053-0416051BEE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2559" y="335056"/>
            <a:ext cx="8229600" cy="701675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Personnel/Salaries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8B7A7F5A-FE05-4CF6-A2ED-51F6F67A980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6687" y="1171575"/>
            <a:ext cx="8532159" cy="2800350"/>
          </a:xfrm>
        </p:spPr>
        <p:txBody>
          <a:bodyPr>
            <a:normAutofit/>
          </a:bodyPr>
          <a:lstStyle/>
          <a:p>
            <a:pPr marL="52388" indent="0">
              <a:buNone/>
            </a:pPr>
            <a:r>
              <a:rPr lang="en-US" altLang="en-US" sz="2100" dirty="0"/>
              <a:t>Anyone being paid from an externally sponsored project will have </a:t>
            </a:r>
            <a:r>
              <a:rPr lang="en-US" altLang="en-US" sz="2100" b="1" dirty="0"/>
              <a:t>measurable effort</a:t>
            </a:r>
            <a:r>
              <a:rPr lang="en-US" altLang="en-US" sz="2100" dirty="0"/>
              <a:t> (percent of effort).</a:t>
            </a:r>
          </a:p>
          <a:p>
            <a:pPr marL="52388" indent="0">
              <a:buNone/>
            </a:pPr>
            <a:r>
              <a:rPr lang="en-US" altLang="en-US" sz="2100" dirty="0"/>
              <a:t>	</a:t>
            </a:r>
          </a:p>
          <a:p>
            <a:pPr lvl="1" eaLnBrk="1" hangingPunct="1"/>
            <a:r>
              <a:rPr lang="en-US" altLang="en-US" sz="1800" dirty="0"/>
              <a:t>Calculated from the base salary</a:t>
            </a:r>
          </a:p>
          <a:p>
            <a:pPr lvl="1" eaLnBrk="1" hangingPunct="1"/>
            <a:r>
              <a:rPr lang="en-US" altLang="en-US" sz="1800" dirty="0"/>
              <a:t>Your best estimate of how much time will be spent on the project</a:t>
            </a:r>
          </a:p>
          <a:p>
            <a:pPr lvl="1" eaLnBrk="1" hangingPunct="1"/>
            <a:r>
              <a:rPr lang="en-US" altLang="en-US" sz="1800" u="sng" dirty="0"/>
              <a:t>Effort is a commitment </a:t>
            </a:r>
            <a:r>
              <a:rPr lang="en-US" altLang="en-US" sz="1800" dirty="0"/>
              <a:t>whether the grant pays for it or not</a:t>
            </a:r>
          </a:p>
          <a:p>
            <a:pPr lvl="1" eaLnBrk="1" hangingPunct="1"/>
            <a:r>
              <a:rPr lang="en-US" altLang="en-US" sz="1800" dirty="0"/>
              <a:t>No one can have more than 100% effort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7DBA2DA4-262A-4B7A-9AB6-080D438956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9111" y="322411"/>
            <a:ext cx="7135813" cy="535531"/>
          </a:xfrm>
        </p:spPr>
        <p:txBody>
          <a:bodyPr/>
          <a:lstStyle/>
          <a:p>
            <a:pPr algn="ctr">
              <a:defRPr/>
            </a:pPr>
            <a:r>
              <a:rPr lang="en-US" sz="3200" dirty="0">
                <a:solidFill>
                  <a:srgbClr val="009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Personnel (salaries)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CB33-DDEF-4AD2-833B-1D3B5469891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0033" y="946644"/>
            <a:ext cx="7783933" cy="3107391"/>
          </a:xfrm>
        </p:spPr>
        <p:txBody>
          <a:bodyPr rtlCol="0">
            <a:normAutofit fontScale="70000" lnSpcReduction="20000"/>
          </a:bodyPr>
          <a:lstStyle/>
          <a:p>
            <a:pPr marL="89296" indent="0">
              <a:buNone/>
              <a:defRPr/>
            </a:pPr>
            <a:r>
              <a:rPr lang="en-US" sz="2325" b="1" dirty="0"/>
              <a:t>Marshall Employee:  </a:t>
            </a:r>
            <a:r>
              <a:rPr lang="en-US" sz="2325" dirty="0"/>
              <a:t>Already employed by Marshall and on Marshall payroll</a:t>
            </a:r>
          </a:p>
          <a:p>
            <a:pPr marL="89296" indent="0">
              <a:buNone/>
              <a:defRPr/>
            </a:pPr>
            <a:endParaRPr lang="en-US" sz="2325" b="1" dirty="0"/>
          </a:p>
          <a:p>
            <a:pPr marL="89296" indent="0">
              <a:buNone/>
              <a:defRPr/>
            </a:pPr>
            <a:r>
              <a:rPr lang="en-US" sz="2325" b="1" dirty="0"/>
              <a:t>MURC Employee:  </a:t>
            </a:r>
            <a:r>
              <a:rPr lang="en-US" sz="2325" dirty="0"/>
              <a:t>Paid from externally funded projects (on MURC payroll)</a:t>
            </a:r>
          </a:p>
          <a:p>
            <a:pPr marL="775097" lvl="1" indent="-385763">
              <a:buFont typeface="Wingdings" panose="05000000000000000000" pitchFamily="2" charset="2"/>
              <a:buChar char="Ø"/>
              <a:defRPr/>
            </a:pPr>
            <a:r>
              <a:rPr lang="en-US" sz="1500" dirty="0"/>
              <a:t>Most new hires for grant activity will be MURC</a:t>
            </a:r>
          </a:p>
          <a:p>
            <a:pPr marL="89296" indent="0">
              <a:buNone/>
              <a:defRPr/>
            </a:pPr>
            <a:r>
              <a:rPr lang="en-US" sz="2325" b="1" dirty="0"/>
              <a:t>Students:</a:t>
            </a:r>
          </a:p>
          <a:p>
            <a:pPr marL="775097" lvl="1" indent="-385763">
              <a:buFont typeface="Wingdings" panose="05000000000000000000" pitchFamily="2" charset="2"/>
              <a:buChar char="Ø"/>
              <a:defRPr/>
            </a:pPr>
            <a:r>
              <a:rPr lang="en-US" sz="1800" dirty="0"/>
              <a:t>GAs are MURC payroll - GAs must have Graduate College Dean hiring approval before they are budgeted for!</a:t>
            </a:r>
          </a:p>
          <a:p>
            <a:pPr marL="775097" lvl="1" indent="-385763">
              <a:buFont typeface="Wingdings" panose="05000000000000000000" pitchFamily="2" charset="2"/>
              <a:buChar char="Ø"/>
              <a:defRPr/>
            </a:pPr>
            <a:r>
              <a:rPr lang="en-US" sz="1800" dirty="0"/>
              <a:t>Student employees can be undergrad or grad, and MURC or MU payroll</a:t>
            </a:r>
          </a:p>
          <a:p>
            <a:pPr marL="89296" indent="0">
              <a:buNone/>
              <a:defRPr/>
            </a:pPr>
            <a:r>
              <a:rPr lang="en-US" sz="2325" b="1" dirty="0"/>
              <a:t>Administrative staff:  </a:t>
            </a:r>
            <a:r>
              <a:rPr lang="en-US" sz="2325" dirty="0"/>
              <a:t>Unallowable unless specifically stated in the RFA.</a:t>
            </a:r>
          </a:p>
          <a:p>
            <a:pPr marL="89296" indent="0">
              <a:buNone/>
              <a:defRPr/>
            </a:pPr>
            <a:r>
              <a:rPr lang="en-US" sz="2325" b="1" dirty="0"/>
              <a:t>Cost-of-Living increase:  </a:t>
            </a:r>
            <a:r>
              <a:rPr lang="en-US" sz="2325" dirty="0"/>
              <a:t>May or may not be included in a multi-year budget and follows Marshall HR policies (if University cuts budget, then COL increases don’t occur, even if included in the grant) </a:t>
            </a:r>
            <a:endParaRPr lang="en-US" sz="2325" b="1" dirty="0"/>
          </a:p>
          <a:p>
            <a:pPr marL="0" indent="0">
              <a:buClr>
                <a:schemeClr val="accent3"/>
              </a:buClr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D4E04351-6DFA-4186-90C1-4F9C3A9B6A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982" y="190323"/>
            <a:ext cx="8229600" cy="701675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9939"/>
                </a:solidFill>
              </a:rPr>
              <a:t>Personnel/salaries: 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AEF49-E443-4CFA-9EDE-90FAE0C30FB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1066910"/>
            <a:ext cx="8915400" cy="2800350"/>
          </a:xfrm>
        </p:spPr>
        <p:txBody>
          <a:bodyPr rtlCol="0">
            <a:normAutofit fontScale="92500" lnSpcReduction="10000"/>
          </a:bodyPr>
          <a:lstStyle/>
          <a:p>
            <a:pPr marL="205740" indent="-205740">
              <a:buClr>
                <a:schemeClr val="accent3"/>
              </a:buClr>
              <a:buNone/>
              <a:defRPr/>
            </a:pPr>
            <a:r>
              <a:rPr lang="en-US" b="1" dirty="0"/>
              <a:t>STUDENTS</a:t>
            </a:r>
          </a:p>
          <a:p>
            <a:pPr marL="205740" indent="-205740">
              <a:buClr>
                <a:schemeClr val="accent3"/>
              </a:buClr>
              <a:buNone/>
              <a:defRPr/>
            </a:pPr>
            <a:r>
              <a:rPr lang="en-US" dirty="0"/>
              <a:t> </a:t>
            </a:r>
            <a:r>
              <a:rPr lang="en-US" sz="1800" dirty="0"/>
              <a:t>When will they be working? </a:t>
            </a:r>
          </a:p>
          <a:p>
            <a:pPr marL="475059" indent="-385763">
              <a:buFont typeface="+mj-lt"/>
              <a:buAutoNum type="arabicPeriod"/>
              <a:defRPr/>
            </a:pPr>
            <a:r>
              <a:rPr lang="en-US" sz="1800" b="1" dirty="0"/>
              <a:t>Hourly restrictions:  During classes restricted to 20 hours </a:t>
            </a:r>
            <a:r>
              <a:rPr lang="en-US" sz="1800" dirty="0"/>
              <a:t>(During summer, or breaks between semesters and holidays, restricted to 37.5 hours) </a:t>
            </a:r>
          </a:p>
          <a:p>
            <a:pPr marL="475059" indent="-385763">
              <a:buFont typeface="+mj-lt"/>
              <a:buAutoNum type="arabicPeriod"/>
              <a:defRPr/>
            </a:pPr>
            <a:r>
              <a:rPr lang="en-US" sz="1800" dirty="0"/>
              <a:t>May pay hourly or per semester (check with your college for current rates)</a:t>
            </a:r>
          </a:p>
          <a:p>
            <a:pPr marL="475059" indent="-385763">
              <a:buFont typeface="+mj-lt"/>
              <a:buAutoNum type="arabicPeriod"/>
              <a:defRPr/>
            </a:pPr>
            <a:r>
              <a:rPr lang="en-US" sz="1800" dirty="0"/>
              <a:t>Tuition waivers for graduate students </a:t>
            </a:r>
            <a:r>
              <a:rPr lang="en-US" sz="1800" u="sng" dirty="0"/>
              <a:t>must be included in the application</a:t>
            </a:r>
            <a:r>
              <a:rPr lang="en-US" sz="1800" dirty="0"/>
              <a:t>*</a:t>
            </a:r>
          </a:p>
          <a:p>
            <a:pPr marL="475059" indent="-385763">
              <a:buFont typeface="+mj-lt"/>
              <a:buAutoNum type="arabicPeriod"/>
              <a:defRPr/>
            </a:pPr>
            <a:r>
              <a:rPr lang="en-US" sz="1800" dirty="0"/>
              <a:t>Not included in the annual 3% cost-of-living increase </a:t>
            </a:r>
            <a:r>
              <a:rPr lang="en-US" sz="1500" dirty="0"/>
              <a:t>(when the COL increase is applicable)</a:t>
            </a:r>
          </a:p>
          <a:p>
            <a:pPr marL="475059" indent="-385763">
              <a:buFont typeface="+mj-lt"/>
              <a:buAutoNum type="arabicPeriod"/>
              <a:defRPr/>
            </a:pPr>
            <a:r>
              <a:rPr lang="en-US" sz="1800" dirty="0"/>
              <a:t>Turnover rates: students are often not the same employees year to year.</a:t>
            </a:r>
          </a:p>
          <a:p>
            <a:pPr marL="205740" indent="-205740"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25605" name="TextBox 1">
            <a:extLst>
              <a:ext uri="{FF2B5EF4-FFF2-40B4-BE49-F238E27FC236}">
                <a16:creationId xmlns:a16="http://schemas.microsoft.com/office/drawing/2014/main" id="{D8C5F8E9-6526-46B0-AAD1-3B09A4555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65" y="4042173"/>
            <a:ext cx="70260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panose="05040102010807070707" pitchFamily="18" charset="2"/>
              <a:buChar char="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b="1" i="1" dirty="0">
                <a:latin typeface="Arial" panose="020B0604020202020204" pitchFamily="34" charset="0"/>
              </a:rPr>
              <a:t>*New GA positions </a:t>
            </a:r>
            <a:r>
              <a:rPr lang="en-US" altLang="en-US" sz="1350" b="1" i="1" u="sng" dirty="0">
                <a:latin typeface="Arial" panose="020B0604020202020204" pitchFamily="34" charset="0"/>
              </a:rPr>
              <a:t>must</a:t>
            </a:r>
            <a:r>
              <a:rPr lang="en-US" altLang="en-US" sz="1350" b="1" i="1" dirty="0">
                <a:latin typeface="Arial" panose="020B0604020202020204" pitchFamily="34" charset="0"/>
              </a:rPr>
              <a:t> be approved by Academic Affairs and the Grad School office BEFORE including in your proposal and submitted to agency.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shall Template">
  <a:themeElements>
    <a:clrScheme name="Marshall">
      <a:dk1>
        <a:srgbClr val="222222"/>
      </a:dk1>
      <a:lt1>
        <a:srgbClr val="FFFFFF"/>
      </a:lt1>
      <a:dk2>
        <a:srgbClr val="00B03F"/>
      </a:dk2>
      <a:lt2>
        <a:srgbClr val="FE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rshall Template">
  <a:themeElements>
    <a:clrScheme name="Marshall">
      <a:dk1>
        <a:srgbClr val="222222"/>
      </a:dk1>
      <a:lt1>
        <a:srgbClr val="FFFFFF"/>
      </a:lt1>
      <a:dk2>
        <a:srgbClr val="00B03F"/>
      </a:dk2>
      <a:lt2>
        <a:srgbClr val="FE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4755</TotalTime>
  <Words>1327</Words>
  <Application>Microsoft Office PowerPoint</Application>
  <PresentationFormat>On-screen Show (16:9)</PresentationFormat>
  <Paragraphs>131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Wingdings</vt:lpstr>
      <vt:lpstr>Wingdings 2</vt:lpstr>
      <vt:lpstr>Marshall Template</vt:lpstr>
      <vt:lpstr>1_Marshall Template</vt:lpstr>
      <vt:lpstr>Grant Budgeting Basics by MURC</vt:lpstr>
      <vt:lpstr>Show me the money…</vt:lpstr>
      <vt:lpstr>Terminology</vt:lpstr>
      <vt:lpstr>What’s the plan?</vt:lpstr>
      <vt:lpstr>Costs must be</vt:lpstr>
      <vt:lpstr>Typical Budget Categories</vt:lpstr>
      <vt:lpstr>Personnel/Salaries</vt:lpstr>
      <vt:lpstr>Personnel (salaries)</vt:lpstr>
      <vt:lpstr>Personnel/salaries:  students</vt:lpstr>
      <vt:lpstr>Fringe Benefits</vt:lpstr>
      <vt:lpstr>Travel</vt:lpstr>
      <vt:lpstr>Supplies</vt:lpstr>
      <vt:lpstr>Equipment</vt:lpstr>
      <vt:lpstr>Contractual</vt:lpstr>
      <vt:lpstr>Other costs</vt:lpstr>
      <vt:lpstr>Facilities &amp; administrative: calculation</vt:lpstr>
      <vt:lpstr>Cost Share/Matching pt.1 </vt:lpstr>
      <vt:lpstr>Cost Share /Matching pt. 2</vt:lpstr>
      <vt:lpstr>Contact Us -- MURCpreaward@marshall.edu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Gray Luckett</dc:creator>
  <cp:lastModifiedBy>Daniels, Lisa</cp:lastModifiedBy>
  <cp:revision>82</cp:revision>
  <dcterms:created xsi:type="dcterms:W3CDTF">2016-12-07T23:59:14Z</dcterms:created>
  <dcterms:modified xsi:type="dcterms:W3CDTF">2021-11-08T13:15:44Z</dcterms:modified>
</cp:coreProperties>
</file>